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6"/>
  </p:notesMasterIdLst>
  <p:sldIdLst>
    <p:sldId id="256" r:id="rId2"/>
    <p:sldId id="273" r:id="rId3"/>
    <p:sldId id="257" r:id="rId4"/>
    <p:sldId id="262" r:id="rId5"/>
    <p:sldId id="263" r:id="rId6"/>
    <p:sldId id="270" r:id="rId7"/>
    <p:sldId id="271" r:id="rId8"/>
    <p:sldId id="264" r:id="rId9"/>
    <p:sldId id="258" r:id="rId10"/>
    <p:sldId id="265" r:id="rId11"/>
    <p:sldId id="269" r:id="rId12"/>
    <p:sldId id="272" r:id="rId13"/>
    <p:sldId id="259" r:id="rId14"/>
    <p:sldId id="261" r:id="rId15"/>
    <p:sldId id="267" r:id="rId16"/>
    <p:sldId id="275" r:id="rId17"/>
    <p:sldId id="276" r:id="rId18"/>
    <p:sldId id="277" r:id="rId19"/>
    <p:sldId id="279" r:id="rId20"/>
    <p:sldId id="280" r:id="rId21"/>
    <p:sldId id="282" r:id="rId22"/>
    <p:sldId id="281" r:id="rId23"/>
    <p:sldId id="283" r:id="rId24"/>
    <p:sldId id="284" r:id="rId25"/>
    <p:sldId id="285" r:id="rId26"/>
    <p:sldId id="278" r:id="rId27"/>
    <p:sldId id="286" r:id="rId28"/>
    <p:sldId id="274" r:id="rId29"/>
    <p:sldId id="300" r:id="rId30"/>
    <p:sldId id="301" r:id="rId31"/>
    <p:sldId id="295" r:id="rId32"/>
    <p:sldId id="288" r:id="rId33"/>
    <p:sldId id="290" r:id="rId34"/>
    <p:sldId id="296" r:id="rId35"/>
    <p:sldId id="291" r:id="rId36"/>
    <p:sldId id="293" r:id="rId37"/>
    <p:sldId id="297" r:id="rId38"/>
    <p:sldId id="294" r:id="rId39"/>
    <p:sldId id="299" r:id="rId40"/>
    <p:sldId id="287" r:id="rId41"/>
    <p:sldId id="289" r:id="rId42"/>
    <p:sldId id="260" r:id="rId43"/>
    <p:sldId id="298" r:id="rId44"/>
    <p:sldId id="29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5A848D-8E31-8A4C-A210-758F3181068D}">
          <p14:sldIdLst>
            <p14:sldId id="256"/>
            <p14:sldId id="273"/>
            <p14:sldId id="257"/>
            <p14:sldId id="262"/>
            <p14:sldId id="263"/>
            <p14:sldId id="270"/>
            <p14:sldId id="271"/>
            <p14:sldId id="264"/>
            <p14:sldId id="258"/>
            <p14:sldId id="265"/>
            <p14:sldId id="269"/>
            <p14:sldId id="272"/>
            <p14:sldId id="259"/>
            <p14:sldId id="261"/>
            <p14:sldId id="267"/>
            <p14:sldId id="275"/>
            <p14:sldId id="276"/>
            <p14:sldId id="277"/>
            <p14:sldId id="279"/>
            <p14:sldId id="280"/>
            <p14:sldId id="282"/>
            <p14:sldId id="281"/>
            <p14:sldId id="283"/>
            <p14:sldId id="284"/>
            <p14:sldId id="285"/>
            <p14:sldId id="278"/>
            <p14:sldId id="286"/>
            <p14:sldId id="274"/>
            <p14:sldId id="300"/>
          </p14:sldIdLst>
        </p14:section>
        <p14:section name="Recent Papers" id="{B0A46CC7-640A-A94B-8BF2-BD7AED102924}">
          <p14:sldIdLst>
            <p14:sldId id="301"/>
            <p14:sldId id="295"/>
            <p14:sldId id="288"/>
            <p14:sldId id="290"/>
            <p14:sldId id="296"/>
            <p14:sldId id="291"/>
            <p14:sldId id="293"/>
            <p14:sldId id="297"/>
            <p14:sldId id="294"/>
            <p14:sldId id="299"/>
            <p14:sldId id="287"/>
            <p14:sldId id="289"/>
            <p14:sldId id="260"/>
            <p14:sldId id="298"/>
            <p14:sldId id="292"/>
          </p14:sldIdLst>
        </p14:section>
        <p14:section name="Recent Papers" id="{7A61866D-144F-DC41-BB3F-95E839CEC05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1"/>
    <p:restoredTop sz="95833"/>
  </p:normalViewPr>
  <p:slideViewPr>
    <p:cSldViewPr snapToGrid="0" snapToObjects="1" showGuides="1">
      <p:cViewPr varScale="1">
        <p:scale>
          <a:sx n="108" d="100"/>
          <a:sy n="108" d="100"/>
        </p:scale>
        <p:origin x="800" y="184"/>
      </p:cViewPr>
      <p:guideLst>
        <p:guide orient="horz" pos="2137"/>
        <p:guide pos="3840"/>
      </p:guideLst>
    </p:cSldViewPr>
  </p:slideViewPr>
  <p:outlineViewPr>
    <p:cViewPr>
      <p:scale>
        <a:sx n="33" d="100"/>
        <a:sy n="33" d="100"/>
      </p:scale>
      <p:origin x="0" y="-21152"/>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2720"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OpenFlow Match Fields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Supported Fields</c:v>
                </c:pt>
              </c:strCache>
            </c:strRef>
          </c:tx>
          <c:spPr>
            <a:solidFill>
              <a:schemeClr val="accent4"/>
            </a:solidFill>
            <a:ln>
              <a:noFill/>
            </a:ln>
            <a:effectLst/>
          </c:spPr>
          <c:invertIfNegative val="0"/>
          <c:cat>
            <c:numRef>
              <c:f>Sheet1!$A$2:$A$7</c:f>
              <c:numCache>
                <c:formatCode>General</c:formatCode>
                <c:ptCount val="6"/>
                <c:pt idx="0">
                  <c:v>1</c:v>
                </c:pt>
                <c:pt idx="1">
                  <c:v>1.1000000000000001</c:v>
                </c:pt>
                <c:pt idx="2">
                  <c:v>1.2</c:v>
                </c:pt>
                <c:pt idx="3">
                  <c:v>1.3</c:v>
                </c:pt>
                <c:pt idx="4">
                  <c:v>1.4</c:v>
                </c:pt>
                <c:pt idx="5">
                  <c:v>1.5</c:v>
                </c:pt>
              </c:numCache>
            </c:numRef>
          </c:cat>
          <c:val>
            <c:numRef>
              <c:f>Sheet1!$B$2:$B$7</c:f>
              <c:numCache>
                <c:formatCode>General</c:formatCode>
                <c:ptCount val="6"/>
                <c:pt idx="0">
                  <c:v>12</c:v>
                </c:pt>
                <c:pt idx="1">
                  <c:v>15</c:v>
                </c:pt>
                <c:pt idx="2">
                  <c:v>36</c:v>
                </c:pt>
                <c:pt idx="3">
                  <c:v>40</c:v>
                </c:pt>
                <c:pt idx="4">
                  <c:v>41</c:v>
                </c:pt>
                <c:pt idx="5">
                  <c:v>44</c:v>
                </c:pt>
              </c:numCache>
            </c:numRef>
          </c:val>
          <c:extLst>
            <c:ext xmlns:c16="http://schemas.microsoft.com/office/drawing/2014/chart" uri="{C3380CC4-5D6E-409C-BE32-E72D297353CC}">
              <c16:uniqueId val="{00000000-ADD1-A741-95AA-BD7D0E6ED0F8}"/>
            </c:ext>
          </c:extLst>
        </c:ser>
        <c:dLbls>
          <c:showLegendKey val="0"/>
          <c:showVal val="0"/>
          <c:showCatName val="0"/>
          <c:showSerName val="0"/>
          <c:showPercent val="0"/>
          <c:showBubbleSize val="0"/>
        </c:dLbls>
        <c:gapWidth val="219"/>
        <c:overlap val="-27"/>
        <c:axId val="321157024"/>
        <c:axId val="320934512"/>
      </c:barChart>
      <c:catAx>
        <c:axId val="32115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0934512"/>
        <c:crosses val="autoZero"/>
        <c:auto val="1"/>
        <c:lblAlgn val="ctr"/>
        <c:lblOffset val="100"/>
        <c:noMultiLvlLbl val="0"/>
      </c:catAx>
      <c:valAx>
        <c:axId val="32093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1157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60405-E455-9F43-95DB-0BA2F9035BD7}" type="doc">
      <dgm:prSet loTypeId="urn:microsoft.com/office/officeart/2005/8/layout/hierarchy2" loCatId="" qsTypeId="urn:microsoft.com/office/officeart/2005/8/quickstyle/3d2" qsCatId="3D" csTypeId="urn:microsoft.com/office/officeart/2005/8/colors/colorful3" csCatId="colorful" phldr="1"/>
      <dgm:spPr/>
      <dgm:t>
        <a:bodyPr/>
        <a:lstStyle/>
        <a:p>
          <a:endParaRPr lang="en-US"/>
        </a:p>
      </dgm:t>
    </dgm:pt>
    <dgm:pt modelId="{ABEB9C4E-82B9-D143-BE47-546285258797}">
      <dgm:prSet phldrT="[Text]" custT="1"/>
      <dgm:spPr/>
      <dgm:t>
        <a:bodyPr/>
        <a:lstStyle/>
        <a:p>
          <a:r>
            <a:rPr lang="en-US" sz="1600" b="1" dirty="0"/>
            <a:t>start</a:t>
          </a:r>
        </a:p>
      </dgm:t>
    </dgm:pt>
    <dgm:pt modelId="{77791233-9761-EF48-A2BF-2F70C8D9787F}" type="parTrans" cxnId="{06CE7322-0FA8-B945-81A0-4E1B81AA7A37}">
      <dgm:prSet/>
      <dgm:spPr/>
      <dgm:t>
        <a:bodyPr/>
        <a:lstStyle/>
        <a:p>
          <a:endParaRPr lang="en-US"/>
        </a:p>
      </dgm:t>
    </dgm:pt>
    <dgm:pt modelId="{BD2EDAE2-9A9F-F746-8D0E-349C6F3286F2}" type="sibTrans" cxnId="{06CE7322-0FA8-B945-81A0-4E1B81AA7A37}">
      <dgm:prSet/>
      <dgm:spPr/>
      <dgm:t>
        <a:bodyPr/>
        <a:lstStyle/>
        <a:p>
          <a:endParaRPr lang="en-US"/>
        </a:p>
      </dgm:t>
    </dgm:pt>
    <dgm:pt modelId="{93518F4F-67DA-D245-B5E3-7C4490F1DE9A}">
      <dgm:prSet phldrT="[Text]"/>
      <dgm:spPr/>
      <dgm:t>
        <a:bodyPr/>
        <a:lstStyle/>
        <a:p>
          <a:r>
            <a:rPr lang="en-US" b="1" dirty="0" err="1"/>
            <a:t>parse_ethernet</a:t>
          </a:r>
          <a:endParaRPr lang="en-US" b="1" dirty="0"/>
        </a:p>
      </dgm:t>
    </dgm:pt>
    <dgm:pt modelId="{12258804-87E2-CA4A-B6C3-32AA2DD65FE8}" type="parTrans" cxnId="{98934A56-7C99-FF45-BA10-C4911DB61EC3}">
      <dgm:prSet/>
      <dgm:spPr/>
      <dgm:t>
        <a:bodyPr/>
        <a:lstStyle/>
        <a:p>
          <a:endParaRPr lang="en-US"/>
        </a:p>
      </dgm:t>
    </dgm:pt>
    <dgm:pt modelId="{BE98C2F3-637D-3C43-9FFE-6649F8F456C9}" type="sibTrans" cxnId="{98934A56-7C99-FF45-BA10-C4911DB61EC3}">
      <dgm:prSet/>
      <dgm:spPr/>
      <dgm:t>
        <a:bodyPr/>
        <a:lstStyle/>
        <a:p>
          <a:endParaRPr lang="en-US"/>
        </a:p>
      </dgm:t>
    </dgm:pt>
    <dgm:pt modelId="{A6B32D34-8D19-194E-BC8B-0DBF6C5ECB02}">
      <dgm:prSet phldrT="[Text]"/>
      <dgm:spPr/>
      <dgm:t>
        <a:bodyPr/>
        <a:lstStyle/>
        <a:p>
          <a:r>
            <a:rPr lang="en-US" b="1" dirty="0"/>
            <a:t>accept</a:t>
          </a:r>
        </a:p>
      </dgm:t>
    </dgm:pt>
    <dgm:pt modelId="{257E1F32-7C63-7947-8DF6-D9FBED1A8A62}" type="parTrans" cxnId="{DA01FA6F-D237-3840-932F-0B64B4880574}">
      <dgm:prSet/>
      <dgm:spPr/>
      <dgm:t>
        <a:bodyPr/>
        <a:lstStyle/>
        <a:p>
          <a:endParaRPr lang="en-US"/>
        </a:p>
      </dgm:t>
    </dgm:pt>
    <dgm:pt modelId="{3A2BFB4B-EB6A-1042-8F26-4573E8CE0FE5}" type="sibTrans" cxnId="{DA01FA6F-D237-3840-932F-0B64B4880574}">
      <dgm:prSet/>
      <dgm:spPr/>
      <dgm:t>
        <a:bodyPr/>
        <a:lstStyle/>
        <a:p>
          <a:endParaRPr lang="en-US"/>
        </a:p>
      </dgm:t>
    </dgm:pt>
    <dgm:pt modelId="{AC0E8CF1-339C-2745-8D29-C9B266F76452}">
      <dgm:prSet phldrT="[Text]"/>
      <dgm:spPr/>
      <dgm:t>
        <a:bodyPr/>
        <a:lstStyle/>
        <a:p>
          <a:r>
            <a:rPr lang="en-US" b="1" dirty="0"/>
            <a:t>parse_ipv4</a:t>
          </a:r>
        </a:p>
      </dgm:t>
    </dgm:pt>
    <dgm:pt modelId="{979D1920-DD1F-D34F-A840-3274AFDCCE27}" type="parTrans" cxnId="{3688DD55-8199-4844-A3A7-8F16BF3D9490}">
      <dgm:prSet/>
      <dgm:spPr/>
      <dgm:t>
        <a:bodyPr/>
        <a:lstStyle/>
        <a:p>
          <a:endParaRPr lang="en-US"/>
        </a:p>
      </dgm:t>
    </dgm:pt>
    <dgm:pt modelId="{7DA15C12-C3D8-4341-AA8E-C22FB5E774CE}" type="sibTrans" cxnId="{3688DD55-8199-4844-A3A7-8F16BF3D9490}">
      <dgm:prSet/>
      <dgm:spPr/>
      <dgm:t>
        <a:bodyPr/>
        <a:lstStyle/>
        <a:p>
          <a:endParaRPr lang="en-US"/>
        </a:p>
      </dgm:t>
    </dgm:pt>
    <dgm:pt modelId="{E41D3F09-60AA-5544-8E0C-E21F3F972BB4}">
      <dgm:prSet phldrT="[Text]"/>
      <dgm:spPr/>
      <dgm:t>
        <a:bodyPr/>
        <a:lstStyle/>
        <a:p>
          <a:r>
            <a:rPr lang="en-US" b="1" dirty="0"/>
            <a:t>accept</a:t>
          </a:r>
        </a:p>
      </dgm:t>
    </dgm:pt>
    <dgm:pt modelId="{560C84B6-2B22-1245-A8F0-8D87525A35A1}" type="parTrans" cxnId="{E845B57F-9CB6-574E-A51F-C65B49016397}">
      <dgm:prSet/>
      <dgm:spPr/>
      <dgm:t>
        <a:bodyPr/>
        <a:lstStyle/>
        <a:p>
          <a:endParaRPr lang="en-US"/>
        </a:p>
      </dgm:t>
    </dgm:pt>
    <dgm:pt modelId="{DD739C3C-FA16-8746-9775-38AFD99974DA}" type="sibTrans" cxnId="{E845B57F-9CB6-574E-A51F-C65B49016397}">
      <dgm:prSet/>
      <dgm:spPr/>
      <dgm:t>
        <a:bodyPr/>
        <a:lstStyle/>
        <a:p>
          <a:endParaRPr lang="en-US"/>
        </a:p>
      </dgm:t>
    </dgm:pt>
    <dgm:pt modelId="{341CE567-EB34-A547-B601-BFA21FC98428}">
      <dgm:prSet phldrT="[Text]"/>
      <dgm:spPr/>
      <dgm:t>
        <a:bodyPr/>
        <a:lstStyle/>
        <a:p>
          <a:r>
            <a:rPr lang="en-US" b="1" dirty="0"/>
            <a:t>reject</a:t>
          </a:r>
        </a:p>
      </dgm:t>
    </dgm:pt>
    <dgm:pt modelId="{C4943DCF-35E9-9144-88D5-957D4C186073}" type="parTrans" cxnId="{813E5784-AFDB-8E49-972C-158BECE9EB73}">
      <dgm:prSet/>
      <dgm:spPr/>
      <dgm:t>
        <a:bodyPr/>
        <a:lstStyle/>
        <a:p>
          <a:endParaRPr lang="en-US"/>
        </a:p>
      </dgm:t>
    </dgm:pt>
    <dgm:pt modelId="{BF3B5D18-F7C8-C640-A567-733BDA89CA6A}" type="sibTrans" cxnId="{813E5784-AFDB-8E49-972C-158BECE9EB73}">
      <dgm:prSet/>
      <dgm:spPr/>
      <dgm:t>
        <a:bodyPr/>
        <a:lstStyle/>
        <a:p>
          <a:endParaRPr lang="en-US"/>
        </a:p>
      </dgm:t>
    </dgm:pt>
    <dgm:pt modelId="{D7AFA0AE-E04E-6749-91DB-D6FF2E2B8E65}" type="pres">
      <dgm:prSet presAssocID="{C9960405-E455-9F43-95DB-0BA2F9035BD7}" presName="diagram" presStyleCnt="0">
        <dgm:presLayoutVars>
          <dgm:chPref val="1"/>
          <dgm:dir/>
          <dgm:animOne val="branch"/>
          <dgm:animLvl val="lvl"/>
          <dgm:resizeHandles val="exact"/>
        </dgm:presLayoutVars>
      </dgm:prSet>
      <dgm:spPr/>
    </dgm:pt>
    <dgm:pt modelId="{B2FF7A29-7B2D-9047-B4D8-FB4D066272C4}" type="pres">
      <dgm:prSet presAssocID="{ABEB9C4E-82B9-D143-BE47-546285258797}" presName="root1" presStyleCnt="0"/>
      <dgm:spPr/>
    </dgm:pt>
    <dgm:pt modelId="{D80D25EA-C235-894C-B28C-D15F37DEC547}" type="pres">
      <dgm:prSet presAssocID="{ABEB9C4E-82B9-D143-BE47-546285258797}" presName="LevelOneTextNode" presStyleLbl="node0" presStyleIdx="0" presStyleCnt="1">
        <dgm:presLayoutVars>
          <dgm:chPref val="3"/>
        </dgm:presLayoutVars>
      </dgm:prSet>
      <dgm:spPr/>
    </dgm:pt>
    <dgm:pt modelId="{E5C23F7A-D19B-F444-84B1-B3FB454D8ACB}" type="pres">
      <dgm:prSet presAssocID="{ABEB9C4E-82B9-D143-BE47-546285258797}" presName="level2hierChild" presStyleCnt="0"/>
      <dgm:spPr/>
    </dgm:pt>
    <dgm:pt modelId="{C2FC9BD5-9A96-AF48-A36C-ABE030D3D42D}" type="pres">
      <dgm:prSet presAssocID="{12258804-87E2-CA4A-B6C3-32AA2DD65FE8}" presName="conn2-1" presStyleLbl="parChTrans1D2" presStyleIdx="0" presStyleCnt="1"/>
      <dgm:spPr/>
    </dgm:pt>
    <dgm:pt modelId="{00F55448-3547-574E-AD3D-740F13F4FF55}" type="pres">
      <dgm:prSet presAssocID="{12258804-87E2-CA4A-B6C3-32AA2DD65FE8}" presName="connTx" presStyleLbl="parChTrans1D2" presStyleIdx="0" presStyleCnt="1"/>
      <dgm:spPr/>
    </dgm:pt>
    <dgm:pt modelId="{C064EEF4-B336-644F-BE09-F4A0AB593848}" type="pres">
      <dgm:prSet presAssocID="{93518F4F-67DA-D245-B5E3-7C4490F1DE9A}" presName="root2" presStyleCnt="0"/>
      <dgm:spPr/>
    </dgm:pt>
    <dgm:pt modelId="{207CBFB0-0CEC-5E4A-9A32-1BD557DF0705}" type="pres">
      <dgm:prSet presAssocID="{93518F4F-67DA-D245-B5E3-7C4490F1DE9A}" presName="LevelTwoTextNode" presStyleLbl="node2" presStyleIdx="0" presStyleCnt="1">
        <dgm:presLayoutVars>
          <dgm:chPref val="3"/>
        </dgm:presLayoutVars>
      </dgm:prSet>
      <dgm:spPr/>
    </dgm:pt>
    <dgm:pt modelId="{F38BADF3-1B09-F347-9FFF-B8CD1E698B58}" type="pres">
      <dgm:prSet presAssocID="{93518F4F-67DA-D245-B5E3-7C4490F1DE9A}" presName="level3hierChild" presStyleCnt="0"/>
      <dgm:spPr/>
    </dgm:pt>
    <dgm:pt modelId="{2C9F099A-6AD9-B645-B74E-89E2032A54F8}" type="pres">
      <dgm:prSet presAssocID="{257E1F32-7C63-7947-8DF6-D9FBED1A8A62}" presName="conn2-1" presStyleLbl="parChTrans1D3" presStyleIdx="0" presStyleCnt="2"/>
      <dgm:spPr/>
    </dgm:pt>
    <dgm:pt modelId="{D1B7616F-97A8-6347-9D67-6541F6BE477A}" type="pres">
      <dgm:prSet presAssocID="{257E1F32-7C63-7947-8DF6-D9FBED1A8A62}" presName="connTx" presStyleLbl="parChTrans1D3" presStyleIdx="0" presStyleCnt="2"/>
      <dgm:spPr/>
    </dgm:pt>
    <dgm:pt modelId="{3952A336-3749-2C44-8C99-918510EC79F5}" type="pres">
      <dgm:prSet presAssocID="{A6B32D34-8D19-194E-BC8B-0DBF6C5ECB02}" presName="root2" presStyleCnt="0"/>
      <dgm:spPr/>
    </dgm:pt>
    <dgm:pt modelId="{4AD2212D-719E-764F-AA70-AB451EE82DDF}" type="pres">
      <dgm:prSet presAssocID="{A6B32D34-8D19-194E-BC8B-0DBF6C5ECB02}" presName="LevelTwoTextNode" presStyleLbl="node3" presStyleIdx="0" presStyleCnt="2">
        <dgm:presLayoutVars>
          <dgm:chPref val="3"/>
        </dgm:presLayoutVars>
      </dgm:prSet>
      <dgm:spPr/>
    </dgm:pt>
    <dgm:pt modelId="{B1BA463A-12BF-BD49-BDFA-8BDC41BB5870}" type="pres">
      <dgm:prSet presAssocID="{A6B32D34-8D19-194E-BC8B-0DBF6C5ECB02}" presName="level3hierChild" presStyleCnt="0"/>
      <dgm:spPr/>
    </dgm:pt>
    <dgm:pt modelId="{7D4FA196-BDC6-FD44-B173-D785CFD2AD8E}" type="pres">
      <dgm:prSet presAssocID="{979D1920-DD1F-D34F-A840-3274AFDCCE27}" presName="conn2-1" presStyleLbl="parChTrans1D3" presStyleIdx="1" presStyleCnt="2"/>
      <dgm:spPr/>
    </dgm:pt>
    <dgm:pt modelId="{44EE5252-787E-644B-9DB7-D8EC6FED62F0}" type="pres">
      <dgm:prSet presAssocID="{979D1920-DD1F-D34F-A840-3274AFDCCE27}" presName="connTx" presStyleLbl="parChTrans1D3" presStyleIdx="1" presStyleCnt="2"/>
      <dgm:spPr/>
    </dgm:pt>
    <dgm:pt modelId="{D4687529-7523-3C43-8D2B-17FD43B7116C}" type="pres">
      <dgm:prSet presAssocID="{AC0E8CF1-339C-2745-8D29-C9B266F76452}" presName="root2" presStyleCnt="0"/>
      <dgm:spPr/>
    </dgm:pt>
    <dgm:pt modelId="{08944201-5F7B-564A-9FCD-05A64E16F13C}" type="pres">
      <dgm:prSet presAssocID="{AC0E8CF1-339C-2745-8D29-C9B266F76452}" presName="LevelTwoTextNode" presStyleLbl="node3" presStyleIdx="1" presStyleCnt="2">
        <dgm:presLayoutVars>
          <dgm:chPref val="3"/>
        </dgm:presLayoutVars>
      </dgm:prSet>
      <dgm:spPr/>
    </dgm:pt>
    <dgm:pt modelId="{B0A539A3-39CC-5541-AEA1-93F2C8BD3CB2}" type="pres">
      <dgm:prSet presAssocID="{AC0E8CF1-339C-2745-8D29-C9B266F76452}" presName="level3hierChild" presStyleCnt="0"/>
      <dgm:spPr/>
    </dgm:pt>
    <dgm:pt modelId="{B98B5D00-4F5E-B943-B357-9D47AC95ED72}" type="pres">
      <dgm:prSet presAssocID="{560C84B6-2B22-1245-A8F0-8D87525A35A1}" presName="conn2-1" presStyleLbl="parChTrans1D4" presStyleIdx="0" presStyleCnt="2"/>
      <dgm:spPr/>
    </dgm:pt>
    <dgm:pt modelId="{0CED9195-3993-414D-9A59-821369F4FCF6}" type="pres">
      <dgm:prSet presAssocID="{560C84B6-2B22-1245-A8F0-8D87525A35A1}" presName="connTx" presStyleLbl="parChTrans1D4" presStyleIdx="0" presStyleCnt="2"/>
      <dgm:spPr/>
    </dgm:pt>
    <dgm:pt modelId="{CD550988-B572-A848-A696-42627616443F}" type="pres">
      <dgm:prSet presAssocID="{E41D3F09-60AA-5544-8E0C-E21F3F972BB4}" presName="root2" presStyleCnt="0"/>
      <dgm:spPr/>
    </dgm:pt>
    <dgm:pt modelId="{E10E5E79-E163-2D4C-B9E2-7E55367D784A}" type="pres">
      <dgm:prSet presAssocID="{E41D3F09-60AA-5544-8E0C-E21F3F972BB4}" presName="LevelTwoTextNode" presStyleLbl="node4" presStyleIdx="0" presStyleCnt="2">
        <dgm:presLayoutVars>
          <dgm:chPref val="3"/>
        </dgm:presLayoutVars>
      </dgm:prSet>
      <dgm:spPr/>
    </dgm:pt>
    <dgm:pt modelId="{E0E1D3E8-1EA8-D14C-9A25-760A37EEEA5C}" type="pres">
      <dgm:prSet presAssocID="{E41D3F09-60AA-5544-8E0C-E21F3F972BB4}" presName="level3hierChild" presStyleCnt="0"/>
      <dgm:spPr/>
    </dgm:pt>
    <dgm:pt modelId="{1821FFD0-A2E6-4648-8110-459807116618}" type="pres">
      <dgm:prSet presAssocID="{C4943DCF-35E9-9144-88D5-957D4C186073}" presName="conn2-1" presStyleLbl="parChTrans1D4" presStyleIdx="1" presStyleCnt="2"/>
      <dgm:spPr/>
    </dgm:pt>
    <dgm:pt modelId="{B367C0FE-86F6-814F-915F-8A0996082C6B}" type="pres">
      <dgm:prSet presAssocID="{C4943DCF-35E9-9144-88D5-957D4C186073}" presName="connTx" presStyleLbl="parChTrans1D4" presStyleIdx="1" presStyleCnt="2"/>
      <dgm:spPr/>
    </dgm:pt>
    <dgm:pt modelId="{5548895E-9DE7-E24E-BE0A-A32B3A485CA0}" type="pres">
      <dgm:prSet presAssocID="{341CE567-EB34-A547-B601-BFA21FC98428}" presName="root2" presStyleCnt="0"/>
      <dgm:spPr/>
    </dgm:pt>
    <dgm:pt modelId="{B8C0D5AD-3BF1-8144-8120-A1B29EA30E35}" type="pres">
      <dgm:prSet presAssocID="{341CE567-EB34-A547-B601-BFA21FC98428}" presName="LevelTwoTextNode" presStyleLbl="node4" presStyleIdx="1" presStyleCnt="2">
        <dgm:presLayoutVars>
          <dgm:chPref val="3"/>
        </dgm:presLayoutVars>
      </dgm:prSet>
      <dgm:spPr/>
    </dgm:pt>
    <dgm:pt modelId="{ABCC8ED0-05E1-E740-AFEA-DD72EA97E3A0}" type="pres">
      <dgm:prSet presAssocID="{341CE567-EB34-A547-B601-BFA21FC98428}" presName="level3hierChild" presStyleCnt="0"/>
      <dgm:spPr/>
    </dgm:pt>
  </dgm:ptLst>
  <dgm:cxnLst>
    <dgm:cxn modelId="{A601831B-CB48-EE47-9F20-4FBC1666ADA0}" type="presOf" srcId="{979D1920-DD1F-D34F-A840-3274AFDCCE27}" destId="{7D4FA196-BDC6-FD44-B173-D785CFD2AD8E}" srcOrd="0" destOrd="0" presId="urn:microsoft.com/office/officeart/2005/8/layout/hierarchy2"/>
    <dgm:cxn modelId="{06CE7322-0FA8-B945-81A0-4E1B81AA7A37}" srcId="{C9960405-E455-9F43-95DB-0BA2F9035BD7}" destId="{ABEB9C4E-82B9-D143-BE47-546285258797}" srcOrd="0" destOrd="0" parTransId="{77791233-9761-EF48-A2BF-2F70C8D9787F}" sibTransId="{BD2EDAE2-9A9F-F746-8D0E-349C6F3286F2}"/>
    <dgm:cxn modelId="{3E375427-140E-CF4B-A47B-D8A0D0E1EB97}" type="presOf" srcId="{12258804-87E2-CA4A-B6C3-32AA2DD65FE8}" destId="{C2FC9BD5-9A96-AF48-A36C-ABE030D3D42D}" srcOrd="0" destOrd="0" presId="urn:microsoft.com/office/officeart/2005/8/layout/hierarchy2"/>
    <dgm:cxn modelId="{E499132A-46EC-654A-B370-66EE466CE469}" type="presOf" srcId="{93518F4F-67DA-D245-B5E3-7C4490F1DE9A}" destId="{207CBFB0-0CEC-5E4A-9A32-1BD557DF0705}" srcOrd="0" destOrd="0" presId="urn:microsoft.com/office/officeart/2005/8/layout/hierarchy2"/>
    <dgm:cxn modelId="{9875D43D-8966-FA49-9427-0B7E858E7231}" type="presOf" srcId="{C9960405-E455-9F43-95DB-0BA2F9035BD7}" destId="{D7AFA0AE-E04E-6749-91DB-D6FF2E2B8E65}" srcOrd="0" destOrd="0" presId="urn:microsoft.com/office/officeart/2005/8/layout/hierarchy2"/>
    <dgm:cxn modelId="{09721B41-7069-504F-A41A-340F560CE18A}" type="presOf" srcId="{341CE567-EB34-A547-B601-BFA21FC98428}" destId="{B8C0D5AD-3BF1-8144-8120-A1B29EA30E35}" srcOrd="0" destOrd="0" presId="urn:microsoft.com/office/officeart/2005/8/layout/hierarchy2"/>
    <dgm:cxn modelId="{3688DD55-8199-4844-A3A7-8F16BF3D9490}" srcId="{93518F4F-67DA-D245-B5E3-7C4490F1DE9A}" destId="{AC0E8CF1-339C-2745-8D29-C9B266F76452}" srcOrd="1" destOrd="0" parTransId="{979D1920-DD1F-D34F-A840-3274AFDCCE27}" sibTransId="{7DA15C12-C3D8-4341-AA8E-C22FB5E774CE}"/>
    <dgm:cxn modelId="{98934A56-7C99-FF45-BA10-C4911DB61EC3}" srcId="{ABEB9C4E-82B9-D143-BE47-546285258797}" destId="{93518F4F-67DA-D245-B5E3-7C4490F1DE9A}" srcOrd="0" destOrd="0" parTransId="{12258804-87E2-CA4A-B6C3-32AA2DD65FE8}" sibTransId="{BE98C2F3-637D-3C43-9FFE-6649F8F456C9}"/>
    <dgm:cxn modelId="{C4AC586E-260F-7F41-9AD0-B9CB7FB5162A}" type="presOf" srcId="{AC0E8CF1-339C-2745-8D29-C9B266F76452}" destId="{08944201-5F7B-564A-9FCD-05A64E16F13C}" srcOrd="0" destOrd="0" presId="urn:microsoft.com/office/officeart/2005/8/layout/hierarchy2"/>
    <dgm:cxn modelId="{DA01FA6F-D237-3840-932F-0B64B4880574}" srcId="{93518F4F-67DA-D245-B5E3-7C4490F1DE9A}" destId="{A6B32D34-8D19-194E-BC8B-0DBF6C5ECB02}" srcOrd="0" destOrd="0" parTransId="{257E1F32-7C63-7947-8DF6-D9FBED1A8A62}" sibTransId="{3A2BFB4B-EB6A-1042-8F26-4573E8CE0FE5}"/>
    <dgm:cxn modelId="{71305A7F-A1BC-C942-A0BB-C7101DF9CEB6}" type="presOf" srcId="{E41D3F09-60AA-5544-8E0C-E21F3F972BB4}" destId="{E10E5E79-E163-2D4C-B9E2-7E55367D784A}" srcOrd="0" destOrd="0" presId="urn:microsoft.com/office/officeart/2005/8/layout/hierarchy2"/>
    <dgm:cxn modelId="{E845B57F-9CB6-574E-A51F-C65B49016397}" srcId="{AC0E8CF1-339C-2745-8D29-C9B266F76452}" destId="{E41D3F09-60AA-5544-8E0C-E21F3F972BB4}" srcOrd="0" destOrd="0" parTransId="{560C84B6-2B22-1245-A8F0-8D87525A35A1}" sibTransId="{DD739C3C-FA16-8746-9775-38AFD99974DA}"/>
    <dgm:cxn modelId="{E2D16D83-4F2B-3F42-8803-5E90447C606C}" type="presOf" srcId="{ABEB9C4E-82B9-D143-BE47-546285258797}" destId="{D80D25EA-C235-894C-B28C-D15F37DEC547}" srcOrd="0" destOrd="0" presId="urn:microsoft.com/office/officeart/2005/8/layout/hierarchy2"/>
    <dgm:cxn modelId="{813E5784-AFDB-8E49-972C-158BECE9EB73}" srcId="{AC0E8CF1-339C-2745-8D29-C9B266F76452}" destId="{341CE567-EB34-A547-B601-BFA21FC98428}" srcOrd="1" destOrd="0" parTransId="{C4943DCF-35E9-9144-88D5-957D4C186073}" sibTransId="{BF3B5D18-F7C8-C640-A567-733BDA89CA6A}"/>
    <dgm:cxn modelId="{3E24F896-250F-4842-8351-906221DAAD36}" type="presOf" srcId="{C4943DCF-35E9-9144-88D5-957D4C186073}" destId="{1821FFD0-A2E6-4648-8110-459807116618}" srcOrd="0" destOrd="0" presId="urn:microsoft.com/office/officeart/2005/8/layout/hierarchy2"/>
    <dgm:cxn modelId="{594D3D98-9CFD-9B48-92ED-86671BEB522B}" type="presOf" srcId="{A6B32D34-8D19-194E-BC8B-0DBF6C5ECB02}" destId="{4AD2212D-719E-764F-AA70-AB451EE82DDF}" srcOrd="0" destOrd="0" presId="urn:microsoft.com/office/officeart/2005/8/layout/hierarchy2"/>
    <dgm:cxn modelId="{9B5CBFA0-D3CA-8541-AFB9-A0D0E1A852FF}" type="presOf" srcId="{C4943DCF-35E9-9144-88D5-957D4C186073}" destId="{B367C0FE-86F6-814F-915F-8A0996082C6B}" srcOrd="1" destOrd="0" presId="urn:microsoft.com/office/officeart/2005/8/layout/hierarchy2"/>
    <dgm:cxn modelId="{E352F0B3-C79F-8A42-A659-B812F399EC80}" type="presOf" srcId="{12258804-87E2-CA4A-B6C3-32AA2DD65FE8}" destId="{00F55448-3547-574E-AD3D-740F13F4FF55}" srcOrd="1" destOrd="0" presId="urn:microsoft.com/office/officeart/2005/8/layout/hierarchy2"/>
    <dgm:cxn modelId="{CAAC80BB-859D-A84C-A1EF-22F8D5CE1296}" type="presOf" srcId="{979D1920-DD1F-D34F-A840-3274AFDCCE27}" destId="{44EE5252-787E-644B-9DB7-D8EC6FED62F0}" srcOrd="1" destOrd="0" presId="urn:microsoft.com/office/officeart/2005/8/layout/hierarchy2"/>
    <dgm:cxn modelId="{1B8C21BD-3546-EA49-B4BF-C02C002AC8C9}" type="presOf" srcId="{560C84B6-2B22-1245-A8F0-8D87525A35A1}" destId="{B98B5D00-4F5E-B943-B357-9D47AC95ED72}" srcOrd="0" destOrd="0" presId="urn:microsoft.com/office/officeart/2005/8/layout/hierarchy2"/>
    <dgm:cxn modelId="{756DDECA-4CA8-BC4C-A7F4-A8E3EB3D48F4}" type="presOf" srcId="{560C84B6-2B22-1245-A8F0-8D87525A35A1}" destId="{0CED9195-3993-414D-9A59-821369F4FCF6}" srcOrd="1" destOrd="0" presId="urn:microsoft.com/office/officeart/2005/8/layout/hierarchy2"/>
    <dgm:cxn modelId="{E9B24CDA-6227-4F40-A412-722C4ADD4537}" type="presOf" srcId="{257E1F32-7C63-7947-8DF6-D9FBED1A8A62}" destId="{2C9F099A-6AD9-B645-B74E-89E2032A54F8}" srcOrd="0" destOrd="0" presId="urn:microsoft.com/office/officeart/2005/8/layout/hierarchy2"/>
    <dgm:cxn modelId="{9FE8F1EB-A364-F24B-9574-63DD4032A1AC}" type="presOf" srcId="{257E1F32-7C63-7947-8DF6-D9FBED1A8A62}" destId="{D1B7616F-97A8-6347-9D67-6541F6BE477A}" srcOrd="1" destOrd="0" presId="urn:microsoft.com/office/officeart/2005/8/layout/hierarchy2"/>
    <dgm:cxn modelId="{BBB7C58E-1DD9-6E42-B340-589302115BF5}" type="presParOf" srcId="{D7AFA0AE-E04E-6749-91DB-D6FF2E2B8E65}" destId="{B2FF7A29-7B2D-9047-B4D8-FB4D066272C4}" srcOrd="0" destOrd="0" presId="urn:microsoft.com/office/officeart/2005/8/layout/hierarchy2"/>
    <dgm:cxn modelId="{FF6B8492-CBA7-9945-943C-711BD7C79812}" type="presParOf" srcId="{B2FF7A29-7B2D-9047-B4D8-FB4D066272C4}" destId="{D80D25EA-C235-894C-B28C-D15F37DEC547}" srcOrd="0" destOrd="0" presId="urn:microsoft.com/office/officeart/2005/8/layout/hierarchy2"/>
    <dgm:cxn modelId="{65D83EBC-5DAC-624F-99C8-119F3D11817A}" type="presParOf" srcId="{B2FF7A29-7B2D-9047-B4D8-FB4D066272C4}" destId="{E5C23F7A-D19B-F444-84B1-B3FB454D8ACB}" srcOrd="1" destOrd="0" presId="urn:microsoft.com/office/officeart/2005/8/layout/hierarchy2"/>
    <dgm:cxn modelId="{F6735E01-B1AE-C246-B513-DF1F2A325442}" type="presParOf" srcId="{E5C23F7A-D19B-F444-84B1-B3FB454D8ACB}" destId="{C2FC9BD5-9A96-AF48-A36C-ABE030D3D42D}" srcOrd="0" destOrd="0" presId="urn:microsoft.com/office/officeart/2005/8/layout/hierarchy2"/>
    <dgm:cxn modelId="{B1D031ED-0A54-044E-979A-F0AB1E83C8C6}" type="presParOf" srcId="{C2FC9BD5-9A96-AF48-A36C-ABE030D3D42D}" destId="{00F55448-3547-574E-AD3D-740F13F4FF55}" srcOrd="0" destOrd="0" presId="urn:microsoft.com/office/officeart/2005/8/layout/hierarchy2"/>
    <dgm:cxn modelId="{F5C6D3A5-50CC-984D-9E92-941B166A1DE9}" type="presParOf" srcId="{E5C23F7A-D19B-F444-84B1-B3FB454D8ACB}" destId="{C064EEF4-B336-644F-BE09-F4A0AB593848}" srcOrd="1" destOrd="0" presId="urn:microsoft.com/office/officeart/2005/8/layout/hierarchy2"/>
    <dgm:cxn modelId="{C85141AF-15B7-9D45-B51F-2FDB494ABCF1}" type="presParOf" srcId="{C064EEF4-B336-644F-BE09-F4A0AB593848}" destId="{207CBFB0-0CEC-5E4A-9A32-1BD557DF0705}" srcOrd="0" destOrd="0" presId="urn:microsoft.com/office/officeart/2005/8/layout/hierarchy2"/>
    <dgm:cxn modelId="{126FB097-8D9E-A041-B0CA-84D7BE0AF5A0}" type="presParOf" srcId="{C064EEF4-B336-644F-BE09-F4A0AB593848}" destId="{F38BADF3-1B09-F347-9FFF-B8CD1E698B58}" srcOrd="1" destOrd="0" presId="urn:microsoft.com/office/officeart/2005/8/layout/hierarchy2"/>
    <dgm:cxn modelId="{3D13D975-8770-4848-A1D6-E2F085135F87}" type="presParOf" srcId="{F38BADF3-1B09-F347-9FFF-B8CD1E698B58}" destId="{2C9F099A-6AD9-B645-B74E-89E2032A54F8}" srcOrd="0" destOrd="0" presId="urn:microsoft.com/office/officeart/2005/8/layout/hierarchy2"/>
    <dgm:cxn modelId="{E1B9CC70-908D-4C42-A8CE-D5EFA5B5AD8C}" type="presParOf" srcId="{2C9F099A-6AD9-B645-B74E-89E2032A54F8}" destId="{D1B7616F-97A8-6347-9D67-6541F6BE477A}" srcOrd="0" destOrd="0" presId="urn:microsoft.com/office/officeart/2005/8/layout/hierarchy2"/>
    <dgm:cxn modelId="{E7148241-936B-B14A-9199-68D880FC2676}" type="presParOf" srcId="{F38BADF3-1B09-F347-9FFF-B8CD1E698B58}" destId="{3952A336-3749-2C44-8C99-918510EC79F5}" srcOrd="1" destOrd="0" presId="urn:microsoft.com/office/officeart/2005/8/layout/hierarchy2"/>
    <dgm:cxn modelId="{C320ED78-584F-BB4D-B1F7-713C41E02690}" type="presParOf" srcId="{3952A336-3749-2C44-8C99-918510EC79F5}" destId="{4AD2212D-719E-764F-AA70-AB451EE82DDF}" srcOrd="0" destOrd="0" presId="urn:microsoft.com/office/officeart/2005/8/layout/hierarchy2"/>
    <dgm:cxn modelId="{9FF786DA-9EBF-DA4D-8EC7-6F17619A307B}" type="presParOf" srcId="{3952A336-3749-2C44-8C99-918510EC79F5}" destId="{B1BA463A-12BF-BD49-BDFA-8BDC41BB5870}" srcOrd="1" destOrd="0" presId="urn:microsoft.com/office/officeart/2005/8/layout/hierarchy2"/>
    <dgm:cxn modelId="{41148732-E6C5-3C44-958F-27FBF92666C5}" type="presParOf" srcId="{F38BADF3-1B09-F347-9FFF-B8CD1E698B58}" destId="{7D4FA196-BDC6-FD44-B173-D785CFD2AD8E}" srcOrd="2" destOrd="0" presId="urn:microsoft.com/office/officeart/2005/8/layout/hierarchy2"/>
    <dgm:cxn modelId="{FE8DC667-B50E-4541-8C94-774726865A45}" type="presParOf" srcId="{7D4FA196-BDC6-FD44-B173-D785CFD2AD8E}" destId="{44EE5252-787E-644B-9DB7-D8EC6FED62F0}" srcOrd="0" destOrd="0" presId="urn:microsoft.com/office/officeart/2005/8/layout/hierarchy2"/>
    <dgm:cxn modelId="{445E7FE2-2930-1E47-A166-12AD4934C03E}" type="presParOf" srcId="{F38BADF3-1B09-F347-9FFF-B8CD1E698B58}" destId="{D4687529-7523-3C43-8D2B-17FD43B7116C}" srcOrd="3" destOrd="0" presId="urn:microsoft.com/office/officeart/2005/8/layout/hierarchy2"/>
    <dgm:cxn modelId="{84BCF344-1869-1D4D-B2E2-99E215067145}" type="presParOf" srcId="{D4687529-7523-3C43-8D2B-17FD43B7116C}" destId="{08944201-5F7B-564A-9FCD-05A64E16F13C}" srcOrd="0" destOrd="0" presId="urn:microsoft.com/office/officeart/2005/8/layout/hierarchy2"/>
    <dgm:cxn modelId="{361D28FF-0048-9947-979F-E9393B80FAAA}" type="presParOf" srcId="{D4687529-7523-3C43-8D2B-17FD43B7116C}" destId="{B0A539A3-39CC-5541-AEA1-93F2C8BD3CB2}" srcOrd="1" destOrd="0" presId="urn:microsoft.com/office/officeart/2005/8/layout/hierarchy2"/>
    <dgm:cxn modelId="{0514B49E-9276-5F40-8A04-CBB9861ABDB6}" type="presParOf" srcId="{B0A539A3-39CC-5541-AEA1-93F2C8BD3CB2}" destId="{B98B5D00-4F5E-B943-B357-9D47AC95ED72}" srcOrd="0" destOrd="0" presId="urn:microsoft.com/office/officeart/2005/8/layout/hierarchy2"/>
    <dgm:cxn modelId="{17EC8BBD-F035-DE4D-9CEF-8B45FE9EBCFD}" type="presParOf" srcId="{B98B5D00-4F5E-B943-B357-9D47AC95ED72}" destId="{0CED9195-3993-414D-9A59-821369F4FCF6}" srcOrd="0" destOrd="0" presId="urn:microsoft.com/office/officeart/2005/8/layout/hierarchy2"/>
    <dgm:cxn modelId="{E5ACC50A-3165-084F-8555-793B540046C7}" type="presParOf" srcId="{B0A539A3-39CC-5541-AEA1-93F2C8BD3CB2}" destId="{CD550988-B572-A848-A696-42627616443F}" srcOrd="1" destOrd="0" presId="urn:microsoft.com/office/officeart/2005/8/layout/hierarchy2"/>
    <dgm:cxn modelId="{1344985E-65F9-BD47-83DB-08DE36B75854}" type="presParOf" srcId="{CD550988-B572-A848-A696-42627616443F}" destId="{E10E5E79-E163-2D4C-B9E2-7E55367D784A}" srcOrd="0" destOrd="0" presId="urn:microsoft.com/office/officeart/2005/8/layout/hierarchy2"/>
    <dgm:cxn modelId="{0572D547-DAA6-7040-8F60-D5FBD8C61CFB}" type="presParOf" srcId="{CD550988-B572-A848-A696-42627616443F}" destId="{E0E1D3E8-1EA8-D14C-9A25-760A37EEEA5C}" srcOrd="1" destOrd="0" presId="urn:microsoft.com/office/officeart/2005/8/layout/hierarchy2"/>
    <dgm:cxn modelId="{27A7B281-37EF-AB43-96C9-150DDEFF408F}" type="presParOf" srcId="{B0A539A3-39CC-5541-AEA1-93F2C8BD3CB2}" destId="{1821FFD0-A2E6-4648-8110-459807116618}" srcOrd="2" destOrd="0" presId="urn:microsoft.com/office/officeart/2005/8/layout/hierarchy2"/>
    <dgm:cxn modelId="{68D5DC4B-88E7-F643-B5DF-194C0DE0C22F}" type="presParOf" srcId="{1821FFD0-A2E6-4648-8110-459807116618}" destId="{B367C0FE-86F6-814F-915F-8A0996082C6B}" srcOrd="0" destOrd="0" presId="urn:microsoft.com/office/officeart/2005/8/layout/hierarchy2"/>
    <dgm:cxn modelId="{3CCCA2E0-084E-664E-8392-30505FC9CB13}" type="presParOf" srcId="{B0A539A3-39CC-5541-AEA1-93F2C8BD3CB2}" destId="{5548895E-9DE7-E24E-BE0A-A32B3A485CA0}" srcOrd="3" destOrd="0" presId="urn:microsoft.com/office/officeart/2005/8/layout/hierarchy2"/>
    <dgm:cxn modelId="{33C3C06E-10AA-3549-A395-475DE5667B55}" type="presParOf" srcId="{5548895E-9DE7-E24E-BE0A-A32B3A485CA0}" destId="{B8C0D5AD-3BF1-8144-8120-A1B29EA30E35}" srcOrd="0" destOrd="0" presId="urn:microsoft.com/office/officeart/2005/8/layout/hierarchy2"/>
    <dgm:cxn modelId="{A5ADE883-C047-AE4E-A6F7-4369CEBC0B0E}" type="presParOf" srcId="{5548895E-9DE7-E24E-BE0A-A32B3A485CA0}" destId="{ABCC8ED0-05E1-E740-AFEA-DD72EA97E3A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a:solidFill>
          <a:schemeClr val="accent3">
            <a:shade val="80000"/>
            <a:hueOff val="49"/>
            <a:satOff val="-441"/>
            <a:lumOff val="4841"/>
            <a:alpha val="80000"/>
          </a:schemeClr>
        </a:solidFill>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D25EA-C235-894C-B28C-D15F37DEC547}">
      <dsp:nvSpPr>
        <dsp:cNvPr id="0" name=""/>
        <dsp:cNvSpPr/>
      </dsp:nvSpPr>
      <dsp:spPr>
        <a:xfrm>
          <a:off x="4342" y="660952"/>
          <a:ext cx="1343227" cy="671613"/>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start</a:t>
          </a:r>
        </a:p>
      </dsp:txBody>
      <dsp:txXfrm>
        <a:off x="24013" y="680623"/>
        <a:ext cx="1303885" cy="632271"/>
      </dsp:txXfrm>
    </dsp:sp>
    <dsp:sp modelId="{C2FC9BD5-9A96-AF48-A36C-ABE030D3D42D}">
      <dsp:nvSpPr>
        <dsp:cNvPr id="0" name=""/>
        <dsp:cNvSpPr/>
      </dsp:nvSpPr>
      <dsp:spPr>
        <a:xfrm>
          <a:off x="1347569" y="971359"/>
          <a:ext cx="537290" cy="50800"/>
        </a:xfrm>
        <a:custGeom>
          <a:avLst/>
          <a:gdLst/>
          <a:ahLst/>
          <a:cxnLst/>
          <a:rect l="0" t="0" r="0" b="0"/>
          <a:pathLst>
            <a:path>
              <a:moveTo>
                <a:pt x="0" y="25400"/>
              </a:moveTo>
              <a:lnTo>
                <a:pt x="537290" y="25400"/>
              </a:lnTo>
            </a:path>
          </a:pathLst>
        </a:custGeom>
        <a:noFill/>
        <a:ln w="127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2782" y="983327"/>
        <a:ext cx="26864" cy="26864"/>
      </dsp:txXfrm>
    </dsp:sp>
    <dsp:sp modelId="{207CBFB0-0CEC-5E4A-9A32-1BD557DF0705}">
      <dsp:nvSpPr>
        <dsp:cNvPr id="0" name=""/>
        <dsp:cNvSpPr/>
      </dsp:nvSpPr>
      <dsp:spPr>
        <a:xfrm>
          <a:off x="1884860" y="660952"/>
          <a:ext cx="1343227" cy="67161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err="1"/>
            <a:t>parse_ethernet</a:t>
          </a:r>
          <a:endParaRPr lang="en-US" sz="1300" b="1" kern="1200" dirty="0"/>
        </a:p>
      </dsp:txBody>
      <dsp:txXfrm>
        <a:off x="1904531" y="680623"/>
        <a:ext cx="1303885" cy="632271"/>
      </dsp:txXfrm>
    </dsp:sp>
    <dsp:sp modelId="{2C9F099A-6AD9-B645-B74E-89E2032A54F8}">
      <dsp:nvSpPr>
        <dsp:cNvPr id="0" name=""/>
        <dsp:cNvSpPr/>
      </dsp:nvSpPr>
      <dsp:spPr>
        <a:xfrm rot="19457599">
          <a:off x="3165895" y="778270"/>
          <a:ext cx="661675" cy="50800"/>
        </a:xfrm>
        <a:custGeom>
          <a:avLst/>
          <a:gdLst/>
          <a:ahLst/>
          <a:cxnLst/>
          <a:rect l="0" t="0" r="0" b="0"/>
          <a:pathLst>
            <a:path>
              <a:moveTo>
                <a:pt x="0" y="25400"/>
              </a:moveTo>
              <a:lnTo>
                <a:pt x="661675" y="25400"/>
              </a:lnTo>
            </a:path>
          </a:pathLst>
        </a:custGeom>
        <a:noFill/>
        <a:ln w="127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0191" y="787128"/>
        <a:ext cx="33083" cy="33083"/>
      </dsp:txXfrm>
    </dsp:sp>
    <dsp:sp modelId="{4AD2212D-719E-764F-AA70-AB451EE82DDF}">
      <dsp:nvSpPr>
        <dsp:cNvPr id="0" name=""/>
        <dsp:cNvSpPr/>
      </dsp:nvSpPr>
      <dsp:spPr>
        <a:xfrm>
          <a:off x="3765378" y="274774"/>
          <a:ext cx="1343227" cy="671613"/>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accept</a:t>
          </a:r>
        </a:p>
      </dsp:txBody>
      <dsp:txXfrm>
        <a:off x="3785049" y="294445"/>
        <a:ext cx="1303885" cy="632271"/>
      </dsp:txXfrm>
    </dsp:sp>
    <dsp:sp modelId="{7D4FA196-BDC6-FD44-B173-D785CFD2AD8E}">
      <dsp:nvSpPr>
        <dsp:cNvPr id="0" name=""/>
        <dsp:cNvSpPr/>
      </dsp:nvSpPr>
      <dsp:spPr>
        <a:xfrm rot="2142401">
          <a:off x="3165895" y="1164448"/>
          <a:ext cx="661675" cy="50800"/>
        </a:xfrm>
        <a:custGeom>
          <a:avLst/>
          <a:gdLst/>
          <a:ahLst/>
          <a:cxnLst/>
          <a:rect l="0" t="0" r="0" b="0"/>
          <a:pathLst>
            <a:path>
              <a:moveTo>
                <a:pt x="0" y="25400"/>
              </a:moveTo>
              <a:lnTo>
                <a:pt x="661675" y="25400"/>
              </a:lnTo>
            </a:path>
          </a:pathLst>
        </a:custGeom>
        <a:noFill/>
        <a:ln w="127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0191" y="1173306"/>
        <a:ext cx="33083" cy="33083"/>
      </dsp:txXfrm>
    </dsp:sp>
    <dsp:sp modelId="{08944201-5F7B-564A-9FCD-05A64E16F13C}">
      <dsp:nvSpPr>
        <dsp:cNvPr id="0" name=""/>
        <dsp:cNvSpPr/>
      </dsp:nvSpPr>
      <dsp:spPr>
        <a:xfrm>
          <a:off x="3765378" y="1047130"/>
          <a:ext cx="1343227" cy="671613"/>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parse_ipv4</a:t>
          </a:r>
        </a:p>
      </dsp:txBody>
      <dsp:txXfrm>
        <a:off x="3785049" y="1066801"/>
        <a:ext cx="1303885" cy="632271"/>
      </dsp:txXfrm>
    </dsp:sp>
    <dsp:sp modelId="{B98B5D00-4F5E-B943-B357-9D47AC95ED72}">
      <dsp:nvSpPr>
        <dsp:cNvPr id="0" name=""/>
        <dsp:cNvSpPr/>
      </dsp:nvSpPr>
      <dsp:spPr>
        <a:xfrm rot="19457599">
          <a:off x="5046413" y="1164448"/>
          <a:ext cx="661675" cy="50800"/>
        </a:xfrm>
        <a:custGeom>
          <a:avLst/>
          <a:gdLst/>
          <a:ahLst/>
          <a:cxnLst/>
          <a:rect l="0" t="0" r="0" b="0"/>
          <a:pathLst>
            <a:path>
              <a:moveTo>
                <a:pt x="0" y="25400"/>
              </a:moveTo>
              <a:lnTo>
                <a:pt x="661675" y="25400"/>
              </a:lnTo>
            </a:path>
          </a:pathLst>
        </a:custGeom>
        <a:noFill/>
        <a:ln w="127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0709" y="1173306"/>
        <a:ext cx="33083" cy="33083"/>
      </dsp:txXfrm>
    </dsp:sp>
    <dsp:sp modelId="{E10E5E79-E163-2D4C-B9E2-7E55367D784A}">
      <dsp:nvSpPr>
        <dsp:cNvPr id="0" name=""/>
        <dsp:cNvSpPr/>
      </dsp:nvSpPr>
      <dsp:spPr>
        <a:xfrm>
          <a:off x="5645897" y="660952"/>
          <a:ext cx="1343227" cy="671613"/>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accept</a:t>
          </a:r>
        </a:p>
      </dsp:txBody>
      <dsp:txXfrm>
        <a:off x="5665568" y="680623"/>
        <a:ext cx="1303885" cy="632271"/>
      </dsp:txXfrm>
    </dsp:sp>
    <dsp:sp modelId="{1821FFD0-A2E6-4648-8110-459807116618}">
      <dsp:nvSpPr>
        <dsp:cNvPr id="0" name=""/>
        <dsp:cNvSpPr/>
      </dsp:nvSpPr>
      <dsp:spPr>
        <a:xfrm rot="2142401">
          <a:off x="5046413" y="1550625"/>
          <a:ext cx="661675" cy="50800"/>
        </a:xfrm>
        <a:custGeom>
          <a:avLst/>
          <a:gdLst/>
          <a:ahLst/>
          <a:cxnLst/>
          <a:rect l="0" t="0" r="0" b="0"/>
          <a:pathLst>
            <a:path>
              <a:moveTo>
                <a:pt x="0" y="25400"/>
              </a:moveTo>
              <a:lnTo>
                <a:pt x="661675" y="25400"/>
              </a:lnTo>
            </a:path>
          </a:pathLst>
        </a:custGeom>
        <a:noFill/>
        <a:ln w="127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0709" y="1559484"/>
        <a:ext cx="33083" cy="33083"/>
      </dsp:txXfrm>
    </dsp:sp>
    <dsp:sp modelId="{B8C0D5AD-3BF1-8144-8120-A1B29EA30E35}">
      <dsp:nvSpPr>
        <dsp:cNvPr id="0" name=""/>
        <dsp:cNvSpPr/>
      </dsp:nvSpPr>
      <dsp:spPr>
        <a:xfrm>
          <a:off x="5645897" y="1433308"/>
          <a:ext cx="1343227" cy="671613"/>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reject</a:t>
          </a:r>
        </a:p>
      </dsp:txBody>
      <dsp:txXfrm>
        <a:off x="5665568" y="1452979"/>
        <a:ext cx="1303885" cy="6322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hueOff val="49"/>
            <a:satOff val="-441"/>
            <a:lumOff val="4841"/>
            <a:alpha val="8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A23F6-FE7E-BD4F-B053-F3061CF5DE94}" type="datetimeFigureOut">
              <a:rPr lang="en-US" smtClean="0"/>
              <a:t>11/22/20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C7513-C014-6642-BE45-751A47CFC92C}" type="slidenum">
              <a:rPr lang="en-US" smtClean="0"/>
              <a:t>‹#›</a:t>
            </a:fld>
            <a:endParaRPr lang="en-US"/>
          </a:p>
        </p:txBody>
      </p:sp>
    </p:spTree>
    <p:extLst>
      <p:ext uri="{BB962C8B-B14F-4D97-AF65-F5344CB8AC3E}">
        <p14:creationId xmlns:p14="http://schemas.microsoft.com/office/powerpoint/2010/main" val="413489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I’ll be talking about one of recent trends in network architecture i.e. P4 which is formally known as </a:t>
            </a:r>
            <a:r>
              <a:rPr lang="en-IN" sz="1200" b="1" dirty="0"/>
              <a:t>Programming Protocol-independent Packet Processors</a:t>
            </a:r>
            <a:r>
              <a:rPr lang="en-US" sz="1200" b="1" dirty="0"/>
              <a:t>.</a:t>
            </a:r>
            <a:r>
              <a:rPr lang="en-US" sz="1200" b="0" dirty="0"/>
              <a:t> But before jumping into the actual topic let me take latitude with the back 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Recently we were attending </a:t>
            </a:r>
            <a:r>
              <a:rPr lang="en-US" sz="1200" b="0" dirty="0" err="1"/>
              <a:t>Hotnets</a:t>
            </a:r>
            <a:r>
              <a:rPr lang="en-US" sz="1200" b="0" dirty="0"/>
              <a:t> 2020 and some of the papers were talking about P4 paradigm and data plane. For some of us it was difficult to understand those papers. Therefore, Abhijit asked me whether I can give a short presentation on P4 during our weekly research discussion as I have started exploring this </a:t>
            </a:r>
            <a:r>
              <a:rPr lang="en-US" sz="1200" b="0"/>
              <a:t>domain. </a:t>
            </a:r>
            <a:endParaRPr lang="en-US" sz="1200" b="0" dirty="0"/>
          </a:p>
        </p:txBody>
      </p:sp>
      <p:sp>
        <p:nvSpPr>
          <p:cNvPr id="4" name="Slide Number Placeholder 3"/>
          <p:cNvSpPr>
            <a:spLocks noGrp="1"/>
          </p:cNvSpPr>
          <p:nvPr>
            <p:ph type="sldNum" sz="quarter" idx="5"/>
          </p:nvPr>
        </p:nvSpPr>
        <p:spPr/>
        <p:txBody>
          <a:bodyPr/>
          <a:lstStyle/>
          <a:p>
            <a:fld id="{D21C7513-C014-6642-BE45-751A47CFC92C}" type="slidenum">
              <a:rPr lang="en-US" smtClean="0"/>
              <a:t>0</a:t>
            </a:fld>
            <a:endParaRPr lang="en-US"/>
          </a:p>
        </p:txBody>
      </p:sp>
    </p:spTree>
    <p:extLst>
      <p:ext uri="{BB962C8B-B14F-4D97-AF65-F5344CB8AC3E}">
        <p14:creationId xmlns:p14="http://schemas.microsoft.com/office/powerpoint/2010/main" val="1632072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new architecture enables programmability in the data plane and called as PISA or Protocol Independent Switch Architecture. It converts the data plane into a piece of software.</a:t>
            </a:r>
          </a:p>
        </p:txBody>
      </p:sp>
      <p:sp>
        <p:nvSpPr>
          <p:cNvPr id="4" name="Slide Number Placeholder 3"/>
          <p:cNvSpPr>
            <a:spLocks noGrp="1"/>
          </p:cNvSpPr>
          <p:nvPr>
            <p:ph type="sldNum" sz="quarter" idx="5"/>
          </p:nvPr>
        </p:nvSpPr>
        <p:spPr/>
        <p:txBody>
          <a:bodyPr/>
          <a:lstStyle/>
          <a:p>
            <a:fld id="{D21C7513-C014-6642-BE45-751A47CFC92C}" type="slidenum">
              <a:rPr lang="en-US" smtClean="0"/>
              <a:t>9</a:t>
            </a:fld>
            <a:endParaRPr lang="en-US"/>
          </a:p>
        </p:txBody>
      </p:sp>
    </p:spTree>
    <p:extLst>
      <p:ext uri="{BB962C8B-B14F-4D97-AF65-F5344CB8AC3E}">
        <p14:creationId xmlns:p14="http://schemas.microsoft.com/office/powerpoint/2010/main" val="334751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PISA enables pipeline processing. A PISA switch has a programmable parser, a few programmable [match + action] tables called as pipeline elements, and a programmable de-parser. The programmable parser and de-parser enables addition, removal and customization of packet headers. The programmable pipeline elements introduces addition, removal and alteration of actions.</a:t>
            </a:r>
          </a:p>
          <a:p>
            <a:endParaRPr lang="en-US" dirty="0"/>
          </a:p>
          <a:p>
            <a:r>
              <a:rPr lang="en-US" dirty="0"/>
              <a:t>Lets see how the PISA switch works. &lt;C&gt; Lets say a packet comes to one of the interfaces of the switch. The colored boxes are different header fields followed by payload. &lt;C&gt; The parser can sperate the headers and send them to the pipeline element. Now each pipeline element transforms the header fields &lt;C&gt; &lt;C&gt; &lt;C&gt;. Finally, the de-parser &lt;C&gt; reassembles the header and the payload &lt;C&gt; and sends it to the outgoing interface queue.</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10</a:t>
            </a:fld>
            <a:endParaRPr lang="en-US"/>
          </a:p>
        </p:txBody>
      </p:sp>
    </p:spTree>
    <p:extLst>
      <p:ext uri="{BB962C8B-B14F-4D97-AF65-F5344CB8AC3E}">
        <p14:creationId xmlns:p14="http://schemas.microsoft.com/office/powerpoint/2010/main" val="420236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new PISA switches in our hand, we now need to look at, how to use it. One option is we can modify the OpenFlow to make it workable with the PISA. But that’s complex and increases programmer overhead. So, lets see how the other systems have reduced the programmer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computer, we write high level programs and rely on the domain specific compilers to reduce the overhead. Similarly, OpenCL provides compiler level abstraction for GPU, MATLAB for DSP, TensorFlow for TPU. </a:t>
            </a:r>
          </a:p>
          <a:p>
            <a:endParaRPr lang="en-US" dirty="0"/>
          </a:p>
          <a:p>
            <a:r>
              <a:rPr lang="en-US" dirty="0"/>
              <a:t>So, the answer is, Forget event driven programming used in traditional switches. Forget C/C++/Assembly level programming. Let’s move to a high level programming language and domain specific compiler. So, we need a language/ compiler which provides target independence for ASIC or FPGA pipeline chips used in PISA.</a:t>
            </a:r>
          </a:p>
        </p:txBody>
      </p:sp>
      <p:sp>
        <p:nvSpPr>
          <p:cNvPr id="4" name="Slide Number Placeholder 3"/>
          <p:cNvSpPr>
            <a:spLocks noGrp="1"/>
          </p:cNvSpPr>
          <p:nvPr>
            <p:ph type="sldNum" sz="quarter" idx="5"/>
          </p:nvPr>
        </p:nvSpPr>
        <p:spPr/>
        <p:txBody>
          <a:bodyPr/>
          <a:lstStyle/>
          <a:p>
            <a:fld id="{D21C7513-C014-6642-BE45-751A47CFC92C}" type="slidenum">
              <a:rPr lang="en-US" smtClean="0"/>
              <a:t>11</a:t>
            </a:fld>
            <a:endParaRPr lang="en-US"/>
          </a:p>
        </p:txBody>
      </p:sp>
    </p:spTree>
    <p:extLst>
      <p:ext uri="{BB962C8B-B14F-4D97-AF65-F5344CB8AC3E}">
        <p14:creationId xmlns:p14="http://schemas.microsoft.com/office/powerpoint/2010/main" val="114791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solidFill>
                  <a:srgbClr val="FF0000"/>
                </a:solidFill>
              </a:rPr>
              <a:t>Here comes the main topic of the talk after this long prelude and build-up.</a:t>
            </a:r>
            <a:r>
              <a:rPr lang="en-US" dirty="0"/>
              <a:t> </a:t>
            </a:r>
          </a:p>
          <a:p>
            <a:endParaRPr lang="en-US" dirty="0"/>
          </a:p>
          <a:p>
            <a:r>
              <a:rPr lang="en-US" dirty="0"/>
              <a:t> So, P4 provides a target independent compiler and high level language for PISA switches. It was resulted from the 3 objectives. Header Independence, Protocol Independence, Device Independence</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12</a:t>
            </a:fld>
            <a:endParaRPr lang="en-US"/>
          </a:p>
        </p:txBody>
      </p:sp>
    </p:spTree>
    <p:extLst>
      <p:ext uri="{BB962C8B-B14F-4D97-AF65-F5344CB8AC3E}">
        <p14:creationId xmlns:p14="http://schemas.microsoft.com/office/powerpoint/2010/main" val="118058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the P4 world, the vendor not only supplies the device. It also supplies the Device Architecture related library files and a target specific compiler. Using the last two artifacts an user can write his/her own P4 program which generates the device specific binary.</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13</a:t>
            </a:fld>
            <a:endParaRPr lang="en-US"/>
          </a:p>
        </p:txBody>
      </p:sp>
    </p:spTree>
    <p:extLst>
      <p:ext uri="{BB962C8B-B14F-4D97-AF65-F5344CB8AC3E}">
        <p14:creationId xmlns:p14="http://schemas.microsoft.com/office/powerpoint/2010/main" val="79788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One of the popular Switch architecture is V1 model. Say I have a PISA switch which supports V1 model, then I can write the following P4 program. The code can be found in P4 repository.</a:t>
            </a:r>
          </a:p>
          <a:p>
            <a:endParaRPr lang="en-US" dirty="0"/>
          </a:p>
          <a:p>
            <a:r>
              <a:rPr lang="en-US" dirty="0"/>
              <a:t>If the look at the structure of the program, block-1 provides the standard library and the model specific library. In block-2 we can define our custom headers. Block-3 and Block-8 provides the programmable parser and de-parser respectively. Block-4 and 7 provides checksum verification and checksum computation. Block-5 and 6 provides the ingress processing and egress processing.</a:t>
            </a:r>
          </a:p>
          <a:p>
            <a:r>
              <a:rPr lang="en-US" dirty="0"/>
              <a:t>Finally, the order of pipeline execution is decided in block-9 which the entry point main method.</a:t>
            </a:r>
          </a:p>
        </p:txBody>
      </p:sp>
      <p:sp>
        <p:nvSpPr>
          <p:cNvPr id="4" name="Slide Number Placeholder 3"/>
          <p:cNvSpPr>
            <a:spLocks noGrp="1"/>
          </p:cNvSpPr>
          <p:nvPr>
            <p:ph type="sldNum" sz="quarter" idx="5"/>
          </p:nvPr>
        </p:nvSpPr>
        <p:spPr/>
        <p:txBody>
          <a:bodyPr/>
          <a:lstStyle/>
          <a:p>
            <a:fld id="{D21C7513-C014-6642-BE45-751A47CFC92C}" type="slidenum">
              <a:rPr lang="en-US" smtClean="0"/>
              <a:t>14</a:t>
            </a:fld>
            <a:endParaRPr lang="en-US"/>
          </a:p>
        </p:txBody>
      </p:sp>
    </p:spTree>
    <p:extLst>
      <p:ext uri="{BB962C8B-B14F-4D97-AF65-F5344CB8AC3E}">
        <p14:creationId xmlns:p14="http://schemas.microsoft.com/office/powerpoint/2010/main" val="350777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P4 provides the custom header. For this we only need to specify the bit position and the field name along with the customized protocol name. In this example, the </a:t>
            </a:r>
            <a:r>
              <a:rPr lang="en-US" dirty="0" err="1"/>
              <a:t>ethernet_t</a:t>
            </a:r>
            <a:r>
              <a:rPr lang="en-US" dirty="0"/>
              <a:t> and ipv4_t are standard protocol headers. Whereas, the </a:t>
            </a:r>
            <a:r>
              <a:rPr lang="en-US" dirty="0" err="1"/>
              <a:t>mTag_t</a:t>
            </a:r>
            <a:r>
              <a:rPr lang="en-US" dirty="0"/>
              <a:t> given in the extreme left is an example of custom header addition.</a:t>
            </a:r>
          </a:p>
        </p:txBody>
      </p:sp>
      <p:sp>
        <p:nvSpPr>
          <p:cNvPr id="4" name="Slide Number Placeholder 3"/>
          <p:cNvSpPr>
            <a:spLocks noGrp="1"/>
          </p:cNvSpPr>
          <p:nvPr>
            <p:ph type="sldNum" sz="quarter" idx="5"/>
          </p:nvPr>
        </p:nvSpPr>
        <p:spPr/>
        <p:txBody>
          <a:bodyPr/>
          <a:lstStyle/>
          <a:p>
            <a:fld id="{D21C7513-C014-6642-BE45-751A47CFC92C}" type="slidenum">
              <a:rPr lang="en-US" smtClean="0"/>
              <a:t>15</a:t>
            </a:fld>
            <a:endParaRPr lang="en-US"/>
          </a:p>
        </p:txBody>
      </p:sp>
    </p:spTree>
    <p:extLst>
      <p:ext uri="{BB962C8B-B14F-4D97-AF65-F5344CB8AC3E}">
        <p14:creationId xmlns:p14="http://schemas.microsoft.com/office/powerpoint/2010/main" val="285341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headers are defined, we need to program the parser. My example parser is invoked when a “</a:t>
            </a:r>
            <a:r>
              <a:rPr lang="en-US" dirty="0" err="1"/>
              <a:t>packet_in</a:t>
            </a:r>
            <a:r>
              <a:rPr lang="en-US" dirty="0"/>
              <a:t>” event occurs and generates a parsed header and corresponding meta data. For simplicity I have not shown the </a:t>
            </a:r>
            <a:r>
              <a:rPr lang="en-US" dirty="0" err="1"/>
              <a:t>mTag</a:t>
            </a:r>
            <a:r>
              <a:rPr lang="en-US" dirty="0"/>
              <a:t> parsing here which can be done similarly.</a:t>
            </a:r>
          </a:p>
        </p:txBody>
      </p:sp>
      <p:sp>
        <p:nvSpPr>
          <p:cNvPr id="4" name="Slide Number Placeholder 3"/>
          <p:cNvSpPr>
            <a:spLocks noGrp="1"/>
          </p:cNvSpPr>
          <p:nvPr>
            <p:ph type="sldNum" sz="quarter" idx="5"/>
          </p:nvPr>
        </p:nvSpPr>
        <p:spPr/>
        <p:txBody>
          <a:bodyPr/>
          <a:lstStyle/>
          <a:p>
            <a:fld id="{D21C7513-C014-6642-BE45-751A47CFC92C}" type="slidenum">
              <a:rPr lang="en-US" smtClean="0"/>
              <a:t>16</a:t>
            </a:fld>
            <a:endParaRPr lang="en-US"/>
          </a:p>
        </p:txBody>
      </p:sp>
    </p:spTree>
    <p:extLst>
      <p:ext uri="{BB962C8B-B14F-4D97-AF65-F5344CB8AC3E}">
        <p14:creationId xmlns:p14="http://schemas.microsoft.com/office/powerpoint/2010/main" val="201936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parser also generates a state machine to identify valid field entries.</a:t>
            </a:r>
          </a:p>
        </p:txBody>
      </p:sp>
      <p:sp>
        <p:nvSpPr>
          <p:cNvPr id="4" name="Slide Number Placeholder 3"/>
          <p:cNvSpPr>
            <a:spLocks noGrp="1"/>
          </p:cNvSpPr>
          <p:nvPr>
            <p:ph type="sldNum" sz="quarter" idx="5"/>
          </p:nvPr>
        </p:nvSpPr>
        <p:spPr/>
        <p:txBody>
          <a:bodyPr/>
          <a:lstStyle/>
          <a:p>
            <a:fld id="{D21C7513-C014-6642-BE45-751A47CFC92C}" type="slidenum">
              <a:rPr lang="en-US" smtClean="0"/>
              <a:t>17</a:t>
            </a:fld>
            <a:endParaRPr lang="en-US"/>
          </a:p>
        </p:txBody>
      </p:sp>
    </p:spTree>
    <p:extLst>
      <p:ext uri="{BB962C8B-B14F-4D97-AF65-F5344CB8AC3E}">
        <p14:creationId xmlns:p14="http://schemas.microsoft.com/office/powerpoint/2010/main" val="1257566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remember the PISA animation, once the packets are parsed the headers are sent to the match-action pipeline elements. In our case, we have 4 pipeline elements. 1</a:t>
            </a:r>
            <a:r>
              <a:rPr lang="en-US" baseline="30000" dirty="0"/>
              <a:t>rst</a:t>
            </a:r>
            <a:r>
              <a:rPr lang="en-US" dirty="0"/>
              <a:t> for checking the checksum of the incoming packet followed by ingress and egress processing. Finally before sending to the de-parser checksum of the transformed packet is recomputed.</a:t>
            </a:r>
          </a:p>
        </p:txBody>
      </p:sp>
      <p:sp>
        <p:nvSpPr>
          <p:cNvPr id="4" name="Slide Number Placeholder 3"/>
          <p:cNvSpPr>
            <a:spLocks noGrp="1"/>
          </p:cNvSpPr>
          <p:nvPr>
            <p:ph type="sldNum" sz="quarter" idx="5"/>
          </p:nvPr>
        </p:nvSpPr>
        <p:spPr/>
        <p:txBody>
          <a:bodyPr/>
          <a:lstStyle/>
          <a:p>
            <a:fld id="{D21C7513-C014-6642-BE45-751A47CFC92C}" type="slidenum">
              <a:rPr lang="en-US" smtClean="0"/>
              <a:t>18</a:t>
            </a:fld>
            <a:endParaRPr lang="en-US"/>
          </a:p>
        </p:txBody>
      </p:sp>
    </p:spTree>
    <p:extLst>
      <p:ext uri="{BB962C8B-B14F-4D97-AF65-F5344CB8AC3E}">
        <p14:creationId xmlns:p14="http://schemas.microsoft.com/office/powerpoint/2010/main" val="75722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I have tried to keep this talk free from any pre-requisites apart from basic networking related terms. So, please feel free to stop me at anytime if you need any clarification. </a:t>
            </a:r>
          </a:p>
          <a:p>
            <a:r>
              <a:rPr lang="en-US" dirty="0"/>
              <a:t>Now, the brief outline of the talk is as follows. I’ll start with the programmable network and it’s evolution, since P4 is one of the component of programmable network design. This discussion will lead us to the PISA architecture. From PISA we will see why P4 is necessary followed by the components, workflow and an example program. Finally, I have incorporated a few of the recent papers which will help us to to the understand what are being done in this area.</a:t>
            </a:r>
          </a:p>
        </p:txBody>
      </p:sp>
      <p:sp>
        <p:nvSpPr>
          <p:cNvPr id="4" name="Slide Number Placeholder 3"/>
          <p:cNvSpPr>
            <a:spLocks noGrp="1"/>
          </p:cNvSpPr>
          <p:nvPr>
            <p:ph type="sldNum" sz="quarter" idx="5"/>
          </p:nvPr>
        </p:nvSpPr>
        <p:spPr/>
        <p:txBody>
          <a:bodyPr/>
          <a:lstStyle/>
          <a:p>
            <a:fld id="{D21C7513-C014-6642-BE45-751A47CFC92C}" type="slidenum">
              <a:rPr lang="en-US" smtClean="0"/>
              <a:t>1</a:t>
            </a:fld>
            <a:endParaRPr lang="en-US"/>
          </a:p>
        </p:txBody>
      </p:sp>
    </p:spTree>
    <p:extLst>
      <p:ext uri="{BB962C8B-B14F-4D97-AF65-F5344CB8AC3E}">
        <p14:creationId xmlns:p14="http://schemas.microsoft.com/office/powerpoint/2010/main" val="253098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P4 each match-action pipeline elements are called as control block. Each control block has 3 parts. Tables, Actions and Apply. We’ll discuss them one by one.</a:t>
            </a:r>
          </a:p>
        </p:txBody>
      </p:sp>
      <p:sp>
        <p:nvSpPr>
          <p:cNvPr id="4" name="Slide Number Placeholder 3"/>
          <p:cNvSpPr>
            <a:spLocks noGrp="1"/>
          </p:cNvSpPr>
          <p:nvPr>
            <p:ph type="sldNum" sz="quarter" idx="5"/>
          </p:nvPr>
        </p:nvSpPr>
        <p:spPr/>
        <p:txBody>
          <a:bodyPr/>
          <a:lstStyle/>
          <a:p>
            <a:fld id="{D21C7513-C014-6642-BE45-751A47CFC92C}" type="slidenum">
              <a:rPr lang="en-US" smtClean="0"/>
              <a:t>19</a:t>
            </a:fld>
            <a:endParaRPr lang="en-US"/>
          </a:p>
        </p:txBody>
      </p:sp>
    </p:spTree>
    <p:extLst>
      <p:ext uri="{BB962C8B-B14F-4D97-AF65-F5344CB8AC3E}">
        <p14:creationId xmlns:p14="http://schemas.microsoft.com/office/powerpoint/2010/main" val="1336911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block defines two actions. Drop and ipv4_forwarding. Notice that, here for ipv4_forwarding we need a forwarding table containing match field and egress port. </a:t>
            </a:r>
          </a:p>
        </p:txBody>
      </p:sp>
      <p:sp>
        <p:nvSpPr>
          <p:cNvPr id="4" name="Slide Number Placeholder 3"/>
          <p:cNvSpPr>
            <a:spLocks noGrp="1"/>
          </p:cNvSpPr>
          <p:nvPr>
            <p:ph type="sldNum" sz="quarter" idx="5"/>
          </p:nvPr>
        </p:nvSpPr>
        <p:spPr/>
        <p:txBody>
          <a:bodyPr/>
          <a:lstStyle/>
          <a:p>
            <a:fld id="{D21C7513-C014-6642-BE45-751A47CFC92C}" type="slidenum">
              <a:rPr lang="en-US" smtClean="0"/>
              <a:t>20</a:t>
            </a:fld>
            <a:endParaRPr lang="en-US"/>
          </a:p>
        </p:txBody>
      </p:sp>
    </p:spTree>
    <p:extLst>
      <p:ext uri="{BB962C8B-B14F-4D97-AF65-F5344CB8AC3E}">
        <p14:creationId xmlns:p14="http://schemas.microsoft.com/office/powerpoint/2010/main" val="2046789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snippet describes the table. Here key is the ipv4.destAddr. The permitted actions can be one of previously defined actions.</a:t>
            </a:r>
          </a:p>
        </p:txBody>
      </p:sp>
      <p:sp>
        <p:nvSpPr>
          <p:cNvPr id="4" name="Slide Number Placeholder 3"/>
          <p:cNvSpPr>
            <a:spLocks noGrp="1"/>
          </p:cNvSpPr>
          <p:nvPr>
            <p:ph type="sldNum" sz="quarter" idx="5"/>
          </p:nvPr>
        </p:nvSpPr>
        <p:spPr/>
        <p:txBody>
          <a:bodyPr/>
          <a:lstStyle/>
          <a:p>
            <a:fld id="{D21C7513-C014-6642-BE45-751A47CFC92C}" type="slidenum">
              <a:rPr lang="en-US" smtClean="0"/>
              <a:t>21</a:t>
            </a:fld>
            <a:endParaRPr lang="en-US"/>
          </a:p>
        </p:txBody>
      </p:sp>
    </p:spTree>
    <p:extLst>
      <p:ext uri="{BB962C8B-B14F-4D97-AF65-F5344CB8AC3E}">
        <p14:creationId xmlns:p14="http://schemas.microsoft.com/office/powerpoint/2010/main" val="159242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P4 code executes, the control plane inserts the table entries as shown above. Since, the forwarding action also requires additional data like destination mac and egress port a separate Action data column is added by the compiler. To restrict the table eating up the resources, additional size constraint can be added. Additionally, a default action can be assigned if the table entry does not match.</a:t>
            </a:r>
          </a:p>
        </p:txBody>
      </p:sp>
      <p:sp>
        <p:nvSpPr>
          <p:cNvPr id="4" name="Slide Number Placeholder 3"/>
          <p:cNvSpPr>
            <a:spLocks noGrp="1"/>
          </p:cNvSpPr>
          <p:nvPr>
            <p:ph type="sldNum" sz="quarter" idx="5"/>
          </p:nvPr>
        </p:nvSpPr>
        <p:spPr/>
        <p:txBody>
          <a:bodyPr/>
          <a:lstStyle/>
          <a:p>
            <a:fld id="{D21C7513-C014-6642-BE45-751A47CFC92C}" type="slidenum">
              <a:rPr lang="en-US" smtClean="0"/>
              <a:t>22</a:t>
            </a:fld>
            <a:endParaRPr lang="en-US"/>
          </a:p>
        </p:txBody>
      </p:sp>
    </p:spTree>
    <p:extLst>
      <p:ext uri="{BB962C8B-B14F-4D97-AF65-F5344CB8AC3E}">
        <p14:creationId xmlns:p14="http://schemas.microsoft.com/office/powerpoint/2010/main" val="4093634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can be multiple tables in a single control block. The apply block decides which table to choose. For example, we use ipv4_lpm table if the incoming packet has a valid ipv4 header.</a:t>
            </a:r>
          </a:p>
        </p:txBody>
      </p:sp>
      <p:sp>
        <p:nvSpPr>
          <p:cNvPr id="4" name="Slide Number Placeholder 3"/>
          <p:cNvSpPr>
            <a:spLocks noGrp="1"/>
          </p:cNvSpPr>
          <p:nvPr>
            <p:ph type="sldNum" sz="quarter" idx="5"/>
          </p:nvPr>
        </p:nvSpPr>
        <p:spPr/>
        <p:txBody>
          <a:bodyPr/>
          <a:lstStyle/>
          <a:p>
            <a:fld id="{D21C7513-C014-6642-BE45-751A47CFC92C}" type="slidenum">
              <a:rPr lang="en-US" smtClean="0"/>
              <a:t>23</a:t>
            </a:fld>
            <a:endParaRPr lang="en-US"/>
          </a:p>
        </p:txBody>
      </p:sp>
    </p:spTree>
    <p:extLst>
      <p:ext uri="{BB962C8B-B14F-4D97-AF65-F5344CB8AC3E}">
        <p14:creationId xmlns:p14="http://schemas.microsoft.com/office/powerpoint/2010/main" val="1545473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 they define the control block.</a:t>
            </a:r>
          </a:p>
        </p:txBody>
      </p:sp>
      <p:sp>
        <p:nvSpPr>
          <p:cNvPr id="4" name="Slide Number Placeholder 3"/>
          <p:cNvSpPr>
            <a:spLocks noGrp="1"/>
          </p:cNvSpPr>
          <p:nvPr>
            <p:ph type="sldNum" sz="quarter" idx="5"/>
          </p:nvPr>
        </p:nvSpPr>
        <p:spPr/>
        <p:txBody>
          <a:bodyPr/>
          <a:lstStyle/>
          <a:p>
            <a:fld id="{D21C7513-C014-6642-BE45-751A47CFC92C}" type="slidenum">
              <a:rPr lang="en-US" smtClean="0"/>
              <a:t>24</a:t>
            </a:fld>
            <a:endParaRPr lang="en-US"/>
          </a:p>
        </p:txBody>
      </p:sp>
    </p:spTree>
    <p:extLst>
      <p:ext uri="{BB962C8B-B14F-4D97-AF65-F5344CB8AC3E}">
        <p14:creationId xmlns:p14="http://schemas.microsoft.com/office/powerpoint/2010/main" val="248485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rest of the control blocks can be defined. And this slide conclude the example P4 program walkthrough.</a:t>
            </a:r>
          </a:p>
          <a:p>
            <a:r>
              <a:rPr lang="en-US" dirty="0"/>
              <a:t>Now I understand this is too much information and you do not need to remember unless you are actively working on P4. The reason behind the example was just to show the ease of data plane programming in P4. Additionally, it will help us to understand the objective of the 2 recent papers which will be discussed shortly.</a:t>
            </a:r>
          </a:p>
        </p:txBody>
      </p:sp>
      <p:sp>
        <p:nvSpPr>
          <p:cNvPr id="4" name="Slide Number Placeholder 3"/>
          <p:cNvSpPr>
            <a:spLocks noGrp="1"/>
          </p:cNvSpPr>
          <p:nvPr>
            <p:ph type="sldNum" sz="quarter" idx="5"/>
          </p:nvPr>
        </p:nvSpPr>
        <p:spPr/>
        <p:txBody>
          <a:bodyPr/>
          <a:lstStyle/>
          <a:p>
            <a:fld id="{D21C7513-C014-6642-BE45-751A47CFC92C}" type="slidenum">
              <a:rPr lang="en-US" smtClean="0"/>
              <a:t>25</a:t>
            </a:fld>
            <a:endParaRPr lang="en-US"/>
          </a:p>
        </p:txBody>
      </p:sp>
    </p:spTree>
    <p:extLst>
      <p:ext uri="{BB962C8B-B14F-4D97-AF65-F5344CB8AC3E}">
        <p14:creationId xmlns:p14="http://schemas.microsoft.com/office/powerpoint/2010/main" val="293113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creepy code walkthrough you may have forgot why P4 was introduced. So, let me show who will be benefitted from the P4.</a:t>
            </a:r>
          </a:p>
          <a:p>
            <a:r>
              <a:rPr lang="en-US" dirty="0"/>
              <a:t>&lt;C&gt; If you want to develop a completely new protocol then you can look into the P4 since P4 is program independent and lets you program your packet handling at data plane level. &lt;C&gt; If you want to debug your networked system, sometime unused protocols can block your visibility. So, using P4 you can remove the unused protocols. This increases visibility as well as network reliability. &lt;C&gt; If someone wants to improve the efficiency of data plane, optimize resource utilization and power consumption, then he/she can take help of P4. &lt;C&gt; Finally, using P4 one can develop telemetric applications and Management tools in data plane.</a:t>
            </a:r>
          </a:p>
        </p:txBody>
      </p:sp>
      <p:sp>
        <p:nvSpPr>
          <p:cNvPr id="4" name="Slide Number Placeholder 3"/>
          <p:cNvSpPr>
            <a:spLocks noGrp="1"/>
          </p:cNvSpPr>
          <p:nvPr>
            <p:ph type="sldNum" sz="quarter" idx="5"/>
          </p:nvPr>
        </p:nvSpPr>
        <p:spPr/>
        <p:txBody>
          <a:bodyPr/>
          <a:lstStyle/>
          <a:p>
            <a:fld id="{D21C7513-C014-6642-BE45-751A47CFC92C}" type="slidenum">
              <a:rPr lang="en-US" smtClean="0"/>
              <a:t>26</a:t>
            </a:fld>
            <a:endParaRPr lang="en-US"/>
          </a:p>
        </p:txBody>
      </p:sp>
    </p:spTree>
    <p:extLst>
      <p:ext uri="{BB962C8B-B14F-4D97-AF65-F5344CB8AC3E}">
        <p14:creationId xmlns:p14="http://schemas.microsoft.com/office/powerpoint/2010/main" val="1284671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would like to emphasize on the last benefit i.e. design of telemetric application and why it is required.</a:t>
            </a:r>
          </a:p>
          <a:p>
            <a:r>
              <a:rPr lang="en-US" dirty="0"/>
              <a:t>Let me tell you a story, which says, there is an IT company. One day there was a service outage and the company was loosing thousands of dollars per minute. So, they assembled a team of engineers to debug the issue. Now the software team came up first and found the bug and fixed it. Then came the database team. They were slow but eventually they found the query which was creating the trouble and they fixed it. The last team was the group of network admins. They were clueless because they only had Ping, Traceroute and SNMP. </a:t>
            </a:r>
          </a:p>
          <a:p>
            <a:r>
              <a:rPr lang="en-US" dirty="0"/>
              <a:t>This story was told by Scott </a:t>
            </a:r>
            <a:r>
              <a:rPr lang="en-US" dirty="0" err="1"/>
              <a:t>Shenker</a:t>
            </a:r>
            <a:r>
              <a:rPr lang="en-US" dirty="0"/>
              <a:t>. So, I don’t know whether it really had happened or not. I have been to this type of situation multiple time. In fact, both me and Sandip sir were in a similar situation together during a testbed setup in IITG-</a:t>
            </a:r>
            <a:r>
              <a:rPr lang="en-US" dirty="0" err="1"/>
              <a:t>Wifi</a:t>
            </a:r>
            <a:r>
              <a:rPr lang="en-US" dirty="0"/>
              <a:t>-Mesh and I can relate to the clueless part personally. Now according to Scott, network debugging follows only one philosophy. YO-YO-MA. i.e. “Your are Your own mate”. </a:t>
            </a:r>
          </a:p>
          <a:p>
            <a:endParaRPr lang="en-US" dirty="0"/>
          </a:p>
          <a:p>
            <a:r>
              <a:rPr lang="en-US" dirty="0"/>
              <a:t>Network debugging would have been much easier, if I could ask the packets these questions. Why you are here? How did you get here by which path? How long did you take to reach and step-by-step? If you are late, then what got in your way? All these questions can be answered by using P4 based telemetric application.</a:t>
            </a:r>
          </a:p>
        </p:txBody>
      </p:sp>
      <p:sp>
        <p:nvSpPr>
          <p:cNvPr id="4" name="Slide Number Placeholder 3"/>
          <p:cNvSpPr>
            <a:spLocks noGrp="1"/>
          </p:cNvSpPr>
          <p:nvPr>
            <p:ph type="sldNum" sz="quarter" idx="5"/>
          </p:nvPr>
        </p:nvSpPr>
        <p:spPr/>
        <p:txBody>
          <a:bodyPr/>
          <a:lstStyle/>
          <a:p>
            <a:fld id="{D21C7513-C014-6642-BE45-751A47CFC92C}" type="slidenum">
              <a:rPr lang="en-US" smtClean="0"/>
              <a:t>27</a:t>
            </a:fld>
            <a:endParaRPr lang="en-US"/>
          </a:p>
        </p:txBody>
      </p:sp>
    </p:spTree>
    <p:extLst>
      <p:ext uri="{BB962C8B-B14F-4D97-AF65-F5344CB8AC3E}">
        <p14:creationId xmlns:p14="http://schemas.microsoft.com/office/powerpoint/2010/main" val="141042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seen </a:t>
            </a:r>
          </a:p>
          <a:p>
            <a:r>
              <a:rPr lang="en-US" dirty="0"/>
              <a:t>The motivation behind the programmable network and it’s evolution. We have seen how the evolution lead us towards the PISA architecture. We have seen how P4 works using its workflow and an example program. Using the example program we have seen how we can use the match-action based pipeline programming instead of event driven low level programming.</a:t>
            </a:r>
          </a:p>
          <a:p>
            <a:endParaRPr lang="en-US" dirty="0"/>
          </a:p>
          <a:p>
            <a:r>
              <a:rPr lang="en-US" dirty="0"/>
              <a:t>Now lets discuss a few of the recent papers which will help us to to the understand what are being done in this area.</a:t>
            </a:r>
          </a:p>
        </p:txBody>
      </p:sp>
      <p:sp>
        <p:nvSpPr>
          <p:cNvPr id="4" name="Slide Number Placeholder 3"/>
          <p:cNvSpPr>
            <a:spLocks noGrp="1"/>
          </p:cNvSpPr>
          <p:nvPr>
            <p:ph type="sldNum" sz="quarter" idx="5"/>
          </p:nvPr>
        </p:nvSpPr>
        <p:spPr/>
        <p:txBody>
          <a:bodyPr/>
          <a:lstStyle/>
          <a:p>
            <a:fld id="{D21C7513-C014-6642-BE45-751A47CFC92C}" type="slidenum">
              <a:rPr lang="en-US" smtClean="0"/>
              <a:t>29</a:t>
            </a:fld>
            <a:endParaRPr lang="en-US"/>
          </a:p>
        </p:txBody>
      </p:sp>
    </p:spTree>
    <p:extLst>
      <p:ext uri="{BB962C8B-B14F-4D97-AF65-F5344CB8AC3E}">
        <p14:creationId xmlns:p14="http://schemas.microsoft.com/office/powerpoint/2010/main" val="331648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promised, let’s start with Network 101. Consider there are two hosts; H1 and H2. They are connected via 3 different switches. Now the basic objective of network is to send a packet from one device to another. In this case from H1 to H2.</a:t>
            </a:r>
          </a:p>
        </p:txBody>
      </p:sp>
      <p:sp>
        <p:nvSpPr>
          <p:cNvPr id="4" name="Slide Number Placeholder 3"/>
          <p:cNvSpPr>
            <a:spLocks noGrp="1"/>
          </p:cNvSpPr>
          <p:nvPr>
            <p:ph type="sldNum" sz="quarter" idx="5"/>
          </p:nvPr>
        </p:nvSpPr>
        <p:spPr/>
        <p:txBody>
          <a:bodyPr/>
          <a:lstStyle/>
          <a:p>
            <a:fld id="{D21C7513-C014-6642-BE45-751A47CFC92C}" type="slidenum">
              <a:rPr lang="en-US" smtClean="0"/>
              <a:t>2</a:t>
            </a:fld>
            <a:endParaRPr lang="en-US"/>
          </a:p>
        </p:txBody>
      </p:sp>
    </p:spTree>
    <p:extLst>
      <p:ext uri="{BB962C8B-B14F-4D97-AF65-F5344CB8AC3E}">
        <p14:creationId xmlns:p14="http://schemas.microsoft.com/office/powerpoint/2010/main" val="75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how does a switch work? So, basically a switch has multiple input and output interfaces. Once a packet arrives at an input interface, the task of switch is to identify the output interface. Additionally the switch may add, remove and/or modify some of the header fields of the packet. So, essentially the switch can be abstracted as a function which transforms the packet. This switch functionality depends on three 3 different sub-modules or planes which forms the switch architecture.</a:t>
            </a:r>
          </a:p>
          <a:p>
            <a:r>
              <a:rPr lang="en-US" b="1" dirty="0"/>
              <a:t>Management Plane: </a:t>
            </a:r>
            <a:r>
              <a:rPr lang="en-US" b="0" dirty="0"/>
              <a:t>When we buy a switch it needs to be configured before plugging it into the network, right? For example, we need to fill up IP, Subnet mask, Gateway, DHCP, DNS etc. This is done inside the management plane. The management plane is responsible for managing of configuration parameters and monitoring of network equipment. </a:t>
            </a:r>
            <a:endParaRPr lang="en-US" b="1" dirty="0"/>
          </a:p>
          <a:p>
            <a:r>
              <a:rPr lang="en-US" b="1" dirty="0"/>
              <a:t>Control Plane:</a:t>
            </a:r>
            <a:r>
              <a:rPr lang="en-US" b="0" dirty="0"/>
              <a:t> Once the configuration parameters are updated, there are some algorithms which decides behavior of the packet forwarding. For example, these algorithm collects the network topology, calculates the input output port mapping based on the topology and management plane information. Additionally based on the applied algorithm (popularly known as protocols) the packet headers are modified.</a:t>
            </a:r>
          </a:p>
          <a:p>
            <a:r>
              <a:rPr lang="en-US" b="1" dirty="0"/>
              <a:t>Data plane:</a:t>
            </a:r>
            <a:r>
              <a:rPr lang="en-US" dirty="0"/>
              <a:t> The results of the control plane generates forwarding/routing tables. The task of data plane is to see the table and apply the actual transformation on the packets.</a:t>
            </a:r>
          </a:p>
        </p:txBody>
      </p:sp>
      <p:sp>
        <p:nvSpPr>
          <p:cNvPr id="4" name="Slide Number Placeholder 3"/>
          <p:cNvSpPr>
            <a:spLocks noGrp="1"/>
          </p:cNvSpPr>
          <p:nvPr>
            <p:ph type="sldNum" sz="quarter" idx="5"/>
          </p:nvPr>
        </p:nvSpPr>
        <p:spPr/>
        <p:txBody>
          <a:bodyPr/>
          <a:lstStyle/>
          <a:p>
            <a:fld id="{D21C7513-C014-6642-BE45-751A47CFC92C}" type="slidenum">
              <a:rPr lang="en-US" smtClean="0"/>
              <a:t>3</a:t>
            </a:fld>
            <a:endParaRPr lang="en-US"/>
          </a:p>
        </p:txBody>
      </p:sp>
    </p:spTree>
    <p:extLst>
      <p:ext uri="{BB962C8B-B14F-4D97-AF65-F5344CB8AC3E}">
        <p14:creationId xmlns:p14="http://schemas.microsoft.com/office/powerpoint/2010/main" val="252727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switch architecture is composed of two distinct part. Control plane and Data plane. There are tables inside a switch control plane which store the management configurations. Based on these configurations the protocol related algorithms are run inside the control plane CPU. The outputs are stored inside a lookup table at data plane. Whenever a packet comes to the interface, the data plane ASIC (Application specific switch Integrated Circuit) searches the lookup table and sends it to the output interface after performing the packet transformation.</a:t>
            </a:r>
          </a:p>
          <a:p>
            <a:endParaRPr lang="en-US" dirty="0"/>
          </a:p>
          <a:p>
            <a:r>
              <a:rPr lang="en-US" dirty="0"/>
              <a:t>This switch architecture is very old and has some problem. These switches can be configured by network administrators and rarely support programmability by providing firmware updates. Additionally, these devices supports fixed functionalities based on the supported protocols. Which means, if you want transparent VPN in your home </a:t>
            </a:r>
            <a:r>
              <a:rPr lang="en-US" dirty="0" err="1"/>
              <a:t>wifi</a:t>
            </a:r>
            <a:r>
              <a:rPr lang="en-US" dirty="0"/>
              <a:t>-router and you have bought a TPlinkWR-740N like me, then you can not do it unless you update the device with a custom firmware.</a:t>
            </a:r>
          </a:p>
          <a:p>
            <a:endParaRPr lang="en-US" dirty="0"/>
          </a:p>
          <a:p>
            <a:r>
              <a:rPr lang="en-US" dirty="0"/>
              <a:t>Although there are RFCs and IEEE standards for protocols, different vendors implement protocols differently. In-fact Sandip sir told me once, that this is the reason large scale network administrators prefer to buy the equipment from same manufacturer. </a:t>
            </a:r>
          </a:p>
        </p:txBody>
      </p:sp>
      <p:sp>
        <p:nvSpPr>
          <p:cNvPr id="4" name="Slide Number Placeholder 3"/>
          <p:cNvSpPr>
            <a:spLocks noGrp="1"/>
          </p:cNvSpPr>
          <p:nvPr>
            <p:ph type="sldNum" sz="quarter" idx="5"/>
          </p:nvPr>
        </p:nvSpPr>
        <p:spPr/>
        <p:txBody>
          <a:bodyPr/>
          <a:lstStyle/>
          <a:p>
            <a:fld id="{D21C7513-C014-6642-BE45-751A47CFC92C}" type="slidenum">
              <a:rPr lang="en-US" smtClean="0"/>
              <a:t>4</a:t>
            </a:fld>
            <a:endParaRPr lang="en-US"/>
          </a:p>
        </p:txBody>
      </p:sp>
    </p:spTree>
    <p:extLst>
      <p:ext uri="{BB962C8B-B14F-4D97-AF65-F5344CB8AC3E}">
        <p14:creationId xmlns:p14="http://schemas.microsoft.com/office/powerpoint/2010/main" val="362391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under the the hood of a network equipment most of the time we find a switch OS, which is a variant of Linux or Unix. We also find device specific device drivers based on the used chips. The protocols running inside the switches are written as user space implementation or as loadable kernel modules.</a:t>
            </a:r>
          </a:p>
          <a:p>
            <a:r>
              <a:rPr lang="en-US" dirty="0"/>
              <a:t>Even though most of the equipment has similar constructions, the basic question is why does it need so long to add a new protocol to the devices?</a:t>
            </a:r>
          </a:p>
          <a:p>
            <a:endParaRPr lang="en-US" dirty="0"/>
          </a:p>
          <a:p>
            <a:r>
              <a:rPr lang="en-US" dirty="0"/>
              <a:t>For example, lets see the </a:t>
            </a:r>
            <a:r>
              <a:rPr lang="en-US" dirty="0" err="1"/>
              <a:t>VxLAN</a:t>
            </a:r>
            <a:r>
              <a:rPr lang="en-US" dirty="0"/>
              <a:t> case. The RFC for </a:t>
            </a:r>
            <a:r>
              <a:rPr lang="en-US" dirty="0" err="1"/>
              <a:t>VxLAN</a:t>
            </a:r>
            <a:r>
              <a:rPr lang="en-US" dirty="0"/>
              <a:t> came in 2010 but the first commercially available device were out in 2014. So, it took 4 years to deploy the protocol. What happened during these years?</a:t>
            </a:r>
          </a:p>
        </p:txBody>
      </p:sp>
      <p:sp>
        <p:nvSpPr>
          <p:cNvPr id="4" name="Slide Number Placeholder 3"/>
          <p:cNvSpPr>
            <a:spLocks noGrp="1"/>
          </p:cNvSpPr>
          <p:nvPr>
            <p:ph type="sldNum" sz="quarter" idx="5"/>
          </p:nvPr>
        </p:nvSpPr>
        <p:spPr/>
        <p:txBody>
          <a:bodyPr/>
          <a:lstStyle/>
          <a:p>
            <a:fld id="{D21C7513-C014-6642-BE45-751A47CFC92C}" type="slidenum">
              <a:rPr lang="en-US" smtClean="0"/>
              <a:t>5</a:t>
            </a:fld>
            <a:endParaRPr lang="en-US"/>
          </a:p>
        </p:txBody>
      </p:sp>
    </p:spTree>
    <p:extLst>
      <p:ext uri="{BB962C8B-B14F-4D97-AF65-F5344CB8AC3E}">
        <p14:creationId xmlns:p14="http://schemas.microsoft.com/office/powerpoint/2010/main" val="372612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we need to look into the manufacturing life-cycle of the network equipment which was described by Nick McKeown in his lecture at </a:t>
            </a:r>
            <a:r>
              <a:rPr lang="en-US" dirty="0" err="1"/>
              <a:t>BareFoot</a:t>
            </a:r>
            <a:r>
              <a:rPr lang="en-US" dirty="0"/>
              <a:t> Technology. The customers or enterprises requested the </a:t>
            </a:r>
            <a:r>
              <a:rPr lang="en-US" dirty="0" err="1"/>
              <a:t>VxLAN</a:t>
            </a:r>
            <a:r>
              <a:rPr lang="en-US" dirty="0"/>
              <a:t> feature to the network equipment vendors like CISCO. The vendor then consulted the RFCs and IETF drafts to understand the exact functionalities. Then they consulted their software team. The software team replied, “Yes, we can do it in few weeks”. Then they asked their ASIC team. The ASIC team estimated 2.5-3 years. And this was not a big change. Only some tables needs to be added or altered. After this the entire things were tested. So, the final deployment of </a:t>
            </a:r>
            <a:r>
              <a:rPr lang="en-US" dirty="0" err="1"/>
              <a:t>VxLAN</a:t>
            </a:r>
            <a:r>
              <a:rPr lang="en-US" dirty="0"/>
              <a:t> took 4 years.</a:t>
            </a:r>
          </a:p>
          <a:p>
            <a:endParaRPr lang="en-US" dirty="0"/>
          </a:p>
          <a:p>
            <a:r>
              <a:rPr lang="en-US" dirty="0"/>
              <a:t>Now, If the new protocol deployment takes took that much time, when the feature is available it no longer solves the problem as the problem has been changed over the years. Also, the customer now needs to change the hardware which increases the capital expenditure. And more importantly, by the time the feature is available, people have already found another way around.</a:t>
            </a:r>
          </a:p>
          <a:p>
            <a:endParaRPr lang="en-US" dirty="0"/>
          </a:p>
          <a:p>
            <a:r>
              <a:rPr lang="en-US" dirty="0"/>
              <a:t>So, the bottleneck were the ASIC team. And that’s because the hardware engineers were given the responsibility of network design and that's a bad idea.</a:t>
            </a:r>
          </a:p>
          <a:p>
            <a:r>
              <a:rPr lang="en-US" dirty="0"/>
              <a:t>Therefore, the research community felt that, to tackle this rigidness the network needs to be programmable where new protocol implementation does not have to depend on the hardware engineers. Instead software changes will be sufficient for rapid deployment of new features. </a:t>
            </a:r>
          </a:p>
        </p:txBody>
      </p:sp>
      <p:sp>
        <p:nvSpPr>
          <p:cNvPr id="4" name="Slide Number Placeholder 3"/>
          <p:cNvSpPr>
            <a:spLocks noGrp="1"/>
          </p:cNvSpPr>
          <p:nvPr>
            <p:ph type="sldNum" sz="quarter" idx="5"/>
          </p:nvPr>
        </p:nvSpPr>
        <p:spPr/>
        <p:txBody>
          <a:bodyPr/>
          <a:lstStyle/>
          <a:p>
            <a:fld id="{D21C7513-C014-6642-BE45-751A47CFC92C}" type="slidenum">
              <a:rPr lang="en-US" smtClean="0"/>
              <a:t>6</a:t>
            </a:fld>
            <a:endParaRPr lang="en-US"/>
          </a:p>
        </p:txBody>
      </p:sp>
    </p:spTree>
    <p:extLst>
      <p:ext uri="{BB962C8B-B14F-4D97-AF65-F5344CB8AC3E}">
        <p14:creationId xmlns:p14="http://schemas.microsoft.com/office/powerpoint/2010/main" val="395104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core motivation behind software defined networking popularly know as SDN. SDN separates the control plane from the network </a:t>
            </a:r>
            <a:r>
              <a:rPr lang="en-US" dirty="0" err="1"/>
              <a:t>equipments</a:t>
            </a:r>
            <a:r>
              <a:rPr lang="en-US" dirty="0"/>
              <a:t> and introduces a separate control plane. Each entity in the control plane are called controllers. The devices were left with a dumb control plane which does not take decisions. Instead it forwards queries raised by data plane to the controllers via standard API. OpenFlow is one of the popular implementation of such API. In SDN if you want to change the protocol behavior, you write a controller application and execute it in the controller. That’s it.</a:t>
            </a:r>
          </a:p>
          <a:p>
            <a:endParaRPr lang="en-US" dirty="0"/>
          </a:p>
          <a:p>
            <a:r>
              <a:rPr lang="en-US" dirty="0"/>
              <a:t>In the data plane we still have a table known as flow tables. This consists of a match field and corresponding action field. There are other columns also which I have omitted for the sake of simplicity. This table is filled-up by the control plane. The data plane only looks-up and take appropriate actions on the packets if the match is found.</a:t>
            </a:r>
          </a:p>
          <a:p>
            <a:r>
              <a:rPr lang="en-US" dirty="0"/>
              <a:t> </a:t>
            </a:r>
          </a:p>
        </p:txBody>
      </p:sp>
      <p:sp>
        <p:nvSpPr>
          <p:cNvPr id="4" name="Slide Number Placeholder 3"/>
          <p:cNvSpPr>
            <a:spLocks noGrp="1"/>
          </p:cNvSpPr>
          <p:nvPr>
            <p:ph type="sldNum" sz="quarter" idx="5"/>
          </p:nvPr>
        </p:nvSpPr>
        <p:spPr/>
        <p:txBody>
          <a:bodyPr/>
          <a:lstStyle/>
          <a:p>
            <a:fld id="{D21C7513-C014-6642-BE45-751A47CFC92C}" type="slidenum">
              <a:rPr lang="en-US" smtClean="0"/>
              <a:t>7</a:t>
            </a:fld>
            <a:endParaRPr lang="en-US"/>
          </a:p>
        </p:txBody>
      </p:sp>
    </p:spTree>
    <p:extLst>
      <p:ext uri="{BB962C8B-B14F-4D97-AF65-F5344CB8AC3E}">
        <p14:creationId xmlns:p14="http://schemas.microsoft.com/office/powerpoint/2010/main" val="292330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SDN enables rapid prototyping, it is still dependent on the set of protocol supported. For example, different versions of the OpenFlow supports different set of match fields as shown in the plot. Now if you want to develop a new protocol which isn’t supported by OpenFlow, you have to wait till the new release or you need to write your own API which is cumbersome.</a:t>
            </a:r>
          </a:p>
          <a:p>
            <a:endParaRPr lang="en-US" dirty="0"/>
          </a:p>
          <a:p>
            <a:r>
              <a:rPr lang="en-US" dirty="0"/>
              <a:t>So OpenFlow is not sufficient due to the following reasons.</a:t>
            </a:r>
          </a:p>
          <a:p>
            <a:r>
              <a:rPr lang="en-US" dirty="0"/>
              <a:t>OpenFlow is protocol dependent. Therefore, adding custom header takes significant effort. Now if you want to do a data plane optimization by removing header you need to again modify the OpenFlow sources. Additionally, if someone wishes to introduce a new type of packet processing action, OpenFlow is not the correct tool.</a:t>
            </a:r>
          </a:p>
          <a:p>
            <a:endParaRPr lang="en-US" dirty="0"/>
          </a:p>
          <a:p>
            <a:r>
              <a:rPr lang="en-US" dirty="0"/>
              <a:t>So the bottom line is, SDN provides control plane programmability; But we need something more. Therefore, the solution lies in a different type of switch architecture.</a:t>
            </a:r>
          </a:p>
          <a:p>
            <a:endParaRPr lang="en-US" dirty="0"/>
          </a:p>
          <a:p>
            <a:r>
              <a:rPr lang="en-US" dirty="0"/>
              <a:t> </a:t>
            </a:r>
          </a:p>
        </p:txBody>
      </p:sp>
      <p:sp>
        <p:nvSpPr>
          <p:cNvPr id="4" name="Slide Number Placeholder 3"/>
          <p:cNvSpPr>
            <a:spLocks noGrp="1"/>
          </p:cNvSpPr>
          <p:nvPr>
            <p:ph type="sldNum" sz="quarter" idx="5"/>
          </p:nvPr>
        </p:nvSpPr>
        <p:spPr/>
        <p:txBody>
          <a:bodyPr/>
          <a:lstStyle/>
          <a:p>
            <a:fld id="{D21C7513-C014-6642-BE45-751A47CFC92C}" type="slidenum">
              <a:rPr lang="en-US" smtClean="0"/>
              <a:t>8</a:t>
            </a:fld>
            <a:endParaRPr lang="en-US"/>
          </a:p>
        </p:txBody>
      </p:sp>
    </p:spTree>
    <p:extLst>
      <p:ext uri="{BB962C8B-B14F-4D97-AF65-F5344CB8AC3E}">
        <p14:creationId xmlns:p14="http://schemas.microsoft.com/office/powerpoint/2010/main" val="2779436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1AAD50-A2FC-834A-A1B2-0AB7F9FA601D}" type="datetime1">
              <a:rPr lang="en-IN" smtClean="0"/>
              <a:t>22/11/20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F34EA8-2C65-014C-A291-43C5704E286E}"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8A8497-5556-B34E-A1FF-FBD8D38BC8D0}"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A07BE-D911-3647-8C1C-4E1159AC413F}"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84E4E1-113B-EC41-967F-A534B18B0FDA}"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1BA6DD1-C79B-474B-AF8F-0DBA56DD559D}" type="datetime1">
              <a:rPr lang="en-IN" smtClean="0"/>
              <a:t>22/11/20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38C8B7-BCB5-1640-898B-DE3915F3820A}" type="datetime1">
              <a:rPr lang="en-IN" smtClean="0"/>
              <a:t>22/11/20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47315-665B-2943-80DA-EEDD8C0145F4}" type="datetime1">
              <a:rPr lang="en-IN" smtClean="0"/>
              <a:t>22/11/20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50E6F24-F4E9-204D-85CE-5E3CE006111A}" type="datetime1">
              <a:rPr lang="en-IN" smtClean="0"/>
              <a:t>22/11/20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F25D-43D8-7840-88F9-18BE84573623}" type="datetime1">
              <a:rPr lang="en-IN" smtClean="0"/>
              <a:t>22/11/20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EB64A-1B09-9D4B-8AED-C026334D052F}" type="datetime1">
              <a:rPr lang="en-IN" smtClean="0"/>
              <a:t>22/11/20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898A0-ABBE-A343-9C95-3C1119760527}"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DACE6-F315-2A40-8E77-F575B1DCAB05}" type="datetime1">
              <a:rPr lang="en-IN" smtClean="0"/>
              <a:t>22/11/20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2961D-CB40-AC4D-8332-D8258A5A3C57}" type="datetime1">
              <a:rPr lang="en-IN" smtClean="0"/>
              <a:t>22/11/20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8A473E0-2000-FA48-AD97-1195819F51B0}" type="datetime1">
              <a:rPr lang="en-IN" smtClean="0"/>
              <a:t>22/11/20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F5ED1F-3A0D-034E-8166-904B9368CBA4}"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C23CE-FB98-CA42-BF3C-0DED9156E2E7}" type="datetime1">
              <a:rPr lang="en-IN" smtClean="0"/>
              <a:t>22/11/20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0F5763-B947-E644-A881-EC6FADE897F7}" type="datetime1">
              <a:rPr lang="en-IN" smtClean="0"/>
              <a:t>22/11/20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80EF-31E8-634C-AA7C-14A064C08D9B}"/>
              </a:ext>
            </a:extLst>
          </p:cNvPr>
          <p:cNvSpPr>
            <a:spLocks noGrp="1"/>
          </p:cNvSpPr>
          <p:nvPr>
            <p:ph type="ctrTitle"/>
          </p:nvPr>
        </p:nvSpPr>
        <p:spPr/>
        <p:txBody>
          <a:bodyPr/>
          <a:lstStyle/>
          <a:p>
            <a:pPr algn="l"/>
            <a:r>
              <a:rPr lang="en-US" sz="4000" dirty="0"/>
              <a:t>P4:</a:t>
            </a:r>
            <a:r>
              <a:rPr lang="en-IN" sz="4000" b="1" dirty="0"/>
              <a:t>Programming Protocol-independent Packet Processors</a:t>
            </a:r>
            <a:r>
              <a:rPr lang="en-US" sz="4000" dirty="0"/>
              <a:t> </a:t>
            </a:r>
          </a:p>
        </p:txBody>
      </p:sp>
      <p:sp>
        <p:nvSpPr>
          <p:cNvPr id="3" name="Subtitle 2">
            <a:extLst>
              <a:ext uri="{FF2B5EF4-FFF2-40B4-BE49-F238E27FC236}">
                <a16:creationId xmlns:a16="http://schemas.microsoft.com/office/drawing/2014/main" id="{EB16408E-9A94-EB4D-8BEA-4090D8E5DE67}"/>
              </a:ext>
            </a:extLst>
          </p:cNvPr>
          <p:cNvSpPr>
            <a:spLocks noGrp="1"/>
          </p:cNvSpPr>
          <p:nvPr>
            <p:ph type="subTitle" idx="1"/>
          </p:nvPr>
        </p:nvSpPr>
        <p:spPr/>
        <p:txBody>
          <a:bodyPr>
            <a:normAutofit lnSpcReduction="10000"/>
          </a:bodyPr>
          <a:lstStyle/>
          <a:p>
            <a:pPr algn="ctr"/>
            <a:r>
              <a:rPr lang="en-US" dirty="0"/>
              <a:t>Presented By: Subhrendu Chattopadhyay</a:t>
            </a:r>
          </a:p>
          <a:p>
            <a:pPr algn="ctr"/>
            <a:r>
              <a:rPr lang="en-US" dirty="0"/>
              <a:t>Systems and Mobile Research Lab</a:t>
            </a:r>
          </a:p>
          <a:p>
            <a:pPr algn="ctr"/>
            <a:r>
              <a:rPr lang="en-US" dirty="0"/>
              <a:t>IIT Kharagpur</a:t>
            </a:r>
          </a:p>
        </p:txBody>
      </p:sp>
    </p:spTree>
    <p:extLst>
      <p:ext uri="{BB962C8B-B14F-4D97-AF65-F5344CB8AC3E}">
        <p14:creationId xmlns:p14="http://schemas.microsoft.com/office/powerpoint/2010/main" val="401590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EF29986-D484-5343-B20C-BA8300561DD8}"/>
              </a:ext>
            </a:extLst>
          </p:cNvPr>
          <p:cNvSpPr/>
          <p:nvPr/>
        </p:nvSpPr>
        <p:spPr>
          <a:xfrm>
            <a:off x="6747568" y="3712637"/>
            <a:ext cx="3981887"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bg1"/>
              </a:solidFill>
            </a:endParaRPr>
          </a:p>
        </p:txBody>
      </p:sp>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Programmable data plane</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6908948" y="4631877"/>
            <a:ext cx="3649785"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Programmable Data Plane</a:t>
            </a:r>
          </a:p>
        </p:txBody>
      </p:sp>
      <p:grpSp>
        <p:nvGrpSpPr>
          <p:cNvPr id="6" name="Group 5">
            <a:extLst>
              <a:ext uri="{FF2B5EF4-FFF2-40B4-BE49-F238E27FC236}">
                <a16:creationId xmlns:a16="http://schemas.microsoft.com/office/drawing/2014/main" id="{A8D8A972-6FA1-CF49-867D-A2D40AB9A05C}"/>
              </a:ext>
            </a:extLst>
          </p:cNvPr>
          <p:cNvGrpSpPr/>
          <p:nvPr/>
        </p:nvGrpSpPr>
        <p:grpSpPr>
          <a:xfrm>
            <a:off x="6507194" y="5255497"/>
            <a:ext cx="401754" cy="860662"/>
            <a:chOff x="7404340" y="5359013"/>
            <a:chExt cx="401754" cy="860662"/>
          </a:xfrm>
        </p:grpSpPr>
        <p:sp>
          <p:nvSpPr>
            <p:cNvPr id="32" name="Right Arrow 31">
              <a:extLst>
                <a:ext uri="{FF2B5EF4-FFF2-40B4-BE49-F238E27FC236}">
                  <a16:creationId xmlns:a16="http://schemas.microsoft.com/office/drawing/2014/main" id="{9F402198-775C-7B49-8268-907F3F5B05B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A8AE540-0C35-3D4F-8998-449258C002D1}"/>
              </a:ext>
            </a:extLst>
          </p:cNvPr>
          <p:cNvSpPr/>
          <p:nvPr/>
        </p:nvSpPr>
        <p:spPr>
          <a:xfrm>
            <a:off x="6908948" y="3764849"/>
            <a:ext cx="3664074"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53" name="Up-Down Arrow 52">
            <a:extLst>
              <a:ext uri="{FF2B5EF4-FFF2-40B4-BE49-F238E27FC236}">
                <a16:creationId xmlns:a16="http://schemas.microsoft.com/office/drawing/2014/main" id="{967179DA-8B54-2744-8CC5-D552D2C17290}"/>
              </a:ext>
            </a:extLst>
          </p:cNvPr>
          <p:cNvSpPr/>
          <p:nvPr/>
        </p:nvSpPr>
        <p:spPr>
          <a:xfrm flipH="1">
            <a:off x="9848481" y="3968150"/>
            <a:ext cx="537724" cy="879893"/>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F0E56-288C-244D-BC67-2720DFC31D52}"/>
              </a:ext>
            </a:extLst>
          </p:cNvPr>
          <p:cNvGrpSpPr/>
          <p:nvPr/>
        </p:nvGrpSpPr>
        <p:grpSpPr>
          <a:xfrm>
            <a:off x="10558733" y="5255495"/>
            <a:ext cx="401754" cy="860662"/>
            <a:chOff x="7404340" y="5359013"/>
            <a:chExt cx="401754" cy="860662"/>
          </a:xfrm>
        </p:grpSpPr>
        <p:sp>
          <p:nvSpPr>
            <p:cNvPr id="31" name="Right Arrow 30">
              <a:extLst>
                <a:ext uri="{FF2B5EF4-FFF2-40B4-BE49-F238E27FC236}">
                  <a16:creationId xmlns:a16="http://schemas.microsoft.com/office/drawing/2014/main" id="{FEDE88D0-EED6-1F44-9435-5494C7997429}"/>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7AD648E-E5F8-0F4E-8E65-2F743D968F86}"/>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5A3DFE16-1729-434C-ADA1-7585C1DD80D6}"/>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Rounded Rectangle 18">
            <a:extLst>
              <a:ext uri="{FF2B5EF4-FFF2-40B4-BE49-F238E27FC236}">
                <a16:creationId xmlns:a16="http://schemas.microsoft.com/office/drawing/2014/main" id="{319882CD-E987-7441-B409-2706238A741F}"/>
              </a:ext>
            </a:extLst>
          </p:cNvPr>
          <p:cNvSpPr/>
          <p:nvPr/>
        </p:nvSpPr>
        <p:spPr>
          <a:xfrm>
            <a:off x="7154166" y="4758956"/>
            <a:ext cx="3248134" cy="9300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Data plane Prog.</a:t>
            </a:r>
          </a:p>
        </p:txBody>
      </p:sp>
      <p:sp>
        <p:nvSpPr>
          <p:cNvPr id="51" name="Rounded Rectangle 50">
            <a:extLst>
              <a:ext uri="{FF2B5EF4-FFF2-40B4-BE49-F238E27FC236}">
                <a16:creationId xmlns:a16="http://schemas.microsoft.com/office/drawing/2014/main" id="{539B9002-42E2-4940-9E54-4C2116D4085A}"/>
              </a:ext>
            </a:extLst>
          </p:cNvPr>
          <p:cNvSpPr/>
          <p:nvPr/>
        </p:nvSpPr>
        <p:spPr>
          <a:xfrm>
            <a:off x="8414206" y="2694052"/>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Policies/Signaling</a:t>
            </a:r>
          </a:p>
        </p:txBody>
      </p:sp>
      <p:cxnSp>
        <p:nvCxnSpPr>
          <p:cNvPr id="54" name="Elbow Connector 53">
            <a:extLst>
              <a:ext uri="{FF2B5EF4-FFF2-40B4-BE49-F238E27FC236}">
                <a16:creationId xmlns:a16="http://schemas.microsoft.com/office/drawing/2014/main" id="{9B02D67F-E595-C646-8C15-F45F2557DE02}"/>
              </a:ext>
            </a:extLst>
          </p:cNvPr>
          <p:cNvCxnSpPr>
            <a:cxnSpLocks/>
            <a:stCxn id="51" idx="1"/>
            <a:endCxn id="9" idx="3"/>
          </p:cNvCxnSpPr>
          <p:nvPr/>
        </p:nvCxnSpPr>
        <p:spPr>
          <a:xfrm rot="10800000" flipV="1">
            <a:off x="7663354" y="2817159"/>
            <a:ext cx="750853" cy="900526"/>
          </a:xfrm>
          <a:prstGeom prst="bentConnector3">
            <a:avLst>
              <a:gd name="adj1" fmla="val 98253"/>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4" name="Cube 13">
            <a:extLst>
              <a:ext uri="{FF2B5EF4-FFF2-40B4-BE49-F238E27FC236}">
                <a16:creationId xmlns:a16="http://schemas.microsoft.com/office/drawing/2014/main" id="{E9752D0E-E6F0-2841-B796-DAEF5F24814E}"/>
              </a:ext>
            </a:extLst>
          </p:cNvPr>
          <p:cNvSpPr/>
          <p:nvPr/>
        </p:nvSpPr>
        <p:spPr>
          <a:xfrm>
            <a:off x="7246189" y="4893184"/>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50D2A415-32EC-F447-9E56-70772A09E900}"/>
              </a:ext>
            </a:extLst>
          </p:cNvPr>
          <p:cNvSpPr/>
          <p:nvPr/>
        </p:nvSpPr>
        <p:spPr>
          <a:xfrm>
            <a:off x="7933260" y="4893184"/>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7774B913-5907-0E4F-B0DD-59826DE004C3}"/>
              </a:ext>
            </a:extLst>
          </p:cNvPr>
          <p:cNvSpPr/>
          <p:nvPr/>
        </p:nvSpPr>
        <p:spPr>
          <a:xfrm>
            <a:off x="7455281" y="4206801"/>
            <a:ext cx="305451" cy="703636"/>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77F9910B-4AD5-3847-9D0F-F11A05A741C8}"/>
              </a:ext>
            </a:extLst>
          </p:cNvPr>
          <p:cNvSpPr/>
          <p:nvPr/>
        </p:nvSpPr>
        <p:spPr>
          <a:xfrm>
            <a:off x="5037258" y="2044959"/>
            <a:ext cx="1837260" cy="803142"/>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9" name="Down Arrow 8">
            <a:extLst>
              <a:ext uri="{FF2B5EF4-FFF2-40B4-BE49-F238E27FC236}">
                <a16:creationId xmlns:a16="http://schemas.microsoft.com/office/drawing/2014/main" id="{5C506057-CCC3-4F4E-804E-1676C1AEB3BD}"/>
              </a:ext>
            </a:extLst>
          </p:cNvPr>
          <p:cNvSpPr/>
          <p:nvPr/>
        </p:nvSpPr>
        <p:spPr>
          <a:xfrm rot="18986177">
            <a:off x="6692453" y="2428028"/>
            <a:ext cx="569294" cy="1962280"/>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a:extLst>
              <a:ext uri="{FF2B5EF4-FFF2-40B4-BE49-F238E27FC236}">
                <a16:creationId xmlns:a16="http://schemas.microsoft.com/office/drawing/2014/main" id="{0B48B4B1-C254-E649-8312-8F65E27AC6EE}"/>
              </a:ext>
            </a:extLst>
          </p:cNvPr>
          <p:cNvSpPr/>
          <p:nvPr/>
        </p:nvSpPr>
        <p:spPr>
          <a:xfrm rot="19489078">
            <a:off x="6202615" y="2463491"/>
            <a:ext cx="421260" cy="2894842"/>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D6950CB4-9792-F542-A9A5-4E8DBC7C52B7}"/>
              </a:ext>
            </a:extLst>
          </p:cNvPr>
          <p:cNvSpPr/>
          <p:nvPr/>
        </p:nvSpPr>
        <p:spPr>
          <a:xfrm>
            <a:off x="4009281" y="4601829"/>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 Program</a:t>
            </a:r>
          </a:p>
        </p:txBody>
      </p:sp>
      <p:cxnSp>
        <p:nvCxnSpPr>
          <p:cNvPr id="47" name="Elbow Connector 46">
            <a:extLst>
              <a:ext uri="{FF2B5EF4-FFF2-40B4-BE49-F238E27FC236}">
                <a16:creationId xmlns:a16="http://schemas.microsoft.com/office/drawing/2014/main" id="{F9B44E1E-97F2-3744-A5C2-1FADA7877244}"/>
              </a:ext>
            </a:extLst>
          </p:cNvPr>
          <p:cNvCxnSpPr>
            <a:cxnSpLocks/>
            <a:stCxn id="46" idx="2"/>
            <a:endCxn id="44" idx="1"/>
          </p:cNvCxnSpPr>
          <p:nvPr/>
        </p:nvCxnSpPr>
        <p:spPr>
          <a:xfrm rot="16200000" flipH="1">
            <a:off x="5935869" y="4025301"/>
            <a:ext cx="195090" cy="1840574"/>
          </a:xfrm>
          <a:prstGeom prst="bentConnector2">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69" name="Terminator 68">
            <a:extLst>
              <a:ext uri="{FF2B5EF4-FFF2-40B4-BE49-F238E27FC236}">
                <a16:creationId xmlns:a16="http://schemas.microsoft.com/office/drawing/2014/main" id="{D5FC9F82-D5CE-9949-8815-DD668005BD95}"/>
              </a:ext>
            </a:extLst>
          </p:cNvPr>
          <p:cNvSpPr/>
          <p:nvPr/>
        </p:nvSpPr>
        <p:spPr>
          <a:xfrm>
            <a:off x="9471805" y="5491999"/>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ontent Placeholder 78">
            <a:extLst>
              <a:ext uri="{FF2B5EF4-FFF2-40B4-BE49-F238E27FC236}">
                <a16:creationId xmlns:a16="http://schemas.microsoft.com/office/drawing/2014/main" id="{34D9814A-F693-374A-AF0D-DD9A210FFC64}"/>
              </a:ext>
            </a:extLst>
          </p:cNvPr>
          <p:cNvSpPr>
            <a:spLocks noGrp="1"/>
          </p:cNvSpPr>
          <p:nvPr>
            <p:ph idx="1"/>
          </p:nvPr>
        </p:nvSpPr>
        <p:spPr>
          <a:xfrm>
            <a:off x="680321" y="2336873"/>
            <a:ext cx="4383551" cy="3599316"/>
          </a:xfrm>
        </p:spPr>
        <p:txBody>
          <a:bodyPr/>
          <a:lstStyle/>
          <a:p>
            <a:r>
              <a:rPr lang="en-US" dirty="0"/>
              <a:t> PISA</a:t>
            </a:r>
          </a:p>
          <a:p>
            <a:pPr lvl="1"/>
            <a:r>
              <a:rPr lang="en-US" dirty="0"/>
              <a:t>Protocol Independent Switch Architecture</a:t>
            </a:r>
          </a:p>
          <a:p>
            <a:pPr lvl="1"/>
            <a:r>
              <a:rPr lang="en-US" dirty="0"/>
              <a:t>Language ?</a:t>
            </a:r>
          </a:p>
          <a:p>
            <a:endParaRPr lang="en-US" dirty="0"/>
          </a:p>
        </p:txBody>
      </p:sp>
    </p:spTree>
    <p:extLst>
      <p:ext uri="{BB962C8B-B14F-4D97-AF65-F5344CB8AC3E}">
        <p14:creationId xmlns:p14="http://schemas.microsoft.com/office/powerpoint/2010/main" val="40312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 PISA Pipelines: Under the bonnet</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8" name="Rounded Rectangle 7">
            <a:extLst>
              <a:ext uri="{FF2B5EF4-FFF2-40B4-BE49-F238E27FC236}">
                <a16:creationId xmlns:a16="http://schemas.microsoft.com/office/drawing/2014/main" id="{783511A2-8354-274F-99C8-FA2D7BD45DE2}"/>
              </a:ext>
            </a:extLst>
          </p:cNvPr>
          <p:cNvSpPr/>
          <p:nvPr/>
        </p:nvSpPr>
        <p:spPr>
          <a:xfrm>
            <a:off x="680322" y="3985403"/>
            <a:ext cx="1019892" cy="1322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Parser</a:t>
            </a:r>
          </a:p>
        </p:txBody>
      </p:sp>
      <p:sp>
        <p:nvSpPr>
          <p:cNvPr id="15" name="Rounded Rectangle 14">
            <a:extLst>
              <a:ext uri="{FF2B5EF4-FFF2-40B4-BE49-F238E27FC236}">
                <a16:creationId xmlns:a16="http://schemas.microsoft.com/office/drawing/2014/main" id="{34C775BB-7707-7C48-BF1F-C3543FD78DF2}"/>
              </a:ext>
            </a:extLst>
          </p:cNvPr>
          <p:cNvSpPr/>
          <p:nvPr/>
        </p:nvSpPr>
        <p:spPr>
          <a:xfrm>
            <a:off x="10135698" y="3985402"/>
            <a:ext cx="1314575" cy="1322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De-Parser</a:t>
            </a:r>
          </a:p>
        </p:txBody>
      </p:sp>
      <p:grpSp>
        <p:nvGrpSpPr>
          <p:cNvPr id="20" name="Group 19">
            <a:extLst>
              <a:ext uri="{FF2B5EF4-FFF2-40B4-BE49-F238E27FC236}">
                <a16:creationId xmlns:a16="http://schemas.microsoft.com/office/drawing/2014/main" id="{B8F32D40-65EE-7F43-865A-555980423AC8}"/>
              </a:ext>
            </a:extLst>
          </p:cNvPr>
          <p:cNvGrpSpPr/>
          <p:nvPr/>
        </p:nvGrpSpPr>
        <p:grpSpPr>
          <a:xfrm>
            <a:off x="278568" y="4170887"/>
            <a:ext cx="401754" cy="860662"/>
            <a:chOff x="7404340" y="5359013"/>
            <a:chExt cx="401754" cy="860662"/>
          </a:xfrm>
        </p:grpSpPr>
        <p:sp>
          <p:nvSpPr>
            <p:cNvPr id="21" name="Right Arrow 20">
              <a:extLst>
                <a:ext uri="{FF2B5EF4-FFF2-40B4-BE49-F238E27FC236}">
                  <a16:creationId xmlns:a16="http://schemas.microsoft.com/office/drawing/2014/main" id="{CB66A6C1-E9CA-3047-82BE-97B5F54A0AA2}"/>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CDE17FAE-0A81-8F4A-805E-3FB1F9700DBB}"/>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60E5225A-7244-EB41-BD2A-89FB13A8DFA0}"/>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C431D37E-6E84-A646-B126-144D6F052C02}"/>
              </a:ext>
            </a:extLst>
          </p:cNvPr>
          <p:cNvGrpSpPr/>
          <p:nvPr/>
        </p:nvGrpSpPr>
        <p:grpSpPr>
          <a:xfrm>
            <a:off x="11481852" y="4201421"/>
            <a:ext cx="401754" cy="860662"/>
            <a:chOff x="7404340" y="5359013"/>
            <a:chExt cx="401754" cy="860662"/>
          </a:xfrm>
        </p:grpSpPr>
        <p:sp>
          <p:nvSpPr>
            <p:cNvPr id="25" name="Right Arrow 24">
              <a:extLst>
                <a:ext uri="{FF2B5EF4-FFF2-40B4-BE49-F238E27FC236}">
                  <a16:creationId xmlns:a16="http://schemas.microsoft.com/office/drawing/2014/main" id="{A8EEEB2F-9408-3C4E-A97F-EE4C6835FA0F}"/>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A64C1D70-8213-754A-8B5B-518DC67B43B3}"/>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5AE1058-85A2-6C4F-AFBC-6A262C96EA21}"/>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3" name="Right Arrow 32">
            <a:extLst>
              <a:ext uri="{FF2B5EF4-FFF2-40B4-BE49-F238E27FC236}">
                <a16:creationId xmlns:a16="http://schemas.microsoft.com/office/drawing/2014/main" id="{D1BE0314-CE3F-9A41-8097-91488F81BC5E}"/>
              </a:ext>
            </a:extLst>
          </p:cNvPr>
          <p:cNvSpPr/>
          <p:nvPr/>
        </p:nvSpPr>
        <p:spPr>
          <a:xfrm>
            <a:off x="9452586" y="4733366"/>
            <a:ext cx="988274"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Rectangular Callout 34">
            <a:extLst>
              <a:ext uri="{FF2B5EF4-FFF2-40B4-BE49-F238E27FC236}">
                <a16:creationId xmlns:a16="http://schemas.microsoft.com/office/drawing/2014/main" id="{D33980F9-891E-F447-AEE4-F13D127AB23E}"/>
              </a:ext>
            </a:extLst>
          </p:cNvPr>
          <p:cNvSpPr/>
          <p:nvPr/>
        </p:nvSpPr>
        <p:spPr>
          <a:xfrm>
            <a:off x="680321" y="6192682"/>
            <a:ext cx="5151136" cy="665318"/>
          </a:xfrm>
          <a:prstGeom prst="wedgeRectCallout">
            <a:avLst>
              <a:gd name="adj1" fmla="val -41779"/>
              <a:gd name="adj2" fmla="val -194223"/>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Programmer declares the headers that should be recognized and their order in the packet</a:t>
            </a:r>
            <a:endParaRPr lang="en-US" dirty="0"/>
          </a:p>
        </p:txBody>
      </p:sp>
      <p:sp>
        <p:nvSpPr>
          <p:cNvPr id="36" name="Rectangular Callout 35">
            <a:extLst>
              <a:ext uri="{FF2B5EF4-FFF2-40B4-BE49-F238E27FC236}">
                <a16:creationId xmlns:a16="http://schemas.microsoft.com/office/drawing/2014/main" id="{E142C9B7-B493-D244-81E0-3A2BAFD75604}"/>
              </a:ext>
            </a:extLst>
          </p:cNvPr>
          <p:cNvSpPr/>
          <p:nvPr/>
        </p:nvSpPr>
        <p:spPr>
          <a:xfrm>
            <a:off x="7002976" y="2049219"/>
            <a:ext cx="5151136" cy="665318"/>
          </a:xfrm>
          <a:prstGeom prst="wedgeRectCallout">
            <a:avLst>
              <a:gd name="adj1" fmla="val -65901"/>
              <a:gd name="adj2" fmla="val 129827"/>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Programmer defines the tables and the exact processing algorithm</a:t>
            </a:r>
            <a:endParaRPr lang="en-US" dirty="0"/>
          </a:p>
        </p:txBody>
      </p:sp>
      <p:sp>
        <p:nvSpPr>
          <p:cNvPr id="37" name="Rectangular Callout 36">
            <a:extLst>
              <a:ext uri="{FF2B5EF4-FFF2-40B4-BE49-F238E27FC236}">
                <a16:creationId xmlns:a16="http://schemas.microsoft.com/office/drawing/2014/main" id="{5F4C01A0-8730-D940-B5BE-540F6590F3E9}"/>
              </a:ext>
            </a:extLst>
          </p:cNvPr>
          <p:cNvSpPr/>
          <p:nvPr/>
        </p:nvSpPr>
        <p:spPr>
          <a:xfrm>
            <a:off x="6877018" y="6137300"/>
            <a:ext cx="5151136" cy="665318"/>
          </a:xfrm>
          <a:prstGeom prst="wedgeRectCallout">
            <a:avLst>
              <a:gd name="adj1" fmla="val 27886"/>
              <a:gd name="adj2" fmla="val -194223"/>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Programmer declares how the output packet will look on the wire </a:t>
            </a:r>
            <a:endParaRPr lang="en-US" dirty="0"/>
          </a:p>
        </p:txBody>
      </p:sp>
      <p:grpSp>
        <p:nvGrpSpPr>
          <p:cNvPr id="12" name="Group 11">
            <a:extLst>
              <a:ext uri="{FF2B5EF4-FFF2-40B4-BE49-F238E27FC236}">
                <a16:creationId xmlns:a16="http://schemas.microsoft.com/office/drawing/2014/main" id="{3479E833-8528-BF4C-83CB-05DD94E003A2}"/>
              </a:ext>
            </a:extLst>
          </p:cNvPr>
          <p:cNvGrpSpPr/>
          <p:nvPr/>
        </p:nvGrpSpPr>
        <p:grpSpPr>
          <a:xfrm>
            <a:off x="2091919" y="3117469"/>
            <a:ext cx="1874381" cy="2314848"/>
            <a:chOff x="2091919" y="3117469"/>
            <a:chExt cx="1874381" cy="2314848"/>
          </a:xfrm>
        </p:grpSpPr>
        <p:sp>
          <p:nvSpPr>
            <p:cNvPr id="38" name="Rectangle 37">
              <a:extLst>
                <a:ext uri="{FF2B5EF4-FFF2-40B4-BE49-F238E27FC236}">
                  <a16:creationId xmlns:a16="http://schemas.microsoft.com/office/drawing/2014/main" id="{917EB378-469D-3D46-AE82-B0BE0142719D}"/>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65DFC13-D53A-0141-AB60-E593B1D76B63}"/>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5" name="Manual Operation 4">
              <a:extLst>
                <a:ext uri="{FF2B5EF4-FFF2-40B4-BE49-F238E27FC236}">
                  <a16:creationId xmlns:a16="http://schemas.microsoft.com/office/drawing/2014/main" id="{BA983641-733F-2D47-A932-F8A023284759}"/>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6" name="Group 5">
              <a:extLst>
                <a:ext uri="{FF2B5EF4-FFF2-40B4-BE49-F238E27FC236}">
                  <a16:creationId xmlns:a16="http://schemas.microsoft.com/office/drawing/2014/main" id="{39EC0B22-4B51-AC4E-B38D-46F3B67C33D9}"/>
                </a:ext>
              </a:extLst>
            </p:cNvPr>
            <p:cNvGrpSpPr/>
            <p:nvPr/>
          </p:nvGrpSpPr>
          <p:grpSpPr>
            <a:xfrm>
              <a:off x="2175834" y="3725654"/>
              <a:ext cx="1669164" cy="429401"/>
              <a:chOff x="2313858" y="3363344"/>
              <a:chExt cx="1669164" cy="429401"/>
            </a:xfrm>
          </p:grpSpPr>
          <p:sp>
            <p:nvSpPr>
              <p:cNvPr id="41" name="Rounded Rectangle 40">
                <a:extLst>
                  <a:ext uri="{FF2B5EF4-FFF2-40B4-BE49-F238E27FC236}">
                    <a16:creationId xmlns:a16="http://schemas.microsoft.com/office/drawing/2014/main" id="{BDA776C8-A732-2048-956C-DB3989CAD64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2" name="Manual Operation 41">
                <a:extLst>
                  <a:ext uri="{FF2B5EF4-FFF2-40B4-BE49-F238E27FC236}">
                    <a16:creationId xmlns:a16="http://schemas.microsoft.com/office/drawing/2014/main" id="{CE5E632A-775E-2841-A7F0-EE9015EC30B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3" name="Group 42">
              <a:extLst>
                <a:ext uri="{FF2B5EF4-FFF2-40B4-BE49-F238E27FC236}">
                  <a16:creationId xmlns:a16="http://schemas.microsoft.com/office/drawing/2014/main" id="{26E13872-8053-F64E-AE09-5AEA4F0C1C1D}"/>
                </a:ext>
              </a:extLst>
            </p:cNvPr>
            <p:cNvGrpSpPr/>
            <p:nvPr/>
          </p:nvGrpSpPr>
          <p:grpSpPr>
            <a:xfrm>
              <a:off x="2172958" y="4274873"/>
              <a:ext cx="1669164" cy="429401"/>
              <a:chOff x="2313858" y="3363344"/>
              <a:chExt cx="1669164" cy="429401"/>
            </a:xfrm>
          </p:grpSpPr>
          <p:sp>
            <p:nvSpPr>
              <p:cNvPr id="44" name="Rounded Rectangle 43">
                <a:extLst>
                  <a:ext uri="{FF2B5EF4-FFF2-40B4-BE49-F238E27FC236}">
                    <a16:creationId xmlns:a16="http://schemas.microsoft.com/office/drawing/2014/main" id="{7F879F51-3A0F-754A-94BD-FDCA665FE32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5" name="Manual Operation 44">
                <a:extLst>
                  <a:ext uri="{FF2B5EF4-FFF2-40B4-BE49-F238E27FC236}">
                    <a16:creationId xmlns:a16="http://schemas.microsoft.com/office/drawing/2014/main" id="{94FFEEAC-2A4E-6E4A-B576-9F5AFF1866D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6" name="Group 45">
              <a:extLst>
                <a:ext uri="{FF2B5EF4-FFF2-40B4-BE49-F238E27FC236}">
                  <a16:creationId xmlns:a16="http://schemas.microsoft.com/office/drawing/2014/main" id="{EA7D29FB-25E2-C94C-AA02-40E62FCA0ECD}"/>
                </a:ext>
              </a:extLst>
            </p:cNvPr>
            <p:cNvGrpSpPr/>
            <p:nvPr/>
          </p:nvGrpSpPr>
          <p:grpSpPr>
            <a:xfrm>
              <a:off x="2152828" y="4789584"/>
              <a:ext cx="1669164" cy="429401"/>
              <a:chOff x="2313858" y="3363344"/>
              <a:chExt cx="1669164" cy="429401"/>
            </a:xfrm>
          </p:grpSpPr>
          <p:sp>
            <p:nvSpPr>
              <p:cNvPr id="47" name="Rounded Rectangle 46">
                <a:extLst>
                  <a:ext uri="{FF2B5EF4-FFF2-40B4-BE49-F238E27FC236}">
                    <a16:creationId xmlns:a16="http://schemas.microsoft.com/office/drawing/2014/main" id="{6011F493-CB0A-7E42-8737-9710B2324F6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8" name="Manual Operation 47">
                <a:extLst>
                  <a:ext uri="{FF2B5EF4-FFF2-40B4-BE49-F238E27FC236}">
                    <a16:creationId xmlns:a16="http://schemas.microsoft.com/office/drawing/2014/main" id="{06C79F44-8292-6447-9C10-40D770BD56F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30" name="Right Arrow 29">
            <a:extLst>
              <a:ext uri="{FF2B5EF4-FFF2-40B4-BE49-F238E27FC236}">
                <a16:creationId xmlns:a16="http://schemas.microsoft.com/office/drawing/2014/main" id="{2E9A00D1-EB0C-9C4D-866A-10751FADB9AD}"/>
              </a:ext>
            </a:extLst>
          </p:cNvPr>
          <p:cNvSpPr/>
          <p:nvPr/>
        </p:nvSpPr>
        <p:spPr>
          <a:xfrm>
            <a:off x="1402047" y="4725027"/>
            <a:ext cx="988274"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189686D-1E3C-034E-B39F-856DBDCBA40F}"/>
              </a:ext>
            </a:extLst>
          </p:cNvPr>
          <p:cNvGrpSpPr/>
          <p:nvPr/>
        </p:nvGrpSpPr>
        <p:grpSpPr>
          <a:xfrm>
            <a:off x="4366420" y="3131845"/>
            <a:ext cx="1874381" cy="2314848"/>
            <a:chOff x="2091919" y="3117469"/>
            <a:chExt cx="1874381" cy="2314848"/>
          </a:xfrm>
        </p:grpSpPr>
        <p:sp>
          <p:nvSpPr>
            <p:cNvPr id="50" name="Rectangle 49">
              <a:extLst>
                <a:ext uri="{FF2B5EF4-FFF2-40B4-BE49-F238E27FC236}">
                  <a16:creationId xmlns:a16="http://schemas.microsoft.com/office/drawing/2014/main" id="{E108F538-97B0-9C4D-AA35-16EB8705F9EF}"/>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A43C91B8-AC9E-AA4F-974D-FF0CCFAEFF22}"/>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2" name="Manual Operation 51">
              <a:extLst>
                <a:ext uri="{FF2B5EF4-FFF2-40B4-BE49-F238E27FC236}">
                  <a16:creationId xmlns:a16="http://schemas.microsoft.com/office/drawing/2014/main" id="{F89C02E0-36D4-E54E-88DE-970B875B2EB2}"/>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53" name="Group 52">
              <a:extLst>
                <a:ext uri="{FF2B5EF4-FFF2-40B4-BE49-F238E27FC236}">
                  <a16:creationId xmlns:a16="http://schemas.microsoft.com/office/drawing/2014/main" id="{E9CEBB7D-90C6-7049-8313-C2D23F2A5B97}"/>
                </a:ext>
              </a:extLst>
            </p:cNvPr>
            <p:cNvGrpSpPr/>
            <p:nvPr/>
          </p:nvGrpSpPr>
          <p:grpSpPr>
            <a:xfrm>
              <a:off x="2175834" y="3725654"/>
              <a:ext cx="1669164" cy="429401"/>
              <a:chOff x="2313858" y="3363344"/>
              <a:chExt cx="1669164" cy="429401"/>
            </a:xfrm>
          </p:grpSpPr>
          <p:sp>
            <p:nvSpPr>
              <p:cNvPr id="60" name="Rounded Rectangle 59">
                <a:extLst>
                  <a:ext uri="{FF2B5EF4-FFF2-40B4-BE49-F238E27FC236}">
                    <a16:creationId xmlns:a16="http://schemas.microsoft.com/office/drawing/2014/main" id="{C2B74DED-04A4-184D-B5D0-4CB71C24AFD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1" name="Manual Operation 60">
                <a:extLst>
                  <a:ext uri="{FF2B5EF4-FFF2-40B4-BE49-F238E27FC236}">
                    <a16:creationId xmlns:a16="http://schemas.microsoft.com/office/drawing/2014/main" id="{C1A97568-5420-F447-A736-8B5D0A6B48D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4" name="Group 53">
              <a:extLst>
                <a:ext uri="{FF2B5EF4-FFF2-40B4-BE49-F238E27FC236}">
                  <a16:creationId xmlns:a16="http://schemas.microsoft.com/office/drawing/2014/main" id="{EA3E71AA-401F-0547-8AB8-D16E80D63760}"/>
                </a:ext>
              </a:extLst>
            </p:cNvPr>
            <p:cNvGrpSpPr/>
            <p:nvPr/>
          </p:nvGrpSpPr>
          <p:grpSpPr>
            <a:xfrm>
              <a:off x="2172958" y="4274873"/>
              <a:ext cx="1669164" cy="429401"/>
              <a:chOff x="2313858" y="3363344"/>
              <a:chExt cx="1669164" cy="429401"/>
            </a:xfrm>
          </p:grpSpPr>
          <p:sp>
            <p:nvSpPr>
              <p:cNvPr id="58" name="Rounded Rectangle 57">
                <a:extLst>
                  <a:ext uri="{FF2B5EF4-FFF2-40B4-BE49-F238E27FC236}">
                    <a16:creationId xmlns:a16="http://schemas.microsoft.com/office/drawing/2014/main" id="{310F5B6C-160E-7042-B35D-E2CBC8D47F7E}"/>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Manual Operation 58">
                <a:extLst>
                  <a:ext uri="{FF2B5EF4-FFF2-40B4-BE49-F238E27FC236}">
                    <a16:creationId xmlns:a16="http://schemas.microsoft.com/office/drawing/2014/main" id="{97F14266-267E-3743-9007-DEEF5162B09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5" name="Group 54">
              <a:extLst>
                <a:ext uri="{FF2B5EF4-FFF2-40B4-BE49-F238E27FC236}">
                  <a16:creationId xmlns:a16="http://schemas.microsoft.com/office/drawing/2014/main" id="{DAF4D3A8-A44A-4B4F-9D44-5D992B6108EF}"/>
                </a:ext>
              </a:extLst>
            </p:cNvPr>
            <p:cNvGrpSpPr/>
            <p:nvPr/>
          </p:nvGrpSpPr>
          <p:grpSpPr>
            <a:xfrm>
              <a:off x="2152828" y="4789584"/>
              <a:ext cx="1669164" cy="429401"/>
              <a:chOff x="2313858" y="3363344"/>
              <a:chExt cx="1669164" cy="429401"/>
            </a:xfrm>
          </p:grpSpPr>
          <p:sp>
            <p:nvSpPr>
              <p:cNvPr id="56" name="Rounded Rectangle 55">
                <a:extLst>
                  <a:ext uri="{FF2B5EF4-FFF2-40B4-BE49-F238E27FC236}">
                    <a16:creationId xmlns:a16="http://schemas.microsoft.com/office/drawing/2014/main" id="{33916A2B-2236-2C4B-86D2-B4DD1BA956BD}"/>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7" name="Manual Operation 56">
                <a:extLst>
                  <a:ext uri="{FF2B5EF4-FFF2-40B4-BE49-F238E27FC236}">
                    <a16:creationId xmlns:a16="http://schemas.microsoft.com/office/drawing/2014/main" id="{95B10385-D437-2843-B733-18F10CEF73B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62" name="Group 61">
            <a:extLst>
              <a:ext uri="{FF2B5EF4-FFF2-40B4-BE49-F238E27FC236}">
                <a16:creationId xmlns:a16="http://schemas.microsoft.com/office/drawing/2014/main" id="{9F536B74-AE90-3745-A9A2-6F9B9473C9EF}"/>
              </a:ext>
            </a:extLst>
          </p:cNvPr>
          <p:cNvGrpSpPr/>
          <p:nvPr/>
        </p:nvGrpSpPr>
        <p:grpSpPr>
          <a:xfrm>
            <a:off x="7523524" y="3116316"/>
            <a:ext cx="1874381" cy="2314848"/>
            <a:chOff x="2091919" y="3117469"/>
            <a:chExt cx="1874381" cy="2314848"/>
          </a:xfrm>
        </p:grpSpPr>
        <p:sp>
          <p:nvSpPr>
            <p:cNvPr id="63" name="Rectangle 62">
              <a:extLst>
                <a:ext uri="{FF2B5EF4-FFF2-40B4-BE49-F238E27FC236}">
                  <a16:creationId xmlns:a16="http://schemas.microsoft.com/office/drawing/2014/main" id="{5851FB36-662A-DA48-A984-18D301FAA83A}"/>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B839F033-6EF3-DA4E-876C-32E056304436}"/>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5" name="Manual Operation 64">
              <a:extLst>
                <a:ext uri="{FF2B5EF4-FFF2-40B4-BE49-F238E27FC236}">
                  <a16:creationId xmlns:a16="http://schemas.microsoft.com/office/drawing/2014/main" id="{371E407E-FE9D-5045-94D0-E7B4A9E42265}"/>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66" name="Group 65">
              <a:extLst>
                <a:ext uri="{FF2B5EF4-FFF2-40B4-BE49-F238E27FC236}">
                  <a16:creationId xmlns:a16="http://schemas.microsoft.com/office/drawing/2014/main" id="{D15F90C6-5A60-F540-AD10-CC441153D202}"/>
                </a:ext>
              </a:extLst>
            </p:cNvPr>
            <p:cNvGrpSpPr/>
            <p:nvPr/>
          </p:nvGrpSpPr>
          <p:grpSpPr>
            <a:xfrm>
              <a:off x="2175834" y="3725654"/>
              <a:ext cx="1669164" cy="429401"/>
              <a:chOff x="2313858" y="3363344"/>
              <a:chExt cx="1669164" cy="429401"/>
            </a:xfrm>
          </p:grpSpPr>
          <p:sp>
            <p:nvSpPr>
              <p:cNvPr id="73" name="Rounded Rectangle 72">
                <a:extLst>
                  <a:ext uri="{FF2B5EF4-FFF2-40B4-BE49-F238E27FC236}">
                    <a16:creationId xmlns:a16="http://schemas.microsoft.com/office/drawing/2014/main" id="{4CB48871-FA99-0847-A4B0-E87B0731D431}"/>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4" name="Manual Operation 73">
                <a:extLst>
                  <a:ext uri="{FF2B5EF4-FFF2-40B4-BE49-F238E27FC236}">
                    <a16:creationId xmlns:a16="http://schemas.microsoft.com/office/drawing/2014/main" id="{7AF1D324-DF40-FB4F-835E-AD9B80676225}"/>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7" name="Group 66">
              <a:extLst>
                <a:ext uri="{FF2B5EF4-FFF2-40B4-BE49-F238E27FC236}">
                  <a16:creationId xmlns:a16="http://schemas.microsoft.com/office/drawing/2014/main" id="{1B6AA7A0-3A94-054E-B718-5F3632418238}"/>
                </a:ext>
              </a:extLst>
            </p:cNvPr>
            <p:cNvGrpSpPr/>
            <p:nvPr/>
          </p:nvGrpSpPr>
          <p:grpSpPr>
            <a:xfrm>
              <a:off x="2172958" y="4274873"/>
              <a:ext cx="1669164" cy="429401"/>
              <a:chOff x="2313858" y="3363344"/>
              <a:chExt cx="1669164" cy="429401"/>
            </a:xfrm>
          </p:grpSpPr>
          <p:sp>
            <p:nvSpPr>
              <p:cNvPr id="71" name="Rounded Rectangle 70">
                <a:extLst>
                  <a:ext uri="{FF2B5EF4-FFF2-40B4-BE49-F238E27FC236}">
                    <a16:creationId xmlns:a16="http://schemas.microsoft.com/office/drawing/2014/main" id="{31F08CB4-3DDA-8849-B5B4-2B462772E92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2" name="Manual Operation 71">
                <a:extLst>
                  <a:ext uri="{FF2B5EF4-FFF2-40B4-BE49-F238E27FC236}">
                    <a16:creationId xmlns:a16="http://schemas.microsoft.com/office/drawing/2014/main" id="{C0FA2186-04AC-5349-9D87-ED8BBF6C5AA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8" name="Group 67">
              <a:extLst>
                <a:ext uri="{FF2B5EF4-FFF2-40B4-BE49-F238E27FC236}">
                  <a16:creationId xmlns:a16="http://schemas.microsoft.com/office/drawing/2014/main" id="{F7CA6496-B7F6-0F42-9E29-00944BA79FE3}"/>
                </a:ext>
              </a:extLst>
            </p:cNvPr>
            <p:cNvGrpSpPr/>
            <p:nvPr/>
          </p:nvGrpSpPr>
          <p:grpSpPr>
            <a:xfrm>
              <a:off x="2152828" y="4789584"/>
              <a:ext cx="1669164" cy="429401"/>
              <a:chOff x="2313858" y="3363344"/>
              <a:chExt cx="1669164" cy="429401"/>
            </a:xfrm>
          </p:grpSpPr>
          <p:sp>
            <p:nvSpPr>
              <p:cNvPr id="69" name="Rounded Rectangle 68">
                <a:extLst>
                  <a:ext uri="{FF2B5EF4-FFF2-40B4-BE49-F238E27FC236}">
                    <a16:creationId xmlns:a16="http://schemas.microsoft.com/office/drawing/2014/main" id="{06A172AC-99E7-0143-8E61-FCED7A004AB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0" name="Manual Operation 69">
                <a:extLst>
                  <a:ext uri="{FF2B5EF4-FFF2-40B4-BE49-F238E27FC236}">
                    <a16:creationId xmlns:a16="http://schemas.microsoft.com/office/drawing/2014/main" id="{3BDC906B-709E-5C49-A60B-B0423F3AEE0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34" name="Right Arrow 33">
            <a:extLst>
              <a:ext uri="{FF2B5EF4-FFF2-40B4-BE49-F238E27FC236}">
                <a16:creationId xmlns:a16="http://schemas.microsoft.com/office/drawing/2014/main" id="{6C785F11-282F-9145-A924-4898DD2FF8ED}"/>
              </a:ext>
            </a:extLst>
          </p:cNvPr>
          <p:cNvSpPr/>
          <p:nvPr/>
        </p:nvSpPr>
        <p:spPr>
          <a:xfrm>
            <a:off x="6092272" y="4818558"/>
            <a:ext cx="2129700"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Right Arrow 31">
            <a:extLst>
              <a:ext uri="{FF2B5EF4-FFF2-40B4-BE49-F238E27FC236}">
                <a16:creationId xmlns:a16="http://schemas.microsoft.com/office/drawing/2014/main" id="{05FC6192-9B90-AE47-B03D-1C65F8EB86BD}"/>
              </a:ext>
            </a:extLst>
          </p:cNvPr>
          <p:cNvSpPr/>
          <p:nvPr/>
        </p:nvSpPr>
        <p:spPr>
          <a:xfrm>
            <a:off x="3661193" y="4786701"/>
            <a:ext cx="988274"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ound Single Corner Rectangle 12">
            <a:extLst>
              <a:ext uri="{FF2B5EF4-FFF2-40B4-BE49-F238E27FC236}">
                <a16:creationId xmlns:a16="http://schemas.microsoft.com/office/drawing/2014/main" id="{C1CA98B6-E4E0-3D40-AB10-F90115BD85D6}"/>
              </a:ext>
            </a:extLst>
          </p:cNvPr>
          <p:cNvSpPr/>
          <p:nvPr/>
        </p:nvSpPr>
        <p:spPr>
          <a:xfrm>
            <a:off x="101144" y="3350582"/>
            <a:ext cx="756602" cy="139697"/>
          </a:xfrm>
          <a:prstGeom prst="round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ingle Corner Rectangle 74">
            <a:extLst>
              <a:ext uri="{FF2B5EF4-FFF2-40B4-BE49-F238E27FC236}">
                <a16:creationId xmlns:a16="http://schemas.microsoft.com/office/drawing/2014/main" id="{8D50304E-8E76-B64A-A856-7ABBCE85FEB2}"/>
              </a:ext>
            </a:extLst>
          </p:cNvPr>
          <p:cNvSpPr/>
          <p:nvPr/>
        </p:nvSpPr>
        <p:spPr>
          <a:xfrm>
            <a:off x="801326" y="3350582"/>
            <a:ext cx="251917" cy="136820"/>
          </a:xfrm>
          <a:prstGeom prst="round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 Single Corner Rectangle 75">
            <a:extLst>
              <a:ext uri="{FF2B5EF4-FFF2-40B4-BE49-F238E27FC236}">
                <a16:creationId xmlns:a16="http://schemas.microsoft.com/office/drawing/2014/main" id="{7F845FDC-7FE3-FE40-BE1B-8095938F98CE}"/>
              </a:ext>
            </a:extLst>
          </p:cNvPr>
          <p:cNvSpPr/>
          <p:nvPr/>
        </p:nvSpPr>
        <p:spPr>
          <a:xfrm>
            <a:off x="1036088" y="3348890"/>
            <a:ext cx="251917" cy="13682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ingle Corner Rectangle 76">
            <a:extLst>
              <a:ext uri="{FF2B5EF4-FFF2-40B4-BE49-F238E27FC236}">
                <a16:creationId xmlns:a16="http://schemas.microsoft.com/office/drawing/2014/main" id="{CDCD8A45-4D41-3249-9DBD-0292F9DABCD1}"/>
              </a:ext>
            </a:extLst>
          </p:cNvPr>
          <p:cNvSpPr/>
          <p:nvPr/>
        </p:nvSpPr>
        <p:spPr>
          <a:xfrm>
            <a:off x="1700214" y="3848582"/>
            <a:ext cx="251917" cy="136820"/>
          </a:xfrm>
          <a:prstGeom prst="round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 Single Corner Rectangle 77">
            <a:extLst>
              <a:ext uri="{FF2B5EF4-FFF2-40B4-BE49-F238E27FC236}">
                <a16:creationId xmlns:a16="http://schemas.microsoft.com/office/drawing/2014/main" id="{28145BB3-0305-854F-932D-683E56F4D14A}"/>
              </a:ext>
            </a:extLst>
          </p:cNvPr>
          <p:cNvSpPr/>
          <p:nvPr/>
        </p:nvSpPr>
        <p:spPr>
          <a:xfrm>
            <a:off x="1720198" y="3339528"/>
            <a:ext cx="251917" cy="13682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 Single Corner Rectangle 78">
            <a:extLst>
              <a:ext uri="{FF2B5EF4-FFF2-40B4-BE49-F238E27FC236}">
                <a16:creationId xmlns:a16="http://schemas.microsoft.com/office/drawing/2014/main" id="{E4CC0A60-07E4-8742-836C-F68DF9CE7EA0}"/>
              </a:ext>
            </a:extLst>
          </p:cNvPr>
          <p:cNvSpPr/>
          <p:nvPr/>
        </p:nvSpPr>
        <p:spPr>
          <a:xfrm>
            <a:off x="3993338" y="3833132"/>
            <a:ext cx="251917" cy="136820"/>
          </a:xfrm>
          <a:prstGeom prst="round1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 Single Corner Rectangle 79">
            <a:extLst>
              <a:ext uri="{FF2B5EF4-FFF2-40B4-BE49-F238E27FC236}">
                <a16:creationId xmlns:a16="http://schemas.microsoft.com/office/drawing/2014/main" id="{979C81BD-E38F-E541-8BAE-279DD2337D11}"/>
              </a:ext>
            </a:extLst>
          </p:cNvPr>
          <p:cNvSpPr/>
          <p:nvPr/>
        </p:nvSpPr>
        <p:spPr>
          <a:xfrm>
            <a:off x="4013322" y="3324078"/>
            <a:ext cx="251917" cy="136820"/>
          </a:xfrm>
          <a:prstGeom prst="round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 Single Corner Rectangle 80">
            <a:extLst>
              <a:ext uri="{FF2B5EF4-FFF2-40B4-BE49-F238E27FC236}">
                <a16:creationId xmlns:a16="http://schemas.microsoft.com/office/drawing/2014/main" id="{4008FD3C-DAA3-9547-B002-8B125206E822}"/>
              </a:ext>
            </a:extLst>
          </p:cNvPr>
          <p:cNvSpPr/>
          <p:nvPr/>
        </p:nvSpPr>
        <p:spPr>
          <a:xfrm>
            <a:off x="6254979" y="3893224"/>
            <a:ext cx="251917" cy="136820"/>
          </a:xfrm>
          <a:prstGeom prst="round1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 Single Corner Rectangle 81">
            <a:extLst>
              <a:ext uri="{FF2B5EF4-FFF2-40B4-BE49-F238E27FC236}">
                <a16:creationId xmlns:a16="http://schemas.microsoft.com/office/drawing/2014/main" id="{4AAABD50-17D2-AC45-ADCF-87D0816B3864}"/>
              </a:ext>
            </a:extLst>
          </p:cNvPr>
          <p:cNvSpPr/>
          <p:nvPr/>
        </p:nvSpPr>
        <p:spPr>
          <a:xfrm>
            <a:off x="6274963" y="3384170"/>
            <a:ext cx="251917" cy="136820"/>
          </a:xfrm>
          <a:prstGeom prst="round1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 Single Corner Rectangle 82">
            <a:extLst>
              <a:ext uri="{FF2B5EF4-FFF2-40B4-BE49-F238E27FC236}">
                <a16:creationId xmlns:a16="http://schemas.microsoft.com/office/drawing/2014/main" id="{F600734B-3B03-7040-AD41-5141C7C65A55}"/>
              </a:ext>
            </a:extLst>
          </p:cNvPr>
          <p:cNvSpPr/>
          <p:nvPr/>
        </p:nvSpPr>
        <p:spPr>
          <a:xfrm>
            <a:off x="9432602" y="3859625"/>
            <a:ext cx="251917" cy="136820"/>
          </a:xfrm>
          <a:prstGeom prst="round1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 Single Corner Rectangle 83">
            <a:extLst>
              <a:ext uri="{FF2B5EF4-FFF2-40B4-BE49-F238E27FC236}">
                <a16:creationId xmlns:a16="http://schemas.microsoft.com/office/drawing/2014/main" id="{46D1C7DA-2DE7-5943-A386-62CF39116FD7}"/>
              </a:ext>
            </a:extLst>
          </p:cNvPr>
          <p:cNvSpPr/>
          <p:nvPr/>
        </p:nvSpPr>
        <p:spPr>
          <a:xfrm>
            <a:off x="9452586" y="3350571"/>
            <a:ext cx="251917" cy="136820"/>
          </a:xfrm>
          <a:prstGeom prst="round1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 Single Corner Rectangle 84">
            <a:extLst>
              <a:ext uri="{FF2B5EF4-FFF2-40B4-BE49-F238E27FC236}">
                <a16:creationId xmlns:a16="http://schemas.microsoft.com/office/drawing/2014/main" id="{0AB7AAA2-BCBF-7142-95CC-BDCFB240F2DC}"/>
              </a:ext>
            </a:extLst>
          </p:cNvPr>
          <p:cNvSpPr/>
          <p:nvPr/>
        </p:nvSpPr>
        <p:spPr>
          <a:xfrm>
            <a:off x="10145658" y="3584804"/>
            <a:ext cx="756602" cy="139697"/>
          </a:xfrm>
          <a:prstGeom prst="round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 Single Corner Rectangle 85">
            <a:extLst>
              <a:ext uri="{FF2B5EF4-FFF2-40B4-BE49-F238E27FC236}">
                <a16:creationId xmlns:a16="http://schemas.microsoft.com/office/drawing/2014/main" id="{542A3482-6D39-B94F-A101-28CED8F3686B}"/>
              </a:ext>
            </a:extLst>
          </p:cNvPr>
          <p:cNvSpPr/>
          <p:nvPr/>
        </p:nvSpPr>
        <p:spPr>
          <a:xfrm>
            <a:off x="10852478" y="3582577"/>
            <a:ext cx="251917" cy="136820"/>
          </a:xfrm>
          <a:prstGeom prst="round1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 Single Corner Rectangle 86">
            <a:extLst>
              <a:ext uri="{FF2B5EF4-FFF2-40B4-BE49-F238E27FC236}">
                <a16:creationId xmlns:a16="http://schemas.microsoft.com/office/drawing/2014/main" id="{475AA291-4626-EA43-9E11-2A5A995C13B8}"/>
              </a:ext>
            </a:extLst>
          </p:cNvPr>
          <p:cNvSpPr/>
          <p:nvPr/>
        </p:nvSpPr>
        <p:spPr>
          <a:xfrm>
            <a:off x="11054613" y="3578306"/>
            <a:ext cx="251917" cy="136820"/>
          </a:xfrm>
          <a:prstGeom prst="round1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ular Callout 89">
            <a:extLst>
              <a:ext uri="{FF2B5EF4-FFF2-40B4-BE49-F238E27FC236}">
                <a16:creationId xmlns:a16="http://schemas.microsoft.com/office/drawing/2014/main" id="{FE385ED1-183B-9D4A-A8AE-CFED6BF531F2}"/>
              </a:ext>
            </a:extLst>
          </p:cNvPr>
          <p:cNvSpPr/>
          <p:nvPr/>
        </p:nvSpPr>
        <p:spPr>
          <a:xfrm>
            <a:off x="115102" y="2091705"/>
            <a:ext cx="2896765" cy="665318"/>
          </a:xfrm>
          <a:prstGeom prst="wedgeRectCallout">
            <a:avLst>
              <a:gd name="adj1" fmla="val -42513"/>
              <a:gd name="adj2" fmla="val 141381"/>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Pkt. with multiple header arrives</a:t>
            </a:r>
            <a:endParaRPr lang="en-US" dirty="0"/>
          </a:p>
        </p:txBody>
      </p:sp>
      <p:sp>
        <p:nvSpPr>
          <p:cNvPr id="14" name="TextBox 13">
            <a:extLst>
              <a:ext uri="{FF2B5EF4-FFF2-40B4-BE49-F238E27FC236}">
                <a16:creationId xmlns:a16="http://schemas.microsoft.com/office/drawing/2014/main" id="{BEF8CAB3-D449-BD40-A01E-138EB252F7EF}"/>
              </a:ext>
            </a:extLst>
          </p:cNvPr>
          <p:cNvSpPr txBox="1"/>
          <p:nvPr/>
        </p:nvSpPr>
        <p:spPr>
          <a:xfrm>
            <a:off x="4427329" y="2168304"/>
            <a:ext cx="1580882" cy="369332"/>
          </a:xfrm>
          <a:prstGeom prst="rect">
            <a:avLst/>
          </a:prstGeom>
          <a:noFill/>
        </p:spPr>
        <p:txBody>
          <a:bodyPr wrap="none" rtlCol="0">
            <a:spAutoFit/>
          </a:bodyPr>
          <a:lstStyle/>
          <a:p>
            <a:r>
              <a:rPr lang="en-US" dirty="0" err="1"/>
              <a:t>Match+Action</a:t>
            </a:r>
            <a:endParaRPr lang="en-US" dirty="0"/>
          </a:p>
        </p:txBody>
      </p:sp>
      <p:cxnSp>
        <p:nvCxnSpPr>
          <p:cNvPr id="29" name="Straight Arrow Connector 28">
            <a:extLst>
              <a:ext uri="{FF2B5EF4-FFF2-40B4-BE49-F238E27FC236}">
                <a16:creationId xmlns:a16="http://schemas.microsoft.com/office/drawing/2014/main" id="{269F031D-ABDC-1E4B-82A8-437494F8B15F}"/>
              </a:ext>
            </a:extLst>
          </p:cNvPr>
          <p:cNvCxnSpPr>
            <a:cxnSpLocks/>
            <a:stCxn id="14" idx="2"/>
            <a:endCxn id="38" idx="0"/>
          </p:cNvCxnSpPr>
          <p:nvPr/>
        </p:nvCxnSpPr>
        <p:spPr>
          <a:xfrm flipH="1">
            <a:off x="3029110" y="2537636"/>
            <a:ext cx="2188660" cy="579833"/>
          </a:xfrm>
          <a:prstGeom prst="straightConnector1">
            <a:avLst/>
          </a:prstGeom>
          <a:ln w="444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C690F92-882C-FC4C-A657-994425E5F02D}"/>
              </a:ext>
            </a:extLst>
          </p:cNvPr>
          <p:cNvCxnSpPr>
            <a:cxnSpLocks/>
            <a:stCxn id="14" idx="2"/>
            <a:endCxn id="50" idx="0"/>
          </p:cNvCxnSpPr>
          <p:nvPr/>
        </p:nvCxnSpPr>
        <p:spPr>
          <a:xfrm>
            <a:off x="5217770" y="2537636"/>
            <a:ext cx="85841" cy="594209"/>
          </a:xfrm>
          <a:prstGeom prst="straightConnector1">
            <a:avLst/>
          </a:prstGeom>
          <a:ln w="444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CE4D22-C9DF-B94C-B4F0-E383BDA7673C}"/>
              </a:ext>
            </a:extLst>
          </p:cNvPr>
          <p:cNvCxnSpPr>
            <a:cxnSpLocks/>
            <a:stCxn id="14" idx="2"/>
            <a:endCxn id="63" idx="0"/>
          </p:cNvCxnSpPr>
          <p:nvPr/>
        </p:nvCxnSpPr>
        <p:spPr>
          <a:xfrm>
            <a:off x="5217770" y="2537636"/>
            <a:ext cx="3242945" cy="578680"/>
          </a:xfrm>
          <a:prstGeom prst="straightConnector1">
            <a:avLst/>
          </a:prstGeom>
          <a:ln w="444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8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9" presetClass="exit" presetSubtype="0" fill="hold" grpId="0" nodeType="withEffect">
                                  <p:stCondLst>
                                    <p:cond delay="0"/>
                                  </p:stCondLst>
                                  <p:childTnLst>
                                    <p:animEffect transition="out" filter="dissolve">
                                      <p:cBhvr>
                                        <p:cTn id="8" dur="500"/>
                                        <p:tgtEl>
                                          <p:spTgt spid="35"/>
                                        </p:tgtEl>
                                      </p:cBhvr>
                                    </p:animEffect>
                                    <p:set>
                                      <p:cBhvr>
                                        <p:cTn id="9" dur="1" fill="hold">
                                          <p:stCondLst>
                                            <p:cond delay="499"/>
                                          </p:stCondLst>
                                        </p:cTn>
                                        <p:tgtEl>
                                          <p:spTgt spid="35"/>
                                        </p:tgtEl>
                                        <p:attrNameLst>
                                          <p:attrName>style.visibility</p:attrName>
                                        </p:attrNameLst>
                                      </p:cBhvr>
                                      <p:to>
                                        <p:strVal val="hidden"/>
                                      </p:to>
                                    </p:set>
                                  </p:childTnLst>
                                </p:cTn>
                              </p:par>
                              <p:par>
                                <p:cTn id="10" presetID="9" presetClass="exit" presetSubtype="0" fill="hold" grpId="0" nodeType="withEffect">
                                  <p:stCondLst>
                                    <p:cond delay="0"/>
                                  </p:stCondLst>
                                  <p:childTnLst>
                                    <p:animEffect transition="out" filter="dissolve">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1.66667E-6 -1.11111E-6 L 0.0763 0.06898 " pathEditMode="relative" rAng="0" ptsTypes="AA">
                                      <p:cBhvr>
                                        <p:cTn id="25" dur="2000" fill="hold"/>
                                        <p:tgtEl>
                                          <p:spTgt spid="75"/>
                                        </p:tgtEl>
                                        <p:attrNameLst>
                                          <p:attrName>ppt_x</p:attrName>
                                          <p:attrName>ppt_y</p:attrName>
                                        </p:attrNameLst>
                                      </p:cBhvr>
                                      <p:rCtr x="3815" y="3449"/>
                                    </p:animMotion>
                                  </p:childTnLst>
                                </p:cTn>
                              </p:par>
                              <p:par>
                                <p:cTn id="26" presetID="0" presetClass="path" presetSubtype="0" accel="50000" decel="50000" fill="hold" grpId="1" nodeType="withEffect">
                                  <p:stCondLst>
                                    <p:cond delay="0"/>
                                  </p:stCondLst>
                                  <p:childTnLst>
                                    <p:animMotion origin="layout" path="M -2.5E-6 3.7037E-7 L 0.05703 0.00347 " pathEditMode="relative" rAng="0" ptsTypes="AA">
                                      <p:cBhvr>
                                        <p:cTn id="27" dur="2000" fill="hold"/>
                                        <p:tgtEl>
                                          <p:spTgt spid="76"/>
                                        </p:tgtEl>
                                        <p:attrNameLst>
                                          <p:attrName>ppt_x</p:attrName>
                                          <p:attrName>ppt_y</p:attrName>
                                        </p:attrNameLst>
                                      </p:cBhvr>
                                      <p:rCtr x="2852" y="162"/>
                                    </p:animMotion>
                                  </p:childTnLst>
                                </p:cTn>
                              </p:par>
                            </p:childTnLst>
                          </p:cTn>
                        </p:par>
                        <p:par>
                          <p:cTn id="28" fill="hold">
                            <p:stCondLst>
                              <p:cond delay="2000"/>
                            </p:stCondLst>
                            <p:childTnLst>
                              <p:par>
                                <p:cTn id="29" presetID="1" presetClass="entr" presetSubtype="0" fill="hold" grpId="1" nodeType="after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xit" presetSubtype="0" fill="hold" grpId="2" nodeType="withEffect">
                                  <p:stCondLst>
                                    <p:cond delay="0"/>
                                  </p:stCondLst>
                                  <p:childTnLst>
                                    <p:set>
                                      <p:cBhvr>
                                        <p:cTn id="34" dur="1" fill="hold">
                                          <p:stCondLst>
                                            <p:cond delay="0"/>
                                          </p:stCondLst>
                                        </p:cTn>
                                        <p:tgtEl>
                                          <p:spTgt spid="75"/>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00417 -0.00231 L 0.1888 -0.00231 " pathEditMode="relative" rAng="0" ptsTypes="AA">
                                      <p:cBhvr>
                                        <p:cTn id="40" dur="2000" fill="hold"/>
                                        <p:tgtEl>
                                          <p:spTgt spid="78"/>
                                        </p:tgtEl>
                                        <p:attrNameLst>
                                          <p:attrName>ppt_x</p:attrName>
                                          <p:attrName>ppt_y</p:attrName>
                                        </p:attrNameLst>
                                      </p:cBhvr>
                                      <p:rCtr x="9232" y="0"/>
                                    </p:animMotion>
                                  </p:childTnLst>
                                </p:cTn>
                              </p:par>
                              <p:par>
                                <p:cTn id="41" presetID="0" presetClass="path" presetSubtype="0" accel="50000" decel="50000" fill="hold" grpId="0" nodeType="withEffect">
                                  <p:stCondLst>
                                    <p:cond delay="0"/>
                                  </p:stCondLst>
                                  <p:childTnLst>
                                    <p:animMotion origin="layout" path="M 0.00404 -0.00347 L 0.19049 -0.00671 " pathEditMode="relative" rAng="0" ptsTypes="AA">
                                      <p:cBhvr>
                                        <p:cTn id="42" dur="2000" fill="hold"/>
                                        <p:tgtEl>
                                          <p:spTgt spid="77"/>
                                        </p:tgtEl>
                                        <p:attrNameLst>
                                          <p:attrName>ppt_x</p:attrName>
                                          <p:attrName>ppt_y</p:attrName>
                                        </p:attrNameLst>
                                      </p:cBhvr>
                                      <p:rCtr x="9323" y="-162"/>
                                    </p:animMotion>
                                  </p:childTnLst>
                                </p:cTn>
                              </p:par>
                            </p:childTnLst>
                          </p:cTn>
                        </p:par>
                        <p:par>
                          <p:cTn id="43" fill="hold">
                            <p:stCondLst>
                              <p:cond delay="2000"/>
                            </p:stCondLst>
                            <p:childTnLst>
                              <p:par>
                                <p:cTn id="44" presetID="1" presetClass="entr" presetSubtype="0" fill="hold" grpId="1" nodeType="afterEffect">
                                  <p:stCondLst>
                                    <p:cond delay="0"/>
                                  </p:stCondLst>
                                  <p:childTnLst>
                                    <p:set>
                                      <p:cBhvr>
                                        <p:cTn id="45" dur="1" fill="hold">
                                          <p:stCondLst>
                                            <p:cond delay="0"/>
                                          </p:stCondLst>
                                        </p:cTn>
                                        <p:tgtEl>
                                          <p:spTgt spid="8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9"/>
                                        </p:tgtEl>
                                        <p:attrNameLst>
                                          <p:attrName>style.visibility</p:attrName>
                                        </p:attrNameLst>
                                      </p:cBhvr>
                                      <p:to>
                                        <p:strVal val="visible"/>
                                      </p:to>
                                    </p:set>
                                  </p:childTnLst>
                                </p:cTn>
                              </p:par>
                              <p:par>
                                <p:cTn id="48" presetID="1" presetClass="exit" presetSubtype="0" fill="hold" grpId="2" nodeType="withEffect">
                                  <p:stCondLst>
                                    <p:cond delay="0"/>
                                  </p:stCondLst>
                                  <p:childTnLst>
                                    <p:set>
                                      <p:cBhvr>
                                        <p:cTn id="49" dur="1" fill="hold">
                                          <p:stCondLst>
                                            <p:cond delay="0"/>
                                          </p:stCondLst>
                                        </p:cTn>
                                        <p:tgtEl>
                                          <p:spTgt spid="78"/>
                                        </p:tgtEl>
                                        <p:attrNameLst>
                                          <p:attrName>style.visibility</p:attrName>
                                        </p:attrNameLst>
                                      </p:cBhvr>
                                      <p:to>
                                        <p:strVal val="hidden"/>
                                      </p:to>
                                    </p:set>
                                  </p:childTnLst>
                                </p:cTn>
                              </p:par>
                              <p:par>
                                <p:cTn id="50" presetID="1" presetClass="exit" presetSubtype="0" fill="hold" grpId="2" nodeType="withEffect">
                                  <p:stCondLst>
                                    <p:cond delay="0"/>
                                  </p:stCondLst>
                                  <p:childTnLst>
                                    <p:set>
                                      <p:cBhvr>
                                        <p:cTn id="51" dur="1" fill="hold">
                                          <p:stCondLst>
                                            <p:cond delay="0"/>
                                          </p:stCondLst>
                                        </p:cTn>
                                        <p:tgtEl>
                                          <p:spTgt spid="7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0" nodeType="clickEffect">
                                  <p:stCondLst>
                                    <p:cond delay="0"/>
                                  </p:stCondLst>
                                  <p:childTnLst>
                                    <p:animMotion origin="layout" path="M 0.00144 -0.00116 L 0.1862 0.01064 " pathEditMode="relative" rAng="0" ptsTypes="AA">
                                      <p:cBhvr>
                                        <p:cTn id="55" dur="2000" fill="hold"/>
                                        <p:tgtEl>
                                          <p:spTgt spid="80"/>
                                        </p:tgtEl>
                                        <p:attrNameLst>
                                          <p:attrName>ppt_x</p:attrName>
                                          <p:attrName>ppt_y</p:attrName>
                                        </p:attrNameLst>
                                      </p:cBhvr>
                                      <p:rCtr x="9232" y="579"/>
                                    </p:animMotion>
                                  </p:childTnLst>
                                </p:cTn>
                              </p:par>
                              <p:par>
                                <p:cTn id="56" presetID="0" presetClass="path" presetSubtype="0" accel="50000" decel="50000" fill="hold" grpId="0" nodeType="withEffect">
                                  <p:stCondLst>
                                    <p:cond delay="0"/>
                                  </p:stCondLst>
                                  <p:childTnLst>
                                    <p:animMotion origin="layout" path="M 0.00547 -0.00139 L 0.18659 0.0081 " pathEditMode="relative" rAng="0" ptsTypes="AA">
                                      <p:cBhvr>
                                        <p:cTn id="57" dur="2000" fill="hold"/>
                                        <p:tgtEl>
                                          <p:spTgt spid="79"/>
                                        </p:tgtEl>
                                        <p:attrNameLst>
                                          <p:attrName>ppt_x</p:attrName>
                                          <p:attrName>ppt_y</p:attrName>
                                        </p:attrNameLst>
                                      </p:cBhvr>
                                      <p:rCtr x="9049" y="463"/>
                                    </p:animMotion>
                                  </p:childTnLst>
                                </p:cTn>
                              </p:par>
                            </p:childTnLst>
                          </p:cTn>
                        </p:par>
                        <p:par>
                          <p:cTn id="58" fill="hold">
                            <p:stCondLst>
                              <p:cond delay="2000"/>
                            </p:stCondLst>
                            <p:childTnLst>
                              <p:par>
                                <p:cTn id="59" presetID="1" presetClass="entr" presetSubtype="0" fill="hold" grpId="1" nodeType="after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par>
                                <p:cTn id="63" presetID="1" presetClass="exit" presetSubtype="0" fill="hold" grpId="2" nodeType="withEffect">
                                  <p:stCondLst>
                                    <p:cond delay="0"/>
                                  </p:stCondLst>
                                  <p:childTnLst>
                                    <p:set>
                                      <p:cBhvr>
                                        <p:cTn id="64" dur="1" fill="hold">
                                          <p:stCondLst>
                                            <p:cond delay="0"/>
                                          </p:stCondLst>
                                        </p:cTn>
                                        <p:tgtEl>
                                          <p:spTgt spid="80"/>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7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0.00872 0.00116 L 0.26042 -0.00208 " pathEditMode="relative" rAng="0" ptsTypes="AA">
                                      <p:cBhvr>
                                        <p:cTn id="70" dur="2000" fill="hold"/>
                                        <p:tgtEl>
                                          <p:spTgt spid="82"/>
                                        </p:tgtEl>
                                        <p:attrNameLst>
                                          <p:attrName>ppt_x</p:attrName>
                                          <p:attrName>ppt_y</p:attrName>
                                        </p:attrNameLst>
                                      </p:cBhvr>
                                      <p:rCtr x="12578" y="-162"/>
                                    </p:animMotion>
                                  </p:childTnLst>
                                </p:cTn>
                              </p:par>
                              <p:par>
                                <p:cTn id="71" presetID="0" presetClass="path" presetSubtype="0" accel="50000" decel="50000" fill="hold" grpId="0" nodeType="withEffect">
                                  <p:stCondLst>
                                    <p:cond delay="0"/>
                                  </p:stCondLst>
                                  <p:childTnLst>
                                    <p:animMotion origin="layout" path="M 0.00638 0.00139 L 0.26067 -0.00278 " pathEditMode="relative" rAng="0" ptsTypes="AA">
                                      <p:cBhvr>
                                        <p:cTn id="72" dur="2000" fill="hold"/>
                                        <p:tgtEl>
                                          <p:spTgt spid="81"/>
                                        </p:tgtEl>
                                        <p:attrNameLst>
                                          <p:attrName>ppt_x</p:attrName>
                                          <p:attrName>ppt_y</p:attrName>
                                        </p:attrNameLst>
                                      </p:cBhvr>
                                      <p:rCtr x="12708" y="-208"/>
                                    </p:animMotion>
                                  </p:childTnLst>
                                </p:cTn>
                              </p:par>
                            </p:childTnLst>
                          </p:cTn>
                        </p:par>
                        <p:par>
                          <p:cTn id="73" fill="hold">
                            <p:stCondLst>
                              <p:cond delay="2000"/>
                            </p:stCondLst>
                            <p:childTnLst>
                              <p:par>
                                <p:cTn id="74" presetID="1" presetClass="entr" presetSubtype="0" fill="hold" grpId="1" nodeType="afterEffect">
                                  <p:stCondLst>
                                    <p:cond delay="0"/>
                                  </p:stCondLst>
                                  <p:childTnLst>
                                    <p:set>
                                      <p:cBhvr>
                                        <p:cTn id="75" dur="1" fill="hold">
                                          <p:stCondLst>
                                            <p:cond delay="0"/>
                                          </p:stCondLst>
                                        </p:cTn>
                                        <p:tgtEl>
                                          <p:spTgt spid="84"/>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83"/>
                                        </p:tgtEl>
                                        <p:attrNameLst>
                                          <p:attrName>style.visibility</p:attrName>
                                        </p:attrNameLst>
                                      </p:cBhvr>
                                      <p:to>
                                        <p:strVal val="visible"/>
                                      </p:to>
                                    </p:set>
                                  </p:childTnLst>
                                </p:cTn>
                              </p:par>
                              <p:par>
                                <p:cTn id="78" presetID="1" presetClass="exit" presetSubtype="0" fill="hold" grpId="2" nodeType="withEffect">
                                  <p:stCondLst>
                                    <p:cond delay="0"/>
                                  </p:stCondLst>
                                  <p:childTnLst>
                                    <p:set>
                                      <p:cBhvr>
                                        <p:cTn id="79" dur="1" fill="hold">
                                          <p:stCondLst>
                                            <p:cond delay="0"/>
                                          </p:stCondLst>
                                        </p:cTn>
                                        <p:tgtEl>
                                          <p:spTgt spid="82"/>
                                        </p:tgtEl>
                                        <p:attrNameLst>
                                          <p:attrName>style.visibility</p:attrName>
                                        </p:attrNameLst>
                                      </p:cBhvr>
                                      <p:to>
                                        <p:strVal val="hidden"/>
                                      </p:to>
                                    </p:set>
                                  </p:childTnLst>
                                </p:cTn>
                              </p:par>
                              <p:par>
                                <p:cTn id="80" presetID="1" presetClass="exit" presetSubtype="0" fill="hold" grpId="2" nodeType="withEffect">
                                  <p:stCondLst>
                                    <p:cond delay="0"/>
                                  </p:stCondLst>
                                  <p:childTnLst>
                                    <p:set>
                                      <p:cBhvr>
                                        <p:cTn id="81" dur="1" fill="hold">
                                          <p:stCondLst>
                                            <p:cond delay="0"/>
                                          </p:stCondLst>
                                        </p:cTn>
                                        <p:tgtEl>
                                          <p:spTgt spid="8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0" nodeType="clickEffect">
                                  <p:stCondLst>
                                    <p:cond delay="0"/>
                                  </p:stCondLst>
                                  <p:childTnLst>
                                    <p:animMotion origin="layout" path="M 0.00703 0.00278 L 0.13177 0.03195 " pathEditMode="relative" rAng="0" ptsTypes="AA">
                                      <p:cBhvr>
                                        <p:cTn id="85" dur="2000" fill="hold"/>
                                        <p:tgtEl>
                                          <p:spTgt spid="84"/>
                                        </p:tgtEl>
                                        <p:attrNameLst>
                                          <p:attrName>ppt_x</p:attrName>
                                          <p:attrName>ppt_y</p:attrName>
                                        </p:attrNameLst>
                                      </p:cBhvr>
                                      <p:rCtr x="6237" y="1458"/>
                                    </p:animMotion>
                                  </p:childTnLst>
                                </p:cTn>
                              </p:par>
                              <p:par>
                                <p:cTn id="86" presetID="0" presetClass="path" presetSubtype="0" accel="50000" decel="50000" fill="hold" grpId="0" nodeType="withEffect">
                                  <p:stCondLst>
                                    <p:cond delay="0"/>
                                  </p:stCondLst>
                                  <p:childTnLst>
                                    <p:animMotion origin="layout" path="M 0.00469 -0.0051 L 0.11276 -0.04098 " pathEditMode="relative" rAng="0" ptsTypes="AA">
                                      <p:cBhvr>
                                        <p:cTn id="87" dur="2000" fill="hold"/>
                                        <p:tgtEl>
                                          <p:spTgt spid="83"/>
                                        </p:tgtEl>
                                        <p:attrNameLst>
                                          <p:attrName>ppt_x</p:attrName>
                                          <p:attrName>ppt_y</p:attrName>
                                        </p:attrNameLst>
                                      </p:cBhvr>
                                      <p:rCtr x="5404" y="-1806"/>
                                    </p:animMotion>
                                  </p:childTnLst>
                                </p:cTn>
                              </p:par>
                            </p:childTnLst>
                          </p:cTn>
                        </p:par>
                        <p:par>
                          <p:cTn id="88" fill="hold">
                            <p:stCondLst>
                              <p:cond delay="2000"/>
                            </p:stCondLst>
                            <p:childTnLst>
                              <p:par>
                                <p:cTn id="89" presetID="1" presetClass="entr" presetSubtype="0"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xit" presetSubtype="0" fill="hold" grpId="2" nodeType="withEffect">
                                  <p:stCondLst>
                                    <p:cond delay="0"/>
                                  </p:stCondLst>
                                  <p:childTnLst>
                                    <p:set>
                                      <p:cBhvr>
                                        <p:cTn id="94" dur="1" fill="hold">
                                          <p:stCondLst>
                                            <p:cond delay="0"/>
                                          </p:stCondLst>
                                        </p:cTn>
                                        <p:tgtEl>
                                          <p:spTgt spid="84"/>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83"/>
                                        </p:tgtEl>
                                        <p:attrNameLst>
                                          <p:attrName>style.visibility</p:attrName>
                                        </p:attrNameLst>
                                      </p:cBhvr>
                                      <p:to>
                                        <p:strVal val="hidden"/>
                                      </p:to>
                                    </p:set>
                                  </p:childTnLst>
                                </p:cTn>
                              </p:par>
                              <p:par>
                                <p:cTn id="97" presetID="0" presetClass="path" presetSubtype="0" accel="50000" decel="50000" fill="hold" grpId="1" nodeType="withEffect">
                                  <p:stCondLst>
                                    <p:cond delay="0"/>
                                  </p:stCondLst>
                                  <p:childTnLst>
                                    <p:animMotion origin="layout" path="M -2.91667E-6 -2.59259E-6 L 0.81706 0.03681 " pathEditMode="relative" rAng="0" ptsTypes="AA">
                                      <p:cBhvr>
                                        <p:cTn id="98" dur="2000" fill="hold"/>
                                        <p:tgtEl>
                                          <p:spTgt spid="13"/>
                                        </p:tgtEl>
                                        <p:attrNameLst>
                                          <p:attrName>ppt_x</p:attrName>
                                          <p:attrName>ppt_y</p:attrName>
                                        </p:attrNameLst>
                                      </p:cBhvr>
                                      <p:rCtr x="40846" y="1829"/>
                                    </p:animMotion>
                                  </p:childTnLst>
                                </p:cTn>
                              </p:par>
                            </p:childTnLst>
                          </p:cTn>
                        </p:par>
                        <p:par>
                          <p:cTn id="99" fill="hold">
                            <p:stCondLst>
                              <p:cond delay="4000"/>
                            </p:stCondLst>
                            <p:childTnLst>
                              <p:par>
                                <p:cTn id="100" presetID="1" presetClass="entr" presetSubtype="0"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childTnLst>
                                </p:cTn>
                              </p:par>
                              <p:par>
                                <p:cTn id="102" presetID="1" presetClass="exit" presetSubtype="0" fill="hold" grpId="2" nodeType="withEffect">
                                  <p:stCondLst>
                                    <p:cond delay="0"/>
                                  </p:stCondLst>
                                  <p:childTnLst>
                                    <p:set>
                                      <p:cBhvr>
                                        <p:cTn id="103" dur="1" fill="hold">
                                          <p:stCondLst>
                                            <p:cond delay="0"/>
                                          </p:stCondLst>
                                        </p:cTn>
                                        <p:tgtEl>
                                          <p:spTgt spid="1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 presetClass="exit" presetSubtype="2" fill="hold" grpId="1" nodeType="clickEffect">
                                  <p:stCondLst>
                                    <p:cond delay="0"/>
                                  </p:stCondLst>
                                  <p:childTnLst>
                                    <p:anim calcmode="lin" valueType="num">
                                      <p:cBhvr additive="base">
                                        <p:cTn id="107" dur="500"/>
                                        <p:tgtEl>
                                          <p:spTgt spid="85"/>
                                        </p:tgtEl>
                                        <p:attrNameLst>
                                          <p:attrName>ppt_x</p:attrName>
                                        </p:attrNameLst>
                                      </p:cBhvr>
                                      <p:tavLst>
                                        <p:tav tm="0">
                                          <p:val>
                                            <p:strVal val="ppt_x"/>
                                          </p:val>
                                        </p:tav>
                                        <p:tav tm="100000">
                                          <p:val>
                                            <p:strVal val="1+ppt_w/2"/>
                                          </p:val>
                                        </p:tav>
                                      </p:tavLst>
                                    </p:anim>
                                    <p:anim calcmode="lin" valueType="num">
                                      <p:cBhvr additive="base">
                                        <p:cTn id="108" dur="500"/>
                                        <p:tgtEl>
                                          <p:spTgt spid="85"/>
                                        </p:tgtEl>
                                        <p:attrNameLst>
                                          <p:attrName>ppt_y</p:attrName>
                                        </p:attrNameLst>
                                      </p:cBhvr>
                                      <p:tavLst>
                                        <p:tav tm="0">
                                          <p:val>
                                            <p:strVal val="ppt_y"/>
                                          </p:val>
                                        </p:tav>
                                        <p:tav tm="100000">
                                          <p:val>
                                            <p:strVal val="ppt_y"/>
                                          </p:val>
                                        </p:tav>
                                      </p:tavLst>
                                    </p:anim>
                                    <p:set>
                                      <p:cBhvr>
                                        <p:cTn id="109" dur="1" fill="hold">
                                          <p:stCondLst>
                                            <p:cond delay="499"/>
                                          </p:stCondLst>
                                        </p:cTn>
                                        <p:tgtEl>
                                          <p:spTgt spid="85"/>
                                        </p:tgtEl>
                                        <p:attrNameLst>
                                          <p:attrName>style.visibility</p:attrName>
                                        </p:attrNameLst>
                                      </p:cBhvr>
                                      <p:to>
                                        <p:strVal val="hidden"/>
                                      </p:to>
                                    </p:set>
                                  </p:childTnLst>
                                </p:cTn>
                              </p:par>
                              <p:par>
                                <p:cTn id="110" presetID="2" presetClass="exit" presetSubtype="2" fill="hold" grpId="1" nodeType="withEffect">
                                  <p:stCondLst>
                                    <p:cond delay="0"/>
                                  </p:stCondLst>
                                  <p:childTnLst>
                                    <p:anim calcmode="lin" valueType="num">
                                      <p:cBhvr additive="base">
                                        <p:cTn id="111" dur="500"/>
                                        <p:tgtEl>
                                          <p:spTgt spid="86"/>
                                        </p:tgtEl>
                                        <p:attrNameLst>
                                          <p:attrName>ppt_x</p:attrName>
                                        </p:attrNameLst>
                                      </p:cBhvr>
                                      <p:tavLst>
                                        <p:tav tm="0">
                                          <p:val>
                                            <p:strVal val="ppt_x"/>
                                          </p:val>
                                        </p:tav>
                                        <p:tav tm="100000">
                                          <p:val>
                                            <p:strVal val="1+ppt_w/2"/>
                                          </p:val>
                                        </p:tav>
                                      </p:tavLst>
                                    </p:anim>
                                    <p:anim calcmode="lin" valueType="num">
                                      <p:cBhvr additive="base">
                                        <p:cTn id="112" dur="500"/>
                                        <p:tgtEl>
                                          <p:spTgt spid="86"/>
                                        </p:tgtEl>
                                        <p:attrNameLst>
                                          <p:attrName>ppt_y</p:attrName>
                                        </p:attrNameLst>
                                      </p:cBhvr>
                                      <p:tavLst>
                                        <p:tav tm="0">
                                          <p:val>
                                            <p:strVal val="ppt_y"/>
                                          </p:val>
                                        </p:tav>
                                        <p:tav tm="100000">
                                          <p:val>
                                            <p:strVal val="ppt_y"/>
                                          </p:val>
                                        </p:tav>
                                      </p:tavLst>
                                    </p:anim>
                                    <p:set>
                                      <p:cBhvr>
                                        <p:cTn id="113" dur="1" fill="hold">
                                          <p:stCondLst>
                                            <p:cond delay="499"/>
                                          </p:stCondLst>
                                        </p:cTn>
                                        <p:tgtEl>
                                          <p:spTgt spid="86"/>
                                        </p:tgtEl>
                                        <p:attrNameLst>
                                          <p:attrName>style.visibility</p:attrName>
                                        </p:attrNameLst>
                                      </p:cBhvr>
                                      <p:to>
                                        <p:strVal val="hidden"/>
                                      </p:to>
                                    </p:set>
                                  </p:childTnLst>
                                </p:cTn>
                              </p:par>
                              <p:par>
                                <p:cTn id="114" presetID="2" presetClass="exit" presetSubtype="2" fill="hold" grpId="1" nodeType="withEffect">
                                  <p:stCondLst>
                                    <p:cond delay="0"/>
                                  </p:stCondLst>
                                  <p:childTnLst>
                                    <p:anim calcmode="lin" valueType="num">
                                      <p:cBhvr additive="base">
                                        <p:cTn id="115" dur="500"/>
                                        <p:tgtEl>
                                          <p:spTgt spid="87"/>
                                        </p:tgtEl>
                                        <p:attrNameLst>
                                          <p:attrName>ppt_x</p:attrName>
                                        </p:attrNameLst>
                                      </p:cBhvr>
                                      <p:tavLst>
                                        <p:tav tm="0">
                                          <p:val>
                                            <p:strVal val="ppt_x"/>
                                          </p:val>
                                        </p:tav>
                                        <p:tav tm="100000">
                                          <p:val>
                                            <p:strVal val="1+ppt_w/2"/>
                                          </p:val>
                                        </p:tav>
                                      </p:tavLst>
                                    </p:anim>
                                    <p:anim calcmode="lin" valueType="num">
                                      <p:cBhvr additive="base">
                                        <p:cTn id="116" dur="500"/>
                                        <p:tgtEl>
                                          <p:spTgt spid="87"/>
                                        </p:tgtEl>
                                        <p:attrNameLst>
                                          <p:attrName>ppt_y</p:attrName>
                                        </p:attrNameLst>
                                      </p:cBhvr>
                                      <p:tavLst>
                                        <p:tav tm="0">
                                          <p:val>
                                            <p:strVal val="ppt_y"/>
                                          </p:val>
                                        </p:tav>
                                        <p:tav tm="100000">
                                          <p:val>
                                            <p:strVal val="ppt_y"/>
                                          </p:val>
                                        </p:tav>
                                      </p:tavLst>
                                    </p:anim>
                                    <p:set>
                                      <p:cBhvr>
                                        <p:cTn id="117"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3" grpId="0" animBg="1"/>
      <p:bldP spid="13" grpId="1" animBg="1"/>
      <p:bldP spid="13"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6" grpId="0" animBg="1"/>
      <p:bldP spid="86" grpId="1" animBg="1"/>
      <p:bldP spid="87" grpId="0" animBg="1"/>
      <p:bldP spid="87" grpId="1" animBg="1"/>
      <p:bldP spid="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A3C3-3BFE-8446-B101-AE4E3A61215D}"/>
              </a:ext>
            </a:extLst>
          </p:cNvPr>
          <p:cNvSpPr>
            <a:spLocks noGrp="1"/>
          </p:cNvSpPr>
          <p:nvPr>
            <p:ph type="title"/>
          </p:nvPr>
        </p:nvSpPr>
        <p:spPr/>
        <p:txBody>
          <a:bodyPr/>
          <a:lstStyle/>
          <a:p>
            <a:r>
              <a:rPr lang="en-US" dirty="0"/>
              <a:t>Compiler for PISA</a:t>
            </a:r>
          </a:p>
        </p:txBody>
      </p:sp>
      <p:sp>
        <p:nvSpPr>
          <p:cNvPr id="4" name="Slide Number Placeholder 3">
            <a:extLst>
              <a:ext uri="{FF2B5EF4-FFF2-40B4-BE49-F238E27FC236}">
                <a16:creationId xmlns:a16="http://schemas.microsoft.com/office/drawing/2014/main" id="{4AB4A818-AF7D-F24B-BE2C-7CA1242FFC69}"/>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5" name="Table 4">
            <a:extLst>
              <a:ext uri="{FF2B5EF4-FFF2-40B4-BE49-F238E27FC236}">
                <a16:creationId xmlns:a16="http://schemas.microsoft.com/office/drawing/2014/main" id="{9A91A3AE-6DD6-DD48-B3AB-7E054153C51E}"/>
              </a:ext>
            </a:extLst>
          </p:cNvPr>
          <p:cNvGraphicFramePr>
            <a:graphicFrameLocks noGrp="1"/>
          </p:cNvGraphicFramePr>
          <p:nvPr>
            <p:extLst>
              <p:ext uri="{D42A27DB-BD31-4B8C-83A1-F6EECF244321}">
                <p14:modId xmlns:p14="http://schemas.microsoft.com/office/powerpoint/2010/main" val="814732631"/>
              </p:ext>
            </p:extLst>
          </p:nvPr>
        </p:nvGraphicFramePr>
        <p:xfrm>
          <a:off x="1423251" y="2129839"/>
          <a:ext cx="9306204" cy="3304806"/>
        </p:xfrm>
        <a:graphic>
          <a:graphicData uri="http://schemas.openxmlformats.org/drawingml/2006/table">
            <a:tbl>
              <a:tblPr firstRow="1" bandRow="1">
                <a:tableStyleId>{5C22544A-7EE6-4342-B048-85BDC9FD1C3A}</a:tableStyleId>
              </a:tblPr>
              <a:tblGrid>
                <a:gridCol w="3102068">
                  <a:extLst>
                    <a:ext uri="{9D8B030D-6E8A-4147-A177-3AD203B41FA5}">
                      <a16:colId xmlns:a16="http://schemas.microsoft.com/office/drawing/2014/main" val="1888671424"/>
                    </a:ext>
                  </a:extLst>
                </a:gridCol>
                <a:gridCol w="3102068">
                  <a:extLst>
                    <a:ext uri="{9D8B030D-6E8A-4147-A177-3AD203B41FA5}">
                      <a16:colId xmlns:a16="http://schemas.microsoft.com/office/drawing/2014/main" val="2230113212"/>
                    </a:ext>
                  </a:extLst>
                </a:gridCol>
                <a:gridCol w="3102068">
                  <a:extLst>
                    <a:ext uri="{9D8B030D-6E8A-4147-A177-3AD203B41FA5}">
                      <a16:colId xmlns:a16="http://schemas.microsoft.com/office/drawing/2014/main" val="676666140"/>
                    </a:ext>
                  </a:extLst>
                </a:gridCol>
              </a:tblGrid>
              <a:tr h="550801">
                <a:tc>
                  <a:txBody>
                    <a:bodyPr/>
                    <a:lstStyle/>
                    <a:p>
                      <a:pPr algn="ctr"/>
                      <a:r>
                        <a:rPr lang="en-US" sz="2400" dirty="0"/>
                        <a:t>System</a:t>
                      </a:r>
                    </a:p>
                  </a:txBody>
                  <a:tcPr/>
                </a:tc>
                <a:tc>
                  <a:txBody>
                    <a:bodyPr/>
                    <a:lstStyle/>
                    <a:p>
                      <a:pPr algn="ctr"/>
                      <a:r>
                        <a:rPr lang="en-US" sz="2400" dirty="0"/>
                        <a:t>Compiler</a:t>
                      </a:r>
                    </a:p>
                  </a:txBody>
                  <a:tcPr/>
                </a:tc>
                <a:tc>
                  <a:txBody>
                    <a:bodyPr/>
                    <a:lstStyle/>
                    <a:p>
                      <a:pPr algn="ctr"/>
                      <a:r>
                        <a:rPr lang="en-US" sz="2400" dirty="0"/>
                        <a:t>Target Device</a:t>
                      </a:r>
                    </a:p>
                  </a:txBody>
                  <a:tcPr/>
                </a:tc>
                <a:extLst>
                  <a:ext uri="{0D108BD9-81ED-4DB2-BD59-A6C34878D82A}">
                    <a16:rowId xmlns:a16="http://schemas.microsoft.com/office/drawing/2014/main" val="731584899"/>
                  </a:ext>
                </a:extLst>
              </a:tr>
              <a:tr h="550801">
                <a:tc>
                  <a:txBody>
                    <a:bodyPr/>
                    <a:lstStyle/>
                    <a:p>
                      <a:r>
                        <a:rPr lang="en-US" sz="2400" dirty="0"/>
                        <a:t>Computer</a:t>
                      </a:r>
                    </a:p>
                  </a:txBody>
                  <a:tcPr/>
                </a:tc>
                <a:tc>
                  <a:txBody>
                    <a:bodyPr/>
                    <a:lstStyle/>
                    <a:p>
                      <a:r>
                        <a:rPr lang="en-US" sz="2400" dirty="0"/>
                        <a:t>JAVA/Python/Go etc.</a:t>
                      </a:r>
                    </a:p>
                  </a:txBody>
                  <a:tcPr/>
                </a:tc>
                <a:tc>
                  <a:txBody>
                    <a:bodyPr/>
                    <a:lstStyle/>
                    <a:p>
                      <a:r>
                        <a:rPr lang="en-US" sz="2400" dirty="0"/>
                        <a:t>CPU</a:t>
                      </a:r>
                    </a:p>
                  </a:txBody>
                  <a:tcPr/>
                </a:tc>
                <a:extLst>
                  <a:ext uri="{0D108BD9-81ED-4DB2-BD59-A6C34878D82A}">
                    <a16:rowId xmlns:a16="http://schemas.microsoft.com/office/drawing/2014/main" val="462795743"/>
                  </a:ext>
                </a:extLst>
              </a:tr>
              <a:tr h="550801">
                <a:tc>
                  <a:txBody>
                    <a:bodyPr/>
                    <a:lstStyle/>
                    <a:p>
                      <a:r>
                        <a:rPr lang="en-US" sz="2400" dirty="0"/>
                        <a:t>Graphics</a:t>
                      </a:r>
                    </a:p>
                  </a:txBody>
                  <a:tcPr/>
                </a:tc>
                <a:tc>
                  <a:txBody>
                    <a:bodyPr/>
                    <a:lstStyle/>
                    <a:p>
                      <a:r>
                        <a:rPr lang="en-US" sz="2400" dirty="0"/>
                        <a:t>OpenCL</a:t>
                      </a:r>
                    </a:p>
                  </a:txBody>
                  <a:tcPr/>
                </a:tc>
                <a:tc>
                  <a:txBody>
                    <a:bodyPr/>
                    <a:lstStyle/>
                    <a:p>
                      <a:r>
                        <a:rPr lang="en-US" sz="2400" dirty="0"/>
                        <a:t>GPU</a:t>
                      </a:r>
                    </a:p>
                  </a:txBody>
                  <a:tcPr/>
                </a:tc>
                <a:extLst>
                  <a:ext uri="{0D108BD9-81ED-4DB2-BD59-A6C34878D82A}">
                    <a16:rowId xmlns:a16="http://schemas.microsoft.com/office/drawing/2014/main" val="2597671899"/>
                  </a:ext>
                </a:extLst>
              </a:tr>
              <a:tr h="550801">
                <a:tc>
                  <a:txBody>
                    <a:bodyPr/>
                    <a:lstStyle/>
                    <a:p>
                      <a:r>
                        <a:rPr lang="en-US" sz="2400" dirty="0"/>
                        <a:t>Signal Processing</a:t>
                      </a:r>
                    </a:p>
                  </a:txBody>
                  <a:tcPr/>
                </a:tc>
                <a:tc>
                  <a:txBody>
                    <a:bodyPr/>
                    <a:lstStyle/>
                    <a:p>
                      <a:r>
                        <a:rPr lang="en-US" sz="2400" dirty="0"/>
                        <a:t>MATLAB</a:t>
                      </a:r>
                    </a:p>
                  </a:txBody>
                  <a:tcPr/>
                </a:tc>
                <a:tc>
                  <a:txBody>
                    <a:bodyPr/>
                    <a:lstStyle/>
                    <a:p>
                      <a:r>
                        <a:rPr lang="en-US" sz="2400" dirty="0"/>
                        <a:t>DSP</a:t>
                      </a:r>
                    </a:p>
                  </a:txBody>
                  <a:tcPr/>
                </a:tc>
                <a:extLst>
                  <a:ext uri="{0D108BD9-81ED-4DB2-BD59-A6C34878D82A}">
                    <a16:rowId xmlns:a16="http://schemas.microsoft.com/office/drawing/2014/main" val="985230868"/>
                  </a:ext>
                </a:extLst>
              </a:tr>
              <a:tr h="550801">
                <a:tc>
                  <a:txBody>
                    <a:bodyPr/>
                    <a:lstStyle/>
                    <a:p>
                      <a:r>
                        <a:rPr lang="en-US" sz="2400" dirty="0"/>
                        <a:t>Machine Learning</a:t>
                      </a:r>
                    </a:p>
                  </a:txBody>
                  <a:tcPr/>
                </a:tc>
                <a:tc>
                  <a:txBody>
                    <a:bodyPr/>
                    <a:lstStyle/>
                    <a:p>
                      <a:r>
                        <a:rPr lang="en-US" sz="2400" dirty="0"/>
                        <a:t>TensorFlow</a:t>
                      </a:r>
                    </a:p>
                  </a:txBody>
                  <a:tcPr/>
                </a:tc>
                <a:tc>
                  <a:txBody>
                    <a:bodyPr/>
                    <a:lstStyle/>
                    <a:p>
                      <a:r>
                        <a:rPr lang="en-US" sz="2400" dirty="0"/>
                        <a:t>TPU</a:t>
                      </a:r>
                    </a:p>
                  </a:txBody>
                  <a:tcPr/>
                </a:tc>
                <a:extLst>
                  <a:ext uri="{0D108BD9-81ED-4DB2-BD59-A6C34878D82A}">
                    <a16:rowId xmlns:a16="http://schemas.microsoft.com/office/drawing/2014/main" val="78504388"/>
                  </a:ext>
                </a:extLst>
              </a:tr>
              <a:tr h="550801">
                <a:tc>
                  <a:txBody>
                    <a:bodyPr/>
                    <a:lstStyle/>
                    <a:p>
                      <a:r>
                        <a:rPr lang="en-US" sz="2400" dirty="0"/>
                        <a:t>Network (PISA)</a:t>
                      </a:r>
                    </a:p>
                  </a:txBody>
                  <a:tcPr/>
                </a:tc>
                <a:tc>
                  <a:txBody>
                    <a:bodyPr/>
                    <a:lstStyle/>
                    <a:p>
                      <a:pPr algn="ctr"/>
                      <a:r>
                        <a:rPr lang="en-US" sz="2400" dirty="0">
                          <a:solidFill>
                            <a:schemeClr val="accent6">
                              <a:lumMod val="75000"/>
                            </a:schemeClr>
                          </a:solidFill>
                        </a:rPr>
                        <a:t>???</a:t>
                      </a:r>
                    </a:p>
                  </a:txBody>
                  <a:tcPr/>
                </a:tc>
                <a:tc>
                  <a:txBody>
                    <a:bodyPr/>
                    <a:lstStyle/>
                    <a:p>
                      <a:r>
                        <a:rPr lang="en-US" sz="2400" dirty="0"/>
                        <a:t>ASIC/FPGA</a:t>
                      </a:r>
                    </a:p>
                  </a:txBody>
                  <a:tcPr/>
                </a:tc>
                <a:extLst>
                  <a:ext uri="{0D108BD9-81ED-4DB2-BD59-A6C34878D82A}">
                    <a16:rowId xmlns:a16="http://schemas.microsoft.com/office/drawing/2014/main" val="774868534"/>
                  </a:ext>
                </a:extLst>
              </a:tr>
            </a:tbl>
          </a:graphicData>
        </a:graphic>
      </p:graphicFrame>
      <p:sp>
        <p:nvSpPr>
          <p:cNvPr id="8" name="Rectangular Callout 7">
            <a:extLst>
              <a:ext uri="{FF2B5EF4-FFF2-40B4-BE49-F238E27FC236}">
                <a16:creationId xmlns:a16="http://schemas.microsoft.com/office/drawing/2014/main" id="{9E21542D-A4F8-3441-B1B4-D3551D3E2277}"/>
              </a:ext>
            </a:extLst>
          </p:cNvPr>
          <p:cNvSpPr/>
          <p:nvPr/>
        </p:nvSpPr>
        <p:spPr>
          <a:xfrm>
            <a:off x="3209025" y="5720468"/>
            <a:ext cx="7332453" cy="612648"/>
          </a:xfrm>
          <a:prstGeom prst="wedgeRectCallout">
            <a:avLst>
              <a:gd name="adj1" fmla="val -7256"/>
              <a:gd name="adj2" fmla="val -14026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We need a compiler/language to work with PISA </a:t>
            </a:r>
          </a:p>
        </p:txBody>
      </p:sp>
    </p:spTree>
    <p:extLst>
      <p:ext uri="{BB962C8B-B14F-4D97-AF65-F5344CB8AC3E}">
        <p14:creationId xmlns:p14="http://schemas.microsoft.com/office/powerpoint/2010/main" val="225278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A3C3-3BFE-8446-B101-AE4E3A61215D}"/>
              </a:ext>
            </a:extLst>
          </p:cNvPr>
          <p:cNvSpPr>
            <a:spLocks noGrp="1"/>
          </p:cNvSpPr>
          <p:nvPr>
            <p:ph type="title"/>
          </p:nvPr>
        </p:nvSpPr>
        <p:spPr>
          <a:xfrm>
            <a:off x="680321" y="753228"/>
            <a:ext cx="6126879" cy="1080938"/>
          </a:xfrm>
        </p:spPr>
        <p:txBody>
          <a:bodyPr>
            <a:normAutofit fontScale="90000"/>
          </a:bodyPr>
          <a:lstStyle/>
          <a:p>
            <a:r>
              <a:rPr lang="en-US" dirty="0"/>
              <a:t>P4: </a:t>
            </a:r>
            <a:r>
              <a:rPr lang="en-IN" b="1" dirty="0"/>
              <a:t>Programming Protocol-independent Packet Processors</a:t>
            </a:r>
            <a:r>
              <a:rPr lang="en-US" dirty="0"/>
              <a:t> </a:t>
            </a:r>
          </a:p>
        </p:txBody>
      </p:sp>
      <p:sp>
        <p:nvSpPr>
          <p:cNvPr id="3" name="Content Placeholder 2">
            <a:extLst>
              <a:ext uri="{FF2B5EF4-FFF2-40B4-BE49-F238E27FC236}">
                <a16:creationId xmlns:a16="http://schemas.microsoft.com/office/drawing/2014/main" id="{FF2EC2E1-C5E3-8C43-A576-08B3008249B4}"/>
              </a:ext>
            </a:extLst>
          </p:cNvPr>
          <p:cNvSpPr>
            <a:spLocks noGrp="1"/>
          </p:cNvSpPr>
          <p:nvPr>
            <p:ph idx="1"/>
          </p:nvPr>
        </p:nvSpPr>
        <p:spPr/>
        <p:txBody>
          <a:bodyPr/>
          <a:lstStyle/>
          <a:p>
            <a:r>
              <a:rPr lang="en-US" dirty="0"/>
              <a:t>High level language for data plane program</a:t>
            </a:r>
          </a:p>
          <a:p>
            <a:r>
              <a:rPr lang="en-US" dirty="0"/>
              <a:t>Objectives</a:t>
            </a:r>
          </a:p>
          <a:p>
            <a:pPr lvl="1"/>
            <a:r>
              <a:rPr lang="en-US" dirty="0"/>
              <a:t>Header field independence</a:t>
            </a:r>
          </a:p>
          <a:p>
            <a:pPr lvl="1"/>
            <a:r>
              <a:rPr lang="en-US" dirty="0"/>
              <a:t>Protocol independence</a:t>
            </a:r>
          </a:p>
          <a:p>
            <a:pPr lvl="1"/>
            <a:r>
              <a:rPr lang="en-US" dirty="0"/>
              <a:t>Target/Device independence</a:t>
            </a:r>
          </a:p>
        </p:txBody>
      </p:sp>
      <p:sp>
        <p:nvSpPr>
          <p:cNvPr id="4" name="Slide Number Placeholder 3">
            <a:extLst>
              <a:ext uri="{FF2B5EF4-FFF2-40B4-BE49-F238E27FC236}">
                <a16:creationId xmlns:a16="http://schemas.microsoft.com/office/drawing/2014/main" id="{4AB4A818-AF7D-F24B-BE2C-7CA1242FFC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02986651-3079-1A49-82FC-656A84AA2904}"/>
              </a:ext>
            </a:extLst>
          </p:cNvPr>
          <p:cNvPicPr>
            <a:picLocks noChangeAspect="1"/>
          </p:cNvPicPr>
          <p:nvPr/>
        </p:nvPicPr>
        <p:blipFill rotWithShape="1">
          <a:blip r:embed="rId3"/>
          <a:srcRect l="4889" t="11967" r="3839" b="10037"/>
          <a:stretch/>
        </p:blipFill>
        <p:spPr>
          <a:xfrm>
            <a:off x="6807200" y="697345"/>
            <a:ext cx="3603822" cy="1146671"/>
          </a:xfrm>
          <a:prstGeom prst="rect">
            <a:avLst/>
          </a:prstGeom>
        </p:spPr>
      </p:pic>
    </p:spTree>
    <p:extLst>
      <p:ext uri="{BB962C8B-B14F-4D97-AF65-F5344CB8AC3E}">
        <p14:creationId xmlns:p14="http://schemas.microsoft.com/office/powerpoint/2010/main" val="95021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5DB90DDC-A455-C849-A5AA-F7CCDD55DD9A}"/>
              </a:ext>
            </a:extLst>
          </p:cNvPr>
          <p:cNvSpPr/>
          <p:nvPr/>
        </p:nvSpPr>
        <p:spPr>
          <a:xfrm>
            <a:off x="282871" y="2602167"/>
            <a:ext cx="2189396" cy="2901166"/>
          </a:xfrm>
          <a:prstGeom prst="roundRect">
            <a:avLst/>
          </a:prstGeom>
          <a:solidFill>
            <a:schemeClr val="lt1">
              <a:alpha val="41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Workflow</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8" name="Rounded Rectangle 7">
            <a:extLst>
              <a:ext uri="{FF2B5EF4-FFF2-40B4-BE49-F238E27FC236}">
                <a16:creationId xmlns:a16="http://schemas.microsoft.com/office/drawing/2014/main" id="{783511A2-8354-274F-99C8-FA2D7BD45DE2}"/>
              </a:ext>
            </a:extLst>
          </p:cNvPr>
          <p:cNvSpPr/>
          <p:nvPr/>
        </p:nvSpPr>
        <p:spPr>
          <a:xfrm>
            <a:off x="471299" y="3121713"/>
            <a:ext cx="1821447"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Program</a:t>
            </a:r>
          </a:p>
        </p:txBody>
      </p:sp>
      <p:sp>
        <p:nvSpPr>
          <p:cNvPr id="15" name="Rounded Rectangle 14">
            <a:extLst>
              <a:ext uri="{FF2B5EF4-FFF2-40B4-BE49-F238E27FC236}">
                <a16:creationId xmlns:a16="http://schemas.microsoft.com/office/drawing/2014/main" id="{34C775BB-7707-7C48-BF1F-C3543FD78DF2}"/>
              </a:ext>
            </a:extLst>
          </p:cNvPr>
          <p:cNvSpPr/>
          <p:nvPr/>
        </p:nvSpPr>
        <p:spPr>
          <a:xfrm>
            <a:off x="7868135" y="2963333"/>
            <a:ext cx="1314575" cy="2403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PISA</a:t>
            </a:r>
          </a:p>
          <a:p>
            <a:pPr algn="ctr"/>
            <a:r>
              <a:rPr lang="en-US" dirty="0"/>
              <a:t>Switch</a:t>
            </a:r>
          </a:p>
        </p:txBody>
      </p:sp>
      <p:grpSp>
        <p:nvGrpSpPr>
          <p:cNvPr id="24" name="Group 23">
            <a:extLst>
              <a:ext uri="{FF2B5EF4-FFF2-40B4-BE49-F238E27FC236}">
                <a16:creationId xmlns:a16="http://schemas.microsoft.com/office/drawing/2014/main" id="{C431D37E-6E84-A646-B126-144D6F052C02}"/>
              </a:ext>
            </a:extLst>
          </p:cNvPr>
          <p:cNvGrpSpPr/>
          <p:nvPr/>
        </p:nvGrpSpPr>
        <p:grpSpPr>
          <a:xfrm rot="16200000">
            <a:off x="8324545" y="2332125"/>
            <a:ext cx="401754" cy="860662"/>
            <a:chOff x="7404340" y="5359013"/>
            <a:chExt cx="401754" cy="860662"/>
          </a:xfrm>
        </p:grpSpPr>
        <p:sp>
          <p:nvSpPr>
            <p:cNvPr id="25" name="Right Arrow 24">
              <a:extLst>
                <a:ext uri="{FF2B5EF4-FFF2-40B4-BE49-F238E27FC236}">
                  <a16:creationId xmlns:a16="http://schemas.microsoft.com/office/drawing/2014/main" id="{A8EEEB2F-9408-3C4E-A97F-EE4C6835FA0F}"/>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A64C1D70-8213-754A-8B5B-518DC67B43B3}"/>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5AE1058-85A2-6C4F-AFBC-6A262C96EA21}"/>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1" name="Rounded Rectangle 40">
            <a:extLst>
              <a:ext uri="{FF2B5EF4-FFF2-40B4-BE49-F238E27FC236}">
                <a16:creationId xmlns:a16="http://schemas.microsoft.com/office/drawing/2014/main" id="{91091F99-2779-BB4E-9C0F-E3F3A3494F1D}"/>
              </a:ext>
            </a:extLst>
          </p:cNvPr>
          <p:cNvSpPr/>
          <p:nvPr/>
        </p:nvSpPr>
        <p:spPr>
          <a:xfrm>
            <a:off x="468483" y="4307916"/>
            <a:ext cx="1824264"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Device Architecture</a:t>
            </a:r>
          </a:p>
        </p:txBody>
      </p:sp>
      <p:sp>
        <p:nvSpPr>
          <p:cNvPr id="42" name="Rounded Rectangle 41">
            <a:extLst>
              <a:ext uri="{FF2B5EF4-FFF2-40B4-BE49-F238E27FC236}">
                <a16:creationId xmlns:a16="http://schemas.microsoft.com/office/drawing/2014/main" id="{E3DB2E43-0271-234D-AE4D-47B060307B53}"/>
              </a:ext>
            </a:extLst>
          </p:cNvPr>
          <p:cNvSpPr/>
          <p:nvPr/>
        </p:nvSpPr>
        <p:spPr>
          <a:xfrm>
            <a:off x="3679757" y="3121713"/>
            <a:ext cx="1824264"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Compiler</a:t>
            </a:r>
          </a:p>
        </p:txBody>
      </p:sp>
      <p:sp>
        <p:nvSpPr>
          <p:cNvPr id="43" name="Rounded Rectangle 42">
            <a:extLst>
              <a:ext uri="{FF2B5EF4-FFF2-40B4-BE49-F238E27FC236}">
                <a16:creationId xmlns:a16="http://schemas.microsoft.com/office/drawing/2014/main" id="{E68741DF-0B30-5149-892F-BF3FAEEDD7AF}"/>
              </a:ext>
            </a:extLst>
          </p:cNvPr>
          <p:cNvSpPr/>
          <p:nvPr/>
        </p:nvSpPr>
        <p:spPr>
          <a:xfrm>
            <a:off x="3679757" y="4307916"/>
            <a:ext cx="1824264"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Target Specific Binary</a:t>
            </a:r>
          </a:p>
        </p:txBody>
      </p:sp>
      <p:grpSp>
        <p:nvGrpSpPr>
          <p:cNvPr id="46" name="Group 45">
            <a:extLst>
              <a:ext uri="{FF2B5EF4-FFF2-40B4-BE49-F238E27FC236}">
                <a16:creationId xmlns:a16="http://schemas.microsoft.com/office/drawing/2014/main" id="{95C6BE25-73E5-0F45-81EF-20A8F0479574}"/>
              </a:ext>
            </a:extLst>
          </p:cNvPr>
          <p:cNvGrpSpPr/>
          <p:nvPr/>
        </p:nvGrpSpPr>
        <p:grpSpPr>
          <a:xfrm rot="16200000">
            <a:off x="8324546" y="5094848"/>
            <a:ext cx="401754" cy="860662"/>
            <a:chOff x="7404340" y="5359013"/>
            <a:chExt cx="401754" cy="860662"/>
          </a:xfrm>
        </p:grpSpPr>
        <p:sp>
          <p:nvSpPr>
            <p:cNvPr id="47" name="Right Arrow 46">
              <a:extLst>
                <a:ext uri="{FF2B5EF4-FFF2-40B4-BE49-F238E27FC236}">
                  <a16:creationId xmlns:a16="http://schemas.microsoft.com/office/drawing/2014/main" id="{D7D5FD4C-6B94-C841-A64B-A09F3913184C}"/>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6AA172A4-8718-DE45-80F8-4B32BD77EF53}"/>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83B6AA04-5308-2645-AF9E-9077AC171005}"/>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51" name="Straight Arrow Connector 50">
            <a:extLst>
              <a:ext uri="{FF2B5EF4-FFF2-40B4-BE49-F238E27FC236}">
                <a16:creationId xmlns:a16="http://schemas.microsoft.com/office/drawing/2014/main" id="{7DB01B9B-FBFC-3E47-B917-6EBFA698358A}"/>
              </a:ext>
            </a:extLst>
          </p:cNvPr>
          <p:cNvCxnSpPr>
            <a:stCxn id="8" idx="3"/>
            <a:endCxn id="42" idx="1"/>
          </p:cNvCxnSpPr>
          <p:nvPr/>
        </p:nvCxnSpPr>
        <p:spPr>
          <a:xfrm>
            <a:off x="2292746" y="3553558"/>
            <a:ext cx="1387011" cy="0"/>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EFE13D6-6840-5843-BDFD-3D5E8233E179}"/>
              </a:ext>
            </a:extLst>
          </p:cNvPr>
          <p:cNvCxnSpPr>
            <a:cxnSpLocks/>
            <a:stCxn id="42" idx="2"/>
            <a:endCxn id="43" idx="0"/>
          </p:cNvCxnSpPr>
          <p:nvPr/>
        </p:nvCxnSpPr>
        <p:spPr>
          <a:xfrm>
            <a:off x="4591889" y="3985402"/>
            <a:ext cx="0" cy="322514"/>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FBFE265-5516-6644-A07A-01ECE3373E09}"/>
              </a:ext>
            </a:extLst>
          </p:cNvPr>
          <p:cNvCxnSpPr>
            <a:cxnSpLocks/>
            <a:stCxn id="43" idx="3"/>
            <a:endCxn id="15" idx="1"/>
          </p:cNvCxnSpPr>
          <p:nvPr/>
        </p:nvCxnSpPr>
        <p:spPr>
          <a:xfrm flipV="1">
            <a:off x="5504021" y="4165002"/>
            <a:ext cx="2364114" cy="574759"/>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33F800D-20E9-0B4C-8A20-7B231E72DA53}"/>
              </a:ext>
            </a:extLst>
          </p:cNvPr>
          <p:cNvCxnSpPr>
            <a:cxnSpLocks/>
            <a:stCxn id="41" idx="3"/>
            <a:endCxn id="42" idx="1"/>
          </p:cNvCxnSpPr>
          <p:nvPr/>
        </p:nvCxnSpPr>
        <p:spPr>
          <a:xfrm flipV="1">
            <a:off x="2292747" y="3553558"/>
            <a:ext cx="1387010" cy="1186203"/>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A403E315-947B-904B-A07D-F9E8CD184FA7}"/>
              </a:ext>
            </a:extLst>
          </p:cNvPr>
          <p:cNvSpPr/>
          <p:nvPr/>
        </p:nvSpPr>
        <p:spPr>
          <a:xfrm>
            <a:off x="3043598" y="6095216"/>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Vendor Supplied</a:t>
            </a:r>
          </a:p>
        </p:txBody>
      </p:sp>
      <p:cxnSp>
        <p:nvCxnSpPr>
          <p:cNvPr id="64" name="Elbow Connector 63">
            <a:extLst>
              <a:ext uri="{FF2B5EF4-FFF2-40B4-BE49-F238E27FC236}">
                <a16:creationId xmlns:a16="http://schemas.microsoft.com/office/drawing/2014/main" id="{3F030594-A455-EA4C-BE01-F685A330E934}"/>
              </a:ext>
            </a:extLst>
          </p:cNvPr>
          <p:cNvCxnSpPr>
            <a:cxnSpLocks/>
            <a:stCxn id="63" idx="1"/>
            <a:endCxn id="41" idx="2"/>
          </p:cNvCxnSpPr>
          <p:nvPr/>
        </p:nvCxnSpPr>
        <p:spPr>
          <a:xfrm rot="10800000">
            <a:off x="1380616" y="5171605"/>
            <a:ext cx="1662983" cy="1046718"/>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66" name="Elbow Connector 65">
            <a:extLst>
              <a:ext uri="{FF2B5EF4-FFF2-40B4-BE49-F238E27FC236}">
                <a16:creationId xmlns:a16="http://schemas.microsoft.com/office/drawing/2014/main" id="{F3184DE4-CC8A-8049-8C14-D8CABDF93266}"/>
              </a:ext>
            </a:extLst>
          </p:cNvPr>
          <p:cNvCxnSpPr>
            <a:cxnSpLocks/>
            <a:stCxn id="63" idx="3"/>
            <a:endCxn id="42" idx="3"/>
          </p:cNvCxnSpPr>
          <p:nvPr/>
        </p:nvCxnSpPr>
        <p:spPr>
          <a:xfrm flipV="1">
            <a:off x="5251290" y="3553558"/>
            <a:ext cx="252731" cy="2664765"/>
          </a:xfrm>
          <a:prstGeom prst="bentConnector3">
            <a:avLst>
              <a:gd name="adj1" fmla="val 19045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69" name="Elbow Connector 68">
            <a:extLst>
              <a:ext uri="{FF2B5EF4-FFF2-40B4-BE49-F238E27FC236}">
                <a16:creationId xmlns:a16="http://schemas.microsoft.com/office/drawing/2014/main" id="{B80FB0B5-1DF7-E940-A992-1505425A9DA5}"/>
              </a:ext>
            </a:extLst>
          </p:cNvPr>
          <p:cNvCxnSpPr>
            <a:cxnSpLocks/>
            <a:stCxn id="63" idx="3"/>
            <a:endCxn id="49" idx="3"/>
          </p:cNvCxnSpPr>
          <p:nvPr/>
        </p:nvCxnSpPr>
        <p:spPr>
          <a:xfrm flipV="1">
            <a:off x="5251290" y="5324302"/>
            <a:ext cx="3260914" cy="894021"/>
          </a:xfrm>
          <a:prstGeom prst="bentConnector4">
            <a:avLst>
              <a:gd name="adj1" fmla="val 46920"/>
              <a:gd name="adj2" fmla="val -525"/>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73" name="Rounded Rectangle 72">
            <a:extLst>
              <a:ext uri="{FF2B5EF4-FFF2-40B4-BE49-F238E27FC236}">
                <a16:creationId xmlns:a16="http://schemas.microsoft.com/office/drawing/2014/main" id="{2E679B6B-3C4A-BA49-AA50-54C6FD382076}"/>
              </a:ext>
            </a:extLst>
          </p:cNvPr>
          <p:cNvSpPr/>
          <p:nvPr/>
        </p:nvSpPr>
        <p:spPr>
          <a:xfrm>
            <a:off x="3488043" y="2235803"/>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Defined</a:t>
            </a:r>
          </a:p>
        </p:txBody>
      </p:sp>
      <p:cxnSp>
        <p:nvCxnSpPr>
          <p:cNvPr id="74" name="Elbow Connector 73">
            <a:extLst>
              <a:ext uri="{FF2B5EF4-FFF2-40B4-BE49-F238E27FC236}">
                <a16:creationId xmlns:a16="http://schemas.microsoft.com/office/drawing/2014/main" id="{3F585CB4-F213-E34B-B762-81A8B64739D3}"/>
              </a:ext>
            </a:extLst>
          </p:cNvPr>
          <p:cNvCxnSpPr>
            <a:cxnSpLocks/>
            <a:stCxn id="73" idx="1"/>
            <a:endCxn id="8" idx="0"/>
          </p:cNvCxnSpPr>
          <p:nvPr/>
        </p:nvCxnSpPr>
        <p:spPr>
          <a:xfrm rot="10800000" flipV="1">
            <a:off x="1382023" y="2358909"/>
            <a:ext cx="2106020" cy="762803"/>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65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TextBox 7">
            <a:extLst>
              <a:ext uri="{FF2B5EF4-FFF2-40B4-BE49-F238E27FC236}">
                <a16:creationId xmlns:a16="http://schemas.microsoft.com/office/drawing/2014/main" id="{A2A910E8-AE1E-774A-BF1F-CFA516FD09D9}"/>
              </a:ext>
            </a:extLst>
          </p:cNvPr>
          <p:cNvSpPr txBox="1"/>
          <p:nvPr/>
        </p:nvSpPr>
        <p:spPr>
          <a:xfrm>
            <a:off x="406398" y="6254383"/>
            <a:ext cx="4409301" cy="461665"/>
          </a:xfrm>
          <a:prstGeom prst="rect">
            <a:avLst/>
          </a:prstGeom>
          <a:noFill/>
        </p:spPr>
        <p:txBody>
          <a:bodyPr wrap="square" rtlCol="0">
            <a:spAutoFit/>
          </a:bodyPr>
          <a:lstStyle/>
          <a:p>
            <a:r>
              <a:rPr lang="en-US" sz="1200" b="1" dirty="0"/>
              <a:t>https://</a:t>
            </a:r>
            <a:r>
              <a:rPr lang="en-US" sz="1200" b="1" dirty="0" err="1"/>
              <a:t>github.com</a:t>
            </a:r>
            <a:r>
              <a:rPr lang="en-US" sz="1200" b="1" dirty="0"/>
              <a:t>/</a:t>
            </a:r>
            <a:r>
              <a:rPr lang="en-US" sz="1200" b="1" dirty="0" err="1"/>
              <a:t>opendaylight</a:t>
            </a:r>
            <a:r>
              <a:rPr lang="en-US" sz="1200" b="1" dirty="0"/>
              <a:t>/p4plugin/blob/master/apps/simple-router/</a:t>
            </a:r>
            <a:r>
              <a:rPr lang="en-US" sz="1200" b="1" dirty="0" err="1"/>
              <a:t>src</a:t>
            </a:r>
            <a:r>
              <a:rPr lang="en-US" sz="1200" b="1" dirty="0"/>
              <a:t>/main/resources/p4/simple-router.p4</a:t>
            </a:r>
          </a:p>
        </p:txBody>
      </p:sp>
      <p:sp>
        <p:nvSpPr>
          <p:cNvPr id="34" name="TextBox 33">
            <a:extLst>
              <a:ext uri="{FF2B5EF4-FFF2-40B4-BE49-F238E27FC236}">
                <a16:creationId xmlns:a16="http://schemas.microsoft.com/office/drawing/2014/main" id="{356B024A-58D0-674C-8FCC-0F8220DF047B}"/>
              </a:ext>
            </a:extLst>
          </p:cNvPr>
          <p:cNvSpPr txBox="1"/>
          <p:nvPr/>
        </p:nvSpPr>
        <p:spPr>
          <a:xfrm>
            <a:off x="375519" y="4391315"/>
            <a:ext cx="3333579" cy="1754326"/>
          </a:xfrm>
          <a:prstGeom prst="rect">
            <a:avLst/>
          </a:prstGeom>
          <a:solidFill>
            <a:schemeClr val="accent4">
              <a:lumMod val="40000"/>
              <a:lumOff val="60000"/>
            </a:schemeClr>
          </a:solidFill>
          <a:ln>
            <a:solidFill>
              <a:srgbClr val="002060"/>
            </a:solidFill>
          </a:ln>
        </p:spPr>
        <p:txBody>
          <a:bodyPr wrap="square" rtlCol="0">
            <a:spAutoFit/>
          </a:bodyPr>
          <a:lstStyle/>
          <a:p>
            <a:r>
              <a:rPr lang="en-US" sz="1200" b="1" dirty="0">
                <a:solidFill>
                  <a:srgbClr val="FF0000"/>
                </a:solidFill>
              </a:rPr>
              <a:t>/* SWITCH */</a:t>
            </a:r>
          </a:p>
          <a:p>
            <a:r>
              <a:rPr lang="en-US" sz="1200" dirty="0">
                <a:solidFill>
                  <a:schemeClr val="bg1"/>
                </a:solidFill>
              </a:rPr>
              <a:t>V1Switch(</a:t>
            </a:r>
          </a:p>
          <a:p>
            <a:r>
              <a:rPr lang="en-US" sz="1200" dirty="0">
                <a:solidFill>
                  <a:schemeClr val="bg1"/>
                </a:solidFill>
              </a:rPr>
              <a:t>    </a:t>
            </a:r>
            <a:r>
              <a:rPr lang="en-US" sz="1200" dirty="0" err="1">
                <a:solidFill>
                  <a:schemeClr val="bg1"/>
                </a:solidFill>
              </a:rPr>
              <a:t>MyParser</a:t>
            </a:r>
            <a:r>
              <a:rPr lang="en-US" sz="1200" dirty="0">
                <a:solidFill>
                  <a:schemeClr val="bg1"/>
                </a:solidFill>
              </a:rPr>
              <a:t>(),</a:t>
            </a:r>
          </a:p>
          <a:p>
            <a:r>
              <a:rPr lang="en-US" sz="1200" dirty="0">
                <a:solidFill>
                  <a:schemeClr val="bg1"/>
                </a:solidFill>
              </a:rPr>
              <a:t>    </a:t>
            </a:r>
            <a:r>
              <a:rPr lang="en-US" sz="1200" dirty="0" err="1">
                <a:solidFill>
                  <a:schemeClr val="bg1"/>
                </a:solidFill>
              </a:rPr>
              <a:t>MyVerifyChecksum</a:t>
            </a:r>
            <a:r>
              <a:rPr lang="en-US" sz="1200" dirty="0">
                <a:solidFill>
                  <a:schemeClr val="bg1"/>
                </a:solidFill>
              </a:rPr>
              <a:t>(),</a:t>
            </a:r>
          </a:p>
          <a:p>
            <a:r>
              <a:rPr lang="en-US" sz="1200" dirty="0">
                <a:solidFill>
                  <a:schemeClr val="bg1"/>
                </a:solidFill>
              </a:rPr>
              <a:t>    </a:t>
            </a:r>
            <a:r>
              <a:rPr lang="en-US" sz="1200" dirty="0" err="1">
                <a:solidFill>
                  <a:schemeClr val="bg1"/>
                </a:solidFill>
              </a:rPr>
              <a:t>MyIngress</a:t>
            </a:r>
            <a:r>
              <a:rPr lang="en-US" sz="1200" dirty="0">
                <a:solidFill>
                  <a:schemeClr val="bg1"/>
                </a:solidFill>
              </a:rPr>
              <a:t>(),</a:t>
            </a:r>
          </a:p>
          <a:p>
            <a:r>
              <a:rPr lang="en-US" sz="1200" dirty="0">
                <a:solidFill>
                  <a:schemeClr val="bg1"/>
                </a:solidFill>
              </a:rPr>
              <a:t>    </a:t>
            </a:r>
            <a:r>
              <a:rPr lang="en-US" sz="1200" dirty="0" err="1">
                <a:solidFill>
                  <a:schemeClr val="bg1"/>
                </a:solidFill>
              </a:rPr>
              <a:t>MyEgress</a:t>
            </a:r>
            <a:r>
              <a:rPr lang="en-US" sz="1200" dirty="0">
                <a:solidFill>
                  <a:schemeClr val="bg1"/>
                </a:solidFill>
              </a:rPr>
              <a:t>(),</a:t>
            </a:r>
          </a:p>
          <a:p>
            <a:r>
              <a:rPr lang="en-US" sz="1200" dirty="0">
                <a:solidFill>
                  <a:schemeClr val="bg1"/>
                </a:solidFill>
              </a:rPr>
              <a:t>    </a:t>
            </a:r>
            <a:r>
              <a:rPr lang="en-US" sz="1200" dirty="0" err="1">
                <a:solidFill>
                  <a:schemeClr val="bg1"/>
                </a:solidFill>
              </a:rPr>
              <a:t>MyComputeChecksum</a:t>
            </a:r>
            <a:r>
              <a:rPr lang="en-US" sz="1200" dirty="0">
                <a:solidFill>
                  <a:schemeClr val="bg1"/>
                </a:solidFill>
              </a:rPr>
              <a:t>(),</a:t>
            </a:r>
          </a:p>
          <a:p>
            <a:r>
              <a:rPr lang="en-US" sz="1200" dirty="0">
                <a:solidFill>
                  <a:schemeClr val="bg1"/>
                </a:solidFill>
              </a:rPr>
              <a:t>    </a:t>
            </a:r>
            <a:r>
              <a:rPr lang="en-US" sz="1200" dirty="0" err="1">
                <a:solidFill>
                  <a:schemeClr val="bg1"/>
                </a:solidFill>
              </a:rPr>
              <a:t>MyDeparser</a:t>
            </a:r>
            <a:r>
              <a:rPr lang="en-US" sz="1200" dirty="0">
                <a:solidFill>
                  <a:schemeClr val="bg1"/>
                </a:solidFill>
              </a:rPr>
              <a:t>()</a:t>
            </a:r>
          </a:p>
          <a:p>
            <a:r>
              <a:rPr lang="en-US" sz="1200" dirty="0">
                <a:solidFill>
                  <a:schemeClr val="bg1"/>
                </a:solidFill>
              </a:rPr>
              <a:t>) main;</a:t>
            </a:r>
          </a:p>
        </p:txBody>
      </p:sp>
      <p:sp>
        <p:nvSpPr>
          <p:cNvPr id="35" name="TextBox 34">
            <a:extLst>
              <a:ext uri="{FF2B5EF4-FFF2-40B4-BE49-F238E27FC236}">
                <a16:creationId xmlns:a16="http://schemas.microsoft.com/office/drawing/2014/main" id="{7605E183-3F43-BF4A-B210-A1F050F1E344}"/>
              </a:ext>
            </a:extLst>
          </p:cNvPr>
          <p:cNvSpPr txBox="1"/>
          <p:nvPr/>
        </p:nvSpPr>
        <p:spPr>
          <a:xfrm>
            <a:off x="375520" y="2007387"/>
            <a:ext cx="3333579" cy="461665"/>
          </a:xfrm>
          <a:prstGeom prst="rect">
            <a:avLst/>
          </a:prstGeom>
          <a:solidFill>
            <a:schemeClr val="tx1"/>
          </a:solidFill>
          <a:ln>
            <a:solidFill>
              <a:srgbClr val="002060"/>
            </a:solidFill>
          </a:ln>
        </p:spPr>
        <p:txBody>
          <a:bodyPr wrap="square" rtlCol="0">
            <a:spAutoFit/>
          </a:bodyPr>
          <a:lstStyle/>
          <a:p>
            <a:r>
              <a:rPr lang="en-US" sz="1200" dirty="0">
                <a:solidFill>
                  <a:schemeClr val="bg1"/>
                </a:solidFill>
              </a:rPr>
              <a:t>#include &lt;core.p4&gt;</a:t>
            </a:r>
          </a:p>
          <a:p>
            <a:r>
              <a:rPr lang="en-US" sz="1200" dirty="0">
                <a:solidFill>
                  <a:schemeClr val="bg1"/>
                </a:solidFill>
              </a:rPr>
              <a:t>#include &lt;v1model.p4&gt;</a:t>
            </a:r>
          </a:p>
        </p:txBody>
      </p:sp>
      <p:sp>
        <p:nvSpPr>
          <p:cNvPr id="36" name="TextBox 35">
            <a:extLst>
              <a:ext uri="{FF2B5EF4-FFF2-40B4-BE49-F238E27FC236}">
                <a16:creationId xmlns:a16="http://schemas.microsoft.com/office/drawing/2014/main" id="{C43BECB0-9DF5-834B-9BBD-A42739F0AC3E}"/>
              </a:ext>
            </a:extLst>
          </p:cNvPr>
          <p:cNvSpPr txBox="1"/>
          <p:nvPr/>
        </p:nvSpPr>
        <p:spPr>
          <a:xfrm>
            <a:off x="375521" y="2478306"/>
            <a:ext cx="3333579" cy="1569660"/>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HEADERS */</a:t>
            </a:r>
          </a:p>
          <a:p>
            <a:r>
              <a:rPr lang="en-US" sz="1200" dirty="0">
                <a:solidFill>
                  <a:schemeClr val="bg1"/>
                </a:solidFill>
              </a:rPr>
              <a:t>header </a:t>
            </a:r>
            <a:r>
              <a:rPr lang="en-US" sz="1200" dirty="0" err="1">
                <a:solidFill>
                  <a:schemeClr val="bg1"/>
                </a:solidFill>
              </a:rPr>
              <a:t>ethernet_t</a:t>
            </a:r>
            <a:r>
              <a:rPr lang="en-US" sz="1200" dirty="0">
                <a:solidFill>
                  <a:schemeClr val="bg1"/>
                </a:solidFill>
              </a:rPr>
              <a:t> { ... }</a:t>
            </a:r>
          </a:p>
          <a:p>
            <a:r>
              <a:rPr lang="en-US" sz="1200" dirty="0">
                <a:solidFill>
                  <a:schemeClr val="bg1"/>
                </a:solidFill>
              </a:rPr>
              <a:t>header ipv4_t { ... }</a:t>
            </a:r>
          </a:p>
          <a:p>
            <a:r>
              <a:rPr lang="en-US" sz="1200" dirty="0">
                <a:solidFill>
                  <a:schemeClr val="bg1"/>
                </a:solidFill>
              </a:rPr>
              <a:t>struct metadata { ... }</a:t>
            </a:r>
          </a:p>
          <a:p>
            <a:r>
              <a:rPr lang="en-US" sz="1200" dirty="0">
                <a:solidFill>
                  <a:schemeClr val="bg1"/>
                </a:solidFill>
              </a:rPr>
              <a:t>struct headers {</a:t>
            </a:r>
          </a:p>
          <a:p>
            <a:r>
              <a:rPr lang="en-US" sz="1200" dirty="0">
                <a:solidFill>
                  <a:schemeClr val="bg1"/>
                </a:solidFill>
              </a:rPr>
              <a:t>    </a:t>
            </a:r>
            <a:r>
              <a:rPr lang="en-US" sz="1200" dirty="0" err="1">
                <a:solidFill>
                  <a:schemeClr val="bg1"/>
                </a:solidFill>
              </a:rPr>
              <a:t>ethernet_t</a:t>
            </a:r>
            <a:r>
              <a:rPr lang="en-US" sz="1200" dirty="0">
                <a:solidFill>
                  <a:schemeClr val="bg1"/>
                </a:solidFill>
              </a:rPr>
              <a:t>   ethernet;</a:t>
            </a:r>
          </a:p>
          <a:p>
            <a:r>
              <a:rPr lang="en-US" sz="1200" dirty="0">
                <a:solidFill>
                  <a:schemeClr val="bg1"/>
                </a:solidFill>
              </a:rPr>
              <a:t>    ipv4_t       ipv4;</a:t>
            </a:r>
          </a:p>
          <a:p>
            <a:r>
              <a:rPr lang="en-US" sz="1200" dirty="0">
                <a:solidFill>
                  <a:schemeClr val="bg1"/>
                </a:solidFill>
              </a:rPr>
              <a:t>}</a:t>
            </a:r>
          </a:p>
        </p:txBody>
      </p:sp>
      <p:sp>
        <p:nvSpPr>
          <p:cNvPr id="37" name="TextBox 36">
            <a:extLst>
              <a:ext uri="{FF2B5EF4-FFF2-40B4-BE49-F238E27FC236}">
                <a16:creationId xmlns:a16="http://schemas.microsoft.com/office/drawing/2014/main" id="{24C16C37-87AE-9945-9E36-9EBE361CBDBB}"/>
              </a:ext>
            </a:extLst>
          </p:cNvPr>
          <p:cNvSpPr txBox="1"/>
          <p:nvPr/>
        </p:nvSpPr>
        <p:spPr>
          <a:xfrm>
            <a:off x="6586364" y="2197292"/>
            <a:ext cx="5331013" cy="1015663"/>
          </a:xfrm>
          <a:prstGeom prst="rect">
            <a:avLst/>
          </a:prstGeom>
          <a:solidFill>
            <a:schemeClr val="tx1"/>
          </a:solidFill>
          <a:ln>
            <a:solidFill>
              <a:srgbClr val="002060"/>
            </a:solidFill>
          </a:ln>
        </p:spPr>
        <p:txBody>
          <a:bodyPr wrap="square" rtlCol="0">
            <a:spAutoFit/>
          </a:bodyPr>
          <a:lstStyle/>
          <a:p>
            <a:r>
              <a:rPr lang="en-US" sz="1200" b="1" dirty="0">
                <a:solidFill>
                  <a:srgbClr val="FF0000"/>
                </a:solidFill>
              </a:rPr>
              <a:t>/* PARSER */</a:t>
            </a:r>
          </a:p>
          <a:p>
            <a:r>
              <a:rPr lang="en-US" sz="1200" dirty="0">
                <a:solidFill>
                  <a:schemeClr val="bg1"/>
                </a:solidFill>
              </a:rPr>
              <a:t>parser </a:t>
            </a:r>
            <a:r>
              <a:rPr lang="en-US" sz="1200" dirty="0" err="1">
                <a:solidFill>
                  <a:schemeClr val="bg1"/>
                </a:solidFill>
              </a:rPr>
              <a:t>MyParser</a:t>
            </a:r>
            <a:r>
              <a:rPr lang="en-US" sz="1200" dirty="0">
                <a:solidFill>
                  <a:schemeClr val="bg1"/>
                </a:solidFill>
              </a:rPr>
              <a:t>(</a:t>
            </a:r>
            <a:r>
              <a:rPr lang="en-US" sz="1200" dirty="0" err="1">
                <a:solidFill>
                  <a:schemeClr val="bg1"/>
                </a:solidFill>
              </a:rPr>
              <a:t>packet_in</a:t>
            </a:r>
            <a:r>
              <a:rPr lang="en-US" sz="1200" dirty="0">
                <a:solidFill>
                  <a:schemeClr val="bg1"/>
                </a:solidFill>
              </a:rPr>
              <a:t> packet,</a:t>
            </a:r>
          </a:p>
          <a:p>
            <a:r>
              <a:rPr lang="en-US" sz="1200" dirty="0">
                <a:solidFill>
                  <a:schemeClr val="bg1"/>
                </a:solidFill>
              </a:rPr>
              <a:t>                out headers </a:t>
            </a:r>
            <a:r>
              <a:rPr lang="en-US" sz="1200" dirty="0" err="1">
                <a:solidFill>
                  <a:schemeClr val="bg1"/>
                </a:solidFill>
              </a:rPr>
              <a:t>hdr</a:t>
            </a:r>
            <a:r>
              <a:rPr lang="en-US" sz="1200" dirty="0">
                <a:solidFill>
                  <a:schemeClr val="bg1"/>
                </a:solidFill>
              </a:rPr>
              <a:t>,</a:t>
            </a:r>
          </a:p>
          <a:p>
            <a:r>
              <a:rPr lang="en-US" sz="1200" dirty="0">
                <a:solidFill>
                  <a:schemeClr val="bg1"/>
                </a:solidFill>
              </a:rPr>
              <a:t>                </a:t>
            </a:r>
            <a:r>
              <a:rPr lang="en-US" sz="1200" dirty="0" err="1">
                <a:solidFill>
                  <a:schemeClr val="bg1"/>
                </a:solidFill>
              </a:rPr>
              <a:t>inout</a:t>
            </a:r>
            <a:r>
              <a:rPr lang="en-US" sz="1200" dirty="0">
                <a:solidFill>
                  <a:schemeClr val="bg1"/>
                </a:solidFill>
              </a:rPr>
              <a:t> metadata meta,</a:t>
            </a:r>
          </a:p>
          <a:p>
            <a:r>
              <a:rPr lang="en-US" sz="1200" dirty="0">
                <a:solidFill>
                  <a:schemeClr val="bg1"/>
                </a:solidFill>
              </a:rPr>
              <a:t>                </a:t>
            </a:r>
            <a:r>
              <a:rPr lang="en-US" sz="1200" dirty="0" err="1">
                <a:solidFill>
                  <a:schemeClr val="bg1"/>
                </a:solidFill>
              </a:rPr>
              <a:t>inout</a:t>
            </a:r>
            <a:r>
              <a:rPr lang="en-US" sz="1200" dirty="0">
                <a:solidFill>
                  <a:schemeClr val="bg1"/>
                </a:solidFill>
              </a:rPr>
              <a:t> </a:t>
            </a:r>
            <a:r>
              <a:rPr lang="en-US" sz="1200" dirty="0" err="1">
                <a:solidFill>
                  <a:schemeClr val="bg1"/>
                </a:solidFill>
              </a:rPr>
              <a:t>standard_metadata_t</a:t>
            </a:r>
            <a:r>
              <a:rPr lang="en-US" sz="1200" dirty="0">
                <a:solidFill>
                  <a:schemeClr val="bg1"/>
                </a:solidFill>
              </a:rPr>
              <a:t> </a:t>
            </a:r>
            <a:r>
              <a:rPr lang="en-US" sz="1200" dirty="0" err="1">
                <a:solidFill>
                  <a:schemeClr val="bg1"/>
                </a:solidFill>
              </a:rPr>
              <a:t>standard_metadata</a:t>
            </a:r>
            <a:r>
              <a:rPr lang="en-US" sz="1200" dirty="0">
                <a:solidFill>
                  <a:schemeClr val="bg1"/>
                </a:solidFill>
              </a:rPr>
              <a:t>) { ... }</a:t>
            </a:r>
          </a:p>
        </p:txBody>
      </p:sp>
      <p:sp>
        <p:nvSpPr>
          <p:cNvPr id="38" name="TextBox 37">
            <a:extLst>
              <a:ext uri="{FF2B5EF4-FFF2-40B4-BE49-F238E27FC236}">
                <a16:creationId xmlns:a16="http://schemas.microsoft.com/office/drawing/2014/main" id="{C3697FC4-9798-FB4A-817B-9DD01CD04225}"/>
              </a:ext>
            </a:extLst>
          </p:cNvPr>
          <p:cNvSpPr txBox="1"/>
          <p:nvPr/>
        </p:nvSpPr>
        <p:spPr>
          <a:xfrm>
            <a:off x="6586365" y="3251322"/>
            <a:ext cx="5331013" cy="646331"/>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CHECKSUM VERIFICATION */</a:t>
            </a:r>
          </a:p>
          <a:p>
            <a:r>
              <a:rPr lang="en-US" sz="1200" dirty="0">
                <a:solidFill>
                  <a:schemeClr val="bg1"/>
                </a:solidFill>
              </a:rPr>
              <a:t>control </a:t>
            </a:r>
            <a:r>
              <a:rPr lang="en-US" sz="1200" dirty="0" err="1">
                <a:solidFill>
                  <a:schemeClr val="bg1"/>
                </a:solidFill>
              </a:rPr>
              <a:t>MyVerifyChecksum</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 </a:t>
            </a:r>
            <a:r>
              <a:rPr lang="en-US" sz="1200" dirty="0" err="1">
                <a:solidFill>
                  <a:schemeClr val="bg1"/>
                </a:solidFill>
              </a:rPr>
              <a:t>inout</a:t>
            </a:r>
            <a:r>
              <a:rPr lang="en-US" sz="1200" dirty="0">
                <a:solidFill>
                  <a:schemeClr val="bg1"/>
                </a:solidFill>
              </a:rPr>
              <a:t> metadata meta) { ... }</a:t>
            </a:r>
          </a:p>
          <a:p>
            <a:endParaRPr lang="en-US" sz="1200" dirty="0">
              <a:solidFill>
                <a:schemeClr val="bg1"/>
              </a:solidFill>
            </a:endParaRPr>
          </a:p>
        </p:txBody>
      </p:sp>
      <p:sp>
        <p:nvSpPr>
          <p:cNvPr id="39" name="TextBox 38">
            <a:extLst>
              <a:ext uri="{FF2B5EF4-FFF2-40B4-BE49-F238E27FC236}">
                <a16:creationId xmlns:a16="http://schemas.microsoft.com/office/drawing/2014/main" id="{2A1C5308-3819-184E-8575-604D992B71CB}"/>
              </a:ext>
            </a:extLst>
          </p:cNvPr>
          <p:cNvSpPr txBox="1"/>
          <p:nvPr/>
        </p:nvSpPr>
        <p:spPr>
          <a:xfrm>
            <a:off x="6586367" y="3892935"/>
            <a:ext cx="5331013" cy="830997"/>
          </a:xfrm>
          <a:prstGeom prst="rect">
            <a:avLst/>
          </a:prstGeom>
          <a:solidFill>
            <a:schemeClr val="tx1"/>
          </a:solidFill>
          <a:ln>
            <a:solidFill>
              <a:srgbClr val="002060"/>
            </a:solidFill>
          </a:ln>
        </p:spPr>
        <p:txBody>
          <a:bodyPr wrap="square" rtlCol="0">
            <a:spAutoFit/>
          </a:bodyPr>
          <a:lstStyle/>
          <a:p>
            <a:r>
              <a:rPr lang="en-US" sz="1200" b="1" dirty="0">
                <a:solidFill>
                  <a:srgbClr val="FF0000"/>
                </a:solidFill>
              </a:rPr>
              <a:t>/* INGRESS PROCESSING */</a:t>
            </a:r>
          </a:p>
          <a:p>
            <a:r>
              <a:rPr lang="en-US" sz="1200" dirty="0">
                <a:solidFill>
                  <a:schemeClr val="bg1"/>
                </a:solidFill>
              </a:rPr>
              <a:t>control </a:t>
            </a:r>
            <a:r>
              <a:rPr lang="en-US" sz="1200" dirty="0" err="1">
                <a:solidFill>
                  <a:schemeClr val="bg1"/>
                </a:solidFill>
              </a:rPr>
              <a:t>MyIngress</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a:t>
            </a:r>
          </a:p>
          <a:p>
            <a:r>
              <a:rPr lang="en-US" sz="1200" dirty="0">
                <a:solidFill>
                  <a:schemeClr val="bg1"/>
                </a:solidFill>
              </a:rPr>
              <a:t>                  </a:t>
            </a:r>
            <a:r>
              <a:rPr lang="en-US" sz="1200" dirty="0" err="1">
                <a:solidFill>
                  <a:schemeClr val="bg1"/>
                </a:solidFill>
              </a:rPr>
              <a:t>inout</a:t>
            </a:r>
            <a:r>
              <a:rPr lang="en-US" sz="1200" dirty="0">
                <a:solidFill>
                  <a:schemeClr val="bg1"/>
                </a:solidFill>
              </a:rPr>
              <a:t> metadata meta,</a:t>
            </a:r>
          </a:p>
          <a:p>
            <a:r>
              <a:rPr lang="en-US" sz="1200" dirty="0">
                <a:solidFill>
                  <a:schemeClr val="bg1"/>
                </a:solidFill>
              </a:rPr>
              <a:t>                  </a:t>
            </a:r>
            <a:r>
              <a:rPr lang="en-US" sz="1200" dirty="0" err="1">
                <a:solidFill>
                  <a:schemeClr val="bg1"/>
                </a:solidFill>
              </a:rPr>
              <a:t>inout</a:t>
            </a:r>
            <a:r>
              <a:rPr lang="en-US" sz="1200" dirty="0">
                <a:solidFill>
                  <a:schemeClr val="bg1"/>
                </a:solidFill>
              </a:rPr>
              <a:t> </a:t>
            </a:r>
            <a:r>
              <a:rPr lang="en-US" sz="1200" dirty="0" err="1">
                <a:solidFill>
                  <a:schemeClr val="bg1"/>
                </a:solidFill>
              </a:rPr>
              <a:t>standard_metadata_t</a:t>
            </a:r>
            <a:r>
              <a:rPr lang="en-US" sz="1200" dirty="0">
                <a:solidFill>
                  <a:schemeClr val="bg1"/>
                </a:solidFill>
              </a:rPr>
              <a:t> </a:t>
            </a:r>
            <a:r>
              <a:rPr lang="en-US" sz="1200" dirty="0" err="1">
                <a:solidFill>
                  <a:schemeClr val="bg1"/>
                </a:solidFill>
              </a:rPr>
              <a:t>standard_metadata</a:t>
            </a:r>
            <a:r>
              <a:rPr lang="en-US" sz="1200" dirty="0">
                <a:solidFill>
                  <a:schemeClr val="bg1"/>
                </a:solidFill>
              </a:rPr>
              <a:t>) { ... }</a:t>
            </a:r>
          </a:p>
        </p:txBody>
      </p:sp>
      <p:sp>
        <p:nvSpPr>
          <p:cNvPr id="40" name="TextBox 39">
            <a:extLst>
              <a:ext uri="{FF2B5EF4-FFF2-40B4-BE49-F238E27FC236}">
                <a16:creationId xmlns:a16="http://schemas.microsoft.com/office/drawing/2014/main" id="{64DA29BC-E6DA-534F-B8AF-E497CC6067DD}"/>
              </a:ext>
            </a:extLst>
          </p:cNvPr>
          <p:cNvSpPr txBox="1"/>
          <p:nvPr/>
        </p:nvSpPr>
        <p:spPr>
          <a:xfrm>
            <a:off x="6586366" y="4729945"/>
            <a:ext cx="5331013" cy="830997"/>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EGRESS PROCESSING */</a:t>
            </a:r>
          </a:p>
          <a:p>
            <a:r>
              <a:rPr lang="en-US" sz="1200" dirty="0">
                <a:solidFill>
                  <a:schemeClr val="bg1"/>
                </a:solidFill>
              </a:rPr>
              <a:t>control </a:t>
            </a:r>
            <a:r>
              <a:rPr lang="en-US" sz="1200" dirty="0" err="1">
                <a:solidFill>
                  <a:schemeClr val="bg1"/>
                </a:solidFill>
              </a:rPr>
              <a:t>MyEgress</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a:t>
            </a:r>
          </a:p>
          <a:p>
            <a:r>
              <a:rPr lang="en-US" sz="1200" dirty="0">
                <a:solidFill>
                  <a:schemeClr val="bg1"/>
                </a:solidFill>
              </a:rPr>
              <a:t>                 </a:t>
            </a:r>
            <a:r>
              <a:rPr lang="en-US" sz="1200" dirty="0" err="1">
                <a:solidFill>
                  <a:schemeClr val="bg1"/>
                </a:solidFill>
              </a:rPr>
              <a:t>inout</a:t>
            </a:r>
            <a:r>
              <a:rPr lang="en-US" sz="1200" dirty="0">
                <a:solidFill>
                  <a:schemeClr val="bg1"/>
                </a:solidFill>
              </a:rPr>
              <a:t> metadata meta,</a:t>
            </a:r>
          </a:p>
          <a:p>
            <a:r>
              <a:rPr lang="en-US" sz="1200" dirty="0">
                <a:solidFill>
                  <a:schemeClr val="bg1"/>
                </a:solidFill>
              </a:rPr>
              <a:t>                 </a:t>
            </a:r>
            <a:r>
              <a:rPr lang="en-US" sz="1200" dirty="0" err="1">
                <a:solidFill>
                  <a:schemeClr val="bg1"/>
                </a:solidFill>
              </a:rPr>
              <a:t>inout</a:t>
            </a:r>
            <a:r>
              <a:rPr lang="en-US" sz="1200" dirty="0">
                <a:solidFill>
                  <a:schemeClr val="bg1"/>
                </a:solidFill>
              </a:rPr>
              <a:t> </a:t>
            </a:r>
            <a:r>
              <a:rPr lang="en-US" sz="1200" dirty="0" err="1">
                <a:solidFill>
                  <a:schemeClr val="bg1"/>
                </a:solidFill>
              </a:rPr>
              <a:t>standard_metadata_t</a:t>
            </a:r>
            <a:r>
              <a:rPr lang="en-US" sz="1200" dirty="0">
                <a:solidFill>
                  <a:schemeClr val="bg1"/>
                </a:solidFill>
              </a:rPr>
              <a:t> </a:t>
            </a:r>
            <a:r>
              <a:rPr lang="en-US" sz="1200" dirty="0" err="1">
                <a:solidFill>
                  <a:schemeClr val="bg1"/>
                </a:solidFill>
              </a:rPr>
              <a:t>standard_metadata</a:t>
            </a:r>
            <a:r>
              <a:rPr lang="en-US" sz="1200" dirty="0">
                <a:solidFill>
                  <a:schemeClr val="bg1"/>
                </a:solidFill>
              </a:rPr>
              <a:t>) { ... }</a:t>
            </a:r>
          </a:p>
        </p:txBody>
      </p:sp>
      <p:sp>
        <p:nvSpPr>
          <p:cNvPr id="41" name="TextBox 40">
            <a:extLst>
              <a:ext uri="{FF2B5EF4-FFF2-40B4-BE49-F238E27FC236}">
                <a16:creationId xmlns:a16="http://schemas.microsoft.com/office/drawing/2014/main" id="{6468F6B4-D2EF-764D-8A5F-7FB864E636D0}"/>
              </a:ext>
            </a:extLst>
          </p:cNvPr>
          <p:cNvSpPr txBox="1"/>
          <p:nvPr/>
        </p:nvSpPr>
        <p:spPr>
          <a:xfrm>
            <a:off x="6586365" y="5575178"/>
            <a:ext cx="5331013" cy="646331"/>
          </a:xfrm>
          <a:prstGeom prst="rect">
            <a:avLst/>
          </a:prstGeom>
          <a:solidFill>
            <a:schemeClr val="tx1"/>
          </a:solidFill>
          <a:ln>
            <a:solidFill>
              <a:srgbClr val="002060"/>
            </a:solidFill>
          </a:ln>
        </p:spPr>
        <p:txBody>
          <a:bodyPr wrap="square" rtlCol="0">
            <a:spAutoFit/>
          </a:bodyPr>
          <a:lstStyle/>
          <a:p>
            <a:r>
              <a:rPr lang="en-US" sz="1200" b="1" dirty="0">
                <a:solidFill>
                  <a:srgbClr val="FF0000"/>
                </a:solidFill>
              </a:rPr>
              <a:t>/* CHECKSUM COMPUTATION */</a:t>
            </a:r>
          </a:p>
          <a:p>
            <a:r>
              <a:rPr lang="en-US" sz="1200" dirty="0">
                <a:solidFill>
                  <a:schemeClr val="bg1"/>
                </a:solidFill>
              </a:rPr>
              <a:t>control </a:t>
            </a:r>
            <a:r>
              <a:rPr lang="en-US" sz="1200" dirty="0" err="1">
                <a:solidFill>
                  <a:schemeClr val="bg1"/>
                </a:solidFill>
              </a:rPr>
              <a:t>MyComputeChecksum</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 </a:t>
            </a:r>
            <a:r>
              <a:rPr lang="en-US" sz="1200" dirty="0" err="1">
                <a:solidFill>
                  <a:schemeClr val="bg1"/>
                </a:solidFill>
              </a:rPr>
              <a:t>inout</a:t>
            </a:r>
            <a:r>
              <a:rPr lang="en-US" sz="1200" dirty="0">
                <a:solidFill>
                  <a:schemeClr val="bg1"/>
                </a:solidFill>
              </a:rPr>
              <a:t> metadata meta) { ... }</a:t>
            </a:r>
          </a:p>
        </p:txBody>
      </p:sp>
      <p:sp>
        <p:nvSpPr>
          <p:cNvPr id="42" name="TextBox 41">
            <a:extLst>
              <a:ext uri="{FF2B5EF4-FFF2-40B4-BE49-F238E27FC236}">
                <a16:creationId xmlns:a16="http://schemas.microsoft.com/office/drawing/2014/main" id="{E445A0B4-83C1-E84A-B5E5-E6FEA5D87895}"/>
              </a:ext>
            </a:extLst>
          </p:cNvPr>
          <p:cNvSpPr txBox="1"/>
          <p:nvPr/>
        </p:nvSpPr>
        <p:spPr>
          <a:xfrm>
            <a:off x="6586365" y="6235745"/>
            <a:ext cx="5331013" cy="461665"/>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DEPARSER */</a:t>
            </a:r>
          </a:p>
          <a:p>
            <a:r>
              <a:rPr lang="en-US" sz="1200" dirty="0">
                <a:solidFill>
                  <a:schemeClr val="bg1"/>
                </a:solidFill>
              </a:rPr>
              <a:t>control </a:t>
            </a:r>
            <a:r>
              <a:rPr lang="en-US" sz="1200" dirty="0" err="1">
                <a:solidFill>
                  <a:schemeClr val="bg1"/>
                </a:solidFill>
              </a:rPr>
              <a:t>MyDeparser</a:t>
            </a:r>
            <a:r>
              <a:rPr lang="en-US" sz="1200" dirty="0">
                <a:solidFill>
                  <a:schemeClr val="bg1"/>
                </a:solidFill>
              </a:rPr>
              <a:t>(</a:t>
            </a:r>
            <a:r>
              <a:rPr lang="en-US" sz="1200" dirty="0" err="1">
                <a:solidFill>
                  <a:schemeClr val="bg1"/>
                </a:solidFill>
              </a:rPr>
              <a:t>packet_out</a:t>
            </a:r>
            <a:r>
              <a:rPr lang="en-US" sz="1200" dirty="0">
                <a:solidFill>
                  <a:schemeClr val="bg1"/>
                </a:solidFill>
              </a:rPr>
              <a:t> packet, in headers </a:t>
            </a:r>
            <a:r>
              <a:rPr lang="en-US" sz="1200" dirty="0" err="1">
                <a:solidFill>
                  <a:schemeClr val="bg1"/>
                </a:solidFill>
              </a:rPr>
              <a:t>hdr</a:t>
            </a:r>
            <a:r>
              <a:rPr lang="en-US" sz="1200" dirty="0">
                <a:solidFill>
                  <a:schemeClr val="bg1"/>
                </a:solidFill>
              </a:rPr>
              <a:t>) { ... }</a:t>
            </a:r>
          </a:p>
        </p:txBody>
      </p:sp>
      <p:grpSp>
        <p:nvGrpSpPr>
          <p:cNvPr id="9" name="Group 8">
            <a:extLst>
              <a:ext uri="{FF2B5EF4-FFF2-40B4-BE49-F238E27FC236}">
                <a16:creationId xmlns:a16="http://schemas.microsoft.com/office/drawing/2014/main" id="{8B064DF8-A395-AA46-9AD0-02484F241773}"/>
              </a:ext>
            </a:extLst>
          </p:cNvPr>
          <p:cNvGrpSpPr/>
          <p:nvPr/>
        </p:nvGrpSpPr>
        <p:grpSpPr>
          <a:xfrm>
            <a:off x="2042309" y="4380337"/>
            <a:ext cx="2773389" cy="1440275"/>
            <a:chOff x="2042309" y="4380337"/>
            <a:chExt cx="2773389" cy="1440275"/>
          </a:xfrm>
        </p:grpSpPr>
        <p:sp>
          <p:nvSpPr>
            <p:cNvPr id="14" name="Rounded Rectangle 13">
              <a:extLst>
                <a:ext uri="{FF2B5EF4-FFF2-40B4-BE49-F238E27FC236}">
                  <a16:creationId xmlns:a16="http://schemas.microsoft.com/office/drawing/2014/main" id="{A81D52D8-8B44-3743-9467-2A69AAA1DEC1}"/>
                </a:ext>
              </a:extLst>
            </p:cNvPr>
            <p:cNvSpPr/>
            <p:nvPr/>
          </p:nvSpPr>
          <p:spPr>
            <a:xfrm rot="5400000">
              <a:off x="3686941" y="4691855"/>
              <a:ext cx="1440275" cy="817239"/>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Block-9</a:t>
              </a:r>
            </a:p>
            <a:p>
              <a:pPr algn="ctr"/>
              <a:r>
                <a:rPr lang="en-US" dirty="0"/>
                <a:t>Entry Point</a:t>
              </a:r>
            </a:p>
          </p:txBody>
        </p:sp>
        <p:cxnSp>
          <p:nvCxnSpPr>
            <p:cNvPr id="15" name="Elbow Connector 14">
              <a:extLst>
                <a:ext uri="{FF2B5EF4-FFF2-40B4-BE49-F238E27FC236}">
                  <a16:creationId xmlns:a16="http://schemas.microsoft.com/office/drawing/2014/main" id="{DD5D4ADA-2189-FE4A-9FDA-FE68C915E818}"/>
                </a:ext>
              </a:extLst>
            </p:cNvPr>
            <p:cNvCxnSpPr>
              <a:cxnSpLocks/>
              <a:stCxn id="14" idx="1"/>
              <a:endCxn id="34" idx="0"/>
            </p:cNvCxnSpPr>
            <p:nvPr/>
          </p:nvCxnSpPr>
          <p:spPr>
            <a:xfrm rot="16200000" flipH="1" flipV="1">
              <a:off x="3219205" y="3203441"/>
              <a:ext cx="10978" cy="2364769"/>
            </a:xfrm>
            <a:prstGeom prst="bentConnector3">
              <a:avLst>
                <a:gd name="adj1" fmla="val -1982347"/>
              </a:avLst>
            </a:prstGeom>
            <a:ln w="44450">
              <a:solidFill>
                <a:srgbClr val="FFFF00"/>
              </a:solidFill>
              <a:tailEnd type="triangle"/>
            </a:ln>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2BC000D1-2C31-DA41-A4B3-6110FB4EBCF5}"/>
              </a:ext>
            </a:extLst>
          </p:cNvPr>
          <p:cNvGrpSpPr/>
          <p:nvPr/>
        </p:nvGrpSpPr>
        <p:grpSpPr>
          <a:xfrm>
            <a:off x="3709099" y="2027472"/>
            <a:ext cx="1338389" cy="386715"/>
            <a:chOff x="3709099" y="2027472"/>
            <a:chExt cx="1338389" cy="386715"/>
          </a:xfrm>
        </p:grpSpPr>
        <p:sp>
          <p:nvSpPr>
            <p:cNvPr id="23" name="Rounded Rectangle 22">
              <a:extLst>
                <a:ext uri="{FF2B5EF4-FFF2-40B4-BE49-F238E27FC236}">
                  <a16:creationId xmlns:a16="http://schemas.microsoft.com/office/drawing/2014/main" id="{CE24433B-5CE5-F047-8301-CCB2B709AAE2}"/>
                </a:ext>
              </a:extLst>
            </p:cNvPr>
            <p:cNvSpPr/>
            <p:nvPr/>
          </p:nvSpPr>
          <p:spPr>
            <a:xfrm>
              <a:off x="4008405" y="2027472"/>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Block-1</a:t>
              </a:r>
            </a:p>
          </p:txBody>
        </p:sp>
        <p:cxnSp>
          <p:nvCxnSpPr>
            <p:cNvPr id="12" name="Straight Arrow Connector 11">
              <a:extLst>
                <a:ext uri="{FF2B5EF4-FFF2-40B4-BE49-F238E27FC236}">
                  <a16:creationId xmlns:a16="http://schemas.microsoft.com/office/drawing/2014/main" id="{788C18A2-F316-914C-A0AB-165B6AF33806}"/>
                </a:ext>
              </a:extLst>
            </p:cNvPr>
            <p:cNvCxnSpPr>
              <a:stCxn id="23" idx="1"/>
              <a:endCxn id="35" idx="3"/>
            </p:cNvCxnSpPr>
            <p:nvPr/>
          </p:nvCxnSpPr>
          <p:spPr>
            <a:xfrm flipH="1">
              <a:off x="3709099" y="2220830"/>
              <a:ext cx="299306" cy="1739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B9719D6-0965-B84C-94C0-D9499214768C}"/>
              </a:ext>
            </a:extLst>
          </p:cNvPr>
          <p:cNvGrpSpPr/>
          <p:nvPr/>
        </p:nvGrpSpPr>
        <p:grpSpPr>
          <a:xfrm>
            <a:off x="3709100" y="3067391"/>
            <a:ext cx="1338388" cy="386715"/>
            <a:chOff x="3709100" y="2100624"/>
            <a:chExt cx="1338388" cy="386715"/>
          </a:xfrm>
        </p:grpSpPr>
        <p:sp>
          <p:nvSpPr>
            <p:cNvPr id="31" name="Rounded Rectangle 30">
              <a:extLst>
                <a:ext uri="{FF2B5EF4-FFF2-40B4-BE49-F238E27FC236}">
                  <a16:creationId xmlns:a16="http://schemas.microsoft.com/office/drawing/2014/main" id="{D91E320C-C30C-2B49-9033-1E2C35DA7F7C}"/>
                </a:ext>
              </a:extLst>
            </p:cNvPr>
            <p:cNvSpPr/>
            <p:nvPr/>
          </p:nvSpPr>
          <p:spPr>
            <a:xfrm>
              <a:off x="4008405" y="2100624"/>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Block-2</a:t>
              </a:r>
            </a:p>
          </p:txBody>
        </p:sp>
        <p:cxnSp>
          <p:nvCxnSpPr>
            <p:cNvPr id="32" name="Straight Arrow Connector 31">
              <a:extLst>
                <a:ext uri="{FF2B5EF4-FFF2-40B4-BE49-F238E27FC236}">
                  <a16:creationId xmlns:a16="http://schemas.microsoft.com/office/drawing/2014/main" id="{63476B47-FD35-A44D-A023-1F0919BDF32C}"/>
                </a:ext>
              </a:extLst>
            </p:cNvPr>
            <p:cNvCxnSpPr>
              <a:cxnSpLocks/>
              <a:stCxn id="31" idx="1"/>
              <a:endCxn id="36" idx="3"/>
            </p:cNvCxnSpPr>
            <p:nvPr/>
          </p:nvCxnSpPr>
          <p:spPr>
            <a:xfrm flipH="1">
              <a:off x="3709100" y="2293982"/>
              <a:ext cx="299305" cy="238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E79E67D-E1AB-9C4E-987F-6A5741B81ECD}"/>
              </a:ext>
            </a:extLst>
          </p:cNvPr>
          <p:cNvGrpSpPr/>
          <p:nvPr/>
        </p:nvGrpSpPr>
        <p:grpSpPr>
          <a:xfrm>
            <a:off x="5243261" y="2512167"/>
            <a:ext cx="1343103" cy="386715"/>
            <a:chOff x="4008405" y="1936032"/>
            <a:chExt cx="1343103" cy="386715"/>
          </a:xfrm>
        </p:grpSpPr>
        <p:sp>
          <p:nvSpPr>
            <p:cNvPr id="44" name="Rounded Rectangle 43">
              <a:extLst>
                <a:ext uri="{FF2B5EF4-FFF2-40B4-BE49-F238E27FC236}">
                  <a16:creationId xmlns:a16="http://schemas.microsoft.com/office/drawing/2014/main" id="{9A9CC80B-E687-F047-B4C1-B379CF9B1B0E}"/>
                </a:ext>
              </a:extLst>
            </p:cNvPr>
            <p:cNvSpPr/>
            <p:nvPr/>
          </p:nvSpPr>
          <p:spPr>
            <a:xfrm>
              <a:off x="4008405" y="1936032"/>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Block-3</a:t>
              </a:r>
            </a:p>
          </p:txBody>
        </p:sp>
        <p:cxnSp>
          <p:nvCxnSpPr>
            <p:cNvPr id="45" name="Straight Arrow Connector 44">
              <a:extLst>
                <a:ext uri="{FF2B5EF4-FFF2-40B4-BE49-F238E27FC236}">
                  <a16:creationId xmlns:a16="http://schemas.microsoft.com/office/drawing/2014/main" id="{18382046-FECE-CD45-A1A9-844479A58958}"/>
                </a:ext>
              </a:extLst>
            </p:cNvPr>
            <p:cNvCxnSpPr>
              <a:cxnSpLocks/>
              <a:stCxn id="44" idx="3"/>
              <a:endCxn id="37" idx="1"/>
            </p:cNvCxnSpPr>
            <p:nvPr/>
          </p:nvCxnSpPr>
          <p:spPr>
            <a:xfrm flipV="1">
              <a:off x="5047488" y="2128989"/>
              <a:ext cx="304020" cy="4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D8067CD-AD01-5843-B1EA-7D771198935F}"/>
              </a:ext>
            </a:extLst>
          </p:cNvPr>
          <p:cNvGrpSpPr/>
          <p:nvPr/>
        </p:nvGrpSpPr>
        <p:grpSpPr>
          <a:xfrm>
            <a:off x="5285930" y="6272671"/>
            <a:ext cx="1300435" cy="386715"/>
            <a:chOff x="4478636" y="2439015"/>
            <a:chExt cx="1300435" cy="386715"/>
          </a:xfrm>
        </p:grpSpPr>
        <p:sp>
          <p:nvSpPr>
            <p:cNvPr id="48" name="Rounded Rectangle 47">
              <a:extLst>
                <a:ext uri="{FF2B5EF4-FFF2-40B4-BE49-F238E27FC236}">
                  <a16:creationId xmlns:a16="http://schemas.microsoft.com/office/drawing/2014/main" id="{CF4A673D-5EA7-BB46-8DE9-EA4DFA605A5F}"/>
                </a:ext>
              </a:extLst>
            </p:cNvPr>
            <p:cNvSpPr/>
            <p:nvPr/>
          </p:nvSpPr>
          <p:spPr>
            <a:xfrm>
              <a:off x="4478636" y="2439015"/>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Block-8</a:t>
              </a:r>
            </a:p>
          </p:txBody>
        </p:sp>
        <p:cxnSp>
          <p:nvCxnSpPr>
            <p:cNvPr id="49" name="Straight Arrow Connector 48">
              <a:extLst>
                <a:ext uri="{FF2B5EF4-FFF2-40B4-BE49-F238E27FC236}">
                  <a16:creationId xmlns:a16="http://schemas.microsoft.com/office/drawing/2014/main" id="{895C5A72-14F8-D14B-8642-641A977D5917}"/>
                </a:ext>
              </a:extLst>
            </p:cNvPr>
            <p:cNvCxnSpPr>
              <a:cxnSpLocks/>
              <a:stCxn id="48" idx="3"/>
              <a:endCxn id="42" idx="1"/>
            </p:cNvCxnSpPr>
            <p:nvPr/>
          </p:nvCxnSpPr>
          <p:spPr>
            <a:xfrm>
              <a:off x="5517719" y="2632373"/>
              <a:ext cx="261352" cy="5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79530070-3723-4F41-9A6D-7E59016C5248}"/>
              </a:ext>
            </a:extLst>
          </p:cNvPr>
          <p:cNvGrpSpPr/>
          <p:nvPr/>
        </p:nvGrpSpPr>
        <p:grpSpPr>
          <a:xfrm>
            <a:off x="5245914" y="3377873"/>
            <a:ext cx="1340451" cy="386715"/>
            <a:chOff x="4008405" y="1881168"/>
            <a:chExt cx="1340451" cy="386715"/>
          </a:xfrm>
        </p:grpSpPr>
        <p:sp>
          <p:nvSpPr>
            <p:cNvPr id="51" name="Rounded Rectangle 50">
              <a:extLst>
                <a:ext uri="{FF2B5EF4-FFF2-40B4-BE49-F238E27FC236}">
                  <a16:creationId xmlns:a16="http://schemas.microsoft.com/office/drawing/2014/main" id="{8ECE7A81-C5E6-A044-8108-9E4FC80E48A6}"/>
                </a:ext>
              </a:extLst>
            </p:cNvPr>
            <p:cNvSpPr/>
            <p:nvPr/>
          </p:nvSpPr>
          <p:spPr>
            <a:xfrm>
              <a:off x="4008405" y="1881168"/>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Block-4</a:t>
              </a:r>
            </a:p>
          </p:txBody>
        </p:sp>
        <p:cxnSp>
          <p:nvCxnSpPr>
            <p:cNvPr id="52" name="Straight Arrow Connector 51">
              <a:extLst>
                <a:ext uri="{FF2B5EF4-FFF2-40B4-BE49-F238E27FC236}">
                  <a16:creationId xmlns:a16="http://schemas.microsoft.com/office/drawing/2014/main" id="{8A380861-AB1E-B34D-956F-C89190194AB7}"/>
                </a:ext>
              </a:extLst>
            </p:cNvPr>
            <p:cNvCxnSpPr>
              <a:cxnSpLocks/>
              <a:stCxn id="51" idx="3"/>
              <a:endCxn id="38" idx="1"/>
            </p:cNvCxnSpPr>
            <p:nvPr/>
          </p:nvCxnSpPr>
          <p:spPr>
            <a:xfrm>
              <a:off x="5047488" y="2074526"/>
              <a:ext cx="301368" cy="325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694B1EB-5E16-9D49-A0D4-3D65C4397388}"/>
              </a:ext>
            </a:extLst>
          </p:cNvPr>
          <p:cNvGrpSpPr/>
          <p:nvPr/>
        </p:nvGrpSpPr>
        <p:grpSpPr>
          <a:xfrm>
            <a:off x="5285933" y="4127587"/>
            <a:ext cx="1300434" cy="386715"/>
            <a:chOff x="4008405" y="1972608"/>
            <a:chExt cx="1300434" cy="386715"/>
          </a:xfrm>
        </p:grpSpPr>
        <p:sp>
          <p:nvSpPr>
            <p:cNvPr id="54" name="Rounded Rectangle 53">
              <a:extLst>
                <a:ext uri="{FF2B5EF4-FFF2-40B4-BE49-F238E27FC236}">
                  <a16:creationId xmlns:a16="http://schemas.microsoft.com/office/drawing/2014/main" id="{ECAD4302-C8E9-4245-9385-9BBA759E81FE}"/>
                </a:ext>
              </a:extLst>
            </p:cNvPr>
            <p:cNvSpPr/>
            <p:nvPr/>
          </p:nvSpPr>
          <p:spPr>
            <a:xfrm>
              <a:off x="4008405" y="1972608"/>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Block-5</a:t>
              </a:r>
            </a:p>
          </p:txBody>
        </p:sp>
        <p:cxnSp>
          <p:nvCxnSpPr>
            <p:cNvPr id="55" name="Straight Arrow Connector 54">
              <a:extLst>
                <a:ext uri="{FF2B5EF4-FFF2-40B4-BE49-F238E27FC236}">
                  <a16:creationId xmlns:a16="http://schemas.microsoft.com/office/drawing/2014/main" id="{AB4925F0-F6EB-5F4C-9EA7-2D728F1C7287}"/>
                </a:ext>
              </a:extLst>
            </p:cNvPr>
            <p:cNvCxnSpPr>
              <a:cxnSpLocks/>
              <a:stCxn id="54" idx="3"/>
              <a:endCxn id="39" idx="1"/>
            </p:cNvCxnSpPr>
            <p:nvPr/>
          </p:nvCxnSpPr>
          <p:spPr>
            <a:xfrm flipV="1">
              <a:off x="5047488" y="2153455"/>
              <a:ext cx="261351" cy="1251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8095B12-6DF5-D745-B1A0-8E55BEF7F301}"/>
              </a:ext>
            </a:extLst>
          </p:cNvPr>
          <p:cNvGrpSpPr/>
          <p:nvPr/>
        </p:nvGrpSpPr>
        <p:grpSpPr>
          <a:xfrm>
            <a:off x="5285930" y="4938740"/>
            <a:ext cx="1300436" cy="386715"/>
            <a:chOff x="4008405" y="1917744"/>
            <a:chExt cx="1300436" cy="386715"/>
          </a:xfrm>
        </p:grpSpPr>
        <p:sp>
          <p:nvSpPr>
            <p:cNvPr id="57" name="Rounded Rectangle 56">
              <a:extLst>
                <a:ext uri="{FF2B5EF4-FFF2-40B4-BE49-F238E27FC236}">
                  <a16:creationId xmlns:a16="http://schemas.microsoft.com/office/drawing/2014/main" id="{530D8093-92E9-E74D-8DAC-0A8302E4D277}"/>
                </a:ext>
              </a:extLst>
            </p:cNvPr>
            <p:cNvSpPr/>
            <p:nvPr/>
          </p:nvSpPr>
          <p:spPr>
            <a:xfrm>
              <a:off x="4008405" y="1917744"/>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Block-6</a:t>
              </a:r>
            </a:p>
          </p:txBody>
        </p:sp>
        <p:cxnSp>
          <p:nvCxnSpPr>
            <p:cNvPr id="58" name="Straight Arrow Connector 57">
              <a:extLst>
                <a:ext uri="{FF2B5EF4-FFF2-40B4-BE49-F238E27FC236}">
                  <a16:creationId xmlns:a16="http://schemas.microsoft.com/office/drawing/2014/main" id="{0C128362-11EC-3540-8937-22660E151382}"/>
                </a:ext>
              </a:extLst>
            </p:cNvPr>
            <p:cNvCxnSpPr>
              <a:cxnSpLocks/>
              <a:stCxn id="57" idx="3"/>
              <a:endCxn id="40" idx="1"/>
            </p:cNvCxnSpPr>
            <p:nvPr/>
          </p:nvCxnSpPr>
          <p:spPr>
            <a:xfrm>
              <a:off x="5047488" y="2111102"/>
              <a:ext cx="261353" cy="1334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0895145-60D8-4844-A1AA-19E394E12432}"/>
              </a:ext>
            </a:extLst>
          </p:cNvPr>
          <p:cNvGrpSpPr/>
          <p:nvPr/>
        </p:nvGrpSpPr>
        <p:grpSpPr>
          <a:xfrm>
            <a:off x="5298125" y="5706742"/>
            <a:ext cx="1288240" cy="386715"/>
            <a:chOff x="4063269" y="1990896"/>
            <a:chExt cx="1288240" cy="386715"/>
          </a:xfrm>
        </p:grpSpPr>
        <p:sp>
          <p:nvSpPr>
            <p:cNvPr id="60" name="Rounded Rectangle 59">
              <a:extLst>
                <a:ext uri="{FF2B5EF4-FFF2-40B4-BE49-F238E27FC236}">
                  <a16:creationId xmlns:a16="http://schemas.microsoft.com/office/drawing/2014/main" id="{91D2D2A7-6615-0A44-9346-A93DDF481F1F}"/>
                </a:ext>
              </a:extLst>
            </p:cNvPr>
            <p:cNvSpPr/>
            <p:nvPr/>
          </p:nvSpPr>
          <p:spPr>
            <a:xfrm>
              <a:off x="4063269" y="1990896"/>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Block-7</a:t>
              </a:r>
            </a:p>
          </p:txBody>
        </p:sp>
        <p:cxnSp>
          <p:nvCxnSpPr>
            <p:cNvPr id="61" name="Straight Arrow Connector 60">
              <a:extLst>
                <a:ext uri="{FF2B5EF4-FFF2-40B4-BE49-F238E27FC236}">
                  <a16:creationId xmlns:a16="http://schemas.microsoft.com/office/drawing/2014/main" id="{58999B75-6187-504B-99B3-57FB3340B853}"/>
                </a:ext>
              </a:extLst>
            </p:cNvPr>
            <p:cNvCxnSpPr>
              <a:cxnSpLocks/>
              <a:stCxn id="60" idx="3"/>
              <a:endCxn id="41" idx="1"/>
            </p:cNvCxnSpPr>
            <p:nvPr/>
          </p:nvCxnSpPr>
          <p:spPr>
            <a:xfrm flipV="1">
              <a:off x="5102352" y="2182498"/>
              <a:ext cx="249157" cy="17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22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Header fields</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15</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2478400974"/>
              </p:ext>
            </p:extLst>
          </p:nvPr>
        </p:nvGraphicFramePr>
        <p:xfrm>
          <a:off x="146304" y="3392488"/>
          <a:ext cx="12045696" cy="2382520"/>
        </p:xfrm>
        <a:graphic>
          <a:graphicData uri="http://schemas.openxmlformats.org/drawingml/2006/table">
            <a:tbl>
              <a:tblPr firstRow="1" bandRow="1">
                <a:tableStyleId>{5C22544A-7EE6-4342-B048-85BDC9FD1C3A}</a:tableStyleId>
              </a:tblPr>
              <a:tblGrid>
                <a:gridCol w="2724912">
                  <a:extLst>
                    <a:ext uri="{9D8B030D-6E8A-4147-A177-3AD203B41FA5}">
                      <a16:colId xmlns:a16="http://schemas.microsoft.com/office/drawing/2014/main" val="3815018048"/>
                    </a:ext>
                  </a:extLst>
                </a:gridCol>
                <a:gridCol w="2980944">
                  <a:extLst>
                    <a:ext uri="{9D8B030D-6E8A-4147-A177-3AD203B41FA5}">
                      <a16:colId xmlns:a16="http://schemas.microsoft.com/office/drawing/2014/main" val="676516350"/>
                    </a:ext>
                  </a:extLst>
                </a:gridCol>
                <a:gridCol w="2816352">
                  <a:extLst>
                    <a:ext uri="{9D8B030D-6E8A-4147-A177-3AD203B41FA5}">
                      <a16:colId xmlns:a16="http://schemas.microsoft.com/office/drawing/2014/main" val="234913028"/>
                    </a:ext>
                  </a:extLst>
                </a:gridCol>
                <a:gridCol w="3523488">
                  <a:extLst>
                    <a:ext uri="{9D8B030D-6E8A-4147-A177-3AD203B41FA5}">
                      <a16:colId xmlns:a16="http://schemas.microsoft.com/office/drawing/2014/main" val="1478116806"/>
                    </a:ext>
                  </a:extLst>
                </a:gridCol>
              </a:tblGrid>
              <a:tr h="370840">
                <a:tc>
                  <a:txBody>
                    <a:bodyPr/>
                    <a:lstStyle/>
                    <a:p>
                      <a:pPr algn="ctr"/>
                      <a:r>
                        <a:rPr lang="en-IN" sz="1800" dirty="0">
                          <a:solidFill>
                            <a:schemeClr val="bg1"/>
                          </a:solidFill>
                          <a:latin typeface="Courier" pitchFamily="2" charset="0"/>
                        </a:rPr>
                        <a:t>Custom</a:t>
                      </a:r>
                    </a:p>
                  </a:txBody>
                  <a:tcPr>
                    <a:solidFill>
                      <a:schemeClr val="tx1">
                        <a:lumMod val="75000"/>
                      </a:schemeClr>
                    </a:solidFill>
                  </a:tcPr>
                </a:tc>
                <a:tc>
                  <a:txBody>
                    <a:bodyPr/>
                    <a:lstStyle/>
                    <a:p>
                      <a:pPr algn="ctr"/>
                      <a:r>
                        <a:rPr lang="en-IN" sz="1800" dirty="0">
                          <a:solidFill>
                            <a:schemeClr val="bg1"/>
                          </a:solidFill>
                          <a:latin typeface="Courier" pitchFamily="2" charset="0"/>
                        </a:rPr>
                        <a:t>Standard</a:t>
                      </a:r>
                    </a:p>
                  </a:txBody>
                  <a:tcPr>
                    <a:solidFill>
                      <a:schemeClr val="tx1">
                        <a:lumMod val="95000"/>
                      </a:schemeClr>
                    </a:solidFill>
                  </a:tcPr>
                </a:tc>
                <a:tc>
                  <a:txBody>
                    <a:bodyPr/>
                    <a:lstStyle/>
                    <a:p>
                      <a:pPr marL="0" indent="0" algn="ctr">
                        <a:buNone/>
                      </a:pPr>
                      <a:r>
                        <a:rPr lang="en-US" dirty="0">
                          <a:solidFill>
                            <a:schemeClr val="bg1"/>
                          </a:solidFill>
                          <a:latin typeface="Courier" pitchFamily="2" charset="0"/>
                        </a:rPr>
                        <a:t>Standard</a:t>
                      </a:r>
                    </a:p>
                  </a:txBody>
                  <a:tcPr>
                    <a:solidFill>
                      <a:schemeClr val="tx1">
                        <a:lumMod val="75000"/>
                      </a:schemeClr>
                    </a:solidFill>
                  </a:tcPr>
                </a:tc>
                <a:tc>
                  <a:txBody>
                    <a:bodyPr/>
                    <a:lstStyle/>
                    <a:p>
                      <a:pPr marL="0" indent="0" algn="ctr">
                        <a:buNone/>
                      </a:pPr>
                      <a:r>
                        <a:rPr lang="en-US" dirty="0">
                          <a:solidFill>
                            <a:schemeClr val="bg1"/>
                          </a:solidFill>
                          <a:latin typeface="Courier" pitchFamily="2" charset="0"/>
                        </a:rPr>
                        <a:t>All Headers</a:t>
                      </a:r>
                    </a:p>
                  </a:txBody>
                  <a:tcPr>
                    <a:solidFill>
                      <a:schemeClr val="tx1">
                        <a:lumMod val="95000"/>
                      </a:schemeClr>
                    </a:solidFill>
                  </a:tcPr>
                </a:tc>
                <a:extLst>
                  <a:ext uri="{0D108BD9-81ED-4DB2-BD59-A6C34878D82A}">
                    <a16:rowId xmlns:a16="http://schemas.microsoft.com/office/drawing/2014/main" val="2911324610"/>
                  </a:ext>
                </a:extLst>
              </a:tr>
              <a:tr h="370840">
                <a:tc>
                  <a:txBody>
                    <a:bodyPr/>
                    <a:lstStyle/>
                    <a:p>
                      <a:r>
                        <a:rPr lang="en-IN" sz="1800" b="1" kern="1200" dirty="0">
                          <a:solidFill>
                            <a:srgbClr val="FF0000"/>
                          </a:solidFill>
                          <a:effectLst/>
                          <a:latin typeface="+mn-lt"/>
                          <a:ea typeface="+mn-ea"/>
                          <a:cs typeface="+mn-cs"/>
                        </a:rPr>
                        <a:t>header</a:t>
                      </a:r>
                      <a:r>
                        <a:rPr lang="en-IN" sz="1800" b="1" kern="1200" dirty="0">
                          <a:solidFill>
                            <a:schemeClr val="bg1"/>
                          </a:solidFill>
                          <a:effectLst/>
                          <a:latin typeface="+mn-lt"/>
                          <a:ea typeface="+mn-ea"/>
                          <a:cs typeface="+mn-cs"/>
                        </a:rPr>
                        <a:t> </a:t>
                      </a:r>
                      <a:r>
                        <a:rPr lang="en-IN" sz="1800" b="1" kern="1200" dirty="0" err="1">
                          <a:solidFill>
                            <a:schemeClr val="bg1"/>
                          </a:solidFill>
                          <a:effectLst/>
                          <a:latin typeface="+mn-lt"/>
                          <a:ea typeface="+mn-ea"/>
                          <a:cs typeface="+mn-cs"/>
                        </a:rPr>
                        <a:t>mTag_t</a:t>
                      </a:r>
                      <a:r>
                        <a:rPr lang="en-IN" sz="1800" b="1" kern="1200" dirty="0">
                          <a:solidFill>
                            <a:schemeClr val="bg1"/>
                          </a:solidFill>
                          <a:effectLst/>
                          <a:latin typeface="+mn-lt"/>
                          <a:ea typeface="+mn-ea"/>
                          <a:cs typeface="+mn-cs"/>
                        </a:rPr>
                        <a:t> {</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up1;</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up2;</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down1;</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down2;</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&lt;16&gt; </a:t>
                      </a:r>
                      <a:r>
                        <a:rPr lang="en-IN" sz="1800" b="1" kern="1200" dirty="0" err="1">
                          <a:solidFill>
                            <a:schemeClr val="bg1"/>
                          </a:solidFill>
                          <a:effectLst/>
                          <a:latin typeface="+mn-lt"/>
                          <a:ea typeface="+mn-ea"/>
                          <a:cs typeface="+mn-cs"/>
                        </a:rPr>
                        <a:t>ethertype</a:t>
                      </a:r>
                      <a:r>
                        <a:rPr lang="en-IN" sz="1800" b="1" kern="1200" dirty="0">
                          <a:solidFill>
                            <a:schemeClr val="bg1"/>
                          </a:solidFill>
                          <a:effectLst/>
                          <a:latin typeface="+mn-lt"/>
                          <a:ea typeface="+mn-ea"/>
                          <a:cs typeface="+mn-cs"/>
                        </a:rPr>
                        <a:t>;</a:t>
                      </a:r>
                    </a:p>
                    <a:p>
                      <a:r>
                        <a:rPr lang="en-IN" sz="1800" b="1" kern="1200" dirty="0">
                          <a:solidFill>
                            <a:schemeClr val="bg1"/>
                          </a:solidFill>
                          <a:effectLst/>
                          <a:latin typeface="+mn-lt"/>
                          <a:ea typeface="+mn-ea"/>
                          <a:cs typeface="+mn-cs"/>
                        </a:rPr>
                        <a:t>}</a:t>
                      </a:r>
                      <a:endParaRPr lang="en-IN" sz="1800" dirty="0">
                        <a:solidFill>
                          <a:schemeClr val="bg1"/>
                        </a:solidFill>
                        <a:latin typeface="Courier" pitchFamily="2" charset="0"/>
                      </a:endParaRPr>
                    </a:p>
                  </a:txBody>
                  <a:tcPr>
                    <a:solidFill>
                      <a:schemeClr val="tx1">
                        <a:lumMod val="75000"/>
                      </a:schemeClr>
                    </a:solidFill>
                  </a:tcPr>
                </a:tc>
                <a:tc>
                  <a:txBody>
                    <a:bodyPr/>
                    <a:lstStyle/>
                    <a:p>
                      <a:r>
                        <a:rPr lang="en-IN" sz="1800" b="1" kern="1200" dirty="0">
                          <a:solidFill>
                            <a:srgbClr val="FF0000"/>
                          </a:solidFill>
                          <a:effectLst/>
                          <a:latin typeface="Courier" pitchFamily="2" charset="0"/>
                          <a:ea typeface="+mn-ea"/>
                          <a:cs typeface="+mn-cs"/>
                        </a:rPr>
                        <a:t>header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ethernet_t</a:t>
                      </a:r>
                      <a:r>
                        <a:rPr lang="en-IN" sz="1800" b="1" kern="1200" dirty="0">
                          <a:solidFill>
                            <a:schemeClr val="bg1"/>
                          </a:solidFill>
                          <a:effectLst/>
                          <a:latin typeface="Courier" pitchFamily="2" charset="0"/>
                          <a:ea typeface="+mn-ea"/>
                          <a:cs typeface="+mn-cs"/>
                        </a:rPr>
                        <a:t> {</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&lt;48&gt; </a:t>
                      </a:r>
                      <a:r>
                        <a:rPr lang="en-IN" sz="1800" b="1" kern="1200" dirty="0" err="1">
                          <a:solidFill>
                            <a:schemeClr val="bg1"/>
                          </a:solidFill>
                          <a:effectLst/>
                          <a:latin typeface="Courier" pitchFamily="2" charset="0"/>
                          <a:ea typeface="+mn-ea"/>
                          <a:cs typeface="+mn-cs"/>
                        </a:rPr>
                        <a:t>dst_addr</a:t>
                      </a:r>
                      <a:r>
                        <a:rPr lang="en-IN" sz="1800" b="1" kern="1200" dirty="0">
                          <a:solidFill>
                            <a:schemeClr val="bg1"/>
                          </a:solidFill>
                          <a:effectLst/>
                          <a:latin typeface="Courier" pitchFamily="2" charset="0"/>
                          <a:ea typeface="+mn-ea"/>
                          <a:cs typeface="+mn-cs"/>
                        </a:rPr>
                        <a:t>;</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&lt;48&gt; </a:t>
                      </a:r>
                      <a:r>
                        <a:rPr lang="en-IN" sz="1800" b="1" kern="1200" dirty="0" err="1">
                          <a:solidFill>
                            <a:schemeClr val="bg1"/>
                          </a:solidFill>
                          <a:effectLst/>
                          <a:latin typeface="Courier" pitchFamily="2" charset="0"/>
                          <a:ea typeface="+mn-ea"/>
                          <a:cs typeface="+mn-cs"/>
                        </a:rPr>
                        <a:t>src_addr</a:t>
                      </a:r>
                      <a:r>
                        <a:rPr lang="en-IN" sz="1800" b="1" kern="1200" dirty="0">
                          <a:solidFill>
                            <a:schemeClr val="bg1"/>
                          </a:solidFill>
                          <a:effectLst/>
                          <a:latin typeface="Courier" pitchFamily="2" charset="0"/>
                          <a:ea typeface="+mn-ea"/>
                          <a:cs typeface="+mn-cs"/>
                        </a:rPr>
                        <a:t>;</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&lt;16&gt; </a:t>
                      </a:r>
                      <a:r>
                        <a:rPr lang="en-IN" sz="1800" b="1" kern="1200" dirty="0" err="1">
                          <a:solidFill>
                            <a:schemeClr val="bg1"/>
                          </a:solidFill>
                          <a:effectLst/>
                          <a:latin typeface="Courier" pitchFamily="2" charset="0"/>
                          <a:ea typeface="+mn-ea"/>
                          <a:cs typeface="+mn-cs"/>
                        </a:rPr>
                        <a:t>eth_type</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endParaRPr lang="en-IN" sz="1800" dirty="0">
                        <a:solidFill>
                          <a:schemeClr val="bg1"/>
                        </a:solidFill>
                        <a:latin typeface="Courier" pitchFamily="2" charset="0"/>
                      </a:endParaRPr>
                    </a:p>
                  </a:txBody>
                  <a:tcPr>
                    <a:solidFill>
                      <a:schemeClr val="tx1">
                        <a:lumMod val="95000"/>
                      </a:schemeClr>
                    </a:solidFill>
                  </a:tcPr>
                </a:tc>
                <a:tc>
                  <a:txBody>
                    <a:bodyPr/>
                    <a:lstStyle/>
                    <a:p>
                      <a:r>
                        <a:rPr lang="en-IN" sz="1800" b="1" kern="1200" dirty="0">
                          <a:solidFill>
                            <a:srgbClr val="FF0000"/>
                          </a:solidFill>
                          <a:effectLst/>
                          <a:latin typeface="Courier" pitchFamily="2" charset="0"/>
                          <a:ea typeface="+mn-ea"/>
                          <a:cs typeface="+mn-cs"/>
                        </a:rPr>
                        <a:t>header</a:t>
                      </a:r>
                      <a:r>
                        <a:rPr lang="en-IN" sz="1800" b="1" kern="1200" dirty="0">
                          <a:solidFill>
                            <a:schemeClr val="bg1"/>
                          </a:solidFill>
                          <a:effectLst/>
                          <a:latin typeface="Courier" pitchFamily="2" charset="0"/>
                          <a:ea typeface="+mn-ea"/>
                          <a:cs typeface="+mn-cs"/>
                        </a:rPr>
                        <a:t> ipv4_t {</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&lt;4&gt; version;</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&lt;8&gt; </a:t>
                      </a:r>
                      <a:r>
                        <a:rPr lang="en-IN" sz="1800" b="1" kern="1200" dirty="0" err="1">
                          <a:solidFill>
                            <a:schemeClr val="bg1"/>
                          </a:solidFill>
                          <a:effectLst/>
                          <a:latin typeface="Courier" pitchFamily="2" charset="0"/>
                          <a:ea typeface="+mn-ea"/>
                          <a:cs typeface="+mn-cs"/>
                        </a:rPr>
                        <a:t>diffserv</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p>
                    <a:p>
                      <a:pPr marL="0" algn="l" defTabSz="914400" rtl="0" eaLnBrk="1" latinLnBrk="0" hangingPunct="1"/>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&lt;32&gt;</a:t>
                      </a:r>
                      <a:r>
                        <a:rPr lang="en-IN" dirty="0"/>
                        <a:t>  </a:t>
                      </a:r>
                      <a:r>
                        <a:rPr lang="en-IN" sz="1800" b="1" kern="1200" dirty="0" err="1">
                          <a:solidFill>
                            <a:schemeClr val="bg1"/>
                          </a:solidFill>
                          <a:effectLst/>
                          <a:latin typeface="Courier" pitchFamily="2" charset="0"/>
                          <a:ea typeface="+mn-ea"/>
                          <a:cs typeface="+mn-cs"/>
                        </a:rPr>
                        <a:t>srcAddr</a:t>
                      </a:r>
                      <a:r>
                        <a:rPr lang="en-IN" sz="1800" b="1" kern="1200" dirty="0">
                          <a:solidFill>
                            <a:schemeClr val="bg1"/>
                          </a:solidFill>
                          <a:effectLst/>
                          <a:latin typeface="Courier" pitchFamily="2"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effectLst/>
                          <a:latin typeface="Courier" pitchFamily="2" charset="0"/>
                          <a:ea typeface="+mn-ea"/>
                          <a:cs typeface="+mn-cs"/>
                        </a:rPr>
                        <a:t>   </a:t>
                      </a:r>
                      <a:r>
                        <a:rPr lang="en-IN" sz="1800" b="1" kern="1200" dirty="0">
                          <a:solidFill>
                            <a:srgbClr val="FF0000"/>
                          </a:solidFill>
                          <a:effectLst/>
                          <a:latin typeface="Courier" pitchFamily="2" charset="0"/>
                          <a:ea typeface="+mn-ea"/>
                          <a:cs typeface="+mn-cs"/>
                        </a:rPr>
                        <a:t>bit</a:t>
                      </a:r>
                      <a:r>
                        <a:rPr lang="en-IN" sz="1800" b="1" kern="1200" dirty="0">
                          <a:solidFill>
                            <a:schemeClr val="bg1"/>
                          </a:solidFill>
                          <a:effectLst/>
                          <a:latin typeface="Courier" pitchFamily="2" charset="0"/>
                          <a:ea typeface="+mn-ea"/>
                          <a:cs typeface="+mn-cs"/>
                        </a:rPr>
                        <a:t>&lt;32&gt;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a:t>
                      </a:r>
                      <a:endParaRPr lang="en-US" sz="1800" b="1" kern="1200" dirty="0">
                        <a:solidFill>
                          <a:schemeClr val="bg1"/>
                        </a:solidFill>
                        <a:effectLst/>
                        <a:latin typeface="Courier" pitchFamily="2" charset="0"/>
                        <a:ea typeface="+mn-ea"/>
                        <a:cs typeface="+mn-cs"/>
                      </a:endParaRPr>
                    </a:p>
                    <a:p>
                      <a:pPr marL="0" indent="0">
                        <a:buNone/>
                      </a:pPr>
                      <a:r>
                        <a:rPr lang="en-US" dirty="0">
                          <a:solidFill>
                            <a:schemeClr val="bg1"/>
                          </a:solidFill>
                          <a:latin typeface="Courier" pitchFamily="2" charset="0"/>
                        </a:rPr>
                        <a:t>}</a:t>
                      </a:r>
                    </a:p>
                  </a:txBody>
                  <a:tcPr>
                    <a:solidFill>
                      <a:schemeClr val="tx1">
                        <a:lumMod val="75000"/>
                      </a:schemeClr>
                    </a:solidFill>
                  </a:tcPr>
                </a:tc>
                <a:tc>
                  <a:txBody>
                    <a:bodyPr/>
                    <a:lstStyle/>
                    <a:p>
                      <a:pPr marL="0" indent="0">
                        <a:buNone/>
                      </a:pPr>
                      <a:r>
                        <a:rPr lang="en-US" b="1" dirty="0">
                          <a:solidFill>
                            <a:srgbClr val="FF0000"/>
                          </a:solidFill>
                          <a:latin typeface="Courier" pitchFamily="2" charset="0"/>
                        </a:rPr>
                        <a:t>struct</a:t>
                      </a:r>
                      <a:r>
                        <a:rPr lang="en-US" b="1" dirty="0">
                          <a:solidFill>
                            <a:schemeClr val="bg1"/>
                          </a:solidFill>
                          <a:latin typeface="Courier" pitchFamily="2" charset="0"/>
                        </a:rPr>
                        <a:t> headers{</a:t>
                      </a:r>
                    </a:p>
                    <a:p>
                      <a:pPr marL="0" indent="0">
                        <a:buNone/>
                      </a:pPr>
                      <a:r>
                        <a:rPr lang="en-US" b="1" dirty="0">
                          <a:solidFill>
                            <a:schemeClr val="bg1"/>
                          </a:solidFill>
                          <a:latin typeface="Courier" pitchFamily="2" charset="0"/>
                        </a:rPr>
                        <a:t>  </a:t>
                      </a:r>
                      <a:r>
                        <a:rPr lang="en-US" b="1" dirty="0" err="1">
                          <a:solidFill>
                            <a:schemeClr val="bg1"/>
                          </a:solidFill>
                          <a:latin typeface="Courier" pitchFamily="2" charset="0"/>
                        </a:rPr>
                        <a:t>ethernet_t</a:t>
                      </a:r>
                      <a:r>
                        <a:rPr lang="en-US" b="1" dirty="0">
                          <a:solidFill>
                            <a:schemeClr val="bg1"/>
                          </a:solidFill>
                          <a:latin typeface="Courier" pitchFamily="2" charset="0"/>
                        </a:rPr>
                        <a:t> ethernet;</a:t>
                      </a:r>
                    </a:p>
                    <a:p>
                      <a:pPr marL="0" indent="0">
                        <a:buNone/>
                      </a:pPr>
                      <a:r>
                        <a:rPr lang="en-US" b="1" dirty="0">
                          <a:solidFill>
                            <a:schemeClr val="bg1"/>
                          </a:solidFill>
                          <a:latin typeface="Courier" pitchFamily="2" charset="0"/>
                        </a:rPr>
                        <a:t>  ipv4_t ipv4;</a:t>
                      </a:r>
                    </a:p>
                    <a:p>
                      <a:pPr marL="0" indent="0">
                        <a:buNone/>
                      </a:pPr>
                      <a:r>
                        <a:rPr lang="en-US" b="1" dirty="0">
                          <a:solidFill>
                            <a:schemeClr val="bg1"/>
                          </a:solidFill>
                          <a:latin typeface="Courier" pitchFamily="2" charset="0"/>
                        </a:rPr>
                        <a:t>  </a:t>
                      </a:r>
                      <a:r>
                        <a:rPr lang="en-US" b="1" dirty="0" err="1">
                          <a:solidFill>
                            <a:schemeClr val="bg1"/>
                          </a:solidFill>
                          <a:latin typeface="Courier" pitchFamily="2" charset="0"/>
                        </a:rPr>
                        <a:t>mTag_t</a:t>
                      </a:r>
                      <a:r>
                        <a:rPr lang="en-US" b="1" dirty="0">
                          <a:solidFill>
                            <a:schemeClr val="bg1"/>
                          </a:solidFill>
                          <a:latin typeface="Courier" pitchFamily="2" charset="0"/>
                        </a:rPr>
                        <a:t> </a:t>
                      </a:r>
                      <a:r>
                        <a:rPr lang="en-US" b="1" dirty="0" err="1">
                          <a:solidFill>
                            <a:schemeClr val="bg1"/>
                          </a:solidFill>
                          <a:latin typeface="Courier" pitchFamily="2" charset="0"/>
                        </a:rPr>
                        <a:t>mTag</a:t>
                      </a:r>
                      <a:r>
                        <a:rPr lang="en-US" b="1" dirty="0">
                          <a:solidFill>
                            <a:schemeClr val="bg1"/>
                          </a:solidFill>
                          <a:latin typeface="Courier" pitchFamily="2" charset="0"/>
                        </a:rPr>
                        <a:t>;</a:t>
                      </a:r>
                    </a:p>
                    <a:p>
                      <a:pPr marL="0" indent="0">
                        <a:buNone/>
                      </a:pPr>
                      <a:r>
                        <a:rPr lang="en-US" b="1" dirty="0">
                          <a:solidFill>
                            <a:schemeClr val="bg1"/>
                          </a:solidFill>
                          <a:latin typeface="Courier" pitchFamily="2" charset="0"/>
                        </a:rPr>
                        <a:t>}</a:t>
                      </a:r>
                    </a:p>
                  </a:txBody>
                  <a:tcPr>
                    <a:solidFill>
                      <a:schemeClr val="tx1">
                        <a:lumMod val="95000"/>
                      </a:schemeClr>
                    </a:solidFill>
                  </a:tcPr>
                </a:tc>
                <a:extLst>
                  <a:ext uri="{0D108BD9-81ED-4DB2-BD59-A6C34878D82A}">
                    <a16:rowId xmlns:a16="http://schemas.microsoft.com/office/drawing/2014/main" val="2822817222"/>
                  </a:ext>
                </a:extLst>
              </a:tr>
            </a:tbl>
          </a:graphicData>
        </a:graphic>
      </p:graphicFrame>
    </p:spTree>
    <p:extLst>
      <p:ext uri="{BB962C8B-B14F-4D97-AF65-F5344CB8AC3E}">
        <p14:creationId xmlns:p14="http://schemas.microsoft.com/office/powerpoint/2010/main" val="206394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Parser</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16</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274317863"/>
              </p:ext>
            </p:extLst>
          </p:nvPr>
        </p:nvGraphicFramePr>
        <p:xfrm>
          <a:off x="680321" y="2926080"/>
          <a:ext cx="11203284" cy="365760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676516350"/>
                    </a:ext>
                  </a:extLst>
                </a:gridCol>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parser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MyParser</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packet_in</a:t>
                      </a:r>
                      <a:r>
                        <a:rPr lang="en-IN" sz="1800" b="1" kern="1200" dirty="0">
                          <a:solidFill>
                            <a:schemeClr val="bg1"/>
                          </a:solidFill>
                          <a:effectLst/>
                          <a:latin typeface="Courier" pitchFamily="2" charset="0"/>
                          <a:ea typeface="+mn-ea"/>
                          <a:cs typeface="+mn-cs"/>
                        </a:rPr>
                        <a:t> packet,</a:t>
                      </a:r>
                    </a:p>
                    <a:p>
                      <a:r>
                        <a:rPr lang="en-IN" sz="1800" b="1" kern="1200" dirty="0">
                          <a:solidFill>
                            <a:schemeClr val="bg1"/>
                          </a:solidFill>
                          <a:effectLst/>
                          <a:latin typeface="Courier" pitchFamily="2" charset="0"/>
                          <a:ea typeface="+mn-ea"/>
                          <a:cs typeface="+mn-cs"/>
                        </a:rPr>
                        <a:t>                out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state</a:t>
                      </a:r>
                      <a:r>
                        <a:rPr lang="en-IN" sz="1800" b="1" kern="1200" dirty="0">
                          <a:solidFill>
                            <a:schemeClr val="bg1"/>
                          </a:solidFill>
                          <a:effectLst/>
                          <a:latin typeface="Courier" pitchFamily="2" charset="0"/>
                          <a:ea typeface="+mn-ea"/>
                          <a:cs typeface="+mn-cs"/>
                        </a:rPr>
                        <a:t> start {</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transition</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parse_ethernet</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txBody>
                  <a:tcPr>
                    <a:solidFill>
                      <a:schemeClr val="tx1">
                        <a:lumMod val="95000"/>
                      </a:schemeClr>
                    </a:solidFill>
                  </a:tcPr>
                </a:tc>
                <a:tc>
                  <a:txBody>
                    <a:bodyPr/>
                    <a:lstStyle/>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state</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parse_ethernet</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packet.extract</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hdr.ethernet</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transition</a:t>
                      </a:r>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select</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hdr.ethernet.etherType</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TYPE_IPV4: parse_ipv4;</a:t>
                      </a:r>
                    </a:p>
                    <a:p>
                      <a:r>
                        <a:rPr lang="en-IN" sz="1800" b="1" kern="1200" dirty="0">
                          <a:solidFill>
                            <a:schemeClr val="bg1"/>
                          </a:solidFill>
                          <a:effectLst/>
                          <a:latin typeface="Courier" pitchFamily="2" charset="0"/>
                          <a:ea typeface="+mn-ea"/>
                          <a:cs typeface="+mn-cs"/>
                        </a:rPr>
                        <a:t>            default: accept;</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state</a:t>
                      </a:r>
                      <a:r>
                        <a:rPr lang="en-IN" sz="1800" b="1" kern="1200" dirty="0">
                          <a:solidFill>
                            <a:schemeClr val="bg1"/>
                          </a:solidFill>
                          <a:effectLst/>
                          <a:latin typeface="Courier" pitchFamily="2" charset="0"/>
                          <a:ea typeface="+mn-ea"/>
                          <a:cs typeface="+mn-cs"/>
                        </a:rPr>
                        <a:t> parse_ipv4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packet.extract</a:t>
                      </a:r>
                      <a:r>
                        <a:rPr lang="en-IN" sz="1800" b="1" kern="1200" dirty="0">
                          <a:solidFill>
                            <a:schemeClr val="bg1"/>
                          </a:solidFill>
                          <a:effectLst/>
                          <a:latin typeface="Courier" pitchFamily="2" charset="0"/>
                          <a:ea typeface="+mn-ea"/>
                          <a:cs typeface="+mn-cs"/>
                        </a:rPr>
                        <a:t>(hdr.ipv4);</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transition</a:t>
                      </a:r>
                      <a:r>
                        <a:rPr lang="en-IN" sz="1800" b="1" kern="1200" dirty="0">
                          <a:solidFill>
                            <a:schemeClr val="bg1"/>
                          </a:solidFill>
                          <a:effectLst/>
                          <a:latin typeface="Courier" pitchFamily="2" charset="0"/>
                          <a:ea typeface="+mn-ea"/>
                          <a:cs typeface="+mn-cs"/>
                        </a:rPr>
                        <a:t> accept;</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a:t>
                      </a:r>
                      <a:endParaRPr lang="en-US" dirty="0">
                        <a:solidFill>
                          <a:schemeClr val="bg1"/>
                        </a:solidFill>
                        <a:latin typeface="Courier" pitchFamily="2" charset="0"/>
                      </a:endParaRP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sp>
        <p:nvSpPr>
          <p:cNvPr id="5" name="Round Single Corner Rectangle 4">
            <a:extLst>
              <a:ext uri="{FF2B5EF4-FFF2-40B4-BE49-F238E27FC236}">
                <a16:creationId xmlns:a16="http://schemas.microsoft.com/office/drawing/2014/main" id="{BC5A5A4E-7E74-FD40-88F5-CAA256949AFF}"/>
              </a:ext>
            </a:extLst>
          </p:cNvPr>
          <p:cNvSpPr/>
          <p:nvPr/>
        </p:nvSpPr>
        <p:spPr>
          <a:xfrm>
            <a:off x="372533" y="4097867"/>
            <a:ext cx="5147734" cy="829733"/>
          </a:xfrm>
          <a:prstGeom prst="round1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ingle Corner Rectangle 7">
            <a:extLst>
              <a:ext uri="{FF2B5EF4-FFF2-40B4-BE49-F238E27FC236}">
                <a16:creationId xmlns:a16="http://schemas.microsoft.com/office/drawing/2014/main" id="{4692BCC3-BF9D-8246-A378-F0C7D9610188}"/>
              </a:ext>
            </a:extLst>
          </p:cNvPr>
          <p:cNvSpPr/>
          <p:nvPr/>
        </p:nvSpPr>
        <p:spPr>
          <a:xfrm>
            <a:off x="6281961" y="2743201"/>
            <a:ext cx="5757639" cy="829733"/>
          </a:xfrm>
          <a:prstGeom prst="round1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Single Corner Rectangle 8">
            <a:extLst>
              <a:ext uri="{FF2B5EF4-FFF2-40B4-BE49-F238E27FC236}">
                <a16:creationId xmlns:a16="http://schemas.microsoft.com/office/drawing/2014/main" id="{FE0B2A2B-7CED-9C4A-98CC-A0DC9D3CE523}"/>
              </a:ext>
            </a:extLst>
          </p:cNvPr>
          <p:cNvSpPr/>
          <p:nvPr/>
        </p:nvSpPr>
        <p:spPr>
          <a:xfrm>
            <a:off x="6281962" y="3829368"/>
            <a:ext cx="5757637" cy="1098232"/>
          </a:xfrm>
          <a:prstGeom prst="round1Rect">
            <a:avLst/>
          </a:prstGeom>
          <a:no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Single Corner Rectangle 9">
            <a:extLst>
              <a:ext uri="{FF2B5EF4-FFF2-40B4-BE49-F238E27FC236}">
                <a16:creationId xmlns:a16="http://schemas.microsoft.com/office/drawing/2014/main" id="{D0DB54B3-A980-5640-9A0F-3763C44F8ED6}"/>
              </a:ext>
            </a:extLst>
          </p:cNvPr>
          <p:cNvSpPr/>
          <p:nvPr/>
        </p:nvSpPr>
        <p:spPr>
          <a:xfrm>
            <a:off x="6281961" y="5110479"/>
            <a:ext cx="5757637" cy="1098232"/>
          </a:xfrm>
          <a:prstGeom prst="round1Rect">
            <a:avLst/>
          </a:prstGeom>
          <a:noFill/>
          <a:ln w="508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22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Parser</a:t>
            </a:r>
          </a:p>
          <a:p>
            <a:pPr lvl="1"/>
            <a:r>
              <a:rPr lang="en-US" dirty="0"/>
              <a:t>State machine</a:t>
            </a:r>
          </a:p>
          <a:p>
            <a:pPr lvl="1"/>
            <a:r>
              <a:rPr lang="en-US" b="1" dirty="0"/>
              <a:t>Invoke </a:t>
            </a:r>
            <a:r>
              <a:rPr lang="en-IN" b="1" dirty="0">
                <a:latin typeface="Courier" pitchFamily="2" charset="0"/>
              </a:rPr>
              <a:t>“</a:t>
            </a:r>
            <a:r>
              <a:rPr lang="en-IN" b="1" dirty="0" err="1">
                <a:latin typeface="Courier" pitchFamily="2" charset="0"/>
              </a:rPr>
              <a:t>packet_in</a:t>
            </a:r>
            <a:r>
              <a:rPr lang="en-IN" b="1" dirty="0">
                <a:latin typeface="Courier" pitchFamily="2" charset="0"/>
              </a:rPr>
              <a:t> packet”</a:t>
            </a:r>
            <a:endParaRPr lang="en-US" dirty="0"/>
          </a:p>
          <a:p>
            <a:pPr lvl="1"/>
            <a:r>
              <a:rPr lang="en-US" b="1" dirty="0"/>
              <a:t>Output “</a:t>
            </a:r>
            <a:r>
              <a:rPr lang="en-IN" b="1" dirty="0">
                <a:latin typeface="Courier" pitchFamily="2" charset="0"/>
              </a:rPr>
              <a:t>headers </a:t>
            </a:r>
            <a:r>
              <a:rPr lang="en-IN" b="1" dirty="0" err="1">
                <a:latin typeface="Courier" pitchFamily="2" charset="0"/>
              </a:rPr>
              <a:t>hdr</a:t>
            </a:r>
            <a:r>
              <a:rPr lang="en-IN" b="1" dirty="0">
                <a:latin typeface="Courier" pitchFamily="2" charset="0"/>
              </a:rPr>
              <a:t>”</a:t>
            </a:r>
          </a:p>
          <a:p>
            <a:pPr lvl="1"/>
            <a:r>
              <a:rPr lang="en-US" b="1" dirty="0" err="1"/>
              <a:t>Input/Output</a:t>
            </a:r>
            <a:r>
              <a:rPr lang="en-US" b="1" dirty="0"/>
              <a:t> “</a:t>
            </a:r>
            <a:r>
              <a:rPr lang="en-IN" b="1" dirty="0">
                <a:latin typeface="Courier" pitchFamily="2" charset="0"/>
              </a:rPr>
              <a:t>metadata meta”</a:t>
            </a:r>
          </a:p>
          <a:p>
            <a:pPr lvl="1"/>
            <a:endParaRPr lang="en-US" b="1" dirty="0"/>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17</a:t>
            </a:fld>
            <a:endParaRPr lang="en-US" dirty="0"/>
          </a:p>
        </p:txBody>
      </p:sp>
      <p:graphicFrame>
        <p:nvGraphicFramePr>
          <p:cNvPr id="5" name="Diagram 4">
            <a:extLst>
              <a:ext uri="{FF2B5EF4-FFF2-40B4-BE49-F238E27FC236}">
                <a16:creationId xmlns:a16="http://schemas.microsoft.com/office/drawing/2014/main" id="{85D9B9E1-6CDB-6C4E-9982-399F451DCAF7}"/>
              </a:ext>
            </a:extLst>
          </p:cNvPr>
          <p:cNvGraphicFramePr/>
          <p:nvPr>
            <p:extLst>
              <p:ext uri="{D42A27DB-BD31-4B8C-83A1-F6EECF244321}">
                <p14:modId xmlns:p14="http://schemas.microsoft.com/office/powerpoint/2010/main" val="1000121686"/>
              </p:ext>
            </p:extLst>
          </p:nvPr>
        </p:nvGraphicFramePr>
        <p:xfrm>
          <a:off x="4707467" y="4267199"/>
          <a:ext cx="6993467" cy="2379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71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Executed in Match-Action Pipeline elements</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18</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1678670948"/>
              </p:ext>
            </p:extLst>
          </p:nvPr>
        </p:nvGraphicFramePr>
        <p:xfrm>
          <a:off x="494358" y="3772746"/>
          <a:ext cx="11203284" cy="293116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676516350"/>
                    </a:ext>
                  </a:extLst>
                </a:gridCol>
                <a:gridCol w="5601642">
                  <a:extLst>
                    <a:ext uri="{9D8B030D-6E8A-4147-A177-3AD203B41FA5}">
                      <a16:colId xmlns:a16="http://schemas.microsoft.com/office/drawing/2014/main" val="234913028"/>
                    </a:ext>
                  </a:extLst>
                </a:gridCol>
              </a:tblGrid>
              <a:tr h="370840">
                <a:tc>
                  <a:txBody>
                    <a:bodyPr/>
                    <a:lstStyle/>
                    <a:p>
                      <a:r>
                        <a:rPr lang="en-IN" sz="1800" b="1" kern="1200" dirty="0">
                          <a:solidFill>
                            <a:srgbClr val="FF0000"/>
                          </a:solidFill>
                          <a:effectLst/>
                          <a:latin typeface="Courier" pitchFamily="2" charset="0"/>
                          <a:ea typeface="+mn-ea"/>
                          <a:cs typeface="+mn-cs"/>
                        </a:rPr>
                        <a:t>control</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MyVerifyChecksum</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 </a:t>
                      </a:r>
                    </a:p>
                    <a:p>
                      <a:r>
                        <a:rPr lang="en-IN" sz="1800" b="1" kern="1200" dirty="0">
                          <a:solidFill>
                            <a:schemeClr val="bg1"/>
                          </a:solidFill>
                          <a:effectLst/>
                          <a:latin typeface="Courier" pitchFamily="2" charset="0"/>
                          <a:ea typeface="+mn-ea"/>
                          <a:cs typeface="+mn-cs"/>
                        </a:rPr>
                        <a:t>   { . . . }</a:t>
                      </a:r>
                    </a:p>
                    <a:p>
                      <a:endParaRPr lang="en-IN" sz="1800" b="1" kern="1200" dirty="0">
                        <a:solidFill>
                          <a:schemeClr val="bg1"/>
                        </a:solidFill>
                        <a:effectLst/>
                        <a:latin typeface="Courier" pitchFamily="2" charset="0"/>
                        <a:ea typeface="+mn-ea"/>
                        <a:cs typeface="+mn-cs"/>
                      </a:endParaRPr>
                    </a:p>
                    <a:p>
                      <a:r>
                        <a:rPr lang="en-IN" sz="1800" b="1" kern="1200" dirty="0">
                          <a:solidFill>
                            <a:srgbClr val="FF0000"/>
                          </a:solidFill>
                          <a:effectLst/>
                          <a:latin typeface="Courier" pitchFamily="2" charset="0"/>
                          <a:ea typeface="+mn-ea"/>
                          <a:cs typeface="+mn-cs"/>
                        </a:rPr>
                        <a:t>control</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MyIngress</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r>
                        <a:rPr lang="en-IN" sz="1800" b="1" kern="1200" dirty="0">
                          <a:solidFill>
                            <a:schemeClr val="bg1"/>
                          </a:solidFill>
                          <a:effectLst/>
                          <a:latin typeface="Courier" pitchFamily="2" charset="0"/>
                          <a:ea typeface="+mn-ea"/>
                          <a:cs typeface="+mn-cs"/>
                        </a:rPr>
                        <a:t>   {. . .}</a:t>
                      </a:r>
                    </a:p>
                    <a:p>
                      <a:endParaRPr lang="en-IN" sz="1800" b="1" kern="1200" dirty="0">
                        <a:solidFill>
                          <a:schemeClr val="bg1"/>
                        </a:solidFill>
                        <a:effectLst/>
                        <a:latin typeface="Courier" pitchFamily="2" charset="0"/>
                        <a:ea typeface="+mn-ea"/>
                        <a:cs typeface="+mn-cs"/>
                      </a:endParaRPr>
                    </a:p>
                    <a:p>
                      <a:endParaRPr lang="en-IN" sz="1800" b="1" kern="1200" dirty="0">
                        <a:solidFill>
                          <a:schemeClr val="bg1"/>
                        </a:solidFill>
                        <a:effectLst/>
                        <a:latin typeface="Courier" pitchFamily="2" charset="0"/>
                        <a:ea typeface="+mn-ea"/>
                        <a:cs typeface="+mn-cs"/>
                      </a:endParaRPr>
                    </a:p>
                  </a:txBody>
                  <a:tcPr>
                    <a:solidFill>
                      <a:schemeClr val="tx1">
                        <a:lumMod val="95000"/>
                      </a:schemeClr>
                    </a:solidFill>
                  </a:tcPr>
                </a:tc>
                <a:tc>
                  <a:txBody>
                    <a:bodyPr/>
                    <a:lstStyle/>
                    <a:p>
                      <a:r>
                        <a:rPr lang="en-US" dirty="0">
                          <a:solidFill>
                            <a:srgbClr val="FF0000"/>
                          </a:solidFill>
                          <a:latin typeface="Courier" pitchFamily="2" charset="0"/>
                        </a:rPr>
                        <a:t>control</a:t>
                      </a:r>
                      <a:r>
                        <a:rPr lang="en-US" dirty="0">
                          <a:solidFill>
                            <a:schemeClr val="bg1"/>
                          </a:solidFill>
                          <a:latin typeface="Courier" pitchFamily="2" charset="0"/>
                        </a:rPr>
                        <a:t> </a:t>
                      </a:r>
                      <a:r>
                        <a:rPr lang="en-US" dirty="0" err="1">
                          <a:solidFill>
                            <a:schemeClr val="bg1"/>
                          </a:solidFill>
                          <a:latin typeface="Courier" pitchFamily="2" charset="0"/>
                        </a:rPr>
                        <a:t>MyEgress</a:t>
                      </a:r>
                      <a:r>
                        <a:rPr lang="en-US" dirty="0">
                          <a:solidFill>
                            <a:schemeClr val="bg1"/>
                          </a:solidFill>
                          <a:latin typeface="Courier" pitchFamily="2" charset="0"/>
                        </a:rPr>
                        <a:t>(</a:t>
                      </a:r>
                      <a:r>
                        <a:rPr lang="en-US" dirty="0" err="1">
                          <a:solidFill>
                            <a:schemeClr val="bg1"/>
                          </a:solidFill>
                          <a:latin typeface="Courier" pitchFamily="2" charset="0"/>
                        </a:rPr>
                        <a:t>inout</a:t>
                      </a:r>
                      <a:r>
                        <a:rPr lang="en-US" dirty="0">
                          <a:solidFill>
                            <a:schemeClr val="bg1"/>
                          </a:solidFill>
                          <a:latin typeface="Courier" pitchFamily="2" charset="0"/>
                        </a:rPr>
                        <a:t> headers </a:t>
                      </a:r>
                      <a:r>
                        <a:rPr lang="en-US" dirty="0" err="1">
                          <a:solidFill>
                            <a:schemeClr val="bg1"/>
                          </a:solidFill>
                          <a:latin typeface="Courier" pitchFamily="2" charset="0"/>
                        </a:rPr>
                        <a:t>hdr</a:t>
                      </a:r>
                      <a:r>
                        <a:rPr lang="en-US" dirty="0">
                          <a:solidFill>
                            <a:schemeClr val="bg1"/>
                          </a:solidFill>
                          <a:latin typeface="Courier" pitchFamily="2" charset="0"/>
                        </a:rPr>
                        <a:t>,</a:t>
                      </a:r>
                    </a:p>
                    <a:p>
                      <a:r>
                        <a:rPr lang="en-US" dirty="0">
                          <a:solidFill>
                            <a:schemeClr val="bg1"/>
                          </a:solidFill>
                          <a:latin typeface="Courier" pitchFamily="2" charset="0"/>
                        </a:rPr>
                        <a:t>                 </a:t>
                      </a:r>
                      <a:r>
                        <a:rPr lang="en-US" dirty="0" err="1">
                          <a:solidFill>
                            <a:schemeClr val="bg1"/>
                          </a:solidFill>
                          <a:latin typeface="Courier" pitchFamily="2" charset="0"/>
                        </a:rPr>
                        <a:t>inout</a:t>
                      </a:r>
                      <a:r>
                        <a:rPr lang="en-US" dirty="0">
                          <a:solidFill>
                            <a:schemeClr val="bg1"/>
                          </a:solidFill>
                          <a:latin typeface="Courier" pitchFamily="2" charset="0"/>
                        </a:rPr>
                        <a:t> metadata meta)</a:t>
                      </a:r>
                    </a:p>
                    <a:p>
                      <a:r>
                        <a:rPr lang="en-US" dirty="0">
                          <a:solidFill>
                            <a:schemeClr val="bg1"/>
                          </a:solidFill>
                          <a:latin typeface="Courier" pitchFamily="2" charset="0"/>
                        </a:rPr>
                        <a:t>   </a:t>
                      </a:r>
                      <a:r>
                        <a:rPr lang="en-IN" sz="1800" b="1" kern="1200" dirty="0">
                          <a:solidFill>
                            <a:schemeClr val="bg1"/>
                          </a:solidFill>
                          <a:effectLst/>
                          <a:latin typeface="Courier" pitchFamily="2" charset="0"/>
                          <a:ea typeface="+mn-ea"/>
                          <a:cs typeface="+mn-cs"/>
                        </a:rPr>
                        <a:t>{ . . . }</a:t>
                      </a:r>
                    </a:p>
                    <a:p>
                      <a:endParaRPr lang="en-US" dirty="0">
                        <a:solidFill>
                          <a:schemeClr val="bg1"/>
                        </a:solidFill>
                        <a:latin typeface="Courier" pitchFamily="2" charset="0"/>
                      </a:endParaRPr>
                    </a:p>
                    <a:p>
                      <a:r>
                        <a:rPr lang="en-US" dirty="0">
                          <a:solidFill>
                            <a:srgbClr val="FF0000"/>
                          </a:solidFill>
                          <a:latin typeface="Courier" pitchFamily="2" charset="0"/>
                        </a:rPr>
                        <a:t>control</a:t>
                      </a:r>
                      <a:r>
                        <a:rPr lang="en-US" dirty="0">
                          <a:solidFill>
                            <a:schemeClr val="bg1"/>
                          </a:solidFill>
                          <a:latin typeface="Courier" pitchFamily="2" charset="0"/>
                        </a:rPr>
                        <a:t> </a:t>
                      </a:r>
                      <a:r>
                        <a:rPr lang="en-US" dirty="0" err="1">
                          <a:solidFill>
                            <a:schemeClr val="bg1"/>
                          </a:solidFill>
                          <a:latin typeface="Courier" pitchFamily="2" charset="0"/>
                        </a:rPr>
                        <a:t>MyComputeChecksum</a:t>
                      </a:r>
                      <a:r>
                        <a:rPr lang="en-US" dirty="0">
                          <a:solidFill>
                            <a:schemeClr val="bg1"/>
                          </a:solidFill>
                          <a:latin typeface="Courier" pitchFamily="2" charset="0"/>
                        </a:rPr>
                        <a:t>(</a:t>
                      </a:r>
                      <a:r>
                        <a:rPr lang="en-US" dirty="0" err="1">
                          <a:solidFill>
                            <a:schemeClr val="bg1"/>
                          </a:solidFill>
                          <a:latin typeface="Courier" pitchFamily="2" charset="0"/>
                        </a:rPr>
                        <a:t>inout</a:t>
                      </a:r>
                      <a:r>
                        <a:rPr lang="en-US" dirty="0">
                          <a:solidFill>
                            <a:schemeClr val="bg1"/>
                          </a:solidFill>
                          <a:latin typeface="Courier" pitchFamily="2" charset="0"/>
                        </a:rPr>
                        <a:t> headers  </a:t>
                      </a:r>
                      <a:r>
                        <a:rPr lang="en-US" dirty="0" err="1">
                          <a:solidFill>
                            <a:schemeClr val="bg1"/>
                          </a:solidFill>
                          <a:latin typeface="Courier" pitchFamily="2" charset="0"/>
                        </a:rPr>
                        <a:t>hdr</a:t>
                      </a:r>
                      <a:r>
                        <a:rPr lang="en-US" dirty="0">
                          <a:solidFill>
                            <a:schemeClr val="bg1"/>
                          </a:solidFill>
                          <a:latin typeface="Courier" pitchFamily="2" charset="0"/>
                        </a:rPr>
                        <a:t>, </a:t>
                      </a:r>
                      <a:r>
                        <a:rPr lang="en-US" dirty="0" err="1">
                          <a:solidFill>
                            <a:schemeClr val="bg1"/>
                          </a:solidFill>
                          <a:latin typeface="Courier" pitchFamily="2" charset="0"/>
                        </a:rPr>
                        <a:t>inout</a:t>
                      </a:r>
                      <a:r>
                        <a:rPr lang="en-US" dirty="0">
                          <a:solidFill>
                            <a:schemeClr val="bg1"/>
                          </a:solidFill>
                          <a:latin typeface="Courier" pitchFamily="2" charset="0"/>
                        </a:rPr>
                        <a:t> metadata meta) </a:t>
                      </a:r>
                    </a:p>
                    <a:p>
                      <a:r>
                        <a:rPr lang="en-US" dirty="0">
                          <a:solidFill>
                            <a:schemeClr val="bg1"/>
                          </a:solidFill>
                          <a:latin typeface="Courier" pitchFamily="2" charset="0"/>
                        </a:rPr>
                        <a:t>   { . . . }</a:t>
                      </a:r>
                    </a:p>
                  </a:txBody>
                  <a:tcPr>
                    <a:solidFill>
                      <a:schemeClr val="tx1">
                        <a:lumMod val="75000"/>
                      </a:schemeClr>
                    </a:solidFill>
                  </a:tcPr>
                </a:tc>
                <a:extLst>
                  <a:ext uri="{0D108BD9-81ED-4DB2-BD59-A6C34878D82A}">
                    <a16:rowId xmlns:a16="http://schemas.microsoft.com/office/drawing/2014/main" val="2822817222"/>
                  </a:ext>
                </a:extLst>
              </a:tr>
              <a:tr h="370840">
                <a:tc gridSpan="2">
                  <a:txBody>
                    <a:bodyPr/>
                    <a:lstStyle/>
                    <a:p>
                      <a:r>
                        <a:rPr lang="en-IN" sz="1800" b="1" kern="1200" dirty="0">
                          <a:solidFill>
                            <a:srgbClr val="FF0000"/>
                          </a:solidFill>
                          <a:effectLst/>
                          <a:latin typeface="Courier" pitchFamily="2" charset="0"/>
                          <a:ea typeface="+mn-ea"/>
                          <a:cs typeface="+mn-cs"/>
                        </a:rPr>
                        <a:t>control</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MyDeparser</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packet_out</a:t>
                      </a:r>
                      <a:r>
                        <a:rPr lang="en-IN" sz="1800" b="1" kern="1200" dirty="0">
                          <a:solidFill>
                            <a:schemeClr val="bg1"/>
                          </a:solidFill>
                          <a:effectLst/>
                          <a:latin typeface="Courier" pitchFamily="2" charset="0"/>
                          <a:ea typeface="+mn-ea"/>
                          <a:cs typeface="+mn-cs"/>
                        </a:rPr>
                        <a:t> packet, in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 . . . }</a:t>
                      </a:r>
                    </a:p>
                  </a:txBody>
                  <a:tcPr>
                    <a:solidFill>
                      <a:schemeClr val="tx1">
                        <a:lumMod val="65000"/>
                      </a:schemeClr>
                    </a:solidFill>
                  </a:tcPr>
                </a:tc>
                <a:tc hMerge="1">
                  <a:txBody>
                    <a:bodyPr/>
                    <a:lstStyle/>
                    <a:p>
                      <a:endParaRPr lang="en-US" dirty="0">
                        <a:solidFill>
                          <a:schemeClr val="bg1"/>
                        </a:solidFill>
                        <a:latin typeface="Courier" pitchFamily="2" charset="0"/>
                      </a:endParaRPr>
                    </a:p>
                  </a:txBody>
                  <a:tcPr>
                    <a:solidFill>
                      <a:schemeClr val="tx1">
                        <a:lumMod val="75000"/>
                      </a:schemeClr>
                    </a:solidFill>
                  </a:tcPr>
                </a:tc>
                <a:extLst>
                  <a:ext uri="{0D108BD9-81ED-4DB2-BD59-A6C34878D82A}">
                    <a16:rowId xmlns:a16="http://schemas.microsoft.com/office/drawing/2014/main" val="641511687"/>
                  </a:ext>
                </a:extLst>
              </a:tr>
            </a:tbl>
          </a:graphicData>
        </a:graphic>
      </p:graphicFrame>
      <p:sp>
        <p:nvSpPr>
          <p:cNvPr id="6" name="Rounded Rectangle 5">
            <a:extLst>
              <a:ext uri="{FF2B5EF4-FFF2-40B4-BE49-F238E27FC236}">
                <a16:creationId xmlns:a16="http://schemas.microsoft.com/office/drawing/2014/main" id="{629392FC-6589-164D-886B-9892648653ED}"/>
              </a:ext>
            </a:extLst>
          </p:cNvPr>
          <p:cNvSpPr/>
          <p:nvPr/>
        </p:nvSpPr>
        <p:spPr>
          <a:xfrm rot="16200000">
            <a:off x="6023089" y="2431698"/>
            <a:ext cx="1231565" cy="4770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Parser</a:t>
            </a:r>
          </a:p>
        </p:txBody>
      </p:sp>
      <p:sp>
        <p:nvSpPr>
          <p:cNvPr id="34" name="Rounded Rectangle 33">
            <a:extLst>
              <a:ext uri="{FF2B5EF4-FFF2-40B4-BE49-F238E27FC236}">
                <a16:creationId xmlns:a16="http://schemas.microsoft.com/office/drawing/2014/main" id="{1BBAF9F3-F9F5-6046-878E-17516E71C501}"/>
              </a:ext>
            </a:extLst>
          </p:cNvPr>
          <p:cNvSpPr/>
          <p:nvPr/>
        </p:nvSpPr>
        <p:spPr>
          <a:xfrm rot="16200000">
            <a:off x="10760986" y="2431699"/>
            <a:ext cx="1231564" cy="4770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De-Parser</a:t>
            </a:r>
          </a:p>
        </p:txBody>
      </p:sp>
      <p:grpSp>
        <p:nvGrpSpPr>
          <p:cNvPr id="35" name="Group 34">
            <a:extLst>
              <a:ext uri="{FF2B5EF4-FFF2-40B4-BE49-F238E27FC236}">
                <a16:creationId xmlns:a16="http://schemas.microsoft.com/office/drawing/2014/main" id="{C45555B9-05A4-1D44-B7D5-065C90523A1B}"/>
              </a:ext>
            </a:extLst>
          </p:cNvPr>
          <p:cNvGrpSpPr/>
          <p:nvPr/>
        </p:nvGrpSpPr>
        <p:grpSpPr>
          <a:xfrm>
            <a:off x="7078134" y="2311311"/>
            <a:ext cx="708407" cy="834762"/>
            <a:chOff x="2091919" y="3117471"/>
            <a:chExt cx="1874381" cy="2314850"/>
          </a:xfrm>
        </p:grpSpPr>
        <p:sp>
          <p:nvSpPr>
            <p:cNvPr id="36" name="Rectangle 35">
              <a:extLst>
                <a:ext uri="{FF2B5EF4-FFF2-40B4-BE49-F238E27FC236}">
                  <a16:creationId xmlns:a16="http://schemas.microsoft.com/office/drawing/2014/main" id="{1A8E4F97-839B-DF40-BDFE-BB062811E0D6}"/>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E29CD1BF-9A35-ED45-8253-AEE54DAF3D3E}"/>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38" name="Manual Operation 37">
              <a:extLst>
                <a:ext uri="{FF2B5EF4-FFF2-40B4-BE49-F238E27FC236}">
                  <a16:creationId xmlns:a16="http://schemas.microsoft.com/office/drawing/2014/main" id="{1FD5BB97-4931-0340-9E90-CED1A559AC49}"/>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39" name="Group 38">
              <a:extLst>
                <a:ext uri="{FF2B5EF4-FFF2-40B4-BE49-F238E27FC236}">
                  <a16:creationId xmlns:a16="http://schemas.microsoft.com/office/drawing/2014/main" id="{E070D15E-15D1-C44E-AE12-D1113E7621A1}"/>
                </a:ext>
              </a:extLst>
            </p:cNvPr>
            <p:cNvGrpSpPr/>
            <p:nvPr/>
          </p:nvGrpSpPr>
          <p:grpSpPr>
            <a:xfrm>
              <a:off x="2175834" y="3725659"/>
              <a:ext cx="1669164" cy="429401"/>
              <a:chOff x="2313858" y="3363344"/>
              <a:chExt cx="1669164" cy="429401"/>
            </a:xfrm>
          </p:grpSpPr>
          <p:sp>
            <p:nvSpPr>
              <p:cNvPr id="46" name="Rounded Rectangle 45">
                <a:extLst>
                  <a:ext uri="{FF2B5EF4-FFF2-40B4-BE49-F238E27FC236}">
                    <a16:creationId xmlns:a16="http://schemas.microsoft.com/office/drawing/2014/main" id="{F374AFC3-9AA6-7140-A398-54BB063E87C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7" name="Manual Operation 46">
                <a:extLst>
                  <a:ext uri="{FF2B5EF4-FFF2-40B4-BE49-F238E27FC236}">
                    <a16:creationId xmlns:a16="http://schemas.microsoft.com/office/drawing/2014/main" id="{46D54F9B-CCA0-7D42-8919-557F07C2B78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0" name="Group 39">
              <a:extLst>
                <a:ext uri="{FF2B5EF4-FFF2-40B4-BE49-F238E27FC236}">
                  <a16:creationId xmlns:a16="http://schemas.microsoft.com/office/drawing/2014/main" id="{F1D4D704-A86F-444F-8C60-A6FBB84E9700}"/>
                </a:ext>
              </a:extLst>
            </p:cNvPr>
            <p:cNvGrpSpPr/>
            <p:nvPr/>
          </p:nvGrpSpPr>
          <p:grpSpPr>
            <a:xfrm>
              <a:off x="2172958" y="4274879"/>
              <a:ext cx="1669164" cy="429401"/>
              <a:chOff x="2313858" y="3363344"/>
              <a:chExt cx="1669164" cy="429401"/>
            </a:xfrm>
          </p:grpSpPr>
          <p:sp>
            <p:nvSpPr>
              <p:cNvPr id="44" name="Rounded Rectangle 43">
                <a:extLst>
                  <a:ext uri="{FF2B5EF4-FFF2-40B4-BE49-F238E27FC236}">
                    <a16:creationId xmlns:a16="http://schemas.microsoft.com/office/drawing/2014/main" id="{D40FCB8D-809D-164D-849F-639636EAFE83}"/>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5" name="Manual Operation 44">
                <a:extLst>
                  <a:ext uri="{FF2B5EF4-FFF2-40B4-BE49-F238E27FC236}">
                    <a16:creationId xmlns:a16="http://schemas.microsoft.com/office/drawing/2014/main" id="{03B55075-8694-E540-9F5E-E62EC33213C1}"/>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1" name="Group 40">
              <a:extLst>
                <a:ext uri="{FF2B5EF4-FFF2-40B4-BE49-F238E27FC236}">
                  <a16:creationId xmlns:a16="http://schemas.microsoft.com/office/drawing/2014/main" id="{60DD6220-B03A-CC42-B5CE-4FEAAFA29D51}"/>
                </a:ext>
              </a:extLst>
            </p:cNvPr>
            <p:cNvGrpSpPr/>
            <p:nvPr/>
          </p:nvGrpSpPr>
          <p:grpSpPr>
            <a:xfrm>
              <a:off x="2152828" y="4789585"/>
              <a:ext cx="1669164" cy="429401"/>
              <a:chOff x="2313858" y="3363344"/>
              <a:chExt cx="1669164" cy="429401"/>
            </a:xfrm>
          </p:grpSpPr>
          <p:sp>
            <p:nvSpPr>
              <p:cNvPr id="42" name="Rounded Rectangle 41">
                <a:extLst>
                  <a:ext uri="{FF2B5EF4-FFF2-40B4-BE49-F238E27FC236}">
                    <a16:creationId xmlns:a16="http://schemas.microsoft.com/office/drawing/2014/main" id="{A8DE4095-A12C-ED4B-A56A-8EA30796B6A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3" name="Manual Operation 42">
                <a:extLst>
                  <a:ext uri="{FF2B5EF4-FFF2-40B4-BE49-F238E27FC236}">
                    <a16:creationId xmlns:a16="http://schemas.microsoft.com/office/drawing/2014/main" id="{76344741-9218-1B41-A9EA-3F15685063A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48" name="Group 47">
            <a:extLst>
              <a:ext uri="{FF2B5EF4-FFF2-40B4-BE49-F238E27FC236}">
                <a16:creationId xmlns:a16="http://schemas.microsoft.com/office/drawing/2014/main" id="{35D2B9C2-EED0-EF4E-9505-AF1DB47077A6}"/>
              </a:ext>
            </a:extLst>
          </p:cNvPr>
          <p:cNvGrpSpPr/>
          <p:nvPr/>
        </p:nvGrpSpPr>
        <p:grpSpPr>
          <a:xfrm>
            <a:off x="8009552" y="2287607"/>
            <a:ext cx="708407" cy="834762"/>
            <a:chOff x="2091919" y="3117471"/>
            <a:chExt cx="1874381" cy="2314850"/>
          </a:xfrm>
        </p:grpSpPr>
        <p:sp>
          <p:nvSpPr>
            <p:cNvPr id="49" name="Rectangle 48">
              <a:extLst>
                <a:ext uri="{FF2B5EF4-FFF2-40B4-BE49-F238E27FC236}">
                  <a16:creationId xmlns:a16="http://schemas.microsoft.com/office/drawing/2014/main" id="{B4757EC7-3B71-9A4A-A818-17599691618D}"/>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9840724C-FE37-D040-ADB2-95837693BD60}"/>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1" name="Manual Operation 50">
              <a:extLst>
                <a:ext uri="{FF2B5EF4-FFF2-40B4-BE49-F238E27FC236}">
                  <a16:creationId xmlns:a16="http://schemas.microsoft.com/office/drawing/2014/main" id="{6E9ABED9-D915-1146-9293-45249C60DC1F}"/>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52" name="Group 51">
              <a:extLst>
                <a:ext uri="{FF2B5EF4-FFF2-40B4-BE49-F238E27FC236}">
                  <a16:creationId xmlns:a16="http://schemas.microsoft.com/office/drawing/2014/main" id="{27813749-AD9B-7D46-A9D9-07B20FD2DDD7}"/>
                </a:ext>
              </a:extLst>
            </p:cNvPr>
            <p:cNvGrpSpPr/>
            <p:nvPr/>
          </p:nvGrpSpPr>
          <p:grpSpPr>
            <a:xfrm>
              <a:off x="2175834" y="3725659"/>
              <a:ext cx="1669164" cy="429401"/>
              <a:chOff x="2313858" y="3363344"/>
              <a:chExt cx="1669164" cy="429401"/>
            </a:xfrm>
          </p:grpSpPr>
          <p:sp>
            <p:nvSpPr>
              <p:cNvPr id="59" name="Rounded Rectangle 58">
                <a:extLst>
                  <a:ext uri="{FF2B5EF4-FFF2-40B4-BE49-F238E27FC236}">
                    <a16:creationId xmlns:a16="http://schemas.microsoft.com/office/drawing/2014/main" id="{958EB55F-261A-CC45-ABF8-E609D263CE5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0" name="Manual Operation 59">
                <a:extLst>
                  <a:ext uri="{FF2B5EF4-FFF2-40B4-BE49-F238E27FC236}">
                    <a16:creationId xmlns:a16="http://schemas.microsoft.com/office/drawing/2014/main" id="{A5917BA1-8A84-B641-96F7-8B4F1A34CEF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3" name="Group 52">
              <a:extLst>
                <a:ext uri="{FF2B5EF4-FFF2-40B4-BE49-F238E27FC236}">
                  <a16:creationId xmlns:a16="http://schemas.microsoft.com/office/drawing/2014/main" id="{BAB48027-29B1-BE4D-998E-1E54BF895AF5}"/>
                </a:ext>
              </a:extLst>
            </p:cNvPr>
            <p:cNvGrpSpPr/>
            <p:nvPr/>
          </p:nvGrpSpPr>
          <p:grpSpPr>
            <a:xfrm>
              <a:off x="2172958" y="4274879"/>
              <a:ext cx="1669164" cy="429401"/>
              <a:chOff x="2313858" y="3363344"/>
              <a:chExt cx="1669164" cy="429401"/>
            </a:xfrm>
          </p:grpSpPr>
          <p:sp>
            <p:nvSpPr>
              <p:cNvPr id="57" name="Rounded Rectangle 56">
                <a:extLst>
                  <a:ext uri="{FF2B5EF4-FFF2-40B4-BE49-F238E27FC236}">
                    <a16:creationId xmlns:a16="http://schemas.microsoft.com/office/drawing/2014/main" id="{47AC04A9-070A-564B-8402-C072FF3D437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8" name="Manual Operation 57">
                <a:extLst>
                  <a:ext uri="{FF2B5EF4-FFF2-40B4-BE49-F238E27FC236}">
                    <a16:creationId xmlns:a16="http://schemas.microsoft.com/office/drawing/2014/main" id="{9BB3511F-179B-0B4E-AC84-0CAAFA8B46F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4" name="Group 53">
              <a:extLst>
                <a:ext uri="{FF2B5EF4-FFF2-40B4-BE49-F238E27FC236}">
                  <a16:creationId xmlns:a16="http://schemas.microsoft.com/office/drawing/2014/main" id="{AB659CBC-9F78-B749-8F6C-1DBD8D6A285F}"/>
                </a:ext>
              </a:extLst>
            </p:cNvPr>
            <p:cNvGrpSpPr/>
            <p:nvPr/>
          </p:nvGrpSpPr>
          <p:grpSpPr>
            <a:xfrm>
              <a:off x="2152828" y="4789585"/>
              <a:ext cx="1669164" cy="429401"/>
              <a:chOff x="2313858" y="3363344"/>
              <a:chExt cx="1669164" cy="429401"/>
            </a:xfrm>
          </p:grpSpPr>
          <p:sp>
            <p:nvSpPr>
              <p:cNvPr id="55" name="Rounded Rectangle 54">
                <a:extLst>
                  <a:ext uri="{FF2B5EF4-FFF2-40B4-BE49-F238E27FC236}">
                    <a16:creationId xmlns:a16="http://schemas.microsoft.com/office/drawing/2014/main" id="{CE8F0A82-ACA4-0547-B285-ABF0C7438E2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6" name="Manual Operation 55">
                <a:extLst>
                  <a:ext uri="{FF2B5EF4-FFF2-40B4-BE49-F238E27FC236}">
                    <a16:creationId xmlns:a16="http://schemas.microsoft.com/office/drawing/2014/main" id="{883F8AC0-36CA-CB41-AED7-6247DB078A6C}"/>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61" name="Group 60">
            <a:extLst>
              <a:ext uri="{FF2B5EF4-FFF2-40B4-BE49-F238E27FC236}">
                <a16:creationId xmlns:a16="http://schemas.microsoft.com/office/drawing/2014/main" id="{07CDFBF9-7385-3F41-A630-D4B91E29E37E}"/>
              </a:ext>
            </a:extLst>
          </p:cNvPr>
          <p:cNvGrpSpPr/>
          <p:nvPr/>
        </p:nvGrpSpPr>
        <p:grpSpPr>
          <a:xfrm>
            <a:off x="9140852" y="2287607"/>
            <a:ext cx="708407" cy="834762"/>
            <a:chOff x="2091919" y="3117471"/>
            <a:chExt cx="1874381" cy="2314850"/>
          </a:xfrm>
        </p:grpSpPr>
        <p:sp>
          <p:nvSpPr>
            <p:cNvPr id="62" name="Rectangle 61">
              <a:extLst>
                <a:ext uri="{FF2B5EF4-FFF2-40B4-BE49-F238E27FC236}">
                  <a16:creationId xmlns:a16="http://schemas.microsoft.com/office/drawing/2014/main" id="{69808D51-5B3C-F048-B319-F68133FF915A}"/>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D73A6689-4FFC-7548-8F88-01D4AD1B7FD6}"/>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4" name="Manual Operation 63">
              <a:extLst>
                <a:ext uri="{FF2B5EF4-FFF2-40B4-BE49-F238E27FC236}">
                  <a16:creationId xmlns:a16="http://schemas.microsoft.com/office/drawing/2014/main" id="{7E221781-4FA3-7046-931A-152C2621D5A7}"/>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65" name="Group 64">
              <a:extLst>
                <a:ext uri="{FF2B5EF4-FFF2-40B4-BE49-F238E27FC236}">
                  <a16:creationId xmlns:a16="http://schemas.microsoft.com/office/drawing/2014/main" id="{BBA3DFD4-DA1B-7243-ACA2-927B0A6F7A9C}"/>
                </a:ext>
              </a:extLst>
            </p:cNvPr>
            <p:cNvGrpSpPr/>
            <p:nvPr/>
          </p:nvGrpSpPr>
          <p:grpSpPr>
            <a:xfrm>
              <a:off x="2175834" y="3725659"/>
              <a:ext cx="1669164" cy="429401"/>
              <a:chOff x="2313858" y="3363344"/>
              <a:chExt cx="1669164" cy="429401"/>
            </a:xfrm>
          </p:grpSpPr>
          <p:sp>
            <p:nvSpPr>
              <p:cNvPr id="72" name="Rounded Rectangle 71">
                <a:extLst>
                  <a:ext uri="{FF2B5EF4-FFF2-40B4-BE49-F238E27FC236}">
                    <a16:creationId xmlns:a16="http://schemas.microsoft.com/office/drawing/2014/main" id="{C7518EEF-DFB7-834F-9622-E61DE7ED05DF}"/>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3" name="Manual Operation 72">
                <a:extLst>
                  <a:ext uri="{FF2B5EF4-FFF2-40B4-BE49-F238E27FC236}">
                    <a16:creationId xmlns:a16="http://schemas.microsoft.com/office/drawing/2014/main" id="{BFE05372-3288-9A40-98F1-7DA05C6D081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6" name="Group 65">
              <a:extLst>
                <a:ext uri="{FF2B5EF4-FFF2-40B4-BE49-F238E27FC236}">
                  <a16:creationId xmlns:a16="http://schemas.microsoft.com/office/drawing/2014/main" id="{8B3434BF-4A0A-A140-AE11-BD13F0EA97E4}"/>
                </a:ext>
              </a:extLst>
            </p:cNvPr>
            <p:cNvGrpSpPr/>
            <p:nvPr/>
          </p:nvGrpSpPr>
          <p:grpSpPr>
            <a:xfrm>
              <a:off x="2172958" y="4274879"/>
              <a:ext cx="1669164" cy="429401"/>
              <a:chOff x="2313858" y="3363344"/>
              <a:chExt cx="1669164" cy="429401"/>
            </a:xfrm>
          </p:grpSpPr>
          <p:sp>
            <p:nvSpPr>
              <p:cNvPr id="70" name="Rounded Rectangle 69">
                <a:extLst>
                  <a:ext uri="{FF2B5EF4-FFF2-40B4-BE49-F238E27FC236}">
                    <a16:creationId xmlns:a16="http://schemas.microsoft.com/office/drawing/2014/main" id="{9EB81E78-21DD-8449-999A-ADFBE092824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1" name="Manual Operation 70">
                <a:extLst>
                  <a:ext uri="{FF2B5EF4-FFF2-40B4-BE49-F238E27FC236}">
                    <a16:creationId xmlns:a16="http://schemas.microsoft.com/office/drawing/2014/main" id="{30EB0182-9341-B743-8BCE-333A950A82ED}"/>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7" name="Group 66">
              <a:extLst>
                <a:ext uri="{FF2B5EF4-FFF2-40B4-BE49-F238E27FC236}">
                  <a16:creationId xmlns:a16="http://schemas.microsoft.com/office/drawing/2014/main" id="{DD13BA3F-1F78-7246-84B7-024CEDD84A14}"/>
                </a:ext>
              </a:extLst>
            </p:cNvPr>
            <p:cNvGrpSpPr/>
            <p:nvPr/>
          </p:nvGrpSpPr>
          <p:grpSpPr>
            <a:xfrm>
              <a:off x="2152828" y="4789585"/>
              <a:ext cx="1669164" cy="429401"/>
              <a:chOff x="2313858" y="3363344"/>
              <a:chExt cx="1669164" cy="429401"/>
            </a:xfrm>
          </p:grpSpPr>
          <p:sp>
            <p:nvSpPr>
              <p:cNvPr id="68" name="Rounded Rectangle 67">
                <a:extLst>
                  <a:ext uri="{FF2B5EF4-FFF2-40B4-BE49-F238E27FC236}">
                    <a16:creationId xmlns:a16="http://schemas.microsoft.com/office/drawing/2014/main" id="{927C35F3-D1E5-4B4A-8C9A-9BB9AF123D4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9" name="Manual Operation 68">
                <a:extLst>
                  <a:ext uri="{FF2B5EF4-FFF2-40B4-BE49-F238E27FC236}">
                    <a16:creationId xmlns:a16="http://schemas.microsoft.com/office/drawing/2014/main" id="{430D36B9-3F61-6B4D-AF1B-7E9EEC0BAEEA}"/>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74" name="Group 73">
            <a:extLst>
              <a:ext uri="{FF2B5EF4-FFF2-40B4-BE49-F238E27FC236}">
                <a16:creationId xmlns:a16="http://schemas.microsoft.com/office/drawing/2014/main" id="{C3A6A868-7426-B146-AF99-E0FAAF3B1649}"/>
              </a:ext>
            </a:extLst>
          </p:cNvPr>
          <p:cNvGrpSpPr/>
          <p:nvPr/>
        </p:nvGrpSpPr>
        <p:grpSpPr>
          <a:xfrm>
            <a:off x="10217041" y="2287607"/>
            <a:ext cx="708407" cy="834762"/>
            <a:chOff x="2091919" y="3117471"/>
            <a:chExt cx="1874381" cy="2314850"/>
          </a:xfrm>
        </p:grpSpPr>
        <p:sp>
          <p:nvSpPr>
            <p:cNvPr id="75" name="Rectangle 74">
              <a:extLst>
                <a:ext uri="{FF2B5EF4-FFF2-40B4-BE49-F238E27FC236}">
                  <a16:creationId xmlns:a16="http://schemas.microsoft.com/office/drawing/2014/main" id="{71199A0A-2A04-F442-9A5F-F345A39075E6}"/>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a:extLst>
                <a:ext uri="{FF2B5EF4-FFF2-40B4-BE49-F238E27FC236}">
                  <a16:creationId xmlns:a16="http://schemas.microsoft.com/office/drawing/2014/main" id="{723D892A-E052-5F4F-B021-84FE71FF5036}"/>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7" name="Manual Operation 76">
              <a:extLst>
                <a:ext uri="{FF2B5EF4-FFF2-40B4-BE49-F238E27FC236}">
                  <a16:creationId xmlns:a16="http://schemas.microsoft.com/office/drawing/2014/main" id="{89840A28-026B-384E-8DB3-8B3BB7A30F94}"/>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78" name="Group 77">
              <a:extLst>
                <a:ext uri="{FF2B5EF4-FFF2-40B4-BE49-F238E27FC236}">
                  <a16:creationId xmlns:a16="http://schemas.microsoft.com/office/drawing/2014/main" id="{43E2E958-4174-8042-9592-4F9DCD5AEDBD}"/>
                </a:ext>
              </a:extLst>
            </p:cNvPr>
            <p:cNvGrpSpPr/>
            <p:nvPr/>
          </p:nvGrpSpPr>
          <p:grpSpPr>
            <a:xfrm>
              <a:off x="2175834" y="3725659"/>
              <a:ext cx="1669164" cy="429401"/>
              <a:chOff x="2313858" y="3363344"/>
              <a:chExt cx="1669164" cy="429401"/>
            </a:xfrm>
          </p:grpSpPr>
          <p:sp>
            <p:nvSpPr>
              <p:cNvPr id="85" name="Rounded Rectangle 84">
                <a:extLst>
                  <a:ext uri="{FF2B5EF4-FFF2-40B4-BE49-F238E27FC236}">
                    <a16:creationId xmlns:a16="http://schemas.microsoft.com/office/drawing/2014/main" id="{FAD93A1C-DC5B-5940-94AA-698FA105291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6" name="Manual Operation 85">
                <a:extLst>
                  <a:ext uri="{FF2B5EF4-FFF2-40B4-BE49-F238E27FC236}">
                    <a16:creationId xmlns:a16="http://schemas.microsoft.com/office/drawing/2014/main" id="{61036A02-7C7B-0B47-8CAB-B7FC91FF71A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79" name="Group 78">
              <a:extLst>
                <a:ext uri="{FF2B5EF4-FFF2-40B4-BE49-F238E27FC236}">
                  <a16:creationId xmlns:a16="http://schemas.microsoft.com/office/drawing/2014/main" id="{382D6BE4-5E27-6742-A5B9-66DF01481726}"/>
                </a:ext>
              </a:extLst>
            </p:cNvPr>
            <p:cNvGrpSpPr/>
            <p:nvPr/>
          </p:nvGrpSpPr>
          <p:grpSpPr>
            <a:xfrm>
              <a:off x="2172958" y="4274879"/>
              <a:ext cx="1669164" cy="429401"/>
              <a:chOff x="2313858" y="3363344"/>
              <a:chExt cx="1669164" cy="429401"/>
            </a:xfrm>
          </p:grpSpPr>
          <p:sp>
            <p:nvSpPr>
              <p:cNvPr id="83" name="Rounded Rectangle 82">
                <a:extLst>
                  <a:ext uri="{FF2B5EF4-FFF2-40B4-BE49-F238E27FC236}">
                    <a16:creationId xmlns:a16="http://schemas.microsoft.com/office/drawing/2014/main" id="{71DCBC40-4B21-5B43-8FE5-9D0C3652CC4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4" name="Manual Operation 83">
                <a:extLst>
                  <a:ext uri="{FF2B5EF4-FFF2-40B4-BE49-F238E27FC236}">
                    <a16:creationId xmlns:a16="http://schemas.microsoft.com/office/drawing/2014/main" id="{3E7C98BB-4E3E-A243-B1FD-74E6FC34482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80" name="Group 79">
              <a:extLst>
                <a:ext uri="{FF2B5EF4-FFF2-40B4-BE49-F238E27FC236}">
                  <a16:creationId xmlns:a16="http://schemas.microsoft.com/office/drawing/2014/main" id="{D5D0D91C-1F1A-284B-AB24-6B94EA73FFAE}"/>
                </a:ext>
              </a:extLst>
            </p:cNvPr>
            <p:cNvGrpSpPr/>
            <p:nvPr/>
          </p:nvGrpSpPr>
          <p:grpSpPr>
            <a:xfrm>
              <a:off x="2152828" y="4789585"/>
              <a:ext cx="1669164" cy="429401"/>
              <a:chOff x="2313858" y="3363344"/>
              <a:chExt cx="1669164" cy="429401"/>
            </a:xfrm>
          </p:grpSpPr>
          <p:sp>
            <p:nvSpPr>
              <p:cNvPr id="81" name="Rounded Rectangle 80">
                <a:extLst>
                  <a:ext uri="{FF2B5EF4-FFF2-40B4-BE49-F238E27FC236}">
                    <a16:creationId xmlns:a16="http://schemas.microsoft.com/office/drawing/2014/main" id="{8B834298-0522-5144-B921-AA68B1950594}"/>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2" name="Manual Operation 81">
                <a:extLst>
                  <a:ext uri="{FF2B5EF4-FFF2-40B4-BE49-F238E27FC236}">
                    <a16:creationId xmlns:a16="http://schemas.microsoft.com/office/drawing/2014/main" id="{A566E060-2598-8A4F-8EFD-2A7E4A1FD763}"/>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87" name="Right Arrow 86">
            <a:extLst>
              <a:ext uri="{FF2B5EF4-FFF2-40B4-BE49-F238E27FC236}">
                <a16:creationId xmlns:a16="http://schemas.microsoft.com/office/drawing/2014/main" id="{F29E778C-A96E-5247-86AE-90C86A8CEADD}"/>
              </a:ext>
            </a:extLst>
          </p:cNvPr>
          <p:cNvSpPr/>
          <p:nvPr/>
        </p:nvSpPr>
        <p:spPr>
          <a:xfrm>
            <a:off x="7732001" y="2927117"/>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ight Arrow 88">
            <a:extLst>
              <a:ext uri="{FF2B5EF4-FFF2-40B4-BE49-F238E27FC236}">
                <a16:creationId xmlns:a16="http://schemas.microsoft.com/office/drawing/2014/main" id="{5E6A8973-13A4-524B-BDD7-BF9E147DC9C9}"/>
              </a:ext>
            </a:extLst>
          </p:cNvPr>
          <p:cNvSpPr/>
          <p:nvPr/>
        </p:nvSpPr>
        <p:spPr>
          <a:xfrm>
            <a:off x="6714479" y="2934349"/>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Right Arrow 89">
            <a:extLst>
              <a:ext uri="{FF2B5EF4-FFF2-40B4-BE49-F238E27FC236}">
                <a16:creationId xmlns:a16="http://schemas.microsoft.com/office/drawing/2014/main" id="{41C53588-C21B-AB47-8BCB-FB6C466FE6D6}"/>
              </a:ext>
            </a:extLst>
          </p:cNvPr>
          <p:cNvSpPr/>
          <p:nvPr/>
        </p:nvSpPr>
        <p:spPr>
          <a:xfrm>
            <a:off x="8730763" y="2933590"/>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243577A5-38F4-7D42-BD7C-4C20FA645262}"/>
              </a:ext>
            </a:extLst>
          </p:cNvPr>
          <p:cNvSpPr/>
          <p:nvPr/>
        </p:nvSpPr>
        <p:spPr>
          <a:xfrm>
            <a:off x="9845915" y="2958850"/>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25ABE0C1-6854-0545-A043-D15167C5A71E}"/>
              </a:ext>
            </a:extLst>
          </p:cNvPr>
          <p:cNvSpPr/>
          <p:nvPr/>
        </p:nvSpPr>
        <p:spPr>
          <a:xfrm>
            <a:off x="10895469" y="294831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77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666F-40AC-674A-AF15-C58908A1EF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47A7A4F-5BAB-0347-85F1-A47E4F403EA8}"/>
              </a:ext>
            </a:extLst>
          </p:cNvPr>
          <p:cNvSpPr>
            <a:spLocks noGrp="1"/>
          </p:cNvSpPr>
          <p:nvPr>
            <p:ph idx="1"/>
          </p:nvPr>
        </p:nvSpPr>
        <p:spPr/>
        <p:txBody>
          <a:bodyPr/>
          <a:lstStyle/>
          <a:p>
            <a:r>
              <a:rPr lang="en-US" dirty="0"/>
              <a:t>Evolution of Programmable network</a:t>
            </a:r>
          </a:p>
          <a:p>
            <a:r>
              <a:rPr lang="en-US" dirty="0"/>
              <a:t>PISA: Protocol independent Switch Architecture</a:t>
            </a:r>
          </a:p>
          <a:p>
            <a:r>
              <a:rPr lang="en-US" dirty="0"/>
              <a:t>P4: Workflow</a:t>
            </a:r>
          </a:p>
          <a:p>
            <a:r>
              <a:rPr lang="en-US" dirty="0"/>
              <a:t>P4: Examples</a:t>
            </a:r>
          </a:p>
          <a:p>
            <a:r>
              <a:rPr lang="en-US" dirty="0"/>
              <a:t>P4: Recent Papers </a:t>
            </a:r>
            <a:r>
              <a:rPr lang="en-US" i="1" dirty="0"/>
              <a:t>(If time permits)</a:t>
            </a:r>
          </a:p>
        </p:txBody>
      </p:sp>
      <p:sp>
        <p:nvSpPr>
          <p:cNvPr id="4" name="Slide Number Placeholder 3">
            <a:extLst>
              <a:ext uri="{FF2B5EF4-FFF2-40B4-BE49-F238E27FC236}">
                <a16:creationId xmlns:a16="http://schemas.microsoft.com/office/drawing/2014/main" id="{EE2C330E-6DDF-1049-B9F9-E03FF5BCB46E}"/>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56105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PISA: Match-Action-Decide</a:t>
            </a:r>
          </a:p>
          <a:p>
            <a:pPr lvl="1"/>
            <a:r>
              <a:rPr lang="en-US" dirty="0"/>
              <a:t>P4:    Table- Action-Apply</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19</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1597638504"/>
              </p:ext>
            </p:extLst>
          </p:nvPr>
        </p:nvGraphicFramePr>
        <p:xfrm>
          <a:off x="5350933" y="2827229"/>
          <a:ext cx="6702006" cy="3383280"/>
        </p:xfrm>
        <a:graphic>
          <a:graphicData uri="http://schemas.openxmlformats.org/drawingml/2006/table">
            <a:tbl>
              <a:tblPr firstRow="1" bandRow="1">
                <a:tableStyleId>{5C22544A-7EE6-4342-B048-85BDC9FD1C3A}</a:tableStyleId>
              </a:tblPr>
              <a:tblGrid>
                <a:gridCol w="6702006">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control </a:t>
                      </a:r>
                      <a:r>
                        <a:rPr lang="en-IN" sz="1800" b="1" kern="1200" dirty="0" err="1">
                          <a:solidFill>
                            <a:schemeClr val="bg1"/>
                          </a:solidFill>
                          <a:effectLst/>
                          <a:latin typeface="Courier" pitchFamily="2" charset="0"/>
                          <a:ea typeface="+mn-ea"/>
                          <a:cs typeface="+mn-cs"/>
                        </a:rPr>
                        <a:t>MyIngress</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drop() { . . . }</a:t>
                      </a:r>
                    </a:p>
                    <a:p>
                      <a:r>
                        <a:rPr lang="en-IN" sz="1800" b="1" kern="1200" dirty="0">
                          <a:solidFill>
                            <a:schemeClr val="accent6">
                              <a:lumMod val="75000"/>
                            </a:schemeClr>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macAddr_t</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egressSpec_t</a:t>
                      </a:r>
                      <a:r>
                        <a:rPr lang="en-IN" sz="1800" b="1" kern="1200" dirty="0">
                          <a:solidFill>
                            <a:schemeClr val="bg1"/>
                          </a:solidFill>
                          <a:effectLst/>
                          <a:latin typeface="Courier" pitchFamily="2" charset="0"/>
                          <a:ea typeface="+mn-ea"/>
                          <a:cs typeface="+mn-cs"/>
                        </a:rPr>
                        <a:t> port)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table </a:t>
                      </a:r>
                      <a:r>
                        <a:rPr lang="en-IN" sz="1800" b="1" kern="1200" dirty="0">
                          <a:solidFill>
                            <a:schemeClr val="bg1"/>
                          </a:solidFill>
                          <a:effectLst/>
                          <a:latin typeface="Courier" pitchFamily="2" charset="0"/>
                          <a:ea typeface="+mn-ea"/>
                          <a:cs typeface="+mn-cs"/>
                        </a:rPr>
                        <a:t>ipv4_lpm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apply </a:t>
                      </a:r>
                      <a:r>
                        <a:rPr lang="en-IN" sz="1800" b="1" kern="1200" dirty="0">
                          <a:solidFill>
                            <a:schemeClr val="bg1"/>
                          </a:solidFill>
                          <a:effectLst/>
                          <a:latin typeface="Courier" pitchFamily="2" charset="0"/>
                          <a:ea typeface="+mn-ea"/>
                          <a:cs typeface="+mn-cs"/>
                        </a:rPr>
                        <a:t>{ . . . }</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282DE593-01B9-5840-8C0A-868D376E9A36}"/>
              </a:ext>
            </a:extLst>
          </p:cNvPr>
          <p:cNvGrpSpPr/>
          <p:nvPr/>
        </p:nvGrpSpPr>
        <p:grpSpPr>
          <a:xfrm>
            <a:off x="1852548" y="4385559"/>
            <a:ext cx="1874381" cy="2314848"/>
            <a:chOff x="2091919" y="3117469"/>
            <a:chExt cx="1874381" cy="2314848"/>
          </a:xfrm>
        </p:grpSpPr>
        <p:sp>
          <p:nvSpPr>
            <p:cNvPr id="8" name="Rectangle 7">
              <a:extLst>
                <a:ext uri="{FF2B5EF4-FFF2-40B4-BE49-F238E27FC236}">
                  <a16:creationId xmlns:a16="http://schemas.microsoft.com/office/drawing/2014/main" id="{44ABC684-C25E-8F4E-8741-894F28D3832C}"/>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F0C3422-B248-F449-B2D2-83E779DE79BA}"/>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E51E8B2E-9D80-2B4F-A36E-170E9465950F}"/>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1EB9B842-7A55-264C-845B-7A313D2B5520}"/>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091CCDEA-8724-544E-ACED-5F986F9BF18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6EB3AE82-08A5-394B-8D26-B9E019C4ABC0}"/>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554E0A82-E0C5-AF46-B0C1-0A4628921F3E}"/>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2BA225F2-64C4-5241-9DDA-0EAB1B30B62F}"/>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B418975F-A691-C948-90A8-DFF3D013689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051EAB3D-3564-8542-A418-3B5EAD0EDE53}"/>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2DC92973-A717-4447-BBEE-5F9B31907D39}"/>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D59002D4-D573-8540-A383-2F0101A46B3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5" name="Rectangular Callout 4">
            <a:extLst>
              <a:ext uri="{FF2B5EF4-FFF2-40B4-BE49-F238E27FC236}">
                <a16:creationId xmlns:a16="http://schemas.microsoft.com/office/drawing/2014/main" id="{5C900FC3-20CF-644A-8039-041FDCCE6841}"/>
              </a:ext>
            </a:extLst>
          </p:cNvPr>
          <p:cNvSpPr/>
          <p:nvPr/>
        </p:nvSpPr>
        <p:spPr>
          <a:xfrm>
            <a:off x="631014" y="3412852"/>
            <a:ext cx="742079" cy="796210"/>
          </a:xfrm>
          <a:prstGeom prst="wedgeRectCallout">
            <a:avLst>
              <a:gd name="adj1" fmla="val 193663"/>
              <a:gd name="adj2" fmla="val 1135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Table</a:t>
            </a:r>
          </a:p>
        </p:txBody>
      </p:sp>
      <p:sp>
        <p:nvSpPr>
          <p:cNvPr id="20" name="Rectangular Callout 19">
            <a:extLst>
              <a:ext uri="{FF2B5EF4-FFF2-40B4-BE49-F238E27FC236}">
                <a16:creationId xmlns:a16="http://schemas.microsoft.com/office/drawing/2014/main" id="{1838F183-EFBF-9E43-969B-0D33C5A345F2}"/>
              </a:ext>
            </a:extLst>
          </p:cNvPr>
          <p:cNvSpPr/>
          <p:nvPr/>
        </p:nvSpPr>
        <p:spPr>
          <a:xfrm>
            <a:off x="4112671" y="5984547"/>
            <a:ext cx="852520" cy="796210"/>
          </a:xfrm>
          <a:prstGeom prst="wedgeRectCallout">
            <a:avLst>
              <a:gd name="adj1" fmla="val -148618"/>
              <a:gd name="adj2" fmla="val -7573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Action</a:t>
            </a:r>
          </a:p>
        </p:txBody>
      </p:sp>
      <p:sp>
        <p:nvSpPr>
          <p:cNvPr id="21" name="TextBox 20">
            <a:extLst>
              <a:ext uri="{FF2B5EF4-FFF2-40B4-BE49-F238E27FC236}">
                <a16:creationId xmlns:a16="http://schemas.microsoft.com/office/drawing/2014/main" id="{D8E8B234-0969-7241-9CAA-DAEAF462425E}"/>
              </a:ext>
            </a:extLst>
          </p:cNvPr>
          <p:cNvSpPr txBox="1"/>
          <p:nvPr/>
        </p:nvSpPr>
        <p:spPr>
          <a:xfrm rot="10800000">
            <a:off x="938497" y="5034697"/>
            <a:ext cx="897466" cy="1569660"/>
          </a:xfrm>
          <a:prstGeom prst="rect">
            <a:avLst/>
          </a:prstGeom>
          <a:noFill/>
        </p:spPr>
        <p:txBody>
          <a:bodyPr wrap="square" rtlCol="0">
            <a:spAutoFit/>
          </a:bodyPr>
          <a:lstStyle/>
          <a:p>
            <a:r>
              <a:rPr lang="en-US" sz="9600" dirty="0"/>
              <a:t>}</a:t>
            </a:r>
          </a:p>
        </p:txBody>
      </p:sp>
      <p:sp>
        <p:nvSpPr>
          <p:cNvPr id="22" name="Rectangular Callout 21">
            <a:extLst>
              <a:ext uri="{FF2B5EF4-FFF2-40B4-BE49-F238E27FC236}">
                <a16:creationId xmlns:a16="http://schemas.microsoft.com/office/drawing/2014/main" id="{E97FAA3D-88F1-8644-8163-E75B2A57B804}"/>
              </a:ext>
            </a:extLst>
          </p:cNvPr>
          <p:cNvSpPr/>
          <p:nvPr/>
        </p:nvSpPr>
        <p:spPr>
          <a:xfrm>
            <a:off x="43827" y="5139979"/>
            <a:ext cx="894670" cy="796210"/>
          </a:xfrm>
          <a:prstGeom prst="wedgeRectCallout">
            <a:avLst>
              <a:gd name="adj1" fmla="val 89565"/>
              <a:gd name="adj2" fmla="val 199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Apply</a:t>
            </a:r>
          </a:p>
        </p:txBody>
      </p:sp>
    </p:spTree>
    <p:extLst>
      <p:ext uri="{BB962C8B-B14F-4D97-AF65-F5344CB8AC3E}">
        <p14:creationId xmlns:p14="http://schemas.microsoft.com/office/powerpoint/2010/main" val="388886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Define Actions</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37827572"/>
              </p:ext>
            </p:extLst>
          </p:nvPr>
        </p:nvGraphicFramePr>
        <p:xfrm>
          <a:off x="4470400" y="3200473"/>
          <a:ext cx="6988530" cy="3383280"/>
        </p:xfrm>
        <a:graphic>
          <a:graphicData uri="http://schemas.openxmlformats.org/drawingml/2006/table">
            <a:tbl>
              <a:tblPr firstRow="1" bandRow="1">
                <a:tableStyleId>{5C22544A-7EE6-4342-B048-85BDC9FD1C3A}</a:tableStyleId>
              </a:tblPr>
              <a:tblGrid>
                <a:gridCol w="6988530">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mark_to_drop</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p>
                      <a:r>
                        <a:rPr lang="en-IN" sz="1800" b="1" kern="1200" dirty="0">
                          <a:solidFill>
                            <a:schemeClr val="accent6">
                              <a:lumMod val="75000"/>
                            </a:schemeClr>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macAddr_t</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egressSpec_t</a:t>
                      </a:r>
                      <a:r>
                        <a:rPr lang="en-IN" sz="1800" b="1" kern="1200" dirty="0">
                          <a:solidFill>
                            <a:schemeClr val="bg1"/>
                          </a:solidFill>
                          <a:effectLst/>
                          <a:latin typeface="Courier" pitchFamily="2" charset="0"/>
                          <a:ea typeface="+mn-ea"/>
                          <a:cs typeface="+mn-cs"/>
                        </a:rPr>
                        <a:t> port)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standard_metadata.egress_spec</a:t>
                      </a:r>
                      <a:r>
                        <a:rPr lang="en-IN" sz="1800" b="1" kern="1200" dirty="0">
                          <a:solidFill>
                            <a:schemeClr val="bg1"/>
                          </a:solidFill>
                          <a:effectLst/>
                          <a:latin typeface="Courier" pitchFamily="2" charset="0"/>
                          <a:ea typeface="+mn-ea"/>
                          <a:cs typeface="+mn-cs"/>
                        </a:rPr>
                        <a:t> = port;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hdr.ethernet.srcAddr</a:t>
                      </a:r>
                      <a:r>
                        <a:rPr lang="en-IN" sz="1800" b="1" kern="1200" dirty="0">
                          <a:solidFill>
                            <a:schemeClr val="bg1"/>
                          </a:solidFill>
                          <a:effectLst/>
                          <a:latin typeface="Courier" pitchFamily="2" charset="0"/>
                          <a:ea typeface="+mn-ea"/>
                          <a:cs typeface="+mn-cs"/>
                        </a:rPr>
                        <a:t> =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hdr.ethernet.dstAddr</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hdr.ethernet.dstAddr</a:t>
                      </a:r>
                      <a:r>
                        <a:rPr lang="en-IN" sz="1800" b="1" kern="1200" dirty="0">
                          <a:solidFill>
                            <a:schemeClr val="bg1"/>
                          </a:solidFill>
                          <a:effectLst/>
                          <a:latin typeface="Courier" pitchFamily="2" charset="0"/>
                          <a:ea typeface="+mn-ea"/>
                          <a:cs typeface="+mn-cs"/>
                        </a:rPr>
                        <a:t> =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r>
                        <a:rPr lang="en-IN" sz="1800" b="1" kern="1200" dirty="0">
                          <a:solidFill>
                            <a:srgbClr val="0070C0"/>
                          </a:solidFill>
                          <a:effectLst/>
                          <a:latin typeface="Courier" pitchFamily="2" charset="0"/>
                          <a:ea typeface="+mn-ea"/>
                          <a:cs typeface="+mn-cs"/>
                        </a:rPr>
                        <a:t>//</a:t>
                      </a:r>
                      <a:r>
                        <a:rPr lang="en-IN" sz="1800" b="1" kern="1200" dirty="0" err="1">
                          <a:solidFill>
                            <a:srgbClr val="0070C0"/>
                          </a:solidFill>
                          <a:effectLst/>
                          <a:latin typeface="Courier" pitchFamily="2" charset="0"/>
                          <a:ea typeface="+mn-ea"/>
                          <a:cs typeface="+mn-cs"/>
                        </a:rPr>
                        <a:t>Nxt</a:t>
                      </a:r>
                      <a:r>
                        <a:rPr lang="en-IN" sz="1800" b="1" kern="1200" dirty="0">
                          <a:solidFill>
                            <a:srgbClr val="0070C0"/>
                          </a:solidFill>
                          <a:effectLst/>
                          <a:latin typeface="Courier" pitchFamily="2" charset="0"/>
                          <a:ea typeface="+mn-ea"/>
                          <a:cs typeface="+mn-cs"/>
                        </a:rPr>
                        <a:t> hop</a:t>
                      </a:r>
                    </a:p>
                    <a:p>
                      <a:r>
                        <a:rPr lang="en-IN" sz="1800" b="1" kern="1200" dirty="0">
                          <a:solidFill>
                            <a:schemeClr val="bg1"/>
                          </a:solidFill>
                          <a:effectLst/>
                          <a:latin typeface="Courier" pitchFamily="2" charset="0"/>
                          <a:ea typeface="+mn-ea"/>
                          <a:cs typeface="+mn-cs"/>
                        </a:rPr>
                        <a:t>        hdr.ipv4.ttl = hdr.ipv4.ttl - 1;</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89CBC42E-9E79-634F-AB26-58403A3946F7}"/>
              </a:ext>
            </a:extLst>
          </p:cNvPr>
          <p:cNvGrpSpPr/>
          <p:nvPr/>
        </p:nvGrpSpPr>
        <p:grpSpPr>
          <a:xfrm>
            <a:off x="1973386" y="3945123"/>
            <a:ext cx="1874381" cy="2314848"/>
            <a:chOff x="2091919" y="3117469"/>
            <a:chExt cx="1874381" cy="2314848"/>
          </a:xfrm>
        </p:grpSpPr>
        <p:sp>
          <p:nvSpPr>
            <p:cNvPr id="8" name="Rectangle 7">
              <a:extLst>
                <a:ext uri="{FF2B5EF4-FFF2-40B4-BE49-F238E27FC236}">
                  <a16:creationId xmlns:a16="http://schemas.microsoft.com/office/drawing/2014/main" id="{4C9D1C2B-CB0A-E44C-915D-5E6417004BE6}"/>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E12B175E-1F2A-7946-9D8D-55C0E7D3F978}"/>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F3B51F93-D040-9141-A649-313AF3BFD0E3}"/>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57F62A73-8009-F24D-B0E7-97B3892E583F}"/>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92FC744F-2C71-4046-B187-2EA7DC221DF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2305EDD0-0B18-2147-B3A2-B3E37746BC01}"/>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C1BCDA63-7D4F-6248-A25F-FBDD164CD4F2}"/>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EEDB6E22-B131-6440-9C26-4165F2A3DFE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F9A31EE2-9E38-4641-8DD9-5F9D9466FED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3D843AB1-D669-5342-9CBD-4417966C84A7}"/>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AB20691A-3987-D64F-8467-925E34625783}"/>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B95B4EB7-D80A-1345-A71E-B0114CA0529C}"/>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cxnSp>
        <p:nvCxnSpPr>
          <p:cNvPr id="20" name="Elbow Connector 19">
            <a:extLst>
              <a:ext uri="{FF2B5EF4-FFF2-40B4-BE49-F238E27FC236}">
                <a16:creationId xmlns:a16="http://schemas.microsoft.com/office/drawing/2014/main" id="{068B51C0-0965-4E4D-B55D-19ABB93B3218}"/>
              </a:ext>
            </a:extLst>
          </p:cNvPr>
          <p:cNvCxnSpPr>
            <a:cxnSpLocks/>
            <a:stCxn id="7" idx="0"/>
            <a:endCxn id="10" idx="3"/>
          </p:cNvCxnSpPr>
          <p:nvPr/>
        </p:nvCxnSpPr>
        <p:spPr>
          <a:xfrm rot="16200000" flipH="1" flipV="1">
            <a:off x="5244682" y="1361556"/>
            <a:ext cx="881066" cy="4558900"/>
          </a:xfrm>
          <a:prstGeom prst="bentConnector3">
            <a:avLst>
              <a:gd name="adj1" fmla="val -25946"/>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04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Define Tables</a:t>
            </a:r>
          </a:p>
          <a:p>
            <a:endParaRPr lang="en-US" dirty="0"/>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1158939911"/>
              </p:ext>
            </p:extLst>
          </p:nvPr>
        </p:nvGraphicFramePr>
        <p:xfrm>
          <a:off x="6281964" y="3222060"/>
          <a:ext cx="5601642" cy="338328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table </a:t>
                      </a:r>
                      <a:r>
                        <a:rPr lang="en-IN" sz="1800" b="1" kern="1200" dirty="0">
                          <a:solidFill>
                            <a:schemeClr val="bg1"/>
                          </a:solidFill>
                          <a:effectLst/>
                          <a:latin typeface="Courier" pitchFamily="2" charset="0"/>
                          <a:ea typeface="+mn-ea"/>
                          <a:cs typeface="+mn-cs"/>
                        </a:rPr>
                        <a:t>ipv4_lpm {</a:t>
                      </a:r>
                    </a:p>
                    <a:p>
                      <a:r>
                        <a:rPr lang="en-IN" sz="1800" b="1" kern="1200" dirty="0">
                          <a:solidFill>
                            <a:schemeClr val="accent6">
                              <a:lumMod val="75000"/>
                            </a:schemeClr>
                          </a:solidFill>
                          <a:effectLst/>
                          <a:latin typeface="Courier" pitchFamily="2" charset="0"/>
                          <a:ea typeface="+mn-ea"/>
                          <a:cs typeface="+mn-cs"/>
                        </a:rPr>
                        <a:t>   key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hdr.ipv4.dstAddr: </a:t>
                      </a:r>
                      <a:r>
                        <a:rPr lang="en-IN" sz="1800" b="1" kern="1200">
                          <a:solidFill>
                            <a:schemeClr val="bg1"/>
                          </a:solidFill>
                          <a:effectLst/>
                          <a:latin typeface="Courier" pitchFamily="2" charset="0"/>
                          <a:ea typeface="+mn-ea"/>
                          <a:cs typeface="+mn-cs"/>
                        </a:rPr>
                        <a:t>exact;</a:t>
                      </a:r>
                      <a:endParaRPr lang="en-IN" sz="1800" b="1" kern="1200" dirty="0">
                        <a:solidFill>
                          <a:srgbClr val="0070C0"/>
                        </a:solidFill>
                        <a:effectLst/>
                        <a:latin typeface="Courier" pitchFamily="2" charset="0"/>
                        <a:ea typeface="+mn-ea"/>
                        <a:cs typeface="+mn-cs"/>
                      </a:endParaRPr>
                    </a:p>
                    <a:p>
                      <a:r>
                        <a:rPr lang="en-IN" sz="1800" b="1" kern="1200" dirty="0">
                          <a:solidFill>
                            <a:schemeClr val="bg1"/>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actions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ipv4_forward;</a:t>
                      </a:r>
                    </a:p>
                    <a:p>
                      <a:r>
                        <a:rPr lang="en-IN" sz="1800" b="1" kern="1200" dirty="0">
                          <a:solidFill>
                            <a:schemeClr val="bg1"/>
                          </a:solidFill>
                          <a:effectLst/>
                          <a:latin typeface="Courier" pitchFamily="2" charset="0"/>
                          <a:ea typeface="+mn-ea"/>
                          <a:cs typeface="+mn-cs"/>
                        </a:rPr>
                        <a:t>     drop;</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 </a:t>
                      </a:r>
                      <a:r>
                        <a:rPr lang="en-IN" sz="1800" b="1" kern="1200" dirty="0">
                          <a:solidFill>
                            <a:srgbClr val="0070C0"/>
                          </a:solidFill>
                          <a:effectLst/>
                          <a:latin typeface="Courier" pitchFamily="2" charset="0"/>
                          <a:ea typeface="+mn-ea"/>
                          <a:cs typeface="+mn-cs"/>
                        </a:rPr>
                        <a:t>// Library Defined</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size = 1024; </a:t>
                      </a:r>
                      <a:r>
                        <a:rPr lang="en-IN" sz="1800" b="1" kern="1200" dirty="0">
                          <a:solidFill>
                            <a:srgbClr val="0070C0"/>
                          </a:solidFill>
                          <a:effectLst/>
                          <a:latin typeface="Courier" pitchFamily="2" charset="0"/>
                          <a:ea typeface="+mn-ea"/>
                          <a:cs typeface="+mn-cs"/>
                        </a:rPr>
                        <a:t>// Limit of table</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default_action</a:t>
                      </a:r>
                      <a:r>
                        <a:rPr lang="en-IN" sz="1800" b="1" kern="1200" dirty="0">
                          <a:solidFill>
                            <a:schemeClr val="bg1"/>
                          </a:solidFill>
                          <a:effectLst/>
                          <a:latin typeface="Courier" pitchFamily="2" charset="0"/>
                          <a:ea typeface="+mn-ea"/>
                          <a:cs typeface="+mn-cs"/>
                        </a:rPr>
                        <a:t> =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01F2E486-C61E-6543-9F83-59495414C83C}"/>
              </a:ext>
            </a:extLst>
          </p:cNvPr>
          <p:cNvGrpSpPr/>
          <p:nvPr/>
        </p:nvGrpSpPr>
        <p:grpSpPr>
          <a:xfrm>
            <a:off x="1973386" y="3945123"/>
            <a:ext cx="1874381" cy="2314848"/>
            <a:chOff x="2091919" y="3117469"/>
            <a:chExt cx="1874381" cy="2314848"/>
          </a:xfrm>
        </p:grpSpPr>
        <p:sp>
          <p:nvSpPr>
            <p:cNvPr id="8" name="Rectangle 7">
              <a:extLst>
                <a:ext uri="{FF2B5EF4-FFF2-40B4-BE49-F238E27FC236}">
                  <a16:creationId xmlns:a16="http://schemas.microsoft.com/office/drawing/2014/main" id="{AE40D2DA-56AE-2448-86EC-7BB2E65DF24E}"/>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8D1E750-B564-D24E-87A1-808A611CFB9F}"/>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6D445C22-3FB2-2140-9A77-46923C3625B0}"/>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6EB0002E-27D0-3C47-B954-69427B0591A3}"/>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B46531C9-983D-3B4B-ADFC-43455AF03C21}"/>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A327F521-9676-E94F-B418-4A00B762C4B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BC5C3DCE-F90F-0548-AAC9-D6561E5C4393}"/>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AE983B59-29A1-494F-A1B6-AEB38DBBE9C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996A07C1-063D-874B-8B7E-E809369D74B0}"/>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9A935C44-60B7-FC45-87A2-18CDD33FEBE0}"/>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38958988-C7CD-0140-8356-BC9343CDB13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D2B6748B-2C3A-F540-9B13-AAE1294587B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cxnSp>
        <p:nvCxnSpPr>
          <p:cNvPr id="20" name="Elbow Connector 19">
            <a:extLst>
              <a:ext uri="{FF2B5EF4-FFF2-40B4-BE49-F238E27FC236}">
                <a16:creationId xmlns:a16="http://schemas.microsoft.com/office/drawing/2014/main" id="{F8596491-9C00-B845-8114-07ACC478EE6D}"/>
              </a:ext>
            </a:extLst>
          </p:cNvPr>
          <p:cNvCxnSpPr>
            <a:cxnSpLocks/>
            <a:stCxn id="7" idx="1"/>
            <a:endCxn id="18" idx="3"/>
          </p:cNvCxnSpPr>
          <p:nvPr/>
        </p:nvCxnSpPr>
        <p:spPr>
          <a:xfrm rot="10800000">
            <a:off x="2896210" y="4749664"/>
            <a:ext cx="3385754" cy="164036"/>
          </a:xfrm>
          <a:prstGeom prst="bentConnector3">
            <a:avLst>
              <a:gd name="adj1" fmla="val 50000"/>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BB0BFCEB-8730-054E-BF5F-600507690034}"/>
              </a:ext>
            </a:extLst>
          </p:cNvPr>
          <p:cNvGraphicFramePr>
            <a:graphicFrameLocks noGrp="1"/>
          </p:cNvGraphicFramePr>
          <p:nvPr>
            <p:extLst>
              <p:ext uri="{D42A27DB-BD31-4B8C-83A1-F6EECF244321}">
                <p14:modId xmlns:p14="http://schemas.microsoft.com/office/powerpoint/2010/main" val="1539369664"/>
              </p:ext>
            </p:extLst>
          </p:nvPr>
        </p:nvGraphicFramePr>
        <p:xfrm>
          <a:off x="6319785" y="2016833"/>
          <a:ext cx="5563821" cy="640080"/>
        </p:xfrm>
        <a:graphic>
          <a:graphicData uri="http://schemas.openxmlformats.org/drawingml/2006/table">
            <a:tbl>
              <a:tblPr firstRow="1" bandRow="1">
                <a:tableStyleId>{5C22544A-7EE6-4342-B048-85BDC9FD1C3A}</a:tableStyleId>
              </a:tblPr>
              <a:tblGrid>
                <a:gridCol w="5563821">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 . .</a:t>
                      </a:r>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cxnSp>
        <p:nvCxnSpPr>
          <p:cNvPr id="25" name="Elbow Connector 24">
            <a:extLst>
              <a:ext uri="{FF2B5EF4-FFF2-40B4-BE49-F238E27FC236}">
                <a16:creationId xmlns:a16="http://schemas.microsoft.com/office/drawing/2014/main" id="{3A915B1B-DC9F-184A-BC80-6A1A8C901321}"/>
              </a:ext>
            </a:extLst>
          </p:cNvPr>
          <p:cNvCxnSpPr>
            <a:cxnSpLocks/>
            <a:stCxn id="24" idx="1"/>
          </p:cNvCxnSpPr>
          <p:nvPr/>
        </p:nvCxnSpPr>
        <p:spPr>
          <a:xfrm rot="10800000" flipV="1">
            <a:off x="3405765" y="2336873"/>
            <a:ext cx="2914020" cy="1744666"/>
          </a:xfrm>
          <a:prstGeom prst="bentConnector3">
            <a:avLst>
              <a:gd name="adj1" fmla="val 50000"/>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0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4236245087"/>
              </p:ext>
            </p:extLst>
          </p:nvPr>
        </p:nvGraphicFramePr>
        <p:xfrm>
          <a:off x="6281964" y="3052730"/>
          <a:ext cx="5601642" cy="338328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table </a:t>
                      </a:r>
                      <a:r>
                        <a:rPr lang="en-IN" sz="1800" b="1" kern="1200" dirty="0">
                          <a:solidFill>
                            <a:schemeClr val="bg1"/>
                          </a:solidFill>
                          <a:effectLst/>
                          <a:latin typeface="Courier" pitchFamily="2" charset="0"/>
                          <a:ea typeface="+mn-ea"/>
                          <a:cs typeface="+mn-cs"/>
                        </a:rPr>
                        <a:t>ipv4_lpm {</a:t>
                      </a:r>
                    </a:p>
                    <a:p>
                      <a:r>
                        <a:rPr lang="en-IN" sz="1800" b="1" kern="1200" dirty="0">
                          <a:solidFill>
                            <a:schemeClr val="accent6">
                              <a:lumMod val="75000"/>
                            </a:schemeClr>
                          </a:solidFill>
                          <a:effectLst/>
                          <a:latin typeface="Courier" pitchFamily="2" charset="0"/>
                          <a:ea typeface="+mn-ea"/>
                          <a:cs typeface="+mn-cs"/>
                        </a:rPr>
                        <a:t>   key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hdr.ipv4.dstAddr: exact;</a:t>
                      </a:r>
                      <a:endParaRPr lang="en-IN" sz="1800" b="1" kern="1200" dirty="0">
                        <a:solidFill>
                          <a:srgbClr val="0070C0"/>
                        </a:solidFill>
                        <a:effectLst/>
                        <a:latin typeface="Courier" pitchFamily="2" charset="0"/>
                        <a:ea typeface="+mn-ea"/>
                        <a:cs typeface="+mn-cs"/>
                      </a:endParaRPr>
                    </a:p>
                    <a:p>
                      <a:r>
                        <a:rPr lang="en-IN" sz="1800" b="1" kern="1200" dirty="0">
                          <a:solidFill>
                            <a:schemeClr val="bg1"/>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actions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ipv4_forward;</a:t>
                      </a:r>
                    </a:p>
                    <a:p>
                      <a:r>
                        <a:rPr lang="en-IN" sz="1800" b="1" kern="1200" dirty="0">
                          <a:solidFill>
                            <a:schemeClr val="bg1"/>
                          </a:solidFill>
                          <a:effectLst/>
                          <a:latin typeface="Courier" pitchFamily="2" charset="0"/>
                          <a:ea typeface="+mn-ea"/>
                          <a:cs typeface="+mn-cs"/>
                        </a:rPr>
                        <a:t>     drop;</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 </a:t>
                      </a:r>
                      <a:r>
                        <a:rPr lang="en-IN" sz="1800" b="1" kern="1200" dirty="0">
                          <a:solidFill>
                            <a:srgbClr val="0070C0"/>
                          </a:solidFill>
                          <a:effectLst/>
                          <a:latin typeface="Courier" pitchFamily="2" charset="0"/>
                          <a:ea typeface="+mn-ea"/>
                          <a:cs typeface="+mn-cs"/>
                        </a:rPr>
                        <a:t>// Library Defined</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size = 1024; </a:t>
                      </a:r>
                      <a:r>
                        <a:rPr lang="en-IN" sz="1800" b="1" kern="1200" dirty="0">
                          <a:solidFill>
                            <a:srgbClr val="0070C0"/>
                          </a:solidFill>
                          <a:effectLst/>
                          <a:latin typeface="Courier" pitchFamily="2" charset="0"/>
                          <a:ea typeface="+mn-ea"/>
                          <a:cs typeface="+mn-cs"/>
                        </a:rPr>
                        <a:t>// Limit of table</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default_action</a:t>
                      </a:r>
                      <a:r>
                        <a:rPr lang="en-IN" sz="1800" b="1" kern="1200" dirty="0">
                          <a:solidFill>
                            <a:schemeClr val="bg1"/>
                          </a:solidFill>
                          <a:effectLst/>
                          <a:latin typeface="Courier" pitchFamily="2" charset="0"/>
                          <a:ea typeface="+mn-ea"/>
                          <a:cs typeface="+mn-cs"/>
                        </a:rPr>
                        <a:t> =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24" name="Table 23">
            <a:extLst>
              <a:ext uri="{FF2B5EF4-FFF2-40B4-BE49-F238E27FC236}">
                <a16:creationId xmlns:a16="http://schemas.microsoft.com/office/drawing/2014/main" id="{BB0BFCEB-8730-054E-BF5F-600507690034}"/>
              </a:ext>
            </a:extLst>
          </p:cNvPr>
          <p:cNvGraphicFramePr>
            <a:graphicFrameLocks noGrp="1"/>
          </p:cNvGraphicFramePr>
          <p:nvPr>
            <p:extLst>
              <p:ext uri="{D42A27DB-BD31-4B8C-83A1-F6EECF244321}">
                <p14:modId xmlns:p14="http://schemas.microsoft.com/office/powerpoint/2010/main" val="1112172425"/>
              </p:ext>
            </p:extLst>
          </p:nvPr>
        </p:nvGraphicFramePr>
        <p:xfrm>
          <a:off x="6319785" y="2016833"/>
          <a:ext cx="5736748" cy="640080"/>
        </p:xfrm>
        <a:graphic>
          <a:graphicData uri="http://schemas.openxmlformats.org/drawingml/2006/table">
            <a:tbl>
              <a:tblPr firstRow="1" bandRow="1">
                <a:tableStyleId>{5C22544A-7EE6-4342-B048-85BDC9FD1C3A}</a:tableStyleId>
              </a:tblPr>
              <a:tblGrid>
                <a:gridCol w="5736748">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 . .</a:t>
                      </a:r>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port)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5" name="Table 4">
            <a:extLst>
              <a:ext uri="{FF2B5EF4-FFF2-40B4-BE49-F238E27FC236}">
                <a16:creationId xmlns:a16="http://schemas.microsoft.com/office/drawing/2014/main" id="{B3312171-1901-5948-9C65-6F5A51AF3927}"/>
              </a:ext>
            </a:extLst>
          </p:cNvPr>
          <p:cNvGraphicFramePr>
            <a:graphicFrameLocks noGrp="1"/>
          </p:cNvGraphicFramePr>
          <p:nvPr>
            <p:extLst>
              <p:ext uri="{D42A27DB-BD31-4B8C-83A1-F6EECF244321}">
                <p14:modId xmlns:p14="http://schemas.microsoft.com/office/powerpoint/2010/main" val="3528217626"/>
              </p:ext>
            </p:extLst>
          </p:nvPr>
        </p:nvGraphicFramePr>
        <p:xfrm>
          <a:off x="372534" y="3392488"/>
          <a:ext cx="5587998" cy="1841652"/>
        </p:xfrm>
        <a:graphic>
          <a:graphicData uri="http://schemas.openxmlformats.org/drawingml/2006/table">
            <a:tbl>
              <a:tblPr firstRow="1" bandRow="1">
                <a:tableStyleId>{5C22544A-7EE6-4342-B048-85BDC9FD1C3A}</a:tableStyleId>
              </a:tblPr>
              <a:tblGrid>
                <a:gridCol w="1465145">
                  <a:extLst>
                    <a:ext uri="{9D8B030D-6E8A-4147-A177-3AD203B41FA5}">
                      <a16:colId xmlns:a16="http://schemas.microsoft.com/office/drawing/2014/main" val="1881548262"/>
                    </a:ext>
                  </a:extLst>
                </a:gridCol>
                <a:gridCol w="1599788">
                  <a:extLst>
                    <a:ext uri="{9D8B030D-6E8A-4147-A177-3AD203B41FA5}">
                      <a16:colId xmlns:a16="http://schemas.microsoft.com/office/drawing/2014/main" val="2327270128"/>
                    </a:ext>
                  </a:extLst>
                </a:gridCol>
                <a:gridCol w="2523065">
                  <a:extLst>
                    <a:ext uri="{9D8B030D-6E8A-4147-A177-3AD203B41FA5}">
                      <a16:colId xmlns:a16="http://schemas.microsoft.com/office/drawing/2014/main" val="1441111231"/>
                    </a:ext>
                  </a:extLst>
                </a:gridCol>
              </a:tblGrid>
              <a:tr h="458070">
                <a:tc>
                  <a:txBody>
                    <a:bodyPr/>
                    <a:lstStyle/>
                    <a:p>
                      <a:r>
                        <a:rPr lang="en-US" dirty="0"/>
                        <a:t>Key</a:t>
                      </a:r>
                    </a:p>
                  </a:txBody>
                  <a:tcPr/>
                </a:tc>
                <a:tc>
                  <a:txBody>
                    <a:bodyPr/>
                    <a:lstStyle/>
                    <a:p>
                      <a:r>
                        <a:rPr lang="en-US" dirty="0"/>
                        <a:t>Action</a:t>
                      </a:r>
                    </a:p>
                  </a:txBody>
                  <a:tcPr/>
                </a:tc>
                <a:tc>
                  <a:txBody>
                    <a:bodyPr/>
                    <a:lstStyle/>
                    <a:p>
                      <a:r>
                        <a:rPr lang="en-US" dirty="0"/>
                        <a:t>Action Data</a:t>
                      </a:r>
                    </a:p>
                  </a:txBody>
                  <a:tcPr/>
                </a:tc>
                <a:extLst>
                  <a:ext uri="{0D108BD9-81ED-4DB2-BD59-A6C34878D82A}">
                    <a16:rowId xmlns:a16="http://schemas.microsoft.com/office/drawing/2014/main" val="3372814860"/>
                  </a:ext>
                </a:extLst>
              </a:tr>
              <a:tr h="467442">
                <a:tc>
                  <a:txBody>
                    <a:bodyPr/>
                    <a:lstStyle/>
                    <a:p>
                      <a:r>
                        <a:rPr lang="en-US" dirty="0"/>
                        <a:t>192.168.0.1</a:t>
                      </a:r>
                    </a:p>
                  </a:txBody>
                  <a:tcPr/>
                </a:tc>
                <a:tc>
                  <a:txBody>
                    <a:bodyPr/>
                    <a:lstStyle/>
                    <a:p>
                      <a:r>
                        <a:rPr lang="en-US" dirty="0"/>
                        <a:t>ipv4_forward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11:22:33:44:55:66, </a:t>
                      </a:r>
                      <a:r>
                        <a:rPr lang="en-US" dirty="0"/>
                        <a:t>2</a:t>
                      </a:r>
                    </a:p>
                  </a:txBody>
                  <a:tcPr/>
                </a:tc>
                <a:extLst>
                  <a:ext uri="{0D108BD9-81ED-4DB2-BD59-A6C34878D82A}">
                    <a16:rowId xmlns:a16="http://schemas.microsoft.com/office/drawing/2014/main" val="2565364688"/>
                  </a:ext>
                </a:extLst>
              </a:tr>
              <a:tr h="458070">
                <a:tc>
                  <a:txBody>
                    <a:bodyPr/>
                    <a:lstStyle/>
                    <a:p>
                      <a:r>
                        <a:rPr lang="en-US" dirty="0"/>
                        <a:t>202.1.0.1</a:t>
                      </a:r>
                    </a:p>
                  </a:txBody>
                  <a:tcPr/>
                </a:tc>
                <a:tc>
                  <a:txBody>
                    <a:bodyPr/>
                    <a:lstStyle/>
                    <a:p>
                      <a:r>
                        <a:rPr lang="en-US" dirty="0"/>
                        <a:t>Drop</a:t>
                      </a:r>
                    </a:p>
                  </a:txBody>
                  <a:tcPr/>
                </a:tc>
                <a:tc>
                  <a:txBody>
                    <a:bodyPr/>
                    <a:lstStyle/>
                    <a:p>
                      <a:r>
                        <a:rPr lang="en-US" dirty="0"/>
                        <a:t>-------------------------</a:t>
                      </a:r>
                    </a:p>
                  </a:txBody>
                  <a:tcPr/>
                </a:tc>
                <a:extLst>
                  <a:ext uri="{0D108BD9-81ED-4DB2-BD59-A6C34878D82A}">
                    <a16:rowId xmlns:a16="http://schemas.microsoft.com/office/drawing/2014/main" val="2951877886"/>
                  </a:ext>
                </a:extLst>
              </a:tr>
              <a:tr h="458070">
                <a:tc>
                  <a:txBody>
                    <a:bodyPr/>
                    <a:lstStyle/>
                    <a:p>
                      <a:r>
                        <a:rPr lang="en-US" dirty="0"/>
                        <a:t>192.168.2.1</a:t>
                      </a:r>
                    </a:p>
                  </a:txBody>
                  <a:tcPr/>
                </a:tc>
                <a:tc>
                  <a:txBody>
                    <a:bodyPr/>
                    <a:lstStyle/>
                    <a:p>
                      <a:r>
                        <a:rPr lang="en-US" dirty="0"/>
                        <a:t>Ipv4_forward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AA:BB:CC:DD:EE:FF, </a:t>
                      </a:r>
                      <a:r>
                        <a:rPr lang="en-US" sz="1800" kern="1200" dirty="0">
                          <a:solidFill>
                            <a:schemeClr val="dk1"/>
                          </a:solidFill>
                          <a:effectLst/>
                          <a:latin typeface="+mn-lt"/>
                          <a:ea typeface="+mn-ea"/>
                          <a:cs typeface="+mn-cs"/>
                        </a:rPr>
                        <a:t>1</a:t>
                      </a:r>
                      <a:endParaRPr lang="en-US" dirty="0"/>
                    </a:p>
                  </a:txBody>
                  <a:tcPr/>
                </a:tc>
                <a:extLst>
                  <a:ext uri="{0D108BD9-81ED-4DB2-BD59-A6C34878D82A}">
                    <a16:rowId xmlns:a16="http://schemas.microsoft.com/office/drawing/2014/main" val="3245405951"/>
                  </a:ext>
                </a:extLst>
              </a:tr>
            </a:tbl>
          </a:graphicData>
        </a:graphic>
      </p:graphicFrame>
      <p:graphicFrame>
        <p:nvGraphicFramePr>
          <p:cNvPr id="23" name="Table 22">
            <a:extLst>
              <a:ext uri="{FF2B5EF4-FFF2-40B4-BE49-F238E27FC236}">
                <a16:creationId xmlns:a16="http://schemas.microsoft.com/office/drawing/2014/main" id="{F5BD36C9-F018-FA44-B260-687EB3A56160}"/>
              </a:ext>
            </a:extLst>
          </p:cNvPr>
          <p:cNvGraphicFramePr>
            <a:graphicFrameLocks noGrp="1"/>
          </p:cNvGraphicFramePr>
          <p:nvPr>
            <p:extLst>
              <p:ext uri="{D42A27DB-BD31-4B8C-83A1-F6EECF244321}">
                <p14:modId xmlns:p14="http://schemas.microsoft.com/office/powerpoint/2010/main" val="3036758217"/>
              </p:ext>
            </p:extLst>
          </p:nvPr>
        </p:nvGraphicFramePr>
        <p:xfrm>
          <a:off x="1811868" y="5519414"/>
          <a:ext cx="4148664" cy="1010920"/>
        </p:xfrm>
        <a:graphic>
          <a:graphicData uri="http://schemas.openxmlformats.org/drawingml/2006/table">
            <a:tbl>
              <a:tblPr firstRow="1" bandRow="1">
                <a:tableStyleId>{5C22544A-7EE6-4342-B048-85BDC9FD1C3A}</a:tableStyleId>
              </a:tblPr>
              <a:tblGrid>
                <a:gridCol w="1625599">
                  <a:extLst>
                    <a:ext uri="{9D8B030D-6E8A-4147-A177-3AD203B41FA5}">
                      <a16:colId xmlns:a16="http://schemas.microsoft.com/office/drawing/2014/main" val="2327270128"/>
                    </a:ext>
                  </a:extLst>
                </a:gridCol>
                <a:gridCol w="2523065">
                  <a:extLst>
                    <a:ext uri="{9D8B030D-6E8A-4147-A177-3AD203B41FA5}">
                      <a16:colId xmlns:a16="http://schemas.microsoft.com/office/drawing/2014/main" val="1441111231"/>
                    </a:ext>
                  </a:extLst>
                </a:gridCol>
              </a:tblGrid>
              <a:tr h="370840">
                <a:tc>
                  <a:txBody>
                    <a:bodyPr/>
                    <a:lstStyle/>
                    <a:p>
                      <a:r>
                        <a:rPr lang="en-US" dirty="0"/>
                        <a:t>Default Action</a:t>
                      </a:r>
                    </a:p>
                  </a:txBody>
                  <a:tcPr/>
                </a:tc>
                <a:tc>
                  <a:txBody>
                    <a:bodyPr/>
                    <a:lstStyle/>
                    <a:p>
                      <a:r>
                        <a:rPr lang="en-US" dirty="0"/>
                        <a:t>Default Action Data</a:t>
                      </a:r>
                    </a:p>
                  </a:txBody>
                  <a:tcPr/>
                </a:tc>
                <a:extLst>
                  <a:ext uri="{0D108BD9-81ED-4DB2-BD59-A6C34878D82A}">
                    <a16:rowId xmlns:a16="http://schemas.microsoft.com/office/drawing/2014/main" val="3372814860"/>
                  </a:ext>
                </a:extLst>
              </a:tr>
              <a:tr h="370840">
                <a:tc>
                  <a:txBody>
                    <a:bodyPr/>
                    <a:lstStyle/>
                    <a:p>
                      <a:r>
                        <a:rPr lang="en-US" dirty="0" err="1"/>
                        <a:t>NoAction</a:t>
                      </a:r>
                      <a:r>
                        <a:rPr lang="en-US" dirty="0"/>
                        <a:t> ()</a:t>
                      </a:r>
                    </a:p>
                  </a:txBody>
                  <a:tcPr/>
                </a:tc>
                <a:tc>
                  <a:txBody>
                    <a:bodyPr/>
                    <a:lstStyle/>
                    <a:p>
                      <a:r>
                        <a:rPr lang="en-US" dirty="0"/>
                        <a:t>None</a:t>
                      </a:r>
                    </a:p>
                  </a:txBody>
                  <a:tcPr/>
                </a:tc>
                <a:extLst>
                  <a:ext uri="{0D108BD9-81ED-4DB2-BD59-A6C34878D82A}">
                    <a16:rowId xmlns:a16="http://schemas.microsoft.com/office/drawing/2014/main" val="2198195804"/>
                  </a:ext>
                </a:extLst>
              </a:tr>
            </a:tbl>
          </a:graphicData>
        </a:graphic>
      </p:graphicFrame>
      <p:sp>
        <p:nvSpPr>
          <p:cNvPr id="27" name="Rectangle 26">
            <a:extLst>
              <a:ext uri="{FF2B5EF4-FFF2-40B4-BE49-F238E27FC236}">
                <a16:creationId xmlns:a16="http://schemas.microsoft.com/office/drawing/2014/main" id="{EDB036EC-2A74-8A44-A734-770424D89CD1}"/>
              </a:ext>
            </a:extLst>
          </p:cNvPr>
          <p:cNvSpPr/>
          <p:nvPr/>
        </p:nvSpPr>
        <p:spPr>
          <a:xfrm>
            <a:off x="2147399" y="2016833"/>
            <a:ext cx="2302785"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21" name="Round Single Corner Rectangle 20">
            <a:extLst>
              <a:ext uri="{FF2B5EF4-FFF2-40B4-BE49-F238E27FC236}">
                <a16:creationId xmlns:a16="http://schemas.microsoft.com/office/drawing/2014/main" id="{E4335EB9-4813-2442-9FFA-5680CA4C9DA5}"/>
              </a:ext>
            </a:extLst>
          </p:cNvPr>
          <p:cNvSpPr/>
          <p:nvPr/>
        </p:nvSpPr>
        <p:spPr>
          <a:xfrm>
            <a:off x="6403787" y="3615271"/>
            <a:ext cx="5331014" cy="550334"/>
          </a:xfrm>
          <a:prstGeom prst="round1Rect">
            <a:avLst/>
          </a:prstGeom>
          <a:noFill/>
          <a:ln w="508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32">
            <a:extLst>
              <a:ext uri="{FF2B5EF4-FFF2-40B4-BE49-F238E27FC236}">
                <a16:creationId xmlns:a16="http://schemas.microsoft.com/office/drawing/2014/main" id="{8AB7042F-CF2D-6F44-BD3B-1CB513550E6E}"/>
              </a:ext>
            </a:extLst>
          </p:cNvPr>
          <p:cNvCxnSpPr>
            <a:cxnSpLocks/>
            <a:stCxn id="21" idx="1"/>
            <a:endCxn id="41" idx="0"/>
          </p:cNvCxnSpPr>
          <p:nvPr/>
        </p:nvCxnSpPr>
        <p:spPr>
          <a:xfrm rot="10800000">
            <a:off x="1619331" y="3392488"/>
            <a:ext cx="4784456" cy="497950"/>
          </a:xfrm>
          <a:prstGeom prst="bentConnector4">
            <a:avLst>
              <a:gd name="adj1" fmla="val 5648"/>
              <a:gd name="adj2" fmla="val 207119"/>
            </a:avLst>
          </a:prstGeom>
          <a:ln w="50800">
            <a:solidFill>
              <a:schemeClr val="bg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36" name="Down Arrow 35">
            <a:extLst>
              <a:ext uri="{FF2B5EF4-FFF2-40B4-BE49-F238E27FC236}">
                <a16:creationId xmlns:a16="http://schemas.microsoft.com/office/drawing/2014/main" id="{2FD30A6F-B701-9544-A55E-B72F9EF2A894}"/>
              </a:ext>
            </a:extLst>
          </p:cNvPr>
          <p:cNvSpPr/>
          <p:nvPr/>
        </p:nvSpPr>
        <p:spPr>
          <a:xfrm rot="240994">
            <a:off x="2983397" y="2508312"/>
            <a:ext cx="514545" cy="119225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1D411AC-C813-AC48-B31A-53E0912A92F1}"/>
              </a:ext>
            </a:extLst>
          </p:cNvPr>
          <p:cNvSpPr/>
          <p:nvPr/>
        </p:nvSpPr>
        <p:spPr>
          <a:xfrm>
            <a:off x="1439331" y="339248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80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6EF5C9CA-6EB4-B240-A971-2CBE83D34AA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Define Apply</a:t>
            </a:r>
          </a:p>
          <a:p>
            <a:endParaRPr lang="en-US" dirty="0"/>
          </a:p>
          <a:p>
            <a:endParaRPr lang="en-US" dirty="0"/>
          </a:p>
        </p:txBody>
      </p:sp>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4229526766"/>
              </p:ext>
            </p:extLst>
          </p:nvPr>
        </p:nvGraphicFramePr>
        <p:xfrm>
          <a:off x="6383563" y="2764866"/>
          <a:ext cx="5601642" cy="37084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table </a:t>
                      </a:r>
                      <a:r>
                        <a:rPr lang="en-IN" sz="1800" b="1" kern="1200" dirty="0">
                          <a:solidFill>
                            <a:schemeClr val="bg1"/>
                          </a:solidFill>
                          <a:effectLst/>
                          <a:latin typeface="Courier" pitchFamily="2" charset="0"/>
                          <a:ea typeface="+mn-ea"/>
                          <a:cs typeface="+mn-cs"/>
                        </a:rPr>
                        <a:t>ipv4_lpm { .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24" name="Table 23">
            <a:extLst>
              <a:ext uri="{FF2B5EF4-FFF2-40B4-BE49-F238E27FC236}">
                <a16:creationId xmlns:a16="http://schemas.microsoft.com/office/drawing/2014/main" id="{BB0BFCEB-8730-054E-BF5F-600507690034}"/>
              </a:ext>
            </a:extLst>
          </p:cNvPr>
          <p:cNvGraphicFramePr>
            <a:graphicFrameLocks noGrp="1"/>
          </p:cNvGraphicFramePr>
          <p:nvPr/>
        </p:nvGraphicFramePr>
        <p:xfrm>
          <a:off x="6319785" y="2016833"/>
          <a:ext cx="5736748" cy="640080"/>
        </p:xfrm>
        <a:graphic>
          <a:graphicData uri="http://schemas.openxmlformats.org/drawingml/2006/table">
            <a:tbl>
              <a:tblPr firstRow="1" bandRow="1">
                <a:tableStyleId>{5C22544A-7EE6-4342-B048-85BDC9FD1C3A}</a:tableStyleId>
              </a:tblPr>
              <a:tblGrid>
                <a:gridCol w="5736748">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 . .</a:t>
                      </a:r>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port)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14" name="Table 13">
            <a:extLst>
              <a:ext uri="{FF2B5EF4-FFF2-40B4-BE49-F238E27FC236}">
                <a16:creationId xmlns:a16="http://schemas.microsoft.com/office/drawing/2014/main" id="{36F85C27-BB46-9442-8241-B3E413623CC5}"/>
              </a:ext>
            </a:extLst>
          </p:cNvPr>
          <p:cNvGraphicFramePr>
            <a:graphicFrameLocks noGrp="1"/>
          </p:cNvGraphicFramePr>
          <p:nvPr>
            <p:extLst>
              <p:ext uri="{D42A27DB-BD31-4B8C-83A1-F6EECF244321}">
                <p14:modId xmlns:p14="http://schemas.microsoft.com/office/powerpoint/2010/main" val="1470259103"/>
              </p:ext>
            </p:extLst>
          </p:nvPr>
        </p:nvGraphicFramePr>
        <p:xfrm>
          <a:off x="6366632" y="3374465"/>
          <a:ext cx="5601642" cy="173736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apply </a:t>
                      </a:r>
                      <a:r>
                        <a:rPr lang="en-IN" sz="1800" b="1" kern="1200" dirty="0">
                          <a:solidFill>
                            <a:schemeClr val="bg1"/>
                          </a:solidFill>
                          <a:effectLst/>
                          <a:latin typeface="Courier" pitchFamily="2" charset="0"/>
                          <a:ea typeface="+mn-ea"/>
                          <a:cs typeface="+mn-cs"/>
                        </a:rPr>
                        <a:t>{ </a:t>
                      </a:r>
                    </a:p>
                    <a:p>
                      <a:r>
                        <a:rPr lang="en-IN" sz="1800" b="1" kern="1200" dirty="0">
                          <a:solidFill>
                            <a:srgbClr val="0070C0"/>
                          </a:solidFill>
                          <a:effectLst/>
                          <a:latin typeface="Courier" pitchFamily="2" charset="0"/>
                          <a:ea typeface="+mn-ea"/>
                          <a:cs typeface="+mn-cs"/>
                        </a:rPr>
                        <a:t>    // Table decider</a:t>
                      </a:r>
                    </a:p>
                    <a:p>
                      <a:r>
                        <a:rPr lang="en-IN" sz="1800" b="1" kern="1200" dirty="0">
                          <a:solidFill>
                            <a:schemeClr val="bg1"/>
                          </a:solidFill>
                          <a:effectLst/>
                          <a:latin typeface="Courier" pitchFamily="2" charset="0"/>
                          <a:ea typeface="+mn-ea"/>
                          <a:cs typeface="+mn-cs"/>
                        </a:rPr>
                        <a:t>    if (hdr.ipv4.isValid()) {</a:t>
                      </a:r>
                    </a:p>
                    <a:p>
                      <a:r>
                        <a:rPr lang="en-IN" sz="1800" b="1" kern="1200" dirty="0">
                          <a:solidFill>
                            <a:schemeClr val="bg1"/>
                          </a:solidFill>
                          <a:effectLst/>
                          <a:latin typeface="Courier" pitchFamily="2" charset="0"/>
                          <a:ea typeface="+mn-ea"/>
                          <a:cs typeface="+mn-cs"/>
                        </a:rPr>
                        <a:t>            ipv4_lpm.apply();</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15" name="Group 14">
            <a:extLst>
              <a:ext uri="{FF2B5EF4-FFF2-40B4-BE49-F238E27FC236}">
                <a16:creationId xmlns:a16="http://schemas.microsoft.com/office/drawing/2014/main" id="{F8FC9D27-AE02-6C42-8BAB-342E87A64A20}"/>
              </a:ext>
            </a:extLst>
          </p:cNvPr>
          <p:cNvGrpSpPr/>
          <p:nvPr/>
        </p:nvGrpSpPr>
        <p:grpSpPr>
          <a:xfrm>
            <a:off x="1973386" y="3945123"/>
            <a:ext cx="1874381" cy="2314848"/>
            <a:chOff x="2091919" y="3117469"/>
            <a:chExt cx="1874381" cy="2314848"/>
          </a:xfrm>
        </p:grpSpPr>
        <p:sp>
          <p:nvSpPr>
            <p:cNvPr id="16" name="Rectangle 15">
              <a:extLst>
                <a:ext uri="{FF2B5EF4-FFF2-40B4-BE49-F238E27FC236}">
                  <a16:creationId xmlns:a16="http://schemas.microsoft.com/office/drawing/2014/main" id="{9B909A64-2371-FD44-A639-B8693DA4D10C}"/>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ACF2BF1-7885-C347-A0BF-74F822D90D8E}"/>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8" name="Manual Operation 17">
              <a:extLst>
                <a:ext uri="{FF2B5EF4-FFF2-40B4-BE49-F238E27FC236}">
                  <a16:creationId xmlns:a16="http://schemas.microsoft.com/office/drawing/2014/main" id="{7F3A8B32-CE67-A847-9456-DB5B59AD1B13}"/>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9" name="Group 18">
              <a:extLst>
                <a:ext uri="{FF2B5EF4-FFF2-40B4-BE49-F238E27FC236}">
                  <a16:creationId xmlns:a16="http://schemas.microsoft.com/office/drawing/2014/main" id="{ED089E61-062E-7244-811E-F4ACD92DA82F}"/>
                </a:ext>
              </a:extLst>
            </p:cNvPr>
            <p:cNvGrpSpPr/>
            <p:nvPr/>
          </p:nvGrpSpPr>
          <p:grpSpPr>
            <a:xfrm>
              <a:off x="2175834" y="3725654"/>
              <a:ext cx="1669164" cy="429401"/>
              <a:chOff x="2313858" y="3363344"/>
              <a:chExt cx="1669164" cy="429401"/>
            </a:xfrm>
          </p:grpSpPr>
          <p:sp>
            <p:nvSpPr>
              <p:cNvPr id="30" name="Rounded Rectangle 29">
                <a:extLst>
                  <a:ext uri="{FF2B5EF4-FFF2-40B4-BE49-F238E27FC236}">
                    <a16:creationId xmlns:a16="http://schemas.microsoft.com/office/drawing/2014/main" id="{AA8DEE17-4CB7-784B-ADA3-FB02CA4BFFA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31" name="Manual Operation 30">
                <a:extLst>
                  <a:ext uri="{FF2B5EF4-FFF2-40B4-BE49-F238E27FC236}">
                    <a16:creationId xmlns:a16="http://schemas.microsoft.com/office/drawing/2014/main" id="{4E803347-5DA5-5F40-B99E-6F7E5BAC29C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20" name="Group 19">
              <a:extLst>
                <a:ext uri="{FF2B5EF4-FFF2-40B4-BE49-F238E27FC236}">
                  <a16:creationId xmlns:a16="http://schemas.microsoft.com/office/drawing/2014/main" id="{60AA6E5E-70A0-CA4B-B511-6CB604629F41}"/>
                </a:ext>
              </a:extLst>
            </p:cNvPr>
            <p:cNvGrpSpPr/>
            <p:nvPr/>
          </p:nvGrpSpPr>
          <p:grpSpPr>
            <a:xfrm>
              <a:off x="2172958" y="4274873"/>
              <a:ext cx="1669164" cy="429401"/>
              <a:chOff x="2313858" y="3363344"/>
              <a:chExt cx="1669164" cy="429401"/>
            </a:xfrm>
          </p:grpSpPr>
          <p:sp>
            <p:nvSpPr>
              <p:cNvPr id="28" name="Rounded Rectangle 27">
                <a:extLst>
                  <a:ext uri="{FF2B5EF4-FFF2-40B4-BE49-F238E27FC236}">
                    <a16:creationId xmlns:a16="http://schemas.microsoft.com/office/drawing/2014/main" id="{EDBC0B8B-E9E0-F646-877B-FAE65DEA1E8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9" name="Manual Operation 28">
                <a:extLst>
                  <a:ext uri="{FF2B5EF4-FFF2-40B4-BE49-F238E27FC236}">
                    <a16:creationId xmlns:a16="http://schemas.microsoft.com/office/drawing/2014/main" id="{958062D4-658D-3549-8AD2-BEE4E3F1D2BE}"/>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22" name="Group 21">
              <a:extLst>
                <a:ext uri="{FF2B5EF4-FFF2-40B4-BE49-F238E27FC236}">
                  <a16:creationId xmlns:a16="http://schemas.microsoft.com/office/drawing/2014/main" id="{0C479B60-860F-0441-9F7B-F71B40AD7272}"/>
                </a:ext>
              </a:extLst>
            </p:cNvPr>
            <p:cNvGrpSpPr/>
            <p:nvPr/>
          </p:nvGrpSpPr>
          <p:grpSpPr>
            <a:xfrm>
              <a:off x="2152828" y="4789584"/>
              <a:ext cx="1669164" cy="429401"/>
              <a:chOff x="2313858" y="3363344"/>
              <a:chExt cx="1669164" cy="429401"/>
            </a:xfrm>
          </p:grpSpPr>
          <p:sp>
            <p:nvSpPr>
              <p:cNvPr id="25" name="Rounded Rectangle 24">
                <a:extLst>
                  <a:ext uri="{FF2B5EF4-FFF2-40B4-BE49-F238E27FC236}">
                    <a16:creationId xmlns:a16="http://schemas.microsoft.com/office/drawing/2014/main" id="{CCF87F16-3432-284A-9DE4-160FE7B56C5E}"/>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6" name="Manual Operation 25">
                <a:extLst>
                  <a:ext uri="{FF2B5EF4-FFF2-40B4-BE49-F238E27FC236}">
                    <a16:creationId xmlns:a16="http://schemas.microsoft.com/office/drawing/2014/main" id="{D86C4829-D075-C042-AD92-AAC4005B87B6}"/>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cxnSp>
        <p:nvCxnSpPr>
          <p:cNvPr id="32" name="Elbow Connector 31">
            <a:extLst>
              <a:ext uri="{FF2B5EF4-FFF2-40B4-BE49-F238E27FC236}">
                <a16:creationId xmlns:a16="http://schemas.microsoft.com/office/drawing/2014/main" id="{695F8321-D360-BD4D-A64D-90CDC7EF3D38}"/>
              </a:ext>
            </a:extLst>
          </p:cNvPr>
          <p:cNvCxnSpPr>
            <a:cxnSpLocks/>
            <a:stCxn id="7" idx="1"/>
            <a:endCxn id="30" idx="3"/>
          </p:cNvCxnSpPr>
          <p:nvPr/>
        </p:nvCxnSpPr>
        <p:spPr>
          <a:xfrm rot="10800000" flipV="1">
            <a:off x="2896211" y="2950286"/>
            <a:ext cx="3487353" cy="1799378"/>
          </a:xfrm>
          <a:prstGeom prst="bentConnector3">
            <a:avLst>
              <a:gd name="adj1" fmla="val 33005"/>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6573AAFC-9223-8F40-B975-6E83171113BE}"/>
              </a:ext>
            </a:extLst>
          </p:cNvPr>
          <p:cNvCxnSpPr>
            <a:cxnSpLocks/>
            <a:stCxn id="24" idx="1"/>
          </p:cNvCxnSpPr>
          <p:nvPr/>
        </p:nvCxnSpPr>
        <p:spPr>
          <a:xfrm rot="10800000" flipV="1">
            <a:off x="3405765" y="2336873"/>
            <a:ext cx="2914020" cy="1744664"/>
          </a:xfrm>
          <a:prstGeom prst="bentConnector3">
            <a:avLst>
              <a:gd name="adj1" fmla="val 6104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B44C768-E8CD-AE45-B3F4-A754FA50D4AB}"/>
              </a:ext>
            </a:extLst>
          </p:cNvPr>
          <p:cNvSpPr txBox="1"/>
          <p:nvPr/>
        </p:nvSpPr>
        <p:spPr>
          <a:xfrm rot="10800000">
            <a:off x="954438" y="4407970"/>
            <a:ext cx="897466" cy="1569660"/>
          </a:xfrm>
          <a:prstGeom prst="rect">
            <a:avLst/>
          </a:prstGeom>
          <a:noFill/>
        </p:spPr>
        <p:txBody>
          <a:bodyPr wrap="square" rtlCol="0">
            <a:spAutoFit/>
          </a:bodyPr>
          <a:lstStyle/>
          <a:p>
            <a:r>
              <a:rPr lang="en-US" sz="9600" dirty="0"/>
              <a:t>}</a:t>
            </a:r>
          </a:p>
        </p:txBody>
      </p:sp>
      <p:cxnSp>
        <p:nvCxnSpPr>
          <p:cNvPr id="37" name="Elbow Connector 36">
            <a:extLst>
              <a:ext uri="{FF2B5EF4-FFF2-40B4-BE49-F238E27FC236}">
                <a16:creationId xmlns:a16="http://schemas.microsoft.com/office/drawing/2014/main" id="{7A21F68E-FA98-AF47-8849-F2C9715EC15A}"/>
              </a:ext>
            </a:extLst>
          </p:cNvPr>
          <p:cNvCxnSpPr>
            <a:cxnSpLocks/>
            <a:stCxn id="14" idx="1"/>
            <a:endCxn id="35" idx="0"/>
          </p:cNvCxnSpPr>
          <p:nvPr/>
        </p:nvCxnSpPr>
        <p:spPr>
          <a:xfrm rot="10800000" flipV="1">
            <a:off x="1403172" y="4243144"/>
            <a:ext cx="4963461" cy="1734485"/>
          </a:xfrm>
          <a:prstGeom prst="bentConnector4">
            <a:avLst>
              <a:gd name="adj1" fmla="val 10682"/>
              <a:gd name="adj2" fmla="val 138563"/>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488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Ingress Control Block</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24</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nvGraphicFramePr>
        <p:xfrm>
          <a:off x="5350933" y="2827229"/>
          <a:ext cx="6702006" cy="3383280"/>
        </p:xfrm>
        <a:graphic>
          <a:graphicData uri="http://schemas.openxmlformats.org/drawingml/2006/table">
            <a:tbl>
              <a:tblPr firstRow="1" bandRow="1">
                <a:tableStyleId>{5C22544A-7EE6-4342-B048-85BDC9FD1C3A}</a:tableStyleId>
              </a:tblPr>
              <a:tblGrid>
                <a:gridCol w="6702006">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control </a:t>
                      </a:r>
                      <a:r>
                        <a:rPr lang="en-IN" sz="1800" b="1" kern="1200" dirty="0" err="1">
                          <a:solidFill>
                            <a:schemeClr val="bg1"/>
                          </a:solidFill>
                          <a:effectLst/>
                          <a:latin typeface="Courier" pitchFamily="2" charset="0"/>
                          <a:ea typeface="+mn-ea"/>
                          <a:cs typeface="+mn-cs"/>
                        </a:rPr>
                        <a:t>MyIngress</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drop() { . . . }</a:t>
                      </a:r>
                    </a:p>
                    <a:p>
                      <a:r>
                        <a:rPr lang="en-IN" sz="1800" b="1" kern="1200" dirty="0">
                          <a:solidFill>
                            <a:schemeClr val="accent6">
                              <a:lumMod val="75000"/>
                            </a:schemeClr>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macAddr_t</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egressSpec_t</a:t>
                      </a:r>
                      <a:r>
                        <a:rPr lang="en-IN" sz="1800" b="1" kern="1200" dirty="0">
                          <a:solidFill>
                            <a:schemeClr val="bg1"/>
                          </a:solidFill>
                          <a:effectLst/>
                          <a:latin typeface="Courier" pitchFamily="2" charset="0"/>
                          <a:ea typeface="+mn-ea"/>
                          <a:cs typeface="+mn-cs"/>
                        </a:rPr>
                        <a:t> port)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table </a:t>
                      </a:r>
                      <a:r>
                        <a:rPr lang="en-IN" sz="1800" b="1" kern="1200" dirty="0">
                          <a:solidFill>
                            <a:schemeClr val="bg1"/>
                          </a:solidFill>
                          <a:effectLst/>
                          <a:latin typeface="Courier" pitchFamily="2" charset="0"/>
                          <a:ea typeface="+mn-ea"/>
                          <a:cs typeface="+mn-cs"/>
                        </a:rPr>
                        <a:t>ipv4_lpm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apply </a:t>
                      </a:r>
                      <a:r>
                        <a:rPr lang="en-IN" sz="1800" b="1" kern="1200" dirty="0">
                          <a:solidFill>
                            <a:schemeClr val="bg1"/>
                          </a:solidFill>
                          <a:effectLst/>
                          <a:latin typeface="Courier" pitchFamily="2" charset="0"/>
                          <a:ea typeface="+mn-ea"/>
                          <a:cs typeface="+mn-cs"/>
                        </a:rPr>
                        <a:t>{ . . . }</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282DE593-01B9-5840-8C0A-868D376E9A36}"/>
              </a:ext>
            </a:extLst>
          </p:cNvPr>
          <p:cNvGrpSpPr/>
          <p:nvPr/>
        </p:nvGrpSpPr>
        <p:grpSpPr>
          <a:xfrm>
            <a:off x="1852548" y="4385559"/>
            <a:ext cx="1874381" cy="2314848"/>
            <a:chOff x="2091919" y="3117469"/>
            <a:chExt cx="1874381" cy="2314848"/>
          </a:xfrm>
        </p:grpSpPr>
        <p:sp>
          <p:nvSpPr>
            <p:cNvPr id="8" name="Rectangle 7">
              <a:extLst>
                <a:ext uri="{FF2B5EF4-FFF2-40B4-BE49-F238E27FC236}">
                  <a16:creationId xmlns:a16="http://schemas.microsoft.com/office/drawing/2014/main" id="{44ABC684-C25E-8F4E-8741-894F28D3832C}"/>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F0C3422-B248-F449-B2D2-83E779DE79BA}"/>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E51E8B2E-9D80-2B4F-A36E-170E9465950F}"/>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1EB9B842-7A55-264C-845B-7A313D2B5520}"/>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091CCDEA-8724-544E-ACED-5F986F9BF18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6EB3AE82-08A5-394B-8D26-B9E019C4ABC0}"/>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554E0A82-E0C5-AF46-B0C1-0A4628921F3E}"/>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2BA225F2-64C4-5241-9DDA-0EAB1B30B62F}"/>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B418975F-A691-C948-90A8-DFF3D013689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051EAB3D-3564-8542-A418-3B5EAD0EDE53}"/>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2DC92973-A717-4447-BBEE-5F9B31907D39}"/>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D59002D4-D573-8540-A383-2F0101A46B3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5" name="Rectangular Callout 4">
            <a:extLst>
              <a:ext uri="{FF2B5EF4-FFF2-40B4-BE49-F238E27FC236}">
                <a16:creationId xmlns:a16="http://schemas.microsoft.com/office/drawing/2014/main" id="{5C900FC3-20CF-644A-8039-041FDCCE6841}"/>
              </a:ext>
            </a:extLst>
          </p:cNvPr>
          <p:cNvSpPr/>
          <p:nvPr/>
        </p:nvSpPr>
        <p:spPr>
          <a:xfrm>
            <a:off x="631014" y="3412852"/>
            <a:ext cx="742079" cy="796210"/>
          </a:xfrm>
          <a:prstGeom prst="wedgeRectCallout">
            <a:avLst>
              <a:gd name="adj1" fmla="val 193663"/>
              <a:gd name="adj2" fmla="val 1135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Table</a:t>
            </a:r>
          </a:p>
        </p:txBody>
      </p:sp>
      <p:sp>
        <p:nvSpPr>
          <p:cNvPr id="20" name="Rectangular Callout 19">
            <a:extLst>
              <a:ext uri="{FF2B5EF4-FFF2-40B4-BE49-F238E27FC236}">
                <a16:creationId xmlns:a16="http://schemas.microsoft.com/office/drawing/2014/main" id="{1838F183-EFBF-9E43-969B-0D33C5A345F2}"/>
              </a:ext>
            </a:extLst>
          </p:cNvPr>
          <p:cNvSpPr/>
          <p:nvPr/>
        </p:nvSpPr>
        <p:spPr>
          <a:xfrm>
            <a:off x="4112671" y="5984547"/>
            <a:ext cx="852520" cy="796210"/>
          </a:xfrm>
          <a:prstGeom prst="wedgeRectCallout">
            <a:avLst>
              <a:gd name="adj1" fmla="val -148618"/>
              <a:gd name="adj2" fmla="val -7573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Action</a:t>
            </a:r>
          </a:p>
        </p:txBody>
      </p:sp>
      <p:sp>
        <p:nvSpPr>
          <p:cNvPr id="21" name="TextBox 20">
            <a:extLst>
              <a:ext uri="{FF2B5EF4-FFF2-40B4-BE49-F238E27FC236}">
                <a16:creationId xmlns:a16="http://schemas.microsoft.com/office/drawing/2014/main" id="{D8E8B234-0969-7241-9CAA-DAEAF462425E}"/>
              </a:ext>
            </a:extLst>
          </p:cNvPr>
          <p:cNvSpPr txBox="1"/>
          <p:nvPr/>
        </p:nvSpPr>
        <p:spPr>
          <a:xfrm rot="10800000">
            <a:off x="938497" y="5034697"/>
            <a:ext cx="897466" cy="1569660"/>
          </a:xfrm>
          <a:prstGeom prst="rect">
            <a:avLst/>
          </a:prstGeom>
          <a:noFill/>
        </p:spPr>
        <p:txBody>
          <a:bodyPr wrap="square" rtlCol="0">
            <a:spAutoFit/>
          </a:bodyPr>
          <a:lstStyle/>
          <a:p>
            <a:r>
              <a:rPr lang="en-US" sz="9600" dirty="0"/>
              <a:t>}</a:t>
            </a:r>
          </a:p>
        </p:txBody>
      </p:sp>
      <p:sp>
        <p:nvSpPr>
          <p:cNvPr id="22" name="Rectangular Callout 21">
            <a:extLst>
              <a:ext uri="{FF2B5EF4-FFF2-40B4-BE49-F238E27FC236}">
                <a16:creationId xmlns:a16="http://schemas.microsoft.com/office/drawing/2014/main" id="{E97FAA3D-88F1-8644-8163-E75B2A57B804}"/>
              </a:ext>
            </a:extLst>
          </p:cNvPr>
          <p:cNvSpPr/>
          <p:nvPr/>
        </p:nvSpPr>
        <p:spPr>
          <a:xfrm>
            <a:off x="43827" y="5139979"/>
            <a:ext cx="894670" cy="796210"/>
          </a:xfrm>
          <a:prstGeom prst="wedgeRectCallout">
            <a:avLst>
              <a:gd name="adj1" fmla="val 89565"/>
              <a:gd name="adj2" fmla="val 199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Apply</a:t>
            </a:r>
          </a:p>
        </p:txBody>
      </p:sp>
    </p:spTree>
    <p:extLst>
      <p:ext uri="{BB962C8B-B14F-4D97-AF65-F5344CB8AC3E}">
        <p14:creationId xmlns:p14="http://schemas.microsoft.com/office/powerpoint/2010/main" val="363712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Rest of the Control Blocks</a:t>
            </a:r>
          </a:p>
          <a:p>
            <a:pPr lvl="1"/>
            <a:r>
              <a:rPr lang="en-US" dirty="0"/>
              <a:t>Similarly</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Rounded Rectangle 5">
            <a:extLst>
              <a:ext uri="{FF2B5EF4-FFF2-40B4-BE49-F238E27FC236}">
                <a16:creationId xmlns:a16="http://schemas.microsoft.com/office/drawing/2014/main" id="{F5BEFEDD-559E-3344-A27C-6255AF839520}"/>
              </a:ext>
            </a:extLst>
          </p:cNvPr>
          <p:cNvSpPr/>
          <p:nvPr/>
        </p:nvSpPr>
        <p:spPr>
          <a:xfrm rot="16200000">
            <a:off x="352433" y="4262037"/>
            <a:ext cx="2041524" cy="14940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Parser</a:t>
            </a:r>
          </a:p>
        </p:txBody>
      </p:sp>
      <p:sp>
        <p:nvSpPr>
          <p:cNvPr id="7" name="Rounded Rectangle 6">
            <a:extLst>
              <a:ext uri="{FF2B5EF4-FFF2-40B4-BE49-F238E27FC236}">
                <a16:creationId xmlns:a16="http://schemas.microsoft.com/office/drawing/2014/main" id="{D7BE9049-B5CD-B042-BDCB-ED7B1AAF2439}"/>
              </a:ext>
            </a:extLst>
          </p:cNvPr>
          <p:cNvSpPr/>
          <p:nvPr/>
        </p:nvSpPr>
        <p:spPr>
          <a:xfrm rot="16200000">
            <a:off x="10249561" y="4215212"/>
            <a:ext cx="2041522" cy="14940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De-Parser</a:t>
            </a:r>
          </a:p>
        </p:txBody>
      </p:sp>
      <p:grpSp>
        <p:nvGrpSpPr>
          <p:cNvPr id="47" name="Group 46">
            <a:extLst>
              <a:ext uri="{FF2B5EF4-FFF2-40B4-BE49-F238E27FC236}">
                <a16:creationId xmlns:a16="http://schemas.microsoft.com/office/drawing/2014/main" id="{96015057-B41B-E146-A842-696BB84C39EF}"/>
              </a:ext>
            </a:extLst>
          </p:cNvPr>
          <p:cNvGrpSpPr/>
          <p:nvPr/>
        </p:nvGrpSpPr>
        <p:grpSpPr>
          <a:xfrm>
            <a:off x="8619064" y="3988284"/>
            <a:ext cx="1470390" cy="2041523"/>
            <a:chOff x="2091919" y="3117471"/>
            <a:chExt cx="1874381" cy="2314850"/>
          </a:xfrm>
        </p:grpSpPr>
        <p:sp>
          <p:nvSpPr>
            <p:cNvPr id="48" name="Rectangle 47">
              <a:extLst>
                <a:ext uri="{FF2B5EF4-FFF2-40B4-BE49-F238E27FC236}">
                  <a16:creationId xmlns:a16="http://schemas.microsoft.com/office/drawing/2014/main" id="{B88A5E10-070D-014F-93EC-692BE23A0B93}"/>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70D665D7-5245-844F-8708-DBE113229C02}"/>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0" name="Manual Operation 49">
              <a:extLst>
                <a:ext uri="{FF2B5EF4-FFF2-40B4-BE49-F238E27FC236}">
                  <a16:creationId xmlns:a16="http://schemas.microsoft.com/office/drawing/2014/main" id="{965A85F4-7866-9541-A8AB-ABB7F7328425}"/>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51" name="Group 50">
              <a:extLst>
                <a:ext uri="{FF2B5EF4-FFF2-40B4-BE49-F238E27FC236}">
                  <a16:creationId xmlns:a16="http://schemas.microsoft.com/office/drawing/2014/main" id="{53E09910-4746-2743-BF32-F84CB58624D2}"/>
                </a:ext>
              </a:extLst>
            </p:cNvPr>
            <p:cNvGrpSpPr/>
            <p:nvPr/>
          </p:nvGrpSpPr>
          <p:grpSpPr>
            <a:xfrm>
              <a:off x="2175834" y="3725659"/>
              <a:ext cx="1669164" cy="429401"/>
              <a:chOff x="2313858" y="3363344"/>
              <a:chExt cx="1669164" cy="429401"/>
            </a:xfrm>
          </p:grpSpPr>
          <p:sp>
            <p:nvSpPr>
              <p:cNvPr id="58" name="Rounded Rectangle 57">
                <a:extLst>
                  <a:ext uri="{FF2B5EF4-FFF2-40B4-BE49-F238E27FC236}">
                    <a16:creationId xmlns:a16="http://schemas.microsoft.com/office/drawing/2014/main" id="{F3DF9428-C791-7A4A-96A5-0ED7CFBF0E8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Manual Operation 58">
                <a:extLst>
                  <a:ext uri="{FF2B5EF4-FFF2-40B4-BE49-F238E27FC236}">
                    <a16:creationId xmlns:a16="http://schemas.microsoft.com/office/drawing/2014/main" id="{43F67984-DEE4-0F4F-8E55-4DFCF28F5D3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2" name="Group 51">
              <a:extLst>
                <a:ext uri="{FF2B5EF4-FFF2-40B4-BE49-F238E27FC236}">
                  <a16:creationId xmlns:a16="http://schemas.microsoft.com/office/drawing/2014/main" id="{3DAA230E-A7FE-D24A-A495-C3B70805CC3E}"/>
                </a:ext>
              </a:extLst>
            </p:cNvPr>
            <p:cNvGrpSpPr/>
            <p:nvPr/>
          </p:nvGrpSpPr>
          <p:grpSpPr>
            <a:xfrm>
              <a:off x="2172958" y="4274879"/>
              <a:ext cx="1669164" cy="429401"/>
              <a:chOff x="2313858" y="3363344"/>
              <a:chExt cx="1669164" cy="429401"/>
            </a:xfrm>
          </p:grpSpPr>
          <p:sp>
            <p:nvSpPr>
              <p:cNvPr id="56" name="Rounded Rectangle 55">
                <a:extLst>
                  <a:ext uri="{FF2B5EF4-FFF2-40B4-BE49-F238E27FC236}">
                    <a16:creationId xmlns:a16="http://schemas.microsoft.com/office/drawing/2014/main" id="{C7FA4E44-BE19-624A-A10A-649EBCC9ACD0}"/>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7" name="Manual Operation 56">
                <a:extLst>
                  <a:ext uri="{FF2B5EF4-FFF2-40B4-BE49-F238E27FC236}">
                    <a16:creationId xmlns:a16="http://schemas.microsoft.com/office/drawing/2014/main" id="{1842A153-2C70-664D-8E08-8E93BAF8DF0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3" name="Group 52">
              <a:extLst>
                <a:ext uri="{FF2B5EF4-FFF2-40B4-BE49-F238E27FC236}">
                  <a16:creationId xmlns:a16="http://schemas.microsoft.com/office/drawing/2014/main" id="{B7302F66-A248-8840-82D2-A5366F238892}"/>
                </a:ext>
              </a:extLst>
            </p:cNvPr>
            <p:cNvGrpSpPr/>
            <p:nvPr/>
          </p:nvGrpSpPr>
          <p:grpSpPr>
            <a:xfrm>
              <a:off x="2152828" y="4789585"/>
              <a:ext cx="1669164" cy="429401"/>
              <a:chOff x="2313858" y="3363344"/>
              <a:chExt cx="1669164" cy="429401"/>
            </a:xfrm>
          </p:grpSpPr>
          <p:sp>
            <p:nvSpPr>
              <p:cNvPr id="54" name="Rounded Rectangle 53">
                <a:extLst>
                  <a:ext uri="{FF2B5EF4-FFF2-40B4-BE49-F238E27FC236}">
                    <a16:creationId xmlns:a16="http://schemas.microsoft.com/office/drawing/2014/main" id="{8DBC73DA-5625-BE47-8A8F-93F4C4065CC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5" name="Manual Operation 54">
                <a:extLst>
                  <a:ext uri="{FF2B5EF4-FFF2-40B4-BE49-F238E27FC236}">
                    <a16:creationId xmlns:a16="http://schemas.microsoft.com/office/drawing/2014/main" id="{97D1D331-E52D-B447-A012-9A7D5CFB0CD5}"/>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65" name="Group 64">
            <a:extLst>
              <a:ext uri="{FF2B5EF4-FFF2-40B4-BE49-F238E27FC236}">
                <a16:creationId xmlns:a16="http://schemas.microsoft.com/office/drawing/2014/main" id="{93CF2B9C-B156-F240-A1E4-9CE15B971867}"/>
              </a:ext>
            </a:extLst>
          </p:cNvPr>
          <p:cNvGrpSpPr/>
          <p:nvPr/>
        </p:nvGrpSpPr>
        <p:grpSpPr>
          <a:xfrm>
            <a:off x="6619372" y="3947405"/>
            <a:ext cx="1470390" cy="2041523"/>
            <a:chOff x="2091919" y="3117471"/>
            <a:chExt cx="1874381" cy="2314850"/>
          </a:xfrm>
        </p:grpSpPr>
        <p:sp>
          <p:nvSpPr>
            <p:cNvPr id="66" name="Rectangle 65">
              <a:extLst>
                <a:ext uri="{FF2B5EF4-FFF2-40B4-BE49-F238E27FC236}">
                  <a16:creationId xmlns:a16="http://schemas.microsoft.com/office/drawing/2014/main" id="{F34ED3AC-8217-A44B-93B8-DFE2AA6F1B9F}"/>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a:extLst>
                <a:ext uri="{FF2B5EF4-FFF2-40B4-BE49-F238E27FC236}">
                  <a16:creationId xmlns:a16="http://schemas.microsoft.com/office/drawing/2014/main" id="{1B475B45-6AA0-BD41-AA51-A5D895D2A66E}"/>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8" name="Manual Operation 67">
              <a:extLst>
                <a:ext uri="{FF2B5EF4-FFF2-40B4-BE49-F238E27FC236}">
                  <a16:creationId xmlns:a16="http://schemas.microsoft.com/office/drawing/2014/main" id="{50B32BD9-9A68-B04F-B3F4-2814AEF8E16B}"/>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69" name="Group 68">
              <a:extLst>
                <a:ext uri="{FF2B5EF4-FFF2-40B4-BE49-F238E27FC236}">
                  <a16:creationId xmlns:a16="http://schemas.microsoft.com/office/drawing/2014/main" id="{4116C908-6056-D942-9BC2-F346C27E2A45}"/>
                </a:ext>
              </a:extLst>
            </p:cNvPr>
            <p:cNvGrpSpPr/>
            <p:nvPr/>
          </p:nvGrpSpPr>
          <p:grpSpPr>
            <a:xfrm>
              <a:off x="2175834" y="3725659"/>
              <a:ext cx="1669164" cy="429401"/>
              <a:chOff x="2313858" y="3363344"/>
              <a:chExt cx="1669164" cy="429401"/>
            </a:xfrm>
          </p:grpSpPr>
          <p:sp>
            <p:nvSpPr>
              <p:cNvPr id="76" name="Rounded Rectangle 75">
                <a:extLst>
                  <a:ext uri="{FF2B5EF4-FFF2-40B4-BE49-F238E27FC236}">
                    <a16:creationId xmlns:a16="http://schemas.microsoft.com/office/drawing/2014/main" id="{0BF3B4F6-5B86-D14E-8C71-9001FA2C166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7" name="Manual Operation 76">
                <a:extLst>
                  <a:ext uri="{FF2B5EF4-FFF2-40B4-BE49-F238E27FC236}">
                    <a16:creationId xmlns:a16="http://schemas.microsoft.com/office/drawing/2014/main" id="{8252F27F-FDB0-7844-8523-3E6B3238E83C}"/>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70" name="Group 69">
              <a:extLst>
                <a:ext uri="{FF2B5EF4-FFF2-40B4-BE49-F238E27FC236}">
                  <a16:creationId xmlns:a16="http://schemas.microsoft.com/office/drawing/2014/main" id="{93568AB0-A344-6340-8F43-4525F76421A3}"/>
                </a:ext>
              </a:extLst>
            </p:cNvPr>
            <p:cNvGrpSpPr/>
            <p:nvPr/>
          </p:nvGrpSpPr>
          <p:grpSpPr>
            <a:xfrm>
              <a:off x="2172958" y="4274879"/>
              <a:ext cx="1669164" cy="429401"/>
              <a:chOff x="2313858" y="3363344"/>
              <a:chExt cx="1669164" cy="429401"/>
            </a:xfrm>
          </p:grpSpPr>
          <p:sp>
            <p:nvSpPr>
              <p:cNvPr id="74" name="Rounded Rectangle 73">
                <a:extLst>
                  <a:ext uri="{FF2B5EF4-FFF2-40B4-BE49-F238E27FC236}">
                    <a16:creationId xmlns:a16="http://schemas.microsoft.com/office/drawing/2014/main" id="{74A4DE2F-ACB1-B143-8A68-18A0A38A213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5" name="Manual Operation 74">
                <a:extLst>
                  <a:ext uri="{FF2B5EF4-FFF2-40B4-BE49-F238E27FC236}">
                    <a16:creationId xmlns:a16="http://schemas.microsoft.com/office/drawing/2014/main" id="{04428B3F-640F-9B41-8E4D-3AA639C361C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71" name="Group 70">
              <a:extLst>
                <a:ext uri="{FF2B5EF4-FFF2-40B4-BE49-F238E27FC236}">
                  <a16:creationId xmlns:a16="http://schemas.microsoft.com/office/drawing/2014/main" id="{5DCA6CFD-5A5F-4B41-A1C3-08119566AA5D}"/>
                </a:ext>
              </a:extLst>
            </p:cNvPr>
            <p:cNvGrpSpPr/>
            <p:nvPr/>
          </p:nvGrpSpPr>
          <p:grpSpPr>
            <a:xfrm>
              <a:off x="2152828" y="4789585"/>
              <a:ext cx="1669164" cy="429401"/>
              <a:chOff x="2313858" y="3363344"/>
              <a:chExt cx="1669164" cy="429401"/>
            </a:xfrm>
          </p:grpSpPr>
          <p:sp>
            <p:nvSpPr>
              <p:cNvPr id="72" name="Rounded Rectangle 71">
                <a:extLst>
                  <a:ext uri="{FF2B5EF4-FFF2-40B4-BE49-F238E27FC236}">
                    <a16:creationId xmlns:a16="http://schemas.microsoft.com/office/drawing/2014/main" id="{596B104A-69E8-A944-81F4-72189AF76320}"/>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3" name="Manual Operation 72">
                <a:extLst>
                  <a:ext uri="{FF2B5EF4-FFF2-40B4-BE49-F238E27FC236}">
                    <a16:creationId xmlns:a16="http://schemas.microsoft.com/office/drawing/2014/main" id="{CCA1E4CD-F201-9244-A227-1CF48EDC2BB3}"/>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78" name="Group 77">
            <a:extLst>
              <a:ext uri="{FF2B5EF4-FFF2-40B4-BE49-F238E27FC236}">
                <a16:creationId xmlns:a16="http://schemas.microsoft.com/office/drawing/2014/main" id="{084D2EE0-9FC3-D74C-8261-65E50C494FB8}"/>
              </a:ext>
            </a:extLst>
          </p:cNvPr>
          <p:cNvGrpSpPr/>
          <p:nvPr/>
        </p:nvGrpSpPr>
        <p:grpSpPr>
          <a:xfrm>
            <a:off x="4636934" y="3941475"/>
            <a:ext cx="1470390" cy="2041523"/>
            <a:chOff x="2091919" y="3117471"/>
            <a:chExt cx="1874381" cy="2314850"/>
          </a:xfrm>
        </p:grpSpPr>
        <p:sp>
          <p:nvSpPr>
            <p:cNvPr id="79" name="Rectangle 78">
              <a:extLst>
                <a:ext uri="{FF2B5EF4-FFF2-40B4-BE49-F238E27FC236}">
                  <a16:creationId xmlns:a16="http://schemas.microsoft.com/office/drawing/2014/main" id="{6B99B2A3-6B59-F94A-9D70-3898AED2BC4A}"/>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5E4F68F5-CFB4-C341-A1DA-F5134F3EF29F}"/>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1" name="Manual Operation 80">
              <a:extLst>
                <a:ext uri="{FF2B5EF4-FFF2-40B4-BE49-F238E27FC236}">
                  <a16:creationId xmlns:a16="http://schemas.microsoft.com/office/drawing/2014/main" id="{2F7E7341-3C6C-3240-894F-F362738E394B}"/>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82" name="Group 81">
              <a:extLst>
                <a:ext uri="{FF2B5EF4-FFF2-40B4-BE49-F238E27FC236}">
                  <a16:creationId xmlns:a16="http://schemas.microsoft.com/office/drawing/2014/main" id="{D3BE3DD4-D781-0E4B-B614-424FD99F7B4C}"/>
                </a:ext>
              </a:extLst>
            </p:cNvPr>
            <p:cNvGrpSpPr/>
            <p:nvPr/>
          </p:nvGrpSpPr>
          <p:grpSpPr>
            <a:xfrm>
              <a:off x="2175834" y="3725659"/>
              <a:ext cx="1669164" cy="429401"/>
              <a:chOff x="2313858" y="3363344"/>
              <a:chExt cx="1669164" cy="429401"/>
            </a:xfrm>
          </p:grpSpPr>
          <p:sp>
            <p:nvSpPr>
              <p:cNvPr id="89" name="Rounded Rectangle 88">
                <a:extLst>
                  <a:ext uri="{FF2B5EF4-FFF2-40B4-BE49-F238E27FC236}">
                    <a16:creationId xmlns:a16="http://schemas.microsoft.com/office/drawing/2014/main" id="{A27D1D50-6480-F44A-9AB4-E6502DCF067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0" name="Manual Operation 89">
                <a:extLst>
                  <a:ext uri="{FF2B5EF4-FFF2-40B4-BE49-F238E27FC236}">
                    <a16:creationId xmlns:a16="http://schemas.microsoft.com/office/drawing/2014/main" id="{B429F962-CE71-B24A-874D-63DD59DF462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83" name="Group 82">
              <a:extLst>
                <a:ext uri="{FF2B5EF4-FFF2-40B4-BE49-F238E27FC236}">
                  <a16:creationId xmlns:a16="http://schemas.microsoft.com/office/drawing/2014/main" id="{59785F2A-6700-7640-BC28-DE17300A21F1}"/>
                </a:ext>
              </a:extLst>
            </p:cNvPr>
            <p:cNvGrpSpPr/>
            <p:nvPr/>
          </p:nvGrpSpPr>
          <p:grpSpPr>
            <a:xfrm>
              <a:off x="2172958" y="4274879"/>
              <a:ext cx="1669164" cy="429401"/>
              <a:chOff x="2313858" y="3363344"/>
              <a:chExt cx="1669164" cy="429401"/>
            </a:xfrm>
          </p:grpSpPr>
          <p:sp>
            <p:nvSpPr>
              <p:cNvPr id="87" name="Rounded Rectangle 86">
                <a:extLst>
                  <a:ext uri="{FF2B5EF4-FFF2-40B4-BE49-F238E27FC236}">
                    <a16:creationId xmlns:a16="http://schemas.microsoft.com/office/drawing/2014/main" id="{4FA67AED-7DF5-2343-8C4B-C28AD8CF417E}"/>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8" name="Manual Operation 87">
                <a:extLst>
                  <a:ext uri="{FF2B5EF4-FFF2-40B4-BE49-F238E27FC236}">
                    <a16:creationId xmlns:a16="http://schemas.microsoft.com/office/drawing/2014/main" id="{06BE9ECF-6726-184F-B6AE-4F778732C68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84" name="Group 83">
              <a:extLst>
                <a:ext uri="{FF2B5EF4-FFF2-40B4-BE49-F238E27FC236}">
                  <a16:creationId xmlns:a16="http://schemas.microsoft.com/office/drawing/2014/main" id="{6DB6D16C-ADC6-9045-9444-73EB5077C373}"/>
                </a:ext>
              </a:extLst>
            </p:cNvPr>
            <p:cNvGrpSpPr/>
            <p:nvPr/>
          </p:nvGrpSpPr>
          <p:grpSpPr>
            <a:xfrm>
              <a:off x="2152828" y="4789585"/>
              <a:ext cx="1669164" cy="429401"/>
              <a:chOff x="2313858" y="3363344"/>
              <a:chExt cx="1669164" cy="429401"/>
            </a:xfrm>
          </p:grpSpPr>
          <p:sp>
            <p:nvSpPr>
              <p:cNvPr id="85" name="Rounded Rectangle 84">
                <a:extLst>
                  <a:ext uri="{FF2B5EF4-FFF2-40B4-BE49-F238E27FC236}">
                    <a16:creationId xmlns:a16="http://schemas.microsoft.com/office/drawing/2014/main" id="{E4B6B845-3E3A-1345-81A8-7D2368B0116D}"/>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6" name="Manual Operation 85">
                <a:extLst>
                  <a:ext uri="{FF2B5EF4-FFF2-40B4-BE49-F238E27FC236}">
                    <a16:creationId xmlns:a16="http://schemas.microsoft.com/office/drawing/2014/main" id="{E052D05E-EFBA-2448-B26F-2BDAB5A1BCE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91" name="Group 90">
            <a:extLst>
              <a:ext uri="{FF2B5EF4-FFF2-40B4-BE49-F238E27FC236}">
                <a16:creationId xmlns:a16="http://schemas.microsoft.com/office/drawing/2014/main" id="{94F27570-224A-BE4A-B2B8-15A263BA2DFF}"/>
              </a:ext>
            </a:extLst>
          </p:cNvPr>
          <p:cNvGrpSpPr/>
          <p:nvPr/>
        </p:nvGrpSpPr>
        <p:grpSpPr>
          <a:xfrm>
            <a:off x="2626250" y="3941475"/>
            <a:ext cx="1470390" cy="2041523"/>
            <a:chOff x="2091919" y="3117471"/>
            <a:chExt cx="1874381" cy="2314850"/>
          </a:xfrm>
        </p:grpSpPr>
        <p:sp>
          <p:nvSpPr>
            <p:cNvPr id="92" name="Rectangle 91">
              <a:extLst>
                <a:ext uri="{FF2B5EF4-FFF2-40B4-BE49-F238E27FC236}">
                  <a16:creationId xmlns:a16="http://schemas.microsoft.com/office/drawing/2014/main" id="{06BEE52C-C69B-D045-B893-3460F4B73E3E}"/>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a:extLst>
                <a:ext uri="{FF2B5EF4-FFF2-40B4-BE49-F238E27FC236}">
                  <a16:creationId xmlns:a16="http://schemas.microsoft.com/office/drawing/2014/main" id="{E03F2645-21D3-4E44-A651-35963B4B1165}"/>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4" name="Manual Operation 93">
              <a:extLst>
                <a:ext uri="{FF2B5EF4-FFF2-40B4-BE49-F238E27FC236}">
                  <a16:creationId xmlns:a16="http://schemas.microsoft.com/office/drawing/2014/main" id="{B075FA75-0E20-0F4D-9A12-524F59E1014A}"/>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95" name="Group 94">
              <a:extLst>
                <a:ext uri="{FF2B5EF4-FFF2-40B4-BE49-F238E27FC236}">
                  <a16:creationId xmlns:a16="http://schemas.microsoft.com/office/drawing/2014/main" id="{020400BD-A0D3-8740-B5F6-8442B261A4CD}"/>
                </a:ext>
              </a:extLst>
            </p:cNvPr>
            <p:cNvGrpSpPr/>
            <p:nvPr/>
          </p:nvGrpSpPr>
          <p:grpSpPr>
            <a:xfrm>
              <a:off x="2175834" y="3725659"/>
              <a:ext cx="1669164" cy="429401"/>
              <a:chOff x="2313858" y="3363344"/>
              <a:chExt cx="1669164" cy="429401"/>
            </a:xfrm>
          </p:grpSpPr>
          <p:sp>
            <p:nvSpPr>
              <p:cNvPr id="102" name="Rounded Rectangle 101">
                <a:extLst>
                  <a:ext uri="{FF2B5EF4-FFF2-40B4-BE49-F238E27FC236}">
                    <a16:creationId xmlns:a16="http://schemas.microsoft.com/office/drawing/2014/main" id="{A07F3AFF-491B-C44D-9EEB-C132628A6A0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03" name="Manual Operation 102">
                <a:extLst>
                  <a:ext uri="{FF2B5EF4-FFF2-40B4-BE49-F238E27FC236}">
                    <a16:creationId xmlns:a16="http://schemas.microsoft.com/office/drawing/2014/main" id="{C37CC1D9-DC4B-0E46-8A3A-812B439E197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96" name="Group 95">
              <a:extLst>
                <a:ext uri="{FF2B5EF4-FFF2-40B4-BE49-F238E27FC236}">
                  <a16:creationId xmlns:a16="http://schemas.microsoft.com/office/drawing/2014/main" id="{1AAD6BF6-D5C7-7246-8E69-AD49A81BE27F}"/>
                </a:ext>
              </a:extLst>
            </p:cNvPr>
            <p:cNvGrpSpPr/>
            <p:nvPr/>
          </p:nvGrpSpPr>
          <p:grpSpPr>
            <a:xfrm>
              <a:off x="2172958" y="4274879"/>
              <a:ext cx="1669164" cy="429401"/>
              <a:chOff x="2313858" y="3363344"/>
              <a:chExt cx="1669164" cy="429401"/>
            </a:xfrm>
          </p:grpSpPr>
          <p:sp>
            <p:nvSpPr>
              <p:cNvPr id="100" name="Rounded Rectangle 99">
                <a:extLst>
                  <a:ext uri="{FF2B5EF4-FFF2-40B4-BE49-F238E27FC236}">
                    <a16:creationId xmlns:a16="http://schemas.microsoft.com/office/drawing/2014/main" id="{352E8F25-78F3-944C-98EE-665BAFF9259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01" name="Manual Operation 100">
                <a:extLst>
                  <a:ext uri="{FF2B5EF4-FFF2-40B4-BE49-F238E27FC236}">
                    <a16:creationId xmlns:a16="http://schemas.microsoft.com/office/drawing/2014/main" id="{2562C5EE-8C6B-3247-AEF0-BA476989956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97" name="Group 96">
              <a:extLst>
                <a:ext uri="{FF2B5EF4-FFF2-40B4-BE49-F238E27FC236}">
                  <a16:creationId xmlns:a16="http://schemas.microsoft.com/office/drawing/2014/main" id="{4C277154-516C-6F4E-9665-AD3B4AFCF956}"/>
                </a:ext>
              </a:extLst>
            </p:cNvPr>
            <p:cNvGrpSpPr/>
            <p:nvPr/>
          </p:nvGrpSpPr>
          <p:grpSpPr>
            <a:xfrm>
              <a:off x="2152828" y="4789585"/>
              <a:ext cx="1669164" cy="429401"/>
              <a:chOff x="2313858" y="3363344"/>
              <a:chExt cx="1669164" cy="429401"/>
            </a:xfrm>
          </p:grpSpPr>
          <p:sp>
            <p:nvSpPr>
              <p:cNvPr id="98" name="Rounded Rectangle 97">
                <a:extLst>
                  <a:ext uri="{FF2B5EF4-FFF2-40B4-BE49-F238E27FC236}">
                    <a16:creationId xmlns:a16="http://schemas.microsoft.com/office/drawing/2014/main" id="{FBF56494-4BD6-334F-9E48-EC82DABC2551}"/>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9" name="Manual Operation 98">
                <a:extLst>
                  <a:ext uri="{FF2B5EF4-FFF2-40B4-BE49-F238E27FC236}">
                    <a16:creationId xmlns:a16="http://schemas.microsoft.com/office/drawing/2014/main" id="{E16F4ACC-E169-E449-A829-97384661261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60" name="Right Arrow 59">
            <a:extLst>
              <a:ext uri="{FF2B5EF4-FFF2-40B4-BE49-F238E27FC236}">
                <a16:creationId xmlns:a16="http://schemas.microsoft.com/office/drawing/2014/main" id="{3AD94904-80F8-4F46-BB55-579BAE848987}"/>
              </a:ext>
            </a:extLst>
          </p:cNvPr>
          <p:cNvSpPr/>
          <p:nvPr/>
        </p:nvSpPr>
        <p:spPr>
          <a:xfrm>
            <a:off x="1780406" y="5488594"/>
            <a:ext cx="845844"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Right Arrow 103">
            <a:extLst>
              <a:ext uri="{FF2B5EF4-FFF2-40B4-BE49-F238E27FC236}">
                <a16:creationId xmlns:a16="http://schemas.microsoft.com/office/drawing/2014/main" id="{292C4CC9-3F60-5046-9408-FBA6B6C63979}"/>
              </a:ext>
            </a:extLst>
          </p:cNvPr>
          <p:cNvSpPr/>
          <p:nvPr/>
        </p:nvSpPr>
        <p:spPr>
          <a:xfrm>
            <a:off x="4066133" y="5474541"/>
            <a:ext cx="634373"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Right Arrow 104">
            <a:extLst>
              <a:ext uri="{FF2B5EF4-FFF2-40B4-BE49-F238E27FC236}">
                <a16:creationId xmlns:a16="http://schemas.microsoft.com/office/drawing/2014/main" id="{D304189E-2466-4349-9386-675AFC5982BA}"/>
              </a:ext>
            </a:extLst>
          </p:cNvPr>
          <p:cNvSpPr/>
          <p:nvPr/>
        </p:nvSpPr>
        <p:spPr>
          <a:xfrm>
            <a:off x="6082033" y="5456553"/>
            <a:ext cx="634373"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ight Arrow 118">
            <a:extLst>
              <a:ext uri="{FF2B5EF4-FFF2-40B4-BE49-F238E27FC236}">
                <a16:creationId xmlns:a16="http://schemas.microsoft.com/office/drawing/2014/main" id="{6279BE39-764B-C142-9D4B-5DD25AE916CD}"/>
              </a:ext>
            </a:extLst>
          </p:cNvPr>
          <p:cNvSpPr/>
          <p:nvPr/>
        </p:nvSpPr>
        <p:spPr>
          <a:xfrm>
            <a:off x="8046301" y="5456553"/>
            <a:ext cx="634373"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Right Arrow 119">
            <a:extLst>
              <a:ext uri="{FF2B5EF4-FFF2-40B4-BE49-F238E27FC236}">
                <a16:creationId xmlns:a16="http://schemas.microsoft.com/office/drawing/2014/main" id="{8FAE99D8-988E-A840-99FB-DE4168ABEE5F}"/>
              </a:ext>
            </a:extLst>
          </p:cNvPr>
          <p:cNvSpPr/>
          <p:nvPr/>
        </p:nvSpPr>
        <p:spPr>
          <a:xfrm>
            <a:off x="10059373" y="5474540"/>
            <a:ext cx="845844"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211692DE-0C06-8049-A5C2-4BA7E94A1119}"/>
              </a:ext>
            </a:extLst>
          </p:cNvPr>
          <p:cNvSpPr/>
          <p:nvPr/>
        </p:nvSpPr>
        <p:spPr>
          <a:xfrm>
            <a:off x="2485242" y="3405143"/>
            <a:ext cx="1752406" cy="3717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err="1">
                <a:solidFill>
                  <a:schemeClr val="bg1"/>
                </a:solidFill>
                <a:latin typeface="Courier" pitchFamily="2" charset="0"/>
              </a:rPr>
              <a:t>MyVerifyChecksum</a:t>
            </a:r>
            <a:endParaRPr lang="en-US" sz="1200" dirty="0"/>
          </a:p>
        </p:txBody>
      </p:sp>
      <p:sp>
        <p:nvSpPr>
          <p:cNvPr id="122" name="Rounded Rectangle 121">
            <a:extLst>
              <a:ext uri="{FF2B5EF4-FFF2-40B4-BE49-F238E27FC236}">
                <a16:creationId xmlns:a16="http://schemas.microsoft.com/office/drawing/2014/main" id="{813C4946-6A29-F541-B59B-F5EFF202CF01}"/>
              </a:ext>
            </a:extLst>
          </p:cNvPr>
          <p:cNvSpPr/>
          <p:nvPr/>
        </p:nvSpPr>
        <p:spPr>
          <a:xfrm>
            <a:off x="8412563" y="3406939"/>
            <a:ext cx="1883392" cy="3987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err="1">
                <a:solidFill>
                  <a:schemeClr val="bg1"/>
                </a:solidFill>
                <a:latin typeface="Courier" pitchFamily="2" charset="0"/>
              </a:rPr>
              <a:t>MyComputeChecksum</a:t>
            </a:r>
            <a:endParaRPr lang="en-US" sz="1200" b="1" dirty="0"/>
          </a:p>
        </p:txBody>
      </p:sp>
      <p:sp>
        <p:nvSpPr>
          <p:cNvPr id="124" name="Rounded Rectangle 123">
            <a:extLst>
              <a:ext uri="{FF2B5EF4-FFF2-40B4-BE49-F238E27FC236}">
                <a16:creationId xmlns:a16="http://schemas.microsoft.com/office/drawing/2014/main" id="{D0FE4847-7E49-7344-8EBB-52694C648438}"/>
              </a:ext>
            </a:extLst>
          </p:cNvPr>
          <p:cNvSpPr/>
          <p:nvPr/>
        </p:nvSpPr>
        <p:spPr>
          <a:xfrm>
            <a:off x="6558471" y="3404016"/>
            <a:ext cx="1565137" cy="350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err="1">
                <a:solidFill>
                  <a:schemeClr val="bg1"/>
                </a:solidFill>
                <a:latin typeface="Courier" pitchFamily="2" charset="0"/>
              </a:rPr>
              <a:t>MyEgress</a:t>
            </a:r>
            <a:endParaRPr lang="en-US" sz="1200" b="1" dirty="0"/>
          </a:p>
        </p:txBody>
      </p:sp>
      <p:sp>
        <p:nvSpPr>
          <p:cNvPr id="126" name="Rounded Rectangle 125">
            <a:extLst>
              <a:ext uri="{FF2B5EF4-FFF2-40B4-BE49-F238E27FC236}">
                <a16:creationId xmlns:a16="http://schemas.microsoft.com/office/drawing/2014/main" id="{B7D0A34F-E85E-514E-8DA1-B1372549A05C}"/>
              </a:ext>
            </a:extLst>
          </p:cNvPr>
          <p:cNvSpPr/>
          <p:nvPr/>
        </p:nvSpPr>
        <p:spPr>
          <a:xfrm>
            <a:off x="4562091" y="3396287"/>
            <a:ext cx="1593022" cy="338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err="1">
                <a:solidFill>
                  <a:schemeClr val="bg1"/>
                </a:solidFill>
                <a:latin typeface="Courier" pitchFamily="2" charset="0"/>
              </a:rPr>
              <a:t>MyIngress</a:t>
            </a:r>
            <a:endParaRPr lang="en-US" sz="1200" b="1" dirty="0"/>
          </a:p>
        </p:txBody>
      </p:sp>
    </p:spTree>
    <p:extLst>
      <p:ext uri="{BB962C8B-B14F-4D97-AF65-F5344CB8AC3E}">
        <p14:creationId xmlns:p14="http://schemas.microsoft.com/office/powerpoint/2010/main" val="25398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Benefits of Programmable Data Plane</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extLst>
              <p:ext uri="{D42A27DB-BD31-4B8C-83A1-F6EECF244321}">
                <p14:modId xmlns:p14="http://schemas.microsoft.com/office/powerpoint/2010/main" val="3771168180"/>
              </p:ext>
            </p:extLst>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
        <p:nvSpPr>
          <p:cNvPr id="7" name="Rectangular Callout 6">
            <a:extLst>
              <a:ext uri="{FF2B5EF4-FFF2-40B4-BE49-F238E27FC236}">
                <a16:creationId xmlns:a16="http://schemas.microsoft.com/office/drawing/2014/main" id="{2ABBBF64-460E-904D-97F4-F8B974FCD178}"/>
              </a:ext>
            </a:extLst>
          </p:cNvPr>
          <p:cNvSpPr/>
          <p:nvPr/>
        </p:nvSpPr>
        <p:spPr>
          <a:xfrm>
            <a:off x="10613607" y="1998134"/>
            <a:ext cx="1269999" cy="2218266"/>
          </a:xfrm>
          <a:prstGeom prst="wedgeRectCallout">
            <a:avLst>
              <a:gd name="adj1" fmla="val -243500"/>
              <a:gd name="adj2" fmla="val 45707"/>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Remove unused protocols</a:t>
            </a:r>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415934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Applications: Telemetry</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Do we have a good debugging tool?</a:t>
            </a:r>
          </a:p>
          <a:p>
            <a:pPr lvl="1"/>
            <a:r>
              <a:rPr lang="en-US" dirty="0"/>
              <a:t>Story by Scott </a:t>
            </a:r>
            <a:r>
              <a:rPr lang="en-US" dirty="0" err="1"/>
              <a:t>Shenker</a:t>
            </a:r>
            <a:endParaRPr lang="en-US" dirty="0"/>
          </a:p>
          <a:p>
            <a:pPr lvl="1"/>
            <a:r>
              <a:rPr lang="en-US" b="1" dirty="0"/>
              <a:t>YO-YO-MA</a:t>
            </a:r>
            <a:r>
              <a:rPr lang="en-US" dirty="0"/>
              <a:t> Philosophy of network debugging</a:t>
            </a:r>
          </a:p>
          <a:p>
            <a:r>
              <a:rPr lang="en-US" dirty="0"/>
              <a:t>Alternate approach</a:t>
            </a:r>
          </a:p>
          <a:p>
            <a:pPr lvl="1"/>
            <a:r>
              <a:rPr lang="en-US" dirty="0"/>
              <a:t>Ask a packet:</a:t>
            </a:r>
          </a:p>
          <a:p>
            <a:pPr lvl="2"/>
            <a:r>
              <a:rPr lang="en-US" dirty="0"/>
              <a:t>Why you are here?</a:t>
            </a:r>
          </a:p>
          <a:p>
            <a:pPr lvl="2"/>
            <a:r>
              <a:rPr lang="en-US" dirty="0"/>
              <a:t>How did you get here?</a:t>
            </a:r>
          </a:p>
          <a:p>
            <a:pPr lvl="2"/>
            <a:r>
              <a:rPr lang="en-US" dirty="0"/>
              <a:t>How long did you take?</a:t>
            </a:r>
          </a:p>
          <a:p>
            <a:pPr lvl="2"/>
            <a:r>
              <a:rPr lang="en-US" dirty="0"/>
              <a:t>What got in your way?</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5" name="TextBox 4">
            <a:extLst>
              <a:ext uri="{FF2B5EF4-FFF2-40B4-BE49-F238E27FC236}">
                <a16:creationId xmlns:a16="http://schemas.microsoft.com/office/drawing/2014/main" id="{16763C84-10A7-6249-B310-516E9CA0FDCF}"/>
              </a:ext>
            </a:extLst>
          </p:cNvPr>
          <p:cNvSpPr txBox="1"/>
          <p:nvPr/>
        </p:nvSpPr>
        <p:spPr>
          <a:xfrm>
            <a:off x="4656667" y="3860806"/>
            <a:ext cx="897466" cy="1569660"/>
          </a:xfrm>
          <a:prstGeom prst="rect">
            <a:avLst/>
          </a:prstGeom>
          <a:noFill/>
        </p:spPr>
        <p:txBody>
          <a:bodyPr wrap="square" rtlCol="0">
            <a:spAutoFit/>
          </a:bodyPr>
          <a:lstStyle/>
          <a:p>
            <a:r>
              <a:rPr lang="en-US" sz="9600" dirty="0"/>
              <a:t>}</a:t>
            </a:r>
          </a:p>
        </p:txBody>
      </p:sp>
      <p:sp>
        <p:nvSpPr>
          <p:cNvPr id="6" name="TextBox 5">
            <a:extLst>
              <a:ext uri="{FF2B5EF4-FFF2-40B4-BE49-F238E27FC236}">
                <a16:creationId xmlns:a16="http://schemas.microsoft.com/office/drawing/2014/main" id="{2AE3550E-6C3B-FC46-964A-54DF4C2CB69D}"/>
              </a:ext>
            </a:extLst>
          </p:cNvPr>
          <p:cNvSpPr txBox="1"/>
          <p:nvPr/>
        </p:nvSpPr>
        <p:spPr>
          <a:xfrm>
            <a:off x="5195753" y="4407135"/>
            <a:ext cx="2779203" cy="646331"/>
          </a:xfrm>
          <a:prstGeom prst="rect">
            <a:avLst/>
          </a:prstGeom>
          <a:noFill/>
        </p:spPr>
        <p:txBody>
          <a:bodyPr wrap="square" rtlCol="0">
            <a:spAutoFit/>
          </a:bodyPr>
          <a:lstStyle/>
          <a:p>
            <a:pPr algn="ctr"/>
            <a:r>
              <a:rPr lang="en-US" dirty="0"/>
              <a:t>None can answer today except P4 </a:t>
            </a:r>
          </a:p>
        </p:txBody>
      </p:sp>
      <p:sp>
        <p:nvSpPr>
          <p:cNvPr id="7" name="TextBox 6">
            <a:extLst>
              <a:ext uri="{FF2B5EF4-FFF2-40B4-BE49-F238E27FC236}">
                <a16:creationId xmlns:a16="http://schemas.microsoft.com/office/drawing/2014/main" id="{74DFA3ED-8BC0-C04E-9909-9EDDD6F86355}"/>
              </a:ext>
            </a:extLst>
          </p:cNvPr>
          <p:cNvSpPr txBox="1"/>
          <p:nvPr/>
        </p:nvSpPr>
        <p:spPr>
          <a:xfrm>
            <a:off x="3742268" y="6366933"/>
            <a:ext cx="4716484" cy="369332"/>
          </a:xfrm>
          <a:prstGeom prst="rect">
            <a:avLst/>
          </a:prstGeom>
          <a:noFill/>
        </p:spPr>
        <p:txBody>
          <a:bodyPr wrap="none" rtlCol="0">
            <a:spAutoFit/>
          </a:bodyPr>
          <a:lstStyle/>
          <a:p>
            <a:r>
              <a:rPr lang="en-US" dirty="0"/>
              <a:t>https://p4.org/assets/INT-current-</a:t>
            </a:r>
            <a:r>
              <a:rPr lang="en-US" dirty="0" err="1"/>
              <a:t>spec.pdf</a:t>
            </a:r>
            <a:endParaRPr lang="en-US" dirty="0"/>
          </a:p>
        </p:txBody>
      </p:sp>
    </p:spTree>
    <p:extLst>
      <p:ext uri="{BB962C8B-B14F-4D97-AF65-F5344CB8AC3E}">
        <p14:creationId xmlns:p14="http://schemas.microsoft.com/office/powerpoint/2010/main" val="200702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91E63E-F1A3-CE4C-9696-ED44AEC07AB3}"/>
              </a:ext>
            </a:extLst>
          </p:cNvPr>
          <p:cNvSpPr txBox="1">
            <a:spLocks/>
          </p:cNvSpPr>
          <p:nvPr/>
        </p:nvSpPr>
        <p:spPr>
          <a:xfrm>
            <a:off x="1289069" y="2311550"/>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Upcoming: P4 Recent Papers</a:t>
            </a:r>
          </a:p>
        </p:txBody>
      </p:sp>
      <p:sp>
        <p:nvSpPr>
          <p:cNvPr id="8" name="Title 1">
            <a:extLst>
              <a:ext uri="{FF2B5EF4-FFF2-40B4-BE49-F238E27FC236}">
                <a16:creationId xmlns:a16="http://schemas.microsoft.com/office/drawing/2014/main" id="{BF4836EA-9DA2-1546-92E1-B3E86B27638E}"/>
              </a:ext>
            </a:extLst>
          </p:cNvPr>
          <p:cNvSpPr txBox="1">
            <a:spLocks/>
          </p:cNvSpPr>
          <p:nvPr/>
        </p:nvSpPr>
        <p:spPr>
          <a:xfrm>
            <a:off x="1289069" y="4275816"/>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Questions?</a:t>
            </a:r>
          </a:p>
        </p:txBody>
      </p:sp>
    </p:spTree>
    <p:extLst>
      <p:ext uri="{BB962C8B-B14F-4D97-AF65-F5344CB8AC3E}">
        <p14:creationId xmlns:p14="http://schemas.microsoft.com/office/powerpoint/2010/main" val="225736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Network 101</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80321" y="2336873"/>
            <a:ext cx="5415679" cy="3599316"/>
          </a:xfrm>
        </p:spPr>
        <p:txBody>
          <a:bodyPr/>
          <a:lstStyle/>
          <a:p>
            <a:r>
              <a:rPr lang="en-US" dirty="0"/>
              <a:t>Given a connected network</a:t>
            </a:r>
          </a:p>
          <a:p>
            <a:r>
              <a:rPr lang="en-US" dirty="0"/>
              <a:t>Find path from source to destination</a:t>
            </a:r>
          </a:p>
          <a:p>
            <a:endParaRPr lang="en-US" dirty="0"/>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5942791" y="4443413"/>
            <a:ext cx="700087"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a:t>
            </a:r>
          </a:p>
        </p:txBody>
      </p:sp>
      <p:grpSp>
        <p:nvGrpSpPr>
          <p:cNvPr id="11" name="Group 10">
            <a:extLst>
              <a:ext uri="{FF2B5EF4-FFF2-40B4-BE49-F238E27FC236}">
                <a16:creationId xmlns:a16="http://schemas.microsoft.com/office/drawing/2014/main" id="{5F41D8B5-E4D7-DA40-B72D-85F6FB8A4B62}"/>
              </a:ext>
            </a:extLst>
          </p:cNvPr>
          <p:cNvGrpSpPr/>
          <p:nvPr/>
        </p:nvGrpSpPr>
        <p:grpSpPr>
          <a:xfrm>
            <a:off x="7628716" y="4429125"/>
            <a:ext cx="757238" cy="685800"/>
            <a:chOff x="6386513" y="4429125"/>
            <a:chExt cx="757238" cy="685800"/>
          </a:xfrm>
        </p:grpSpPr>
        <p:sp>
          <p:nvSpPr>
            <p:cNvPr id="6" name="Oval 5">
              <a:extLst>
                <a:ext uri="{FF2B5EF4-FFF2-40B4-BE49-F238E27FC236}">
                  <a16:creationId xmlns:a16="http://schemas.microsoft.com/office/drawing/2014/main" id="{9BAEC144-536A-9C4B-A6F1-A3A2E4BB57F6}"/>
                </a:ext>
              </a:extLst>
            </p:cNvPr>
            <p:cNvSpPr/>
            <p:nvPr/>
          </p:nvSpPr>
          <p:spPr>
            <a:xfrm>
              <a:off x="6386513" y="4429125"/>
              <a:ext cx="757238"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C19F185-297F-2F44-9EA6-033F6E1C8DB7}"/>
                </a:ext>
              </a:extLst>
            </p:cNvPr>
            <p:cNvCxnSpPr>
              <a:stCxn id="6" idx="1"/>
              <a:endCxn id="6" idx="5"/>
            </p:cNvCxnSpPr>
            <p:nvPr/>
          </p:nvCxnSpPr>
          <p:spPr>
            <a:xfrm>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0" name="Straight Arrow Connector 9">
              <a:extLst>
                <a:ext uri="{FF2B5EF4-FFF2-40B4-BE49-F238E27FC236}">
                  <a16:creationId xmlns:a16="http://schemas.microsoft.com/office/drawing/2014/main" id="{F3A44113-0499-F04E-A7FC-930009700ADB}"/>
                </a:ext>
              </a:extLst>
            </p:cNvPr>
            <p:cNvCxnSpPr>
              <a:stCxn id="6" idx="3"/>
              <a:endCxn id="6" idx="7"/>
            </p:cNvCxnSpPr>
            <p:nvPr/>
          </p:nvCxnSpPr>
          <p:spPr>
            <a:xfrm flipV="1">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2" name="Group 11">
            <a:extLst>
              <a:ext uri="{FF2B5EF4-FFF2-40B4-BE49-F238E27FC236}">
                <a16:creationId xmlns:a16="http://schemas.microsoft.com/office/drawing/2014/main" id="{662951A4-CF54-6042-801B-BBC6C9E146DF}"/>
              </a:ext>
            </a:extLst>
          </p:cNvPr>
          <p:cNvGrpSpPr/>
          <p:nvPr/>
        </p:nvGrpSpPr>
        <p:grpSpPr>
          <a:xfrm>
            <a:off x="9277222" y="4428703"/>
            <a:ext cx="757238" cy="685800"/>
            <a:chOff x="6386513" y="4429125"/>
            <a:chExt cx="757238" cy="685800"/>
          </a:xfrm>
        </p:grpSpPr>
        <p:sp>
          <p:nvSpPr>
            <p:cNvPr id="13" name="Oval 12">
              <a:extLst>
                <a:ext uri="{FF2B5EF4-FFF2-40B4-BE49-F238E27FC236}">
                  <a16:creationId xmlns:a16="http://schemas.microsoft.com/office/drawing/2014/main" id="{E01DC01C-C214-884F-93B2-1672A7CD33A9}"/>
                </a:ext>
              </a:extLst>
            </p:cNvPr>
            <p:cNvSpPr/>
            <p:nvPr/>
          </p:nvSpPr>
          <p:spPr>
            <a:xfrm>
              <a:off x="6386513" y="4429125"/>
              <a:ext cx="757238"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D2464DE-88F5-1D4F-90A1-F8C012BCF0A3}"/>
                </a:ext>
              </a:extLst>
            </p:cNvPr>
            <p:cNvCxnSpPr>
              <a:stCxn id="13" idx="1"/>
              <a:endCxn id="13" idx="5"/>
            </p:cNvCxnSpPr>
            <p:nvPr/>
          </p:nvCxnSpPr>
          <p:spPr>
            <a:xfrm>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2693384C-0C9F-AE48-ADAD-7DABC9BD2085}"/>
                </a:ext>
              </a:extLst>
            </p:cNvPr>
            <p:cNvCxnSpPr>
              <a:stCxn id="13" idx="3"/>
              <a:endCxn id="13" idx="7"/>
            </p:cNvCxnSpPr>
            <p:nvPr/>
          </p:nvCxnSpPr>
          <p:spPr>
            <a:xfrm flipV="1">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6" name="Group 15">
            <a:extLst>
              <a:ext uri="{FF2B5EF4-FFF2-40B4-BE49-F238E27FC236}">
                <a16:creationId xmlns:a16="http://schemas.microsoft.com/office/drawing/2014/main" id="{EEC3EEE8-2D54-884B-B86E-302B33EF9E48}"/>
              </a:ext>
            </a:extLst>
          </p:cNvPr>
          <p:cNvGrpSpPr/>
          <p:nvPr/>
        </p:nvGrpSpPr>
        <p:grpSpPr>
          <a:xfrm>
            <a:off x="8385954" y="3240618"/>
            <a:ext cx="757238" cy="685800"/>
            <a:chOff x="6386513" y="4429125"/>
            <a:chExt cx="757238" cy="685800"/>
          </a:xfrm>
        </p:grpSpPr>
        <p:sp>
          <p:nvSpPr>
            <p:cNvPr id="17" name="Oval 16">
              <a:extLst>
                <a:ext uri="{FF2B5EF4-FFF2-40B4-BE49-F238E27FC236}">
                  <a16:creationId xmlns:a16="http://schemas.microsoft.com/office/drawing/2014/main" id="{15DDEB88-9A6C-F443-9C4A-5E57E2F80DEE}"/>
                </a:ext>
              </a:extLst>
            </p:cNvPr>
            <p:cNvSpPr/>
            <p:nvPr/>
          </p:nvSpPr>
          <p:spPr>
            <a:xfrm>
              <a:off x="6386513" y="4429125"/>
              <a:ext cx="757238"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1772B64-3595-4244-8ADA-2758A2624AA9}"/>
                </a:ext>
              </a:extLst>
            </p:cNvPr>
            <p:cNvCxnSpPr>
              <a:stCxn id="17" idx="1"/>
              <a:endCxn id="17" idx="5"/>
            </p:cNvCxnSpPr>
            <p:nvPr/>
          </p:nvCxnSpPr>
          <p:spPr>
            <a:xfrm>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a:extLst>
                <a:ext uri="{FF2B5EF4-FFF2-40B4-BE49-F238E27FC236}">
                  <a16:creationId xmlns:a16="http://schemas.microsoft.com/office/drawing/2014/main" id="{DF120E20-F008-0A49-9251-E02A432A4A0F}"/>
                </a:ext>
              </a:extLst>
            </p:cNvPr>
            <p:cNvCxnSpPr>
              <a:stCxn id="17" idx="3"/>
              <a:endCxn id="17" idx="7"/>
            </p:cNvCxnSpPr>
            <p:nvPr/>
          </p:nvCxnSpPr>
          <p:spPr>
            <a:xfrm flipV="1">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
        <p:nvSpPr>
          <p:cNvPr id="20" name="Rectangle 19">
            <a:extLst>
              <a:ext uri="{FF2B5EF4-FFF2-40B4-BE49-F238E27FC236}">
                <a16:creationId xmlns:a16="http://schemas.microsoft.com/office/drawing/2014/main" id="{2DD05EC6-306A-EA4E-9334-89EC28F78458}"/>
              </a:ext>
            </a:extLst>
          </p:cNvPr>
          <p:cNvSpPr/>
          <p:nvPr/>
        </p:nvSpPr>
        <p:spPr>
          <a:xfrm>
            <a:off x="11298939" y="4435847"/>
            <a:ext cx="700087"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a:t>
            </a:r>
          </a:p>
        </p:txBody>
      </p:sp>
      <p:cxnSp>
        <p:nvCxnSpPr>
          <p:cNvPr id="22" name="Straight Connector 21">
            <a:extLst>
              <a:ext uri="{FF2B5EF4-FFF2-40B4-BE49-F238E27FC236}">
                <a16:creationId xmlns:a16="http://schemas.microsoft.com/office/drawing/2014/main" id="{C2A7521D-2158-594A-ACBA-1693E94098CD}"/>
              </a:ext>
            </a:extLst>
          </p:cNvPr>
          <p:cNvCxnSpPr>
            <a:stCxn id="5" idx="3"/>
            <a:endCxn id="6" idx="2"/>
          </p:cNvCxnSpPr>
          <p:nvPr/>
        </p:nvCxnSpPr>
        <p:spPr>
          <a:xfrm flipV="1">
            <a:off x="6642878" y="4772025"/>
            <a:ext cx="985838" cy="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87BA00E-9130-5742-9F7D-6FD280443275}"/>
              </a:ext>
            </a:extLst>
          </p:cNvPr>
          <p:cNvCxnSpPr>
            <a:stCxn id="6" idx="6"/>
            <a:endCxn id="13" idx="2"/>
          </p:cNvCxnSpPr>
          <p:nvPr/>
        </p:nvCxnSpPr>
        <p:spPr>
          <a:xfrm flipV="1">
            <a:off x="8385954" y="4771603"/>
            <a:ext cx="891268" cy="42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C03C433-E65F-F640-9636-4D30EC945D28}"/>
              </a:ext>
            </a:extLst>
          </p:cNvPr>
          <p:cNvCxnSpPr>
            <a:stCxn id="13" idx="6"/>
            <a:endCxn id="20" idx="1"/>
          </p:cNvCxnSpPr>
          <p:nvPr/>
        </p:nvCxnSpPr>
        <p:spPr>
          <a:xfrm>
            <a:off x="10034460" y="4771603"/>
            <a:ext cx="1264479"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AB6CEC7-852E-0F4A-AA3D-0377A0012E8F}"/>
              </a:ext>
            </a:extLst>
          </p:cNvPr>
          <p:cNvCxnSpPr>
            <a:cxnSpLocks/>
            <a:stCxn id="6" idx="0"/>
            <a:endCxn id="17" idx="2"/>
          </p:cNvCxnSpPr>
          <p:nvPr/>
        </p:nvCxnSpPr>
        <p:spPr>
          <a:xfrm flipV="1">
            <a:off x="8007335" y="3583518"/>
            <a:ext cx="378619" cy="84560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8C95CBB-9263-C84A-A509-D81FA8F1A322}"/>
              </a:ext>
            </a:extLst>
          </p:cNvPr>
          <p:cNvCxnSpPr>
            <a:stCxn id="17" idx="6"/>
            <a:endCxn id="13" idx="0"/>
          </p:cNvCxnSpPr>
          <p:nvPr/>
        </p:nvCxnSpPr>
        <p:spPr>
          <a:xfrm>
            <a:off x="9143192" y="3583518"/>
            <a:ext cx="512649" cy="845185"/>
          </a:xfrm>
          <a:prstGeom prst="line">
            <a:avLst/>
          </a:prstGeom>
        </p:spPr>
        <p:style>
          <a:lnRef idx="1">
            <a:schemeClr val="dk1"/>
          </a:lnRef>
          <a:fillRef idx="0">
            <a:schemeClr val="dk1"/>
          </a:fillRef>
          <a:effectRef idx="0">
            <a:schemeClr val="dk1"/>
          </a:effectRef>
          <a:fontRef idx="minor">
            <a:schemeClr val="tx1"/>
          </a:fontRef>
        </p:style>
      </p:cxnSp>
      <p:sp>
        <p:nvSpPr>
          <p:cNvPr id="32" name="Right Arrow 31">
            <a:extLst>
              <a:ext uri="{FF2B5EF4-FFF2-40B4-BE49-F238E27FC236}">
                <a16:creationId xmlns:a16="http://schemas.microsoft.com/office/drawing/2014/main" id="{9F402198-775C-7B49-8268-907F3F5B05B8}"/>
              </a:ext>
            </a:extLst>
          </p:cNvPr>
          <p:cNvSpPr/>
          <p:nvPr/>
        </p:nvSpPr>
        <p:spPr>
          <a:xfrm>
            <a:off x="7116067" y="442870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8633264" y="4470242"/>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10434544" y="4486272"/>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42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666F-40AC-674A-AF15-C58908A1EF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47A7A4F-5BAB-0347-85F1-A47E4F403EA8}"/>
              </a:ext>
            </a:extLst>
          </p:cNvPr>
          <p:cNvSpPr>
            <a:spLocks noGrp="1"/>
          </p:cNvSpPr>
          <p:nvPr>
            <p:ph idx="1"/>
          </p:nvPr>
        </p:nvSpPr>
        <p:spPr/>
        <p:txBody>
          <a:bodyPr/>
          <a:lstStyle/>
          <a:p>
            <a:r>
              <a:rPr lang="en-US" dirty="0"/>
              <a:t>So Far</a:t>
            </a:r>
          </a:p>
          <a:p>
            <a:pPr lvl="1"/>
            <a:r>
              <a:rPr lang="en-US" dirty="0"/>
              <a:t>Evolution of Programmable network</a:t>
            </a:r>
          </a:p>
          <a:p>
            <a:pPr lvl="1"/>
            <a:r>
              <a:rPr lang="en-US" dirty="0"/>
              <a:t>PISA: Protocol independent Switch Architecture</a:t>
            </a:r>
          </a:p>
          <a:p>
            <a:pPr lvl="1"/>
            <a:r>
              <a:rPr lang="en-US" dirty="0"/>
              <a:t>P4: Workflow</a:t>
            </a:r>
          </a:p>
          <a:p>
            <a:pPr lvl="1"/>
            <a:r>
              <a:rPr lang="en-US" dirty="0"/>
              <a:t>P4: Examples</a:t>
            </a:r>
          </a:p>
          <a:p>
            <a:r>
              <a:rPr lang="en-US" b="1" dirty="0"/>
              <a:t>P4: Recent Papers</a:t>
            </a:r>
          </a:p>
        </p:txBody>
      </p:sp>
      <p:sp>
        <p:nvSpPr>
          <p:cNvPr id="4" name="Slide Number Placeholder 3">
            <a:extLst>
              <a:ext uri="{FF2B5EF4-FFF2-40B4-BE49-F238E27FC236}">
                <a16:creationId xmlns:a16="http://schemas.microsoft.com/office/drawing/2014/main" id="{EE2C330E-6DDF-1049-B9F9-E03FF5BCB46E}"/>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73579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extLst>
              <p:ext uri="{D42A27DB-BD31-4B8C-83A1-F6EECF244321}">
                <p14:modId xmlns:p14="http://schemas.microsoft.com/office/powerpoint/2010/main" val="770098867"/>
              </p:ext>
            </p:extLst>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378438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IN" b="1" dirty="0"/>
              <a:t>bf4: towards bug-free P4 programs</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P4 is safer than C/C++; Still there are bugs</a:t>
            </a:r>
          </a:p>
          <a:p>
            <a:r>
              <a:rPr lang="en-US" dirty="0"/>
              <a:t>P4 program behavior depends on table entries inserted by controllers</a:t>
            </a:r>
          </a:p>
          <a:p>
            <a:r>
              <a:rPr lang="en-US" dirty="0"/>
              <a:t>NAT example: No IPv4 </a:t>
            </a:r>
            <a:r>
              <a:rPr lang="en-US" dirty="0">
                <a:sym typeface="Wingdings" pitchFamily="2" charset="2"/>
              </a:rPr>
              <a:t> Overwrite Existing data fields</a:t>
            </a:r>
          </a:p>
          <a:p>
            <a:r>
              <a:rPr lang="en-US" dirty="0">
                <a:sym typeface="Wingdings" pitchFamily="2" charset="2"/>
              </a:rPr>
              <a:t>Challenges: Bug-free P4</a:t>
            </a:r>
          </a:p>
          <a:p>
            <a:pPr lvl="1"/>
            <a:r>
              <a:rPr lang="en-US" dirty="0">
                <a:sym typeface="Wingdings" pitchFamily="2" charset="2"/>
              </a:rPr>
              <a:t>Array index out-of-bound</a:t>
            </a:r>
          </a:p>
          <a:p>
            <a:pPr lvl="1"/>
            <a:r>
              <a:rPr lang="en-US" dirty="0">
                <a:sym typeface="Wingdings" pitchFamily="2" charset="2"/>
              </a:rPr>
              <a:t>Invalid header access</a:t>
            </a:r>
          </a:p>
          <a:p>
            <a:pPr lvl="1"/>
            <a:r>
              <a:rPr lang="en-US" dirty="0">
                <a:sym typeface="Wingdings" pitchFamily="2" charset="2"/>
              </a:rPr>
              <a:t>Egress spec not set after ingress</a:t>
            </a:r>
          </a:p>
          <a:p>
            <a:r>
              <a:rPr lang="en-US" dirty="0">
                <a:sym typeface="Wingdings" pitchFamily="2" charset="2"/>
              </a:rPr>
              <a:t>Existing p4v, assert-p4 requires code annotations at compile time</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Dumitrescu</a:t>
            </a:r>
            <a:r>
              <a:rPr lang="en-IN" dirty="0"/>
              <a:t>, Dragos, et al. "bf4: towards bug-free P4 programs." ACM SIGCOMM 2020</a:t>
            </a:r>
          </a:p>
        </p:txBody>
      </p:sp>
    </p:spTree>
    <p:extLst>
      <p:ext uri="{BB962C8B-B14F-4D97-AF65-F5344CB8AC3E}">
        <p14:creationId xmlns:p14="http://schemas.microsoft.com/office/powerpoint/2010/main" val="3509060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IN" b="1" dirty="0"/>
              <a:t>bf4: towards bug-free P4 programs</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sym typeface="Wingdings" pitchFamily="2" charset="2"/>
              </a:rPr>
              <a:t>Contributions</a:t>
            </a:r>
          </a:p>
          <a:p>
            <a:r>
              <a:rPr lang="en-US" dirty="0">
                <a:sym typeface="Wingdings" pitchFamily="2" charset="2"/>
              </a:rPr>
              <a:t>Add extra table keys to rule out invalid table configurations</a:t>
            </a:r>
          </a:p>
          <a:p>
            <a:pPr lvl="1"/>
            <a:r>
              <a:rPr lang="en-US" dirty="0">
                <a:sym typeface="Wingdings" pitchFamily="2" charset="2"/>
              </a:rPr>
              <a:t>60% of them are detected</a:t>
            </a:r>
          </a:p>
          <a:p>
            <a:r>
              <a:rPr lang="en-US" dirty="0">
                <a:sym typeface="Wingdings" pitchFamily="2" charset="2"/>
              </a:rPr>
              <a:t>Use SAT solvers to find invalid table entries which generate bugs</a:t>
            </a:r>
          </a:p>
          <a:p>
            <a:pPr lvl="1"/>
            <a:r>
              <a:rPr lang="en-US" dirty="0">
                <a:sym typeface="Wingdings" pitchFamily="2" charset="2"/>
              </a:rPr>
              <a:t>Takes long  Heuristic</a:t>
            </a:r>
          </a:p>
          <a:p>
            <a:r>
              <a:rPr lang="en-US" dirty="0">
                <a:sym typeface="Wingdings" pitchFamily="2" charset="2"/>
              </a:rPr>
              <a:t>Add P4 controller- P4 Switch intercept module</a:t>
            </a:r>
          </a:p>
          <a:p>
            <a:pPr lvl="1"/>
            <a:r>
              <a:rPr lang="en-US" dirty="0">
                <a:sym typeface="Wingdings" pitchFamily="2" charset="2"/>
              </a:rPr>
              <a:t>Stops invalid table entries found</a:t>
            </a:r>
          </a:p>
          <a:p>
            <a:endParaRPr lang="en-US" dirty="0">
              <a:sym typeface="Wingdings" pitchFamily="2" charset="2"/>
            </a:endParaRP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32</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Dumitrescu</a:t>
            </a:r>
            <a:r>
              <a:rPr lang="en-IN" dirty="0"/>
              <a:t>, Dragos, et al. "bf4: towards bug-free P4 programs." ACM SIGCOMM 2020</a:t>
            </a:r>
          </a:p>
        </p:txBody>
      </p:sp>
    </p:spTree>
    <p:extLst>
      <p:ext uri="{BB962C8B-B14F-4D97-AF65-F5344CB8AC3E}">
        <p14:creationId xmlns:p14="http://schemas.microsoft.com/office/powerpoint/2010/main" val="3777554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33</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Tree>
    <p:extLst>
      <p:ext uri="{BB962C8B-B14F-4D97-AF65-F5344CB8AC3E}">
        <p14:creationId xmlns:p14="http://schemas.microsoft.com/office/powerpoint/2010/main" val="4188102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Enabling a Permanent Revolution in Internet Architecture</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lnSpcReduction="10000"/>
          </a:bodyPr>
          <a:lstStyle/>
          <a:p>
            <a:r>
              <a:rPr lang="en-US" dirty="0">
                <a:sym typeface="Wingdings" pitchFamily="2" charset="2"/>
              </a:rPr>
              <a:t>Internet thin waist architecture</a:t>
            </a:r>
          </a:p>
          <a:p>
            <a:pPr lvl="1"/>
            <a:r>
              <a:rPr lang="en-IN" dirty="0"/>
              <a:t>is inherently ﬂawed</a:t>
            </a:r>
          </a:p>
          <a:p>
            <a:pPr lvl="1" fontAlgn="base"/>
            <a:r>
              <a:rPr lang="en-IN" dirty="0"/>
              <a:t>is deeply entrenched</a:t>
            </a:r>
          </a:p>
          <a:p>
            <a:pPr fontAlgn="base"/>
            <a:r>
              <a:rPr lang="en-IN" dirty="0"/>
              <a:t>Future internet architectures did not succeed</a:t>
            </a:r>
          </a:p>
          <a:p>
            <a:pPr lvl="1" fontAlgn="base"/>
            <a:r>
              <a:rPr lang="en-IN" dirty="0"/>
              <a:t>Backward compatibility</a:t>
            </a:r>
          </a:p>
          <a:p>
            <a:pPr lvl="1" fontAlgn="base"/>
            <a:r>
              <a:rPr lang="en-IN" dirty="0"/>
              <a:t>Incrementally deployable</a:t>
            </a:r>
          </a:p>
          <a:p>
            <a:pPr fontAlgn="base"/>
            <a:r>
              <a:rPr lang="en-IN" dirty="0"/>
              <a:t>Solution Approach:</a:t>
            </a:r>
          </a:p>
          <a:p>
            <a:pPr lvl="1" fontAlgn="base"/>
            <a:r>
              <a:rPr lang="en-IN" dirty="0"/>
              <a:t>Inter-domain delivery should be an overlay on intra-domain delivery</a:t>
            </a:r>
          </a:p>
          <a:p>
            <a:pPr lvl="1" fontAlgn="base"/>
            <a:r>
              <a:rPr lang="en-IN" dirty="0"/>
              <a:t>Introduce L3.5 </a:t>
            </a:r>
            <a:r>
              <a:rPr lang="en-IN" dirty="0">
                <a:sym typeface="Wingdings" pitchFamily="2" charset="2"/>
              </a:rPr>
              <a:t> Trotsky Processor</a:t>
            </a:r>
          </a:p>
          <a:p>
            <a:pPr lvl="1" fontAlgn="base"/>
            <a:r>
              <a:rPr lang="en-IN" dirty="0">
                <a:sym typeface="Wingdings" pitchFamily="2" charset="2"/>
              </a:rPr>
              <a:t>Deployment should start at edge</a:t>
            </a:r>
            <a:endParaRPr lang="en-IN" dirty="0"/>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34</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a:t>McCauley, James, et al. "Enabling a permanent revolution in internet architecture." ACM SIGCOMM 2019</a:t>
            </a:r>
          </a:p>
        </p:txBody>
      </p:sp>
    </p:spTree>
    <p:extLst>
      <p:ext uri="{BB962C8B-B14F-4D97-AF65-F5344CB8AC3E}">
        <p14:creationId xmlns:p14="http://schemas.microsoft.com/office/powerpoint/2010/main" val="1207729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Enabling a Permanent Revolution in Internet Architecture</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sym typeface="Wingdings" pitchFamily="2" charset="2"/>
              </a:rPr>
              <a:t>Implementation challenge</a:t>
            </a:r>
          </a:p>
          <a:p>
            <a:r>
              <a:rPr lang="en-US" dirty="0">
                <a:sym typeface="Wingdings" pitchFamily="2" charset="2"/>
              </a:rPr>
              <a:t>Deployment challenge</a:t>
            </a:r>
          </a:p>
          <a:p>
            <a:r>
              <a:rPr lang="en-US" dirty="0">
                <a:sym typeface="Wingdings" pitchFamily="2" charset="2"/>
              </a:rPr>
              <a:t>Can be implemented using P4</a:t>
            </a:r>
          </a:p>
          <a:p>
            <a:endParaRPr lang="en-US" dirty="0">
              <a:sym typeface="Wingdings" pitchFamily="2" charset="2"/>
            </a:endParaRP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35</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a:t>McCauley, James, et al. "Enabling a permanent revolution in internet architecture." ACM SIGCOMM 2019</a:t>
            </a:r>
          </a:p>
        </p:txBody>
      </p:sp>
    </p:spTree>
    <p:extLst>
      <p:ext uri="{BB962C8B-B14F-4D97-AF65-F5344CB8AC3E}">
        <p14:creationId xmlns:p14="http://schemas.microsoft.com/office/powerpoint/2010/main" val="1353017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36</a:t>
            </a:fld>
            <a:endParaRPr lang="en-US" dirty="0"/>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Tree>
    <p:extLst>
      <p:ext uri="{BB962C8B-B14F-4D97-AF65-F5344CB8AC3E}">
        <p14:creationId xmlns:p14="http://schemas.microsoft.com/office/powerpoint/2010/main" val="495028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a:bodyPr>
          <a:lstStyle/>
          <a:p>
            <a:r>
              <a:rPr lang="en-US" dirty="0"/>
              <a:t>P4 Recent Papers: </a:t>
            </a:r>
            <a:br>
              <a:rPr lang="en-US" dirty="0"/>
            </a:br>
            <a:r>
              <a:rPr lang="en-IN" dirty="0"/>
              <a:t>P5: Policy-driven optimization of P4 pipeline</a:t>
            </a:r>
            <a:endParaRPr lang="en-IN" b="1" dirty="0"/>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sym typeface="Wingdings" pitchFamily="2" charset="2"/>
              </a:rPr>
              <a:t>P4 switches have multiple features like tunneling, NAT, MPLS etc.</a:t>
            </a:r>
          </a:p>
          <a:p>
            <a:r>
              <a:rPr lang="en-US" dirty="0">
                <a:sym typeface="Wingdings" pitchFamily="2" charset="2"/>
              </a:rPr>
              <a:t>Challenges</a:t>
            </a:r>
          </a:p>
          <a:p>
            <a:pPr lvl="1"/>
            <a:r>
              <a:rPr lang="en-US" dirty="0">
                <a:sym typeface="Wingdings" pitchFamily="2" charset="2"/>
              </a:rPr>
              <a:t>Not all traffic require all features </a:t>
            </a:r>
          </a:p>
          <a:p>
            <a:pPr lvl="1"/>
            <a:r>
              <a:rPr lang="en-US" dirty="0">
                <a:sym typeface="Wingdings" pitchFamily="2" charset="2"/>
              </a:rPr>
              <a:t>Not all devices require all features</a:t>
            </a:r>
          </a:p>
          <a:p>
            <a:pPr lvl="1"/>
            <a:r>
              <a:rPr lang="en-US" dirty="0">
                <a:sym typeface="Wingdings" pitchFamily="2" charset="2"/>
              </a:rPr>
              <a:t>Concurrent table lookup based on dependency</a:t>
            </a:r>
          </a:p>
          <a:p>
            <a:r>
              <a:rPr lang="en-US" dirty="0">
                <a:sym typeface="Wingdings" pitchFamily="2" charset="2"/>
              </a:rPr>
              <a:t>Contributions</a:t>
            </a:r>
          </a:p>
          <a:p>
            <a:pPr lvl="1"/>
            <a:r>
              <a:rPr lang="en-US" dirty="0">
                <a:sym typeface="Wingdings" pitchFamily="2" charset="2"/>
              </a:rPr>
              <a:t>Dependency identification of tables</a:t>
            </a:r>
          </a:p>
          <a:p>
            <a:pPr lvl="1"/>
            <a:r>
              <a:rPr lang="en-US" dirty="0">
                <a:sym typeface="Wingdings" pitchFamily="2" charset="2"/>
              </a:rPr>
              <a:t>Selective deployment of features</a:t>
            </a:r>
          </a:p>
          <a:p>
            <a:pPr lvl="1"/>
            <a:r>
              <a:rPr lang="en-US" dirty="0">
                <a:sym typeface="Wingdings" pitchFamily="2" charset="2"/>
              </a:rPr>
              <a:t>Pipeline efficiency improvement</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37</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Abhashkumar</a:t>
            </a:r>
            <a:r>
              <a:rPr lang="en-IN" dirty="0"/>
              <a:t>, </a:t>
            </a:r>
            <a:r>
              <a:rPr lang="en-IN" dirty="0" err="1"/>
              <a:t>Anubhavnidhi</a:t>
            </a:r>
            <a:r>
              <a:rPr lang="en-IN" dirty="0"/>
              <a:t>, et al. "P5: Policy-driven optimization of p4 pipeline." ACM </a:t>
            </a:r>
            <a:r>
              <a:rPr lang="en-IN" i="1" dirty="0"/>
              <a:t>SOSR</a:t>
            </a:r>
            <a:r>
              <a:rPr lang="en-IN" dirty="0"/>
              <a:t> 2017</a:t>
            </a:r>
          </a:p>
        </p:txBody>
      </p:sp>
    </p:spTree>
    <p:extLst>
      <p:ext uri="{BB962C8B-B14F-4D97-AF65-F5344CB8AC3E}">
        <p14:creationId xmlns:p14="http://schemas.microsoft.com/office/powerpoint/2010/main" val="3941421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38</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
        <p:nvSpPr>
          <p:cNvPr id="7" name="Rectangular Callout 6">
            <a:extLst>
              <a:ext uri="{FF2B5EF4-FFF2-40B4-BE49-F238E27FC236}">
                <a16:creationId xmlns:a16="http://schemas.microsoft.com/office/drawing/2014/main" id="{2ABBBF64-460E-904D-97F4-F8B974FCD178}"/>
              </a:ext>
            </a:extLst>
          </p:cNvPr>
          <p:cNvSpPr/>
          <p:nvPr/>
        </p:nvSpPr>
        <p:spPr>
          <a:xfrm>
            <a:off x="10613607" y="1998134"/>
            <a:ext cx="1269999" cy="2218266"/>
          </a:xfrm>
          <a:prstGeom prst="wedgeRectCallout">
            <a:avLst>
              <a:gd name="adj1" fmla="val -243500"/>
              <a:gd name="adj2" fmla="val 45707"/>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Remove unused protocols</a:t>
            </a:r>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196431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1EEA177-E28C-F245-8DF1-EF6C0B6402C1}"/>
              </a:ext>
            </a:extLst>
          </p:cNvPr>
          <p:cNvSpPr/>
          <p:nvPr/>
        </p:nvSpPr>
        <p:spPr>
          <a:xfrm>
            <a:off x="7625748" y="2605174"/>
            <a:ext cx="1949569"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Switch Architecture</a:t>
            </a:r>
          </a:p>
        </p:txBody>
      </p:sp>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Switch and Control/Data plane</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7806094" y="3875269"/>
            <a:ext cx="1601903" cy="808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Data Plane</a:t>
            </a:r>
          </a:p>
        </p:txBody>
      </p:sp>
      <p:sp>
        <p:nvSpPr>
          <p:cNvPr id="32" name="Right Arrow 31">
            <a:extLst>
              <a:ext uri="{FF2B5EF4-FFF2-40B4-BE49-F238E27FC236}">
                <a16:creationId xmlns:a16="http://schemas.microsoft.com/office/drawing/2014/main" id="{9F402198-775C-7B49-8268-907F3F5B05B8}"/>
              </a:ext>
            </a:extLst>
          </p:cNvPr>
          <p:cNvSpPr/>
          <p:nvPr/>
        </p:nvSpPr>
        <p:spPr>
          <a:xfrm>
            <a:off x="7404340" y="4522940"/>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3875269"/>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41858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90755612-FE62-FC4B-9C17-2FD71C5FCE53}"/>
              </a:ext>
            </a:extLst>
          </p:cNvPr>
          <p:cNvSpPr/>
          <p:nvPr/>
        </p:nvSpPr>
        <p:spPr>
          <a:xfrm>
            <a:off x="9428408" y="4489602"/>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C1CFFCB0-1E25-484C-8766-D3B99F8F26CE}"/>
              </a:ext>
            </a:extLst>
          </p:cNvPr>
          <p:cNvSpPr/>
          <p:nvPr/>
        </p:nvSpPr>
        <p:spPr>
          <a:xfrm>
            <a:off x="9428408" y="3841931"/>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AB57CCD1-5289-E24C-9779-CDE2C9381E56}"/>
              </a:ext>
            </a:extLst>
          </p:cNvPr>
          <p:cNvSpPr/>
          <p:nvPr/>
        </p:nvSpPr>
        <p:spPr>
          <a:xfrm>
            <a:off x="9428408" y="4152546"/>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8AE540-0C35-3D4F-8998-449258C002D1}"/>
              </a:ext>
            </a:extLst>
          </p:cNvPr>
          <p:cNvSpPr/>
          <p:nvPr/>
        </p:nvSpPr>
        <p:spPr>
          <a:xfrm>
            <a:off x="7791805" y="2767905"/>
            <a:ext cx="1601903" cy="808332"/>
          </a:xfrm>
          <a:prstGeom prst="rect">
            <a:avLst/>
          </a:prstGeom>
          <a:solidFill>
            <a:schemeClr val="tx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 Plane</a:t>
            </a:r>
          </a:p>
        </p:txBody>
      </p:sp>
      <p:grpSp>
        <p:nvGrpSpPr>
          <p:cNvPr id="25" name="Group 24">
            <a:extLst>
              <a:ext uri="{FF2B5EF4-FFF2-40B4-BE49-F238E27FC236}">
                <a16:creationId xmlns:a16="http://schemas.microsoft.com/office/drawing/2014/main" id="{F0C3454C-CB30-4747-BADF-9AB9F45F4E42}"/>
              </a:ext>
            </a:extLst>
          </p:cNvPr>
          <p:cNvGrpSpPr/>
          <p:nvPr/>
        </p:nvGrpSpPr>
        <p:grpSpPr>
          <a:xfrm>
            <a:off x="8020957" y="4014305"/>
            <a:ext cx="1133281" cy="225183"/>
            <a:chOff x="4967210" y="4445629"/>
            <a:chExt cx="1133281" cy="225183"/>
          </a:xfrm>
        </p:grpSpPr>
        <p:sp>
          <p:nvSpPr>
            <p:cNvPr id="36" name="Right Arrow 35">
              <a:extLst>
                <a:ext uri="{FF2B5EF4-FFF2-40B4-BE49-F238E27FC236}">
                  <a16:creationId xmlns:a16="http://schemas.microsoft.com/office/drawing/2014/main" id="{2A806739-7E52-C149-9787-5DD30288E86F}"/>
                </a:ext>
              </a:extLst>
            </p:cNvPr>
            <p:cNvSpPr/>
            <p:nvPr/>
          </p:nvSpPr>
          <p:spPr>
            <a:xfrm rot="20789470">
              <a:off x="4967210" y="4448506"/>
              <a:ext cx="1118905" cy="2223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a:extLst>
                <a:ext uri="{FF2B5EF4-FFF2-40B4-BE49-F238E27FC236}">
                  <a16:creationId xmlns:a16="http://schemas.microsoft.com/office/drawing/2014/main" id="{1CAE33FB-D5E9-BB47-892B-399E42B505B5}"/>
                </a:ext>
              </a:extLst>
            </p:cNvPr>
            <p:cNvSpPr/>
            <p:nvPr/>
          </p:nvSpPr>
          <p:spPr>
            <a:xfrm rot="1031050">
              <a:off x="4981586" y="4445629"/>
              <a:ext cx="1118905" cy="2223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9" name="Snip and Round Single Corner Rectangle 28">
            <a:extLst>
              <a:ext uri="{FF2B5EF4-FFF2-40B4-BE49-F238E27FC236}">
                <a16:creationId xmlns:a16="http://schemas.microsoft.com/office/drawing/2014/main" id="{1785C17F-D59F-B643-99F5-C2274099DF47}"/>
              </a:ext>
            </a:extLst>
          </p:cNvPr>
          <p:cNvSpPr/>
          <p:nvPr/>
        </p:nvSpPr>
        <p:spPr>
          <a:xfrm>
            <a:off x="6331785" y="3841931"/>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nip and Round Single Corner Rectangle 41">
            <a:extLst>
              <a:ext uri="{FF2B5EF4-FFF2-40B4-BE49-F238E27FC236}">
                <a16:creationId xmlns:a16="http://schemas.microsoft.com/office/drawing/2014/main" id="{A6603157-A7D6-594D-B63A-5C3FEC6EA1B4}"/>
              </a:ext>
            </a:extLst>
          </p:cNvPr>
          <p:cNvSpPr/>
          <p:nvPr/>
        </p:nvSpPr>
        <p:spPr>
          <a:xfrm>
            <a:off x="6863750" y="3839054"/>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nip and Round Single Corner Rectangle 42">
            <a:extLst>
              <a:ext uri="{FF2B5EF4-FFF2-40B4-BE49-F238E27FC236}">
                <a16:creationId xmlns:a16="http://schemas.microsoft.com/office/drawing/2014/main" id="{8B4C825F-5EE9-7648-9BCE-5154DCCF6DA6}"/>
              </a:ext>
            </a:extLst>
          </p:cNvPr>
          <p:cNvSpPr/>
          <p:nvPr/>
        </p:nvSpPr>
        <p:spPr>
          <a:xfrm>
            <a:off x="10096947" y="4149669"/>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nip and Round Single Corner Rectangle 43">
            <a:extLst>
              <a:ext uri="{FF2B5EF4-FFF2-40B4-BE49-F238E27FC236}">
                <a16:creationId xmlns:a16="http://schemas.microsoft.com/office/drawing/2014/main" id="{D3978708-4A4D-2142-8A24-9D9B316E0999}"/>
              </a:ext>
            </a:extLst>
          </p:cNvPr>
          <p:cNvSpPr/>
          <p:nvPr/>
        </p:nvSpPr>
        <p:spPr>
          <a:xfrm>
            <a:off x="6878126" y="4474534"/>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6EF7A7E8-BDE9-C94A-BC1F-F8EDBD88C638}"/>
              </a:ext>
            </a:extLst>
          </p:cNvPr>
          <p:cNvSpPr/>
          <p:nvPr/>
        </p:nvSpPr>
        <p:spPr>
          <a:xfrm>
            <a:off x="7625748" y="5934970"/>
            <a:ext cx="2003537" cy="3450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Interfaces</a:t>
            </a:r>
          </a:p>
        </p:txBody>
      </p:sp>
      <p:cxnSp>
        <p:nvCxnSpPr>
          <p:cNvPr id="47" name="Elbow Connector 46">
            <a:extLst>
              <a:ext uri="{FF2B5EF4-FFF2-40B4-BE49-F238E27FC236}">
                <a16:creationId xmlns:a16="http://schemas.microsoft.com/office/drawing/2014/main" id="{3BC4328E-A5FE-A244-8F04-17DB66B70DDA}"/>
              </a:ext>
            </a:extLst>
          </p:cNvPr>
          <p:cNvCxnSpPr>
            <a:stCxn id="30" idx="3"/>
            <a:endCxn id="37" idx="3"/>
          </p:cNvCxnSpPr>
          <p:nvPr/>
        </p:nvCxnSpPr>
        <p:spPr>
          <a:xfrm flipV="1">
            <a:off x="9629285" y="4596098"/>
            <a:ext cx="200877" cy="1511401"/>
          </a:xfrm>
          <a:prstGeom prst="bentConnector3">
            <a:avLst>
              <a:gd name="adj1" fmla="val 213801"/>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49" name="Elbow Connector 48">
            <a:extLst>
              <a:ext uri="{FF2B5EF4-FFF2-40B4-BE49-F238E27FC236}">
                <a16:creationId xmlns:a16="http://schemas.microsoft.com/office/drawing/2014/main" id="{F674F8B2-2F0E-404F-B134-15C99DB2BA14}"/>
              </a:ext>
            </a:extLst>
          </p:cNvPr>
          <p:cNvCxnSpPr>
            <a:stCxn id="30" idx="1"/>
            <a:endCxn id="32" idx="1"/>
          </p:cNvCxnSpPr>
          <p:nvPr/>
        </p:nvCxnSpPr>
        <p:spPr>
          <a:xfrm rot="10800000">
            <a:off x="7404340" y="4629437"/>
            <a:ext cx="221408" cy="1478063"/>
          </a:xfrm>
          <a:prstGeom prst="bentConnector3">
            <a:avLst>
              <a:gd name="adj1" fmla="val 203248"/>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50" name="Rounded Rectangle 49">
            <a:extLst>
              <a:ext uri="{FF2B5EF4-FFF2-40B4-BE49-F238E27FC236}">
                <a16:creationId xmlns:a16="http://schemas.microsoft.com/office/drawing/2014/main" id="{8FFABBE7-0859-724A-8970-171B7D894984}"/>
              </a:ext>
            </a:extLst>
          </p:cNvPr>
          <p:cNvSpPr/>
          <p:nvPr/>
        </p:nvSpPr>
        <p:spPr>
          <a:xfrm>
            <a:off x="7872361" y="2076266"/>
            <a:ext cx="1017251" cy="3278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Packets</a:t>
            </a:r>
          </a:p>
        </p:txBody>
      </p:sp>
      <p:cxnSp>
        <p:nvCxnSpPr>
          <p:cNvPr id="52" name="Elbow Connector 51">
            <a:extLst>
              <a:ext uri="{FF2B5EF4-FFF2-40B4-BE49-F238E27FC236}">
                <a16:creationId xmlns:a16="http://schemas.microsoft.com/office/drawing/2014/main" id="{8AEAD4CD-3C4A-7742-A2AC-B402571821B1}"/>
              </a:ext>
            </a:extLst>
          </p:cNvPr>
          <p:cNvCxnSpPr>
            <a:cxnSpLocks/>
            <a:stCxn id="50" idx="3"/>
            <a:endCxn id="43" idx="0"/>
          </p:cNvCxnSpPr>
          <p:nvPr/>
        </p:nvCxnSpPr>
        <p:spPr>
          <a:xfrm>
            <a:off x="8889612" y="2240168"/>
            <a:ext cx="1500633" cy="2064809"/>
          </a:xfrm>
          <a:prstGeom prst="bentConnector3">
            <a:avLst>
              <a:gd name="adj1" fmla="val 115234"/>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53" name="Up-Down Arrow 52">
            <a:extLst>
              <a:ext uri="{FF2B5EF4-FFF2-40B4-BE49-F238E27FC236}">
                <a16:creationId xmlns:a16="http://schemas.microsoft.com/office/drawing/2014/main" id="{967179DA-8B54-2744-8CC5-D552D2C17290}"/>
              </a:ext>
            </a:extLst>
          </p:cNvPr>
          <p:cNvSpPr/>
          <p:nvPr/>
        </p:nvSpPr>
        <p:spPr>
          <a:xfrm flipH="1">
            <a:off x="8959708" y="3478159"/>
            <a:ext cx="395202" cy="552142"/>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ontent Placeholder 56">
            <a:extLst>
              <a:ext uri="{FF2B5EF4-FFF2-40B4-BE49-F238E27FC236}">
                <a16:creationId xmlns:a16="http://schemas.microsoft.com/office/drawing/2014/main" id="{B22C9693-66A4-C94A-A7CF-D1602D1ADEAE}"/>
              </a:ext>
            </a:extLst>
          </p:cNvPr>
          <p:cNvSpPr>
            <a:spLocks noGrp="1"/>
          </p:cNvSpPr>
          <p:nvPr>
            <p:ph idx="1"/>
          </p:nvPr>
        </p:nvSpPr>
        <p:spPr/>
        <p:txBody>
          <a:bodyPr/>
          <a:lstStyle/>
          <a:p>
            <a:r>
              <a:rPr lang="en-US" dirty="0"/>
              <a:t> </a:t>
            </a:r>
          </a:p>
        </p:txBody>
      </p:sp>
      <p:sp>
        <p:nvSpPr>
          <p:cNvPr id="55" name="Rectangle 54">
            <a:extLst>
              <a:ext uri="{FF2B5EF4-FFF2-40B4-BE49-F238E27FC236}">
                <a16:creationId xmlns:a16="http://schemas.microsoft.com/office/drawing/2014/main" id="{CC5A6EEB-8B58-134D-8237-33B13E6D693C}"/>
              </a:ext>
            </a:extLst>
          </p:cNvPr>
          <p:cNvSpPr/>
          <p:nvPr/>
        </p:nvSpPr>
        <p:spPr>
          <a:xfrm>
            <a:off x="3885348" y="2105507"/>
            <a:ext cx="1601903" cy="808332"/>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Management Plane</a:t>
            </a:r>
          </a:p>
        </p:txBody>
      </p:sp>
      <p:sp>
        <p:nvSpPr>
          <p:cNvPr id="58" name="Down Arrow 57">
            <a:extLst>
              <a:ext uri="{FF2B5EF4-FFF2-40B4-BE49-F238E27FC236}">
                <a16:creationId xmlns:a16="http://schemas.microsoft.com/office/drawing/2014/main" id="{552FC310-D679-D648-B7E3-0F4A176BCBAC}"/>
              </a:ext>
            </a:extLst>
          </p:cNvPr>
          <p:cNvSpPr/>
          <p:nvPr/>
        </p:nvSpPr>
        <p:spPr>
          <a:xfrm rot="16817591">
            <a:off x="6319399" y="1654408"/>
            <a:ext cx="370859" cy="271245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85923529-B819-7747-A594-22E4362E4F07}"/>
              </a:ext>
            </a:extLst>
          </p:cNvPr>
          <p:cNvSpPr/>
          <p:nvPr/>
        </p:nvSpPr>
        <p:spPr>
          <a:xfrm>
            <a:off x="680321" y="3099563"/>
            <a:ext cx="2853155" cy="4481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Configurable Parameters</a:t>
            </a:r>
          </a:p>
        </p:txBody>
      </p:sp>
      <p:cxnSp>
        <p:nvCxnSpPr>
          <p:cNvPr id="60" name="Elbow Connector 59">
            <a:extLst>
              <a:ext uri="{FF2B5EF4-FFF2-40B4-BE49-F238E27FC236}">
                <a16:creationId xmlns:a16="http://schemas.microsoft.com/office/drawing/2014/main" id="{1873B528-6D01-D74F-B0BF-B5CF8BE43647}"/>
              </a:ext>
            </a:extLst>
          </p:cNvPr>
          <p:cNvCxnSpPr>
            <a:cxnSpLocks/>
            <a:stCxn id="59" idx="3"/>
            <a:endCxn id="58" idx="1"/>
          </p:cNvCxnSpPr>
          <p:nvPr/>
        </p:nvCxnSpPr>
        <p:spPr>
          <a:xfrm>
            <a:off x="3533476" y="3323628"/>
            <a:ext cx="4090173" cy="78655"/>
          </a:xfrm>
          <a:prstGeom prst="bentConnector4">
            <a:avLst>
              <a:gd name="adj1" fmla="val 34056"/>
              <a:gd name="adj2" fmla="val -4190"/>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a:extLst>
              <a:ext uri="{FF2B5EF4-FFF2-40B4-BE49-F238E27FC236}">
                <a16:creationId xmlns:a16="http://schemas.microsoft.com/office/drawing/2014/main" id="{A40D0CE5-84A0-DF46-8AFC-2ABD96C9C170}"/>
              </a:ext>
            </a:extLst>
          </p:cNvPr>
          <p:cNvCxnSpPr>
            <a:cxnSpLocks/>
            <a:stCxn id="50" idx="1"/>
            <a:endCxn id="42" idx="3"/>
          </p:cNvCxnSpPr>
          <p:nvPr/>
        </p:nvCxnSpPr>
        <p:spPr>
          <a:xfrm rot="10800000" flipV="1">
            <a:off x="7010399" y="2240168"/>
            <a:ext cx="861962" cy="1598886"/>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774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US" dirty="0"/>
              <a:t>Composing </a:t>
            </a:r>
            <a:r>
              <a:rPr lang="en-US" dirty="0" err="1"/>
              <a:t>Dataplane</a:t>
            </a:r>
            <a:r>
              <a:rPr lang="en-US" dirty="0"/>
              <a:t> Programs with µP4</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fontScale="92500"/>
          </a:bodyPr>
          <a:lstStyle/>
          <a:p>
            <a:r>
              <a:rPr lang="en-US" dirty="0"/>
              <a:t>P4 is monolithic</a:t>
            </a:r>
          </a:p>
          <a:p>
            <a:pPr lvl="1"/>
            <a:r>
              <a:rPr lang="en-US" dirty="0"/>
              <a:t>P4 programs use too many pre-processors</a:t>
            </a:r>
          </a:p>
          <a:p>
            <a:pPr lvl="1"/>
            <a:r>
              <a:rPr lang="en-US" dirty="0"/>
              <a:t>Generates spaghetti code</a:t>
            </a:r>
          </a:p>
          <a:p>
            <a:pPr lvl="1"/>
            <a:r>
              <a:rPr lang="en-US" dirty="0"/>
              <a:t>Software management is difficult</a:t>
            </a:r>
          </a:p>
          <a:p>
            <a:r>
              <a:rPr lang="en-US" dirty="0"/>
              <a:t>Heterogenous Programming Model</a:t>
            </a:r>
          </a:p>
          <a:p>
            <a:pPr lvl="1"/>
            <a:r>
              <a:rPr lang="en-US" dirty="0"/>
              <a:t>State machine based parser and Match-Action based control</a:t>
            </a:r>
          </a:p>
          <a:p>
            <a:pPr lvl="1"/>
            <a:r>
              <a:rPr lang="en-US" dirty="0"/>
              <a:t>Caller Prog. -&gt; </a:t>
            </a:r>
            <a:r>
              <a:rPr lang="en-US" dirty="0" err="1"/>
              <a:t>Callee</a:t>
            </a:r>
            <a:r>
              <a:rPr lang="en-US" dirty="0"/>
              <a:t> Prog. requires switching between two prog. model</a:t>
            </a:r>
          </a:p>
          <a:p>
            <a:r>
              <a:rPr lang="en-US" dirty="0"/>
              <a:t>Tightly coupled to switch architecture</a:t>
            </a:r>
          </a:p>
          <a:p>
            <a:pPr lvl="1"/>
            <a:r>
              <a:rPr lang="en-US" dirty="0"/>
              <a:t>V1Model </a:t>
            </a:r>
            <a:r>
              <a:rPr lang="en-US" dirty="0">
                <a:sym typeface="Wingdings" pitchFamily="2" charset="2"/>
              </a:rPr>
              <a:t> PSA architecture Vs Spectrum Mellanox switch  Flex model </a:t>
            </a:r>
          </a:p>
          <a:p>
            <a:pPr lvl="1"/>
            <a:r>
              <a:rPr lang="en-US" dirty="0"/>
              <a:t>[Parser] </a:t>
            </a:r>
            <a:r>
              <a:rPr lang="en-US" dirty="0">
                <a:sym typeface="Wingdings" pitchFamily="2" charset="2"/>
              </a:rPr>
              <a:t> [Port]  Flex1  [Bridge]  Flex2  [Switch]  …  [</a:t>
            </a:r>
            <a:r>
              <a:rPr lang="en-US" dirty="0" err="1">
                <a:sym typeface="Wingdings" pitchFamily="2" charset="2"/>
              </a:rPr>
              <a:t>Deparser</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Soni</a:t>
            </a:r>
            <a:r>
              <a:rPr lang="en-IN" dirty="0"/>
              <a:t>, Hardik, et al. "Composing </a:t>
            </a:r>
            <a:r>
              <a:rPr lang="en-IN" dirty="0" err="1"/>
              <a:t>Dataplane</a:t>
            </a:r>
            <a:r>
              <a:rPr lang="en-IN" dirty="0"/>
              <a:t> Programs with </a:t>
            </a:r>
            <a:r>
              <a:rPr lang="el-GR" dirty="0"/>
              <a:t>μ</a:t>
            </a:r>
            <a:r>
              <a:rPr lang="en-IN" dirty="0"/>
              <a:t>P4.” ACM SIGCOMM 2020</a:t>
            </a:r>
          </a:p>
        </p:txBody>
      </p:sp>
    </p:spTree>
    <p:extLst>
      <p:ext uri="{BB962C8B-B14F-4D97-AF65-F5344CB8AC3E}">
        <p14:creationId xmlns:p14="http://schemas.microsoft.com/office/powerpoint/2010/main" val="388299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US" dirty="0"/>
              <a:t>Composing </a:t>
            </a:r>
            <a:r>
              <a:rPr lang="en-US" dirty="0" err="1"/>
              <a:t>Dataplane</a:t>
            </a:r>
            <a:r>
              <a:rPr lang="en-US" dirty="0"/>
              <a:t> Programs with µP4</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Contribution:</a:t>
            </a:r>
          </a:p>
          <a:p>
            <a:r>
              <a:rPr lang="en-US" dirty="0"/>
              <a:t>Source–to-source compiler</a:t>
            </a:r>
          </a:p>
          <a:p>
            <a:pPr lvl="1"/>
            <a:r>
              <a:rPr lang="en-US" dirty="0"/>
              <a:t>Multiple µP4 program </a:t>
            </a:r>
            <a:r>
              <a:rPr lang="en-US" dirty="0">
                <a:sym typeface="Wingdings" pitchFamily="2" charset="2"/>
              </a:rPr>
              <a:t> </a:t>
            </a:r>
            <a:r>
              <a:rPr lang="en-US" dirty="0" err="1">
                <a:sym typeface="Wingdings" pitchFamily="2" charset="2"/>
              </a:rPr>
              <a:t>Fullscale</a:t>
            </a:r>
            <a:r>
              <a:rPr lang="en-US" dirty="0">
                <a:sym typeface="Wingdings" pitchFamily="2" charset="2"/>
              </a:rPr>
              <a:t> P4 program</a:t>
            </a:r>
            <a:endParaRPr lang="en-US" dirty="0"/>
          </a:p>
          <a:p>
            <a:r>
              <a:rPr lang="en-US" dirty="0"/>
              <a:t>Higher level abstraction for heterogeneous target architecture</a:t>
            </a:r>
          </a:p>
          <a:p>
            <a:pPr lvl="1"/>
            <a:r>
              <a:rPr lang="en-US" dirty="0"/>
              <a:t>Use logical pipeline [Parser </a:t>
            </a:r>
            <a:r>
              <a:rPr lang="en-US" dirty="0">
                <a:sym typeface="Wingdings" pitchFamily="2" charset="2"/>
              </a:rPr>
              <a:t> Control  </a:t>
            </a:r>
            <a:r>
              <a:rPr lang="en-US" dirty="0" err="1">
                <a:sym typeface="Wingdings" pitchFamily="2" charset="2"/>
              </a:rPr>
              <a:t>Deparser</a:t>
            </a:r>
            <a:r>
              <a:rPr lang="en-US" dirty="0">
                <a:sym typeface="Wingdings" pitchFamily="2" charset="2"/>
              </a:rPr>
              <a:t>]</a:t>
            </a:r>
            <a:endParaRPr lang="en-US" dirty="0"/>
          </a:p>
          <a:p>
            <a:pPr lvl="1"/>
            <a:endParaRPr lang="en-US" dirty="0"/>
          </a:p>
          <a:p>
            <a:r>
              <a:rPr lang="en-US" dirty="0"/>
              <a:t>Homogenize the programming model</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40</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Soni</a:t>
            </a:r>
            <a:r>
              <a:rPr lang="en-IN" dirty="0"/>
              <a:t>, Hardik, et al. "Composing </a:t>
            </a:r>
            <a:r>
              <a:rPr lang="en-IN" dirty="0" err="1"/>
              <a:t>Dataplane</a:t>
            </a:r>
            <a:r>
              <a:rPr lang="en-IN" dirty="0"/>
              <a:t> Programs with </a:t>
            </a:r>
            <a:r>
              <a:rPr lang="el-GR" dirty="0"/>
              <a:t>μ</a:t>
            </a:r>
            <a:r>
              <a:rPr lang="en-IN" dirty="0"/>
              <a:t>P4.” ACM SIGCOMM 2020</a:t>
            </a:r>
          </a:p>
        </p:txBody>
      </p:sp>
    </p:spTree>
    <p:extLst>
      <p:ext uri="{BB962C8B-B14F-4D97-AF65-F5344CB8AC3E}">
        <p14:creationId xmlns:p14="http://schemas.microsoft.com/office/powerpoint/2010/main" val="356801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81BC-D676-4548-ACF9-C0E98A42E514}"/>
              </a:ext>
            </a:extLst>
          </p:cNvPr>
          <p:cNvSpPr>
            <a:spLocks noGrp="1"/>
          </p:cNvSpPr>
          <p:nvPr>
            <p:ph type="title"/>
          </p:nvPr>
        </p:nvSpPr>
        <p:spPr/>
        <p:txBody>
          <a:bodyPr/>
          <a:lstStyle/>
          <a:p>
            <a:endParaRPr lang="en-US" dirty="0"/>
          </a:p>
        </p:txBody>
      </p:sp>
      <p:sp>
        <p:nvSpPr>
          <p:cNvPr id="7" name="Title 1">
            <a:extLst>
              <a:ext uri="{FF2B5EF4-FFF2-40B4-BE49-F238E27FC236}">
                <a16:creationId xmlns:a16="http://schemas.microsoft.com/office/drawing/2014/main" id="{BA91E63E-F1A3-CE4C-9696-ED44AEC07AB3}"/>
              </a:ext>
            </a:extLst>
          </p:cNvPr>
          <p:cNvSpPr txBox="1">
            <a:spLocks/>
          </p:cNvSpPr>
          <p:nvPr/>
        </p:nvSpPr>
        <p:spPr>
          <a:xfrm>
            <a:off x="1289069" y="2311550"/>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a:t>Questions?</a:t>
            </a:r>
            <a:endParaRPr lang="en-US" dirty="0"/>
          </a:p>
        </p:txBody>
      </p:sp>
      <p:sp>
        <p:nvSpPr>
          <p:cNvPr id="8" name="Title 1">
            <a:extLst>
              <a:ext uri="{FF2B5EF4-FFF2-40B4-BE49-F238E27FC236}">
                <a16:creationId xmlns:a16="http://schemas.microsoft.com/office/drawing/2014/main" id="{BF4836EA-9DA2-1546-92E1-B3E86B27638E}"/>
              </a:ext>
            </a:extLst>
          </p:cNvPr>
          <p:cNvSpPr txBox="1">
            <a:spLocks/>
          </p:cNvSpPr>
          <p:nvPr/>
        </p:nvSpPr>
        <p:spPr>
          <a:xfrm>
            <a:off x="1289069" y="4275816"/>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3765357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
        <p:nvSpPr>
          <p:cNvPr id="7" name="Rectangular Callout 6">
            <a:extLst>
              <a:ext uri="{FF2B5EF4-FFF2-40B4-BE49-F238E27FC236}">
                <a16:creationId xmlns:a16="http://schemas.microsoft.com/office/drawing/2014/main" id="{2ABBBF64-460E-904D-97F4-F8B974FCD178}"/>
              </a:ext>
            </a:extLst>
          </p:cNvPr>
          <p:cNvSpPr/>
          <p:nvPr/>
        </p:nvSpPr>
        <p:spPr>
          <a:xfrm>
            <a:off x="10613607" y="1998134"/>
            <a:ext cx="1269999" cy="2218266"/>
          </a:xfrm>
          <a:prstGeom prst="wedgeRectCallout">
            <a:avLst>
              <a:gd name="adj1" fmla="val -243500"/>
              <a:gd name="adj2" fmla="val 45707"/>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Remove unused protocols</a:t>
            </a:r>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4048504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P4NFV: An NFV Architecture with Flexible Data Plane Reconfiguration</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endParaRPr lang="en-US" dirty="0">
              <a:sym typeface="Wingdings" pitchFamily="2" charset="2"/>
            </a:endParaRP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43</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Mohammadkhan</a:t>
            </a:r>
            <a:r>
              <a:rPr lang="en-IN" dirty="0"/>
              <a:t>, Ali, et al. "P4NFV: P4 Enabled NFV Systems with </a:t>
            </a:r>
            <a:r>
              <a:rPr lang="en-IN" dirty="0" err="1"/>
              <a:t>SmartNICs</a:t>
            </a:r>
            <a:r>
              <a:rPr lang="en-IN" dirty="0"/>
              <a:t>," IEEE CNSM 2018, IEEE </a:t>
            </a:r>
            <a:r>
              <a:rPr lang="en-IN" i="1" dirty="0"/>
              <a:t>NFV-SDN  2019</a:t>
            </a:r>
            <a:r>
              <a:rPr lang="en-IN" dirty="0"/>
              <a:t>,</a:t>
            </a:r>
          </a:p>
        </p:txBody>
      </p:sp>
    </p:spTree>
    <p:extLst>
      <p:ext uri="{BB962C8B-B14F-4D97-AF65-F5344CB8AC3E}">
        <p14:creationId xmlns:p14="http://schemas.microsoft.com/office/powerpoint/2010/main" val="338084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Traditional Switch Architecture</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80321" y="2336873"/>
            <a:ext cx="5872633" cy="3599316"/>
          </a:xfrm>
        </p:spPr>
        <p:txBody>
          <a:bodyPr/>
          <a:lstStyle/>
          <a:p>
            <a:r>
              <a:rPr lang="en-US" dirty="0"/>
              <a:t>Configurable (by Sys. Admins)</a:t>
            </a:r>
          </a:p>
          <a:p>
            <a:r>
              <a:rPr lang="en-US" dirty="0"/>
              <a:t>Rarely programmable (Firmware update)</a:t>
            </a:r>
          </a:p>
          <a:p>
            <a:r>
              <a:rPr lang="en-US" dirty="0"/>
              <a:t>Protocol specific tasks</a:t>
            </a:r>
          </a:p>
          <a:p>
            <a:r>
              <a:rPr lang="en-US" dirty="0"/>
              <a:t>Vendor specific functionalities</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6908948" y="4631877"/>
            <a:ext cx="3649785"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Data Plane</a:t>
            </a:r>
          </a:p>
        </p:txBody>
      </p:sp>
      <p:grpSp>
        <p:nvGrpSpPr>
          <p:cNvPr id="6" name="Group 5">
            <a:extLst>
              <a:ext uri="{FF2B5EF4-FFF2-40B4-BE49-F238E27FC236}">
                <a16:creationId xmlns:a16="http://schemas.microsoft.com/office/drawing/2014/main" id="{A8D8A972-6FA1-CF49-867D-A2D40AB9A05C}"/>
              </a:ext>
            </a:extLst>
          </p:cNvPr>
          <p:cNvGrpSpPr/>
          <p:nvPr/>
        </p:nvGrpSpPr>
        <p:grpSpPr>
          <a:xfrm>
            <a:off x="6507194" y="4979449"/>
            <a:ext cx="401754" cy="860662"/>
            <a:chOff x="7404340" y="5359013"/>
            <a:chExt cx="401754" cy="860662"/>
          </a:xfrm>
        </p:grpSpPr>
        <p:sp>
          <p:nvSpPr>
            <p:cNvPr id="32" name="Right Arrow 31">
              <a:extLst>
                <a:ext uri="{FF2B5EF4-FFF2-40B4-BE49-F238E27FC236}">
                  <a16:creationId xmlns:a16="http://schemas.microsoft.com/office/drawing/2014/main" id="{9F402198-775C-7B49-8268-907F3F5B05B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A8AE540-0C35-3D4F-8998-449258C002D1}"/>
              </a:ext>
            </a:extLst>
          </p:cNvPr>
          <p:cNvSpPr/>
          <p:nvPr/>
        </p:nvSpPr>
        <p:spPr>
          <a:xfrm>
            <a:off x="6908948" y="2890427"/>
            <a:ext cx="3664074" cy="1385386"/>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Control Plane</a:t>
            </a:r>
          </a:p>
        </p:txBody>
      </p:sp>
      <p:sp>
        <p:nvSpPr>
          <p:cNvPr id="53" name="Up-Down Arrow 52">
            <a:extLst>
              <a:ext uri="{FF2B5EF4-FFF2-40B4-BE49-F238E27FC236}">
                <a16:creationId xmlns:a16="http://schemas.microsoft.com/office/drawing/2014/main" id="{967179DA-8B54-2744-8CC5-D552D2C17290}"/>
              </a:ext>
            </a:extLst>
          </p:cNvPr>
          <p:cNvSpPr/>
          <p:nvPr/>
        </p:nvSpPr>
        <p:spPr>
          <a:xfrm flipH="1">
            <a:off x="9848481" y="3613176"/>
            <a:ext cx="537724" cy="1234868"/>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F0E56-288C-244D-BC67-2720DFC31D52}"/>
              </a:ext>
            </a:extLst>
          </p:cNvPr>
          <p:cNvGrpSpPr/>
          <p:nvPr/>
        </p:nvGrpSpPr>
        <p:grpSpPr>
          <a:xfrm>
            <a:off x="10558733" y="4979449"/>
            <a:ext cx="401754" cy="860662"/>
            <a:chOff x="7404340" y="5359013"/>
            <a:chExt cx="401754" cy="860662"/>
          </a:xfrm>
        </p:grpSpPr>
        <p:sp>
          <p:nvSpPr>
            <p:cNvPr id="31" name="Right Arrow 30">
              <a:extLst>
                <a:ext uri="{FF2B5EF4-FFF2-40B4-BE49-F238E27FC236}">
                  <a16:creationId xmlns:a16="http://schemas.microsoft.com/office/drawing/2014/main" id="{FEDE88D0-EED6-1F44-9435-5494C7997429}"/>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7AD648E-E5F8-0F4E-8E65-2F743D968F86}"/>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5A3DFE16-1729-434C-ADA1-7585C1DD80D6}"/>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 name="Terminator 6">
            <a:extLst>
              <a:ext uri="{FF2B5EF4-FFF2-40B4-BE49-F238E27FC236}">
                <a16:creationId xmlns:a16="http://schemas.microsoft.com/office/drawing/2014/main" id="{B03FEAA5-8C66-6D4D-B680-33471BB8E2B8}"/>
              </a:ext>
            </a:extLst>
          </p:cNvPr>
          <p:cNvSpPr/>
          <p:nvPr/>
        </p:nvSpPr>
        <p:spPr>
          <a:xfrm>
            <a:off x="9161254" y="3209025"/>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a:extLst>
              <a:ext uri="{FF2B5EF4-FFF2-40B4-BE49-F238E27FC236}">
                <a16:creationId xmlns:a16="http://schemas.microsoft.com/office/drawing/2014/main" id="{C0B34D44-7BE2-D54B-B5AC-D32C38D34EDD}"/>
              </a:ext>
            </a:extLst>
          </p:cNvPr>
          <p:cNvSpPr/>
          <p:nvPr/>
        </p:nvSpPr>
        <p:spPr>
          <a:xfrm>
            <a:off x="8925796" y="2218691"/>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 plane CPU</a:t>
            </a:r>
          </a:p>
        </p:txBody>
      </p:sp>
      <p:cxnSp>
        <p:nvCxnSpPr>
          <p:cNvPr id="10" name="Elbow Connector 9">
            <a:extLst>
              <a:ext uri="{FF2B5EF4-FFF2-40B4-BE49-F238E27FC236}">
                <a16:creationId xmlns:a16="http://schemas.microsoft.com/office/drawing/2014/main" id="{5CEC84CC-E243-C945-864A-22E73D80C46F}"/>
              </a:ext>
            </a:extLst>
          </p:cNvPr>
          <p:cNvCxnSpPr>
            <a:stCxn id="46" idx="3"/>
            <a:endCxn id="7" idx="3"/>
          </p:cNvCxnSpPr>
          <p:nvPr/>
        </p:nvCxnSpPr>
        <p:spPr>
          <a:xfrm flipH="1">
            <a:off x="10075654" y="2341798"/>
            <a:ext cx="1057834" cy="1069303"/>
          </a:xfrm>
          <a:prstGeom prst="bentConnector3">
            <a:avLst>
              <a:gd name="adj1" fmla="val -2161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48" name="Terminator 47">
            <a:extLst>
              <a:ext uri="{FF2B5EF4-FFF2-40B4-BE49-F238E27FC236}">
                <a16:creationId xmlns:a16="http://schemas.microsoft.com/office/drawing/2014/main" id="{FF95894A-576C-E64D-B6B1-540AD1E6FF3A}"/>
              </a:ext>
            </a:extLst>
          </p:cNvPr>
          <p:cNvSpPr/>
          <p:nvPr/>
        </p:nvSpPr>
        <p:spPr>
          <a:xfrm>
            <a:off x="9161332" y="5041918"/>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539B9002-42E2-4940-9E54-4C2116D4085A}"/>
              </a:ext>
            </a:extLst>
          </p:cNvPr>
          <p:cNvSpPr/>
          <p:nvPr/>
        </p:nvSpPr>
        <p:spPr>
          <a:xfrm>
            <a:off x="8925796" y="6506349"/>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Switch ASIC</a:t>
            </a:r>
          </a:p>
        </p:txBody>
      </p:sp>
      <p:cxnSp>
        <p:nvCxnSpPr>
          <p:cNvPr id="54" name="Elbow Connector 53">
            <a:extLst>
              <a:ext uri="{FF2B5EF4-FFF2-40B4-BE49-F238E27FC236}">
                <a16:creationId xmlns:a16="http://schemas.microsoft.com/office/drawing/2014/main" id="{9B02D67F-E595-C646-8C15-F45F2557DE02}"/>
              </a:ext>
            </a:extLst>
          </p:cNvPr>
          <p:cNvCxnSpPr>
            <a:cxnSpLocks/>
            <a:stCxn id="51" idx="3"/>
            <a:endCxn id="48" idx="3"/>
          </p:cNvCxnSpPr>
          <p:nvPr/>
        </p:nvCxnSpPr>
        <p:spPr>
          <a:xfrm flipH="1" flipV="1">
            <a:off x="10075732" y="5243994"/>
            <a:ext cx="1057756" cy="1385462"/>
          </a:xfrm>
          <a:prstGeom prst="bentConnector3">
            <a:avLst>
              <a:gd name="adj1" fmla="val -21612"/>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4" name="Cube 13">
            <a:extLst>
              <a:ext uri="{FF2B5EF4-FFF2-40B4-BE49-F238E27FC236}">
                <a16:creationId xmlns:a16="http://schemas.microsoft.com/office/drawing/2014/main" id="{E9752D0E-E6F0-2841-B796-DAEF5F24814E}"/>
              </a:ext>
            </a:extLst>
          </p:cNvPr>
          <p:cNvSpPr/>
          <p:nvPr/>
        </p:nvSpPr>
        <p:spPr>
          <a:xfrm>
            <a:off x="7246189" y="497944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50D2A415-32EC-F447-9E56-70772A09E900}"/>
              </a:ext>
            </a:extLst>
          </p:cNvPr>
          <p:cNvSpPr/>
          <p:nvPr/>
        </p:nvSpPr>
        <p:spPr>
          <a:xfrm>
            <a:off x="7933260" y="497944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6404FD9C-74AB-CF42-96BB-F1EA3AA8D043}"/>
              </a:ext>
            </a:extLst>
          </p:cNvPr>
          <p:cNvSpPr/>
          <p:nvPr/>
        </p:nvSpPr>
        <p:spPr>
          <a:xfrm>
            <a:off x="5676181" y="6438896"/>
            <a:ext cx="2601113" cy="3102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Lookup Table (Policy)</a:t>
            </a:r>
          </a:p>
        </p:txBody>
      </p:sp>
      <p:cxnSp>
        <p:nvCxnSpPr>
          <p:cNvPr id="57" name="Elbow Connector 56">
            <a:extLst>
              <a:ext uri="{FF2B5EF4-FFF2-40B4-BE49-F238E27FC236}">
                <a16:creationId xmlns:a16="http://schemas.microsoft.com/office/drawing/2014/main" id="{2AEF6646-A952-4240-A80F-868D0062F6FB}"/>
              </a:ext>
            </a:extLst>
          </p:cNvPr>
          <p:cNvCxnSpPr>
            <a:cxnSpLocks/>
            <a:stCxn id="56" idx="0"/>
            <a:endCxn id="14" idx="3"/>
          </p:cNvCxnSpPr>
          <p:nvPr/>
        </p:nvCxnSpPr>
        <p:spPr>
          <a:xfrm rot="5400000" flipH="1" flipV="1">
            <a:off x="6719596" y="5703212"/>
            <a:ext cx="992827" cy="478542"/>
          </a:xfrm>
          <a:prstGeom prst="bentConnector3">
            <a:avLst>
              <a:gd name="adj1" fmla="val 5000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58" name="Elbow Connector 57">
            <a:extLst>
              <a:ext uri="{FF2B5EF4-FFF2-40B4-BE49-F238E27FC236}">
                <a16:creationId xmlns:a16="http://schemas.microsoft.com/office/drawing/2014/main" id="{4050288B-5CAA-BE4C-BF61-E4CCF835BB32}"/>
              </a:ext>
            </a:extLst>
          </p:cNvPr>
          <p:cNvCxnSpPr>
            <a:cxnSpLocks/>
            <a:stCxn id="56" idx="0"/>
            <a:endCxn id="55" idx="3"/>
          </p:cNvCxnSpPr>
          <p:nvPr/>
        </p:nvCxnSpPr>
        <p:spPr>
          <a:xfrm rot="5400000" flipH="1" flipV="1">
            <a:off x="7063131" y="5359677"/>
            <a:ext cx="992827" cy="1165613"/>
          </a:xfrm>
          <a:prstGeom prst="bentConnector3">
            <a:avLst>
              <a:gd name="adj1" fmla="val 5000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1" name="Down Arrow 20">
            <a:extLst>
              <a:ext uri="{FF2B5EF4-FFF2-40B4-BE49-F238E27FC236}">
                <a16:creationId xmlns:a16="http://schemas.microsoft.com/office/drawing/2014/main" id="{7774B913-5907-0E4F-B0DD-59826DE004C3}"/>
              </a:ext>
            </a:extLst>
          </p:cNvPr>
          <p:cNvSpPr/>
          <p:nvPr/>
        </p:nvSpPr>
        <p:spPr>
          <a:xfrm>
            <a:off x="7455281" y="4088921"/>
            <a:ext cx="325745" cy="89052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2CBF2546-C24C-C34D-B82B-504CAA75E0E4}"/>
              </a:ext>
            </a:extLst>
          </p:cNvPr>
          <p:cNvSpPr/>
          <p:nvPr/>
        </p:nvSpPr>
        <p:spPr>
          <a:xfrm>
            <a:off x="3553646" y="5129490"/>
            <a:ext cx="2601113" cy="3102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Management</a:t>
            </a:r>
          </a:p>
        </p:txBody>
      </p:sp>
      <p:cxnSp>
        <p:nvCxnSpPr>
          <p:cNvPr id="60" name="Elbow Connector 59">
            <a:extLst>
              <a:ext uri="{FF2B5EF4-FFF2-40B4-BE49-F238E27FC236}">
                <a16:creationId xmlns:a16="http://schemas.microsoft.com/office/drawing/2014/main" id="{3F56EB90-B231-E548-9ED4-DC9107176901}"/>
              </a:ext>
            </a:extLst>
          </p:cNvPr>
          <p:cNvCxnSpPr>
            <a:cxnSpLocks/>
            <a:stCxn id="59" idx="0"/>
            <a:endCxn id="21" idx="1"/>
          </p:cNvCxnSpPr>
          <p:nvPr/>
        </p:nvCxnSpPr>
        <p:spPr>
          <a:xfrm rot="5400000" flipH="1" flipV="1">
            <a:off x="5998286" y="3672495"/>
            <a:ext cx="312913" cy="2601078"/>
          </a:xfrm>
          <a:prstGeom prst="bentConnector2">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61" name="Cube 60">
            <a:extLst>
              <a:ext uri="{FF2B5EF4-FFF2-40B4-BE49-F238E27FC236}">
                <a16:creationId xmlns:a16="http://schemas.microsoft.com/office/drawing/2014/main" id="{BE7E43B7-F9D6-C54A-BE4A-925A0C572ECD}"/>
              </a:ext>
            </a:extLst>
          </p:cNvPr>
          <p:cNvSpPr/>
          <p:nvPr/>
        </p:nvSpPr>
        <p:spPr>
          <a:xfrm>
            <a:off x="7246188" y="299159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6BF85B21-3748-2144-B2EE-AAC63CF26D09}"/>
              </a:ext>
            </a:extLst>
          </p:cNvPr>
          <p:cNvSpPr/>
          <p:nvPr/>
        </p:nvSpPr>
        <p:spPr>
          <a:xfrm>
            <a:off x="6159263" y="2208256"/>
            <a:ext cx="2601113" cy="2566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 Table</a:t>
            </a:r>
          </a:p>
        </p:txBody>
      </p:sp>
      <p:cxnSp>
        <p:nvCxnSpPr>
          <p:cNvPr id="63" name="Elbow Connector 62">
            <a:extLst>
              <a:ext uri="{FF2B5EF4-FFF2-40B4-BE49-F238E27FC236}">
                <a16:creationId xmlns:a16="http://schemas.microsoft.com/office/drawing/2014/main" id="{A62B26A2-D1F9-D148-89CD-24BE78C0E912}"/>
              </a:ext>
            </a:extLst>
          </p:cNvPr>
          <p:cNvCxnSpPr>
            <a:cxnSpLocks/>
            <a:stCxn id="62" idx="2"/>
            <a:endCxn id="61" idx="1"/>
          </p:cNvCxnSpPr>
          <p:nvPr/>
        </p:nvCxnSpPr>
        <p:spPr>
          <a:xfrm rot="5400000">
            <a:off x="7135857" y="2784291"/>
            <a:ext cx="643386" cy="4541"/>
          </a:xfrm>
          <a:prstGeom prst="bentConnector3">
            <a:avLst>
              <a:gd name="adj1" fmla="val 5000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044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Programmable Network</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80321" y="2336873"/>
            <a:ext cx="10896328" cy="3599316"/>
          </a:xfrm>
        </p:spPr>
        <p:txBody>
          <a:bodyPr>
            <a:normAutofit/>
          </a:bodyPr>
          <a:lstStyle/>
          <a:p>
            <a:r>
              <a:rPr lang="en-US" dirty="0"/>
              <a:t>Traditional Switch Internals</a:t>
            </a:r>
          </a:p>
          <a:p>
            <a:pPr lvl="1"/>
            <a:r>
              <a:rPr lang="en-US" dirty="0"/>
              <a:t>Switch OS running variants of Linux/Unix</a:t>
            </a:r>
          </a:p>
          <a:p>
            <a:pPr lvl="1"/>
            <a:r>
              <a:rPr lang="en-US" dirty="0"/>
              <a:t>Device specific drivers</a:t>
            </a:r>
          </a:p>
          <a:p>
            <a:pPr lvl="1"/>
            <a:r>
              <a:rPr lang="en-US" dirty="0"/>
              <a:t>User space protocol implementation</a:t>
            </a:r>
          </a:p>
          <a:p>
            <a:r>
              <a:rPr lang="en-US" dirty="0"/>
              <a:t>Basic question</a:t>
            </a:r>
          </a:p>
          <a:p>
            <a:pPr lvl="1"/>
            <a:r>
              <a:rPr lang="en-US" dirty="0"/>
              <a:t>Why it requires so long to add a feature to the network </a:t>
            </a:r>
            <a:r>
              <a:rPr lang="en-US" dirty="0" err="1"/>
              <a:t>equipments</a:t>
            </a:r>
            <a:r>
              <a:rPr lang="en-US" dirty="0"/>
              <a:t>?</a:t>
            </a:r>
          </a:p>
          <a:p>
            <a:r>
              <a:rPr lang="en-US" dirty="0"/>
              <a:t>Example</a:t>
            </a:r>
          </a:p>
          <a:p>
            <a:pPr lvl="1"/>
            <a:r>
              <a:rPr lang="en-US" dirty="0" err="1"/>
              <a:t>VxLAN</a:t>
            </a:r>
            <a:r>
              <a:rPr lang="en-US" dirty="0"/>
              <a:t> </a:t>
            </a:r>
            <a:r>
              <a:rPr lang="en-US" dirty="0">
                <a:sym typeface="Wingdings" pitchFamily="2" charset="2"/>
              </a:rPr>
              <a:t></a:t>
            </a:r>
            <a:r>
              <a:rPr lang="en-US" dirty="0"/>
              <a:t> Defined in 2010 </a:t>
            </a:r>
            <a:r>
              <a:rPr lang="en-US" dirty="0">
                <a:sym typeface="Wingdings" pitchFamily="2" charset="2"/>
              </a:rPr>
              <a:t> Deployed in 2014</a:t>
            </a:r>
          </a:p>
          <a:p>
            <a:pPr lvl="1"/>
            <a:r>
              <a:rPr lang="en-US" dirty="0">
                <a:sym typeface="Wingdings" pitchFamily="2" charset="2"/>
              </a:rPr>
              <a:t>What happened during these 4 years?</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7728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Programmable Network</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45826" y="2336873"/>
            <a:ext cx="10896328" cy="3599316"/>
          </a:xfrm>
        </p:spPr>
        <p:txBody>
          <a:bodyPr>
            <a:normAutofit/>
          </a:bodyPr>
          <a:lstStyle/>
          <a:p>
            <a:r>
              <a:rPr lang="en-US" dirty="0"/>
              <a:t>Life cycle</a:t>
            </a: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r>
              <a:rPr lang="en-US" dirty="0">
                <a:sym typeface="Wingdings" pitchFamily="2" charset="2"/>
              </a:rPr>
              <a:t>By the time the feature is available</a:t>
            </a:r>
          </a:p>
          <a:p>
            <a:pPr lvl="1"/>
            <a:r>
              <a:rPr lang="en-US" dirty="0">
                <a:sym typeface="Wingdings" pitchFamily="2" charset="2"/>
              </a:rPr>
              <a:t>No longer solve the problem</a:t>
            </a:r>
          </a:p>
          <a:p>
            <a:pPr lvl="1"/>
            <a:r>
              <a:rPr lang="en-US" dirty="0">
                <a:sym typeface="Wingdings" pitchFamily="2" charset="2"/>
              </a:rPr>
              <a:t>Expensive: Need hardware change</a:t>
            </a:r>
          </a:p>
          <a:p>
            <a:pPr lvl="1"/>
            <a:r>
              <a:rPr lang="en-US" dirty="0">
                <a:sym typeface="Wingdings" pitchFamily="2" charset="2"/>
              </a:rPr>
              <a:t>We have already found a way around 😝</a:t>
            </a:r>
            <a:endParaRPr lang="en-US" dirty="0"/>
          </a:p>
          <a:p>
            <a:endParaRPr lang="en-US" dirty="0"/>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5" name="Content Placeholder 2">
            <a:extLst>
              <a:ext uri="{FF2B5EF4-FFF2-40B4-BE49-F238E27FC236}">
                <a16:creationId xmlns:a16="http://schemas.microsoft.com/office/drawing/2014/main" id="{A8B25CE6-1EA5-5342-A177-3DECDBD71820}"/>
              </a:ext>
            </a:extLst>
          </p:cNvPr>
          <p:cNvSpPr txBox="1">
            <a:spLocks/>
          </p:cNvSpPr>
          <p:nvPr/>
        </p:nvSpPr>
        <p:spPr>
          <a:xfrm>
            <a:off x="647836" y="6429046"/>
            <a:ext cx="10896328" cy="602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Courtesy: N. </a:t>
            </a:r>
            <a:r>
              <a:rPr lang="en-US" dirty="0" err="1"/>
              <a:t>McKewon</a:t>
            </a:r>
            <a:r>
              <a:rPr lang="en-US" dirty="0"/>
              <a:t> https://</a:t>
            </a:r>
            <a:r>
              <a:rPr lang="en-US" dirty="0" err="1"/>
              <a:t>www.youtube.com</a:t>
            </a:r>
            <a:r>
              <a:rPr lang="en-US" dirty="0"/>
              <a:t>/</a:t>
            </a:r>
            <a:r>
              <a:rPr lang="en-US" dirty="0" err="1"/>
              <a:t>watch?v</a:t>
            </a:r>
            <a:r>
              <a:rPr lang="en-US" dirty="0"/>
              <a:t>=zR88Nlg3n3g</a:t>
            </a:r>
          </a:p>
        </p:txBody>
      </p:sp>
      <p:sp>
        <p:nvSpPr>
          <p:cNvPr id="8" name="Rounded Rectangle 7">
            <a:extLst>
              <a:ext uri="{FF2B5EF4-FFF2-40B4-BE49-F238E27FC236}">
                <a16:creationId xmlns:a16="http://schemas.microsoft.com/office/drawing/2014/main" id="{1A99B292-4C8E-E94F-9016-DB7EDD8699AF}"/>
              </a:ext>
            </a:extLst>
          </p:cNvPr>
          <p:cNvSpPr/>
          <p:nvPr/>
        </p:nvSpPr>
        <p:spPr>
          <a:xfrm>
            <a:off x="1084060" y="3674853"/>
            <a:ext cx="1521123"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Enterprise</a:t>
            </a:r>
          </a:p>
        </p:txBody>
      </p:sp>
      <p:sp>
        <p:nvSpPr>
          <p:cNvPr id="9" name="Rounded Rectangle 8">
            <a:extLst>
              <a:ext uri="{FF2B5EF4-FFF2-40B4-BE49-F238E27FC236}">
                <a16:creationId xmlns:a16="http://schemas.microsoft.com/office/drawing/2014/main" id="{B10829FF-423B-B34D-BD63-DCC8C791AD39}"/>
              </a:ext>
            </a:extLst>
          </p:cNvPr>
          <p:cNvSpPr/>
          <p:nvPr/>
        </p:nvSpPr>
        <p:spPr>
          <a:xfrm>
            <a:off x="4433984" y="3665332"/>
            <a:ext cx="1949569"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Network Equip. Vendor</a:t>
            </a:r>
          </a:p>
        </p:txBody>
      </p:sp>
      <p:sp>
        <p:nvSpPr>
          <p:cNvPr id="10" name="Rounded Rectangle 9">
            <a:extLst>
              <a:ext uri="{FF2B5EF4-FFF2-40B4-BE49-F238E27FC236}">
                <a16:creationId xmlns:a16="http://schemas.microsoft.com/office/drawing/2014/main" id="{56A71F6F-7B86-544C-9230-3EBF0D1AE002}"/>
              </a:ext>
            </a:extLst>
          </p:cNvPr>
          <p:cNvSpPr/>
          <p:nvPr/>
        </p:nvSpPr>
        <p:spPr>
          <a:xfrm>
            <a:off x="8330248" y="2788639"/>
            <a:ext cx="1949569"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Software Team</a:t>
            </a:r>
          </a:p>
        </p:txBody>
      </p:sp>
      <p:sp>
        <p:nvSpPr>
          <p:cNvPr id="11" name="Rounded Rectangle 10">
            <a:extLst>
              <a:ext uri="{FF2B5EF4-FFF2-40B4-BE49-F238E27FC236}">
                <a16:creationId xmlns:a16="http://schemas.microsoft.com/office/drawing/2014/main" id="{87AD855B-75D1-8C4D-9DF1-91972AECABD3}"/>
              </a:ext>
            </a:extLst>
          </p:cNvPr>
          <p:cNvSpPr/>
          <p:nvPr/>
        </p:nvSpPr>
        <p:spPr>
          <a:xfrm>
            <a:off x="8330248" y="4720948"/>
            <a:ext cx="1949569"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ASIC Team</a:t>
            </a:r>
          </a:p>
        </p:txBody>
      </p:sp>
      <p:cxnSp>
        <p:nvCxnSpPr>
          <p:cNvPr id="14" name="Elbow Connector 13">
            <a:extLst>
              <a:ext uri="{FF2B5EF4-FFF2-40B4-BE49-F238E27FC236}">
                <a16:creationId xmlns:a16="http://schemas.microsoft.com/office/drawing/2014/main" id="{78EBEBC6-3E0E-3949-8412-BEE391F7DD6E}"/>
              </a:ext>
            </a:extLst>
          </p:cNvPr>
          <p:cNvCxnSpPr>
            <a:stCxn id="8" idx="3"/>
            <a:endCxn id="9" idx="1"/>
          </p:cNvCxnSpPr>
          <p:nvPr/>
        </p:nvCxnSpPr>
        <p:spPr>
          <a:xfrm flipV="1">
            <a:off x="2605183" y="3967257"/>
            <a:ext cx="1828801" cy="9521"/>
          </a:xfrm>
          <a:prstGeom prst="bentConnector3">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5" name="Rectangular Callout 14">
            <a:extLst>
              <a:ext uri="{FF2B5EF4-FFF2-40B4-BE49-F238E27FC236}">
                <a16:creationId xmlns:a16="http://schemas.microsoft.com/office/drawing/2014/main" id="{0D1E88F4-4CFE-F44C-B8C1-391B83149D20}"/>
              </a:ext>
            </a:extLst>
          </p:cNvPr>
          <p:cNvSpPr/>
          <p:nvPr/>
        </p:nvSpPr>
        <p:spPr>
          <a:xfrm>
            <a:off x="2605183" y="2796850"/>
            <a:ext cx="1604514" cy="612648"/>
          </a:xfrm>
          <a:prstGeom prst="wedgeRectCallout">
            <a:avLst>
              <a:gd name="adj1" fmla="val 1748"/>
              <a:gd name="adj2" fmla="val 14979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 need this feature</a:t>
            </a:r>
          </a:p>
        </p:txBody>
      </p:sp>
      <p:sp>
        <p:nvSpPr>
          <p:cNvPr id="16" name="Rectangular Callout 15">
            <a:extLst>
              <a:ext uri="{FF2B5EF4-FFF2-40B4-BE49-F238E27FC236}">
                <a16:creationId xmlns:a16="http://schemas.microsoft.com/office/drawing/2014/main" id="{B48ED2A5-61D2-EF47-9305-723CFDB796F6}"/>
              </a:ext>
            </a:extLst>
          </p:cNvPr>
          <p:cNvSpPr/>
          <p:nvPr/>
        </p:nvSpPr>
        <p:spPr>
          <a:xfrm>
            <a:off x="4665458" y="2327023"/>
            <a:ext cx="1604514" cy="640464"/>
          </a:xfrm>
          <a:prstGeom prst="wedgeRectCallout">
            <a:avLst>
              <a:gd name="adj1" fmla="val -39112"/>
              <a:gd name="adj2" fmla="val 1713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RFC/ IETF drafts</a:t>
            </a:r>
          </a:p>
        </p:txBody>
      </p:sp>
      <p:cxnSp>
        <p:nvCxnSpPr>
          <p:cNvPr id="17" name="Elbow Connector 16">
            <a:extLst>
              <a:ext uri="{FF2B5EF4-FFF2-40B4-BE49-F238E27FC236}">
                <a16:creationId xmlns:a16="http://schemas.microsoft.com/office/drawing/2014/main" id="{6C6BD670-B33B-EA4D-B356-879F4071701C}"/>
              </a:ext>
            </a:extLst>
          </p:cNvPr>
          <p:cNvCxnSpPr>
            <a:cxnSpLocks/>
            <a:stCxn id="9" idx="0"/>
            <a:endCxn id="10" idx="1"/>
          </p:cNvCxnSpPr>
          <p:nvPr/>
        </p:nvCxnSpPr>
        <p:spPr>
          <a:xfrm rot="5400000" flipH="1" flipV="1">
            <a:off x="6582124" y="1917209"/>
            <a:ext cx="574768" cy="2921479"/>
          </a:xfrm>
          <a:prstGeom prst="bentConnector2">
            <a:avLst/>
          </a:prstGeom>
          <a:ln w="25400" cap="flat">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1" name="Rectangular Callout 20">
            <a:extLst>
              <a:ext uri="{FF2B5EF4-FFF2-40B4-BE49-F238E27FC236}">
                <a16:creationId xmlns:a16="http://schemas.microsoft.com/office/drawing/2014/main" id="{E510A2CF-BF7C-8C4C-95C1-3E7B7D77C29C}"/>
              </a:ext>
            </a:extLst>
          </p:cNvPr>
          <p:cNvSpPr/>
          <p:nvPr/>
        </p:nvSpPr>
        <p:spPr>
          <a:xfrm>
            <a:off x="6497853" y="2226563"/>
            <a:ext cx="1604514" cy="468844"/>
          </a:xfrm>
          <a:prstGeom prst="wedgeRectCallout">
            <a:avLst>
              <a:gd name="adj1" fmla="val 14651"/>
              <a:gd name="adj2" fmla="val 1314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Feature set</a:t>
            </a:r>
          </a:p>
        </p:txBody>
      </p:sp>
      <p:cxnSp>
        <p:nvCxnSpPr>
          <p:cNvPr id="22" name="Elbow Connector 21">
            <a:extLst>
              <a:ext uri="{FF2B5EF4-FFF2-40B4-BE49-F238E27FC236}">
                <a16:creationId xmlns:a16="http://schemas.microsoft.com/office/drawing/2014/main" id="{9D7E9898-ED9B-1242-A051-99C3A32EB76B}"/>
              </a:ext>
            </a:extLst>
          </p:cNvPr>
          <p:cNvCxnSpPr>
            <a:cxnSpLocks/>
            <a:stCxn id="10" idx="2"/>
          </p:cNvCxnSpPr>
          <p:nvPr/>
        </p:nvCxnSpPr>
        <p:spPr>
          <a:xfrm rot="5400000">
            <a:off x="7631791" y="2144250"/>
            <a:ext cx="425004" cy="2921480"/>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8" name="Rectangular Callout 27">
            <a:extLst>
              <a:ext uri="{FF2B5EF4-FFF2-40B4-BE49-F238E27FC236}">
                <a16:creationId xmlns:a16="http://schemas.microsoft.com/office/drawing/2014/main" id="{1D33689B-9995-914C-BEDD-55EFC02F3264}"/>
              </a:ext>
            </a:extLst>
          </p:cNvPr>
          <p:cNvSpPr/>
          <p:nvPr/>
        </p:nvSpPr>
        <p:spPr>
          <a:xfrm>
            <a:off x="10113033" y="3239438"/>
            <a:ext cx="1604514" cy="468844"/>
          </a:xfrm>
          <a:prstGeom prst="wedgeRectCallout">
            <a:avLst>
              <a:gd name="adj1" fmla="val -102554"/>
              <a:gd name="adj2" fmla="val 725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Few weeks</a:t>
            </a:r>
          </a:p>
        </p:txBody>
      </p:sp>
      <p:cxnSp>
        <p:nvCxnSpPr>
          <p:cNvPr id="31" name="Elbow Connector 30">
            <a:extLst>
              <a:ext uri="{FF2B5EF4-FFF2-40B4-BE49-F238E27FC236}">
                <a16:creationId xmlns:a16="http://schemas.microsoft.com/office/drawing/2014/main" id="{1263528E-82CF-0E4F-9F98-981F3163622F}"/>
              </a:ext>
            </a:extLst>
          </p:cNvPr>
          <p:cNvCxnSpPr>
            <a:cxnSpLocks/>
            <a:endCxn id="11" idx="1"/>
          </p:cNvCxnSpPr>
          <p:nvPr/>
        </p:nvCxnSpPr>
        <p:spPr>
          <a:xfrm>
            <a:off x="5408768" y="4295946"/>
            <a:ext cx="2921480" cy="726927"/>
          </a:xfrm>
          <a:prstGeom prst="bentConnector3">
            <a:avLst>
              <a:gd name="adj1" fmla="val 394"/>
            </a:avLst>
          </a:prstGeom>
          <a:ln w="25400" cap="flat">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35" name="Elbow Connector 34">
            <a:extLst>
              <a:ext uri="{FF2B5EF4-FFF2-40B4-BE49-F238E27FC236}">
                <a16:creationId xmlns:a16="http://schemas.microsoft.com/office/drawing/2014/main" id="{B7098874-4873-6140-86C5-63230CD039B1}"/>
              </a:ext>
            </a:extLst>
          </p:cNvPr>
          <p:cNvCxnSpPr>
            <a:cxnSpLocks/>
            <a:stCxn id="11" idx="0"/>
          </p:cNvCxnSpPr>
          <p:nvPr/>
        </p:nvCxnSpPr>
        <p:spPr>
          <a:xfrm rot="16200000" flipV="1">
            <a:off x="7543527" y="2959442"/>
            <a:ext cx="601532" cy="2921480"/>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38" name="Rectangular Callout 37">
            <a:extLst>
              <a:ext uri="{FF2B5EF4-FFF2-40B4-BE49-F238E27FC236}">
                <a16:creationId xmlns:a16="http://schemas.microsoft.com/office/drawing/2014/main" id="{DD727472-2BB2-7449-A1A1-ED074A28D85A}"/>
              </a:ext>
            </a:extLst>
          </p:cNvPr>
          <p:cNvSpPr/>
          <p:nvPr/>
        </p:nvSpPr>
        <p:spPr>
          <a:xfrm>
            <a:off x="6749593" y="5366998"/>
            <a:ext cx="1604514" cy="468844"/>
          </a:xfrm>
          <a:prstGeom prst="wedgeRectCallout">
            <a:avLst>
              <a:gd name="adj1" fmla="val -9005"/>
              <a:gd name="adj2" fmla="val -12251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Tables</a:t>
            </a:r>
          </a:p>
        </p:txBody>
      </p:sp>
      <p:sp>
        <p:nvSpPr>
          <p:cNvPr id="39" name="Rectangular Callout 38">
            <a:extLst>
              <a:ext uri="{FF2B5EF4-FFF2-40B4-BE49-F238E27FC236}">
                <a16:creationId xmlns:a16="http://schemas.microsoft.com/office/drawing/2014/main" id="{3F6FE34F-3CDB-B741-A361-C2CC4025E6A9}"/>
              </a:ext>
            </a:extLst>
          </p:cNvPr>
          <p:cNvSpPr/>
          <p:nvPr/>
        </p:nvSpPr>
        <p:spPr>
          <a:xfrm>
            <a:off x="9752168" y="4201139"/>
            <a:ext cx="1604514" cy="468844"/>
          </a:xfrm>
          <a:prstGeom prst="wedgeRectCallout">
            <a:avLst>
              <a:gd name="adj1" fmla="val -77822"/>
              <a:gd name="adj2" fmla="val 283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Few years!!!</a:t>
            </a:r>
          </a:p>
        </p:txBody>
      </p:sp>
    </p:spTree>
    <p:extLst>
      <p:ext uri="{BB962C8B-B14F-4D97-AF65-F5344CB8AC3E}">
        <p14:creationId xmlns:p14="http://schemas.microsoft.com/office/powerpoint/2010/main" val="112300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680B4E8-29EE-CD4A-8D9F-ECABAB9383CB}"/>
              </a:ext>
            </a:extLst>
          </p:cNvPr>
          <p:cNvSpPr/>
          <p:nvPr/>
        </p:nvSpPr>
        <p:spPr>
          <a:xfrm>
            <a:off x="3917993" y="3557672"/>
            <a:ext cx="2649219"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bg1"/>
              </a:solidFill>
            </a:endParaRPr>
          </a:p>
        </p:txBody>
      </p:sp>
      <p:sp>
        <p:nvSpPr>
          <p:cNvPr id="41" name="Rectangle 40">
            <a:extLst>
              <a:ext uri="{FF2B5EF4-FFF2-40B4-BE49-F238E27FC236}">
                <a16:creationId xmlns:a16="http://schemas.microsoft.com/office/drawing/2014/main" id="{AEF29986-D484-5343-B20C-BA8300561DD8}"/>
              </a:ext>
            </a:extLst>
          </p:cNvPr>
          <p:cNvSpPr/>
          <p:nvPr/>
        </p:nvSpPr>
        <p:spPr>
          <a:xfrm>
            <a:off x="7454941" y="3712637"/>
            <a:ext cx="3981887"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bg1"/>
              </a:solidFill>
            </a:endParaRPr>
          </a:p>
        </p:txBody>
      </p:sp>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Software Defined Networking (SDN)</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490545" y="2336873"/>
            <a:ext cx="5617210" cy="3599316"/>
          </a:xfrm>
        </p:spPr>
        <p:txBody>
          <a:bodyPr/>
          <a:lstStyle/>
          <a:p>
            <a:r>
              <a:rPr lang="en-US" dirty="0"/>
              <a:t>Software Defined Networking (SDN)</a:t>
            </a:r>
          </a:p>
          <a:p>
            <a:pPr lvl="1"/>
            <a:r>
              <a:rPr lang="en-US" dirty="0"/>
              <a:t>Program network</a:t>
            </a:r>
          </a:p>
          <a:p>
            <a:pPr lvl="1"/>
            <a:r>
              <a:rPr lang="en-US" dirty="0"/>
              <a:t>Rapid deployment</a:t>
            </a:r>
          </a:p>
          <a:p>
            <a:pPr lvl="1"/>
            <a:r>
              <a:rPr lang="en-US" dirty="0"/>
              <a:t>Software centric</a:t>
            </a:r>
          </a:p>
          <a:p>
            <a:endParaRPr lang="en-US" dirty="0"/>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7616321" y="4631877"/>
            <a:ext cx="3649785"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Data Plane</a:t>
            </a:r>
          </a:p>
        </p:txBody>
      </p:sp>
      <p:grpSp>
        <p:nvGrpSpPr>
          <p:cNvPr id="6" name="Group 5">
            <a:extLst>
              <a:ext uri="{FF2B5EF4-FFF2-40B4-BE49-F238E27FC236}">
                <a16:creationId xmlns:a16="http://schemas.microsoft.com/office/drawing/2014/main" id="{A8D8A972-6FA1-CF49-867D-A2D40AB9A05C}"/>
              </a:ext>
            </a:extLst>
          </p:cNvPr>
          <p:cNvGrpSpPr/>
          <p:nvPr/>
        </p:nvGrpSpPr>
        <p:grpSpPr>
          <a:xfrm>
            <a:off x="7214567" y="4979449"/>
            <a:ext cx="401754" cy="860662"/>
            <a:chOff x="7404340" y="5359013"/>
            <a:chExt cx="401754" cy="860662"/>
          </a:xfrm>
        </p:grpSpPr>
        <p:sp>
          <p:nvSpPr>
            <p:cNvPr id="32" name="Right Arrow 31">
              <a:extLst>
                <a:ext uri="{FF2B5EF4-FFF2-40B4-BE49-F238E27FC236}">
                  <a16:creationId xmlns:a16="http://schemas.microsoft.com/office/drawing/2014/main" id="{9F402198-775C-7B49-8268-907F3F5B05B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A8AE540-0C35-3D4F-8998-449258C002D1}"/>
              </a:ext>
            </a:extLst>
          </p:cNvPr>
          <p:cNvSpPr/>
          <p:nvPr/>
        </p:nvSpPr>
        <p:spPr>
          <a:xfrm>
            <a:off x="7616321" y="3764849"/>
            <a:ext cx="3664074"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53" name="Up-Down Arrow 52">
            <a:extLst>
              <a:ext uri="{FF2B5EF4-FFF2-40B4-BE49-F238E27FC236}">
                <a16:creationId xmlns:a16="http://schemas.microsoft.com/office/drawing/2014/main" id="{967179DA-8B54-2744-8CC5-D552D2C17290}"/>
              </a:ext>
            </a:extLst>
          </p:cNvPr>
          <p:cNvSpPr/>
          <p:nvPr/>
        </p:nvSpPr>
        <p:spPr>
          <a:xfrm flipH="1">
            <a:off x="10555854" y="3968150"/>
            <a:ext cx="537724" cy="879893"/>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F0E56-288C-244D-BC67-2720DFC31D52}"/>
              </a:ext>
            </a:extLst>
          </p:cNvPr>
          <p:cNvGrpSpPr/>
          <p:nvPr/>
        </p:nvGrpSpPr>
        <p:grpSpPr>
          <a:xfrm>
            <a:off x="11266106" y="4979449"/>
            <a:ext cx="401754" cy="860662"/>
            <a:chOff x="7404340" y="5359013"/>
            <a:chExt cx="401754" cy="860662"/>
          </a:xfrm>
        </p:grpSpPr>
        <p:sp>
          <p:nvSpPr>
            <p:cNvPr id="31" name="Right Arrow 30">
              <a:extLst>
                <a:ext uri="{FF2B5EF4-FFF2-40B4-BE49-F238E27FC236}">
                  <a16:creationId xmlns:a16="http://schemas.microsoft.com/office/drawing/2014/main" id="{FEDE88D0-EED6-1F44-9435-5494C7997429}"/>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7AD648E-E5F8-0F4E-8E65-2F743D968F86}"/>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5A3DFE16-1729-434C-ADA1-7585C1DD80D6}"/>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8" name="Terminator 47">
            <a:extLst>
              <a:ext uri="{FF2B5EF4-FFF2-40B4-BE49-F238E27FC236}">
                <a16:creationId xmlns:a16="http://schemas.microsoft.com/office/drawing/2014/main" id="{FF95894A-576C-E64D-B6B1-540AD1E6FF3A}"/>
              </a:ext>
            </a:extLst>
          </p:cNvPr>
          <p:cNvSpPr/>
          <p:nvPr/>
        </p:nvSpPr>
        <p:spPr>
          <a:xfrm>
            <a:off x="9868705" y="5041918"/>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539B9002-42E2-4940-9E54-4C2116D4085A}"/>
              </a:ext>
            </a:extLst>
          </p:cNvPr>
          <p:cNvSpPr/>
          <p:nvPr/>
        </p:nvSpPr>
        <p:spPr>
          <a:xfrm>
            <a:off x="9679259" y="2694055"/>
            <a:ext cx="2207692" cy="598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Policies/Signaling via OpenFlow API</a:t>
            </a:r>
          </a:p>
        </p:txBody>
      </p:sp>
      <p:cxnSp>
        <p:nvCxnSpPr>
          <p:cNvPr id="54" name="Elbow Connector 53">
            <a:extLst>
              <a:ext uri="{FF2B5EF4-FFF2-40B4-BE49-F238E27FC236}">
                <a16:creationId xmlns:a16="http://schemas.microsoft.com/office/drawing/2014/main" id="{9B02D67F-E595-C646-8C15-F45F2557DE02}"/>
              </a:ext>
            </a:extLst>
          </p:cNvPr>
          <p:cNvCxnSpPr>
            <a:cxnSpLocks/>
            <a:stCxn id="51" idx="1"/>
            <a:endCxn id="9" idx="3"/>
          </p:cNvCxnSpPr>
          <p:nvPr/>
        </p:nvCxnSpPr>
        <p:spPr>
          <a:xfrm rot="10800000" flipV="1">
            <a:off x="9104977" y="2993271"/>
            <a:ext cx="574283" cy="481382"/>
          </a:xfrm>
          <a:prstGeom prst="bentConnector3">
            <a:avLst>
              <a:gd name="adj1" fmla="val 98068"/>
            </a:avLst>
          </a:prstGeom>
          <a:ln>
            <a:tailEnd type="triangle"/>
          </a:ln>
        </p:spPr>
        <p:style>
          <a:lnRef idx="1">
            <a:schemeClr val="dk1"/>
          </a:lnRef>
          <a:fillRef idx="0">
            <a:schemeClr val="dk1"/>
          </a:fillRef>
          <a:effectRef idx="0">
            <a:schemeClr val="dk1"/>
          </a:effectRef>
          <a:fontRef idx="minor">
            <a:schemeClr val="tx1"/>
          </a:fontRef>
        </p:style>
      </p:cxnSp>
      <p:sp>
        <p:nvSpPr>
          <p:cNvPr id="14" name="Cube 13">
            <a:extLst>
              <a:ext uri="{FF2B5EF4-FFF2-40B4-BE49-F238E27FC236}">
                <a16:creationId xmlns:a16="http://schemas.microsoft.com/office/drawing/2014/main" id="{E9752D0E-E6F0-2841-B796-DAEF5F24814E}"/>
              </a:ext>
            </a:extLst>
          </p:cNvPr>
          <p:cNvSpPr/>
          <p:nvPr/>
        </p:nvSpPr>
        <p:spPr>
          <a:xfrm>
            <a:off x="7953562" y="497944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7774B913-5907-0E4F-B0DD-59826DE004C3}"/>
              </a:ext>
            </a:extLst>
          </p:cNvPr>
          <p:cNvSpPr/>
          <p:nvPr/>
        </p:nvSpPr>
        <p:spPr>
          <a:xfrm>
            <a:off x="8162654" y="4088921"/>
            <a:ext cx="325745" cy="89052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77F9910B-4AD5-3847-9D0F-F11A05A741C8}"/>
              </a:ext>
            </a:extLst>
          </p:cNvPr>
          <p:cNvSpPr/>
          <p:nvPr/>
        </p:nvSpPr>
        <p:spPr>
          <a:xfrm>
            <a:off x="6803373" y="2336873"/>
            <a:ext cx="1837260" cy="803142"/>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9" name="Down Arrow 8">
            <a:extLst>
              <a:ext uri="{FF2B5EF4-FFF2-40B4-BE49-F238E27FC236}">
                <a16:creationId xmlns:a16="http://schemas.microsoft.com/office/drawing/2014/main" id="{5C506057-CCC3-4F4E-804E-1676C1AEB3BD}"/>
              </a:ext>
            </a:extLst>
          </p:cNvPr>
          <p:cNvSpPr/>
          <p:nvPr/>
        </p:nvSpPr>
        <p:spPr>
          <a:xfrm rot="19140698">
            <a:off x="8575126" y="2964754"/>
            <a:ext cx="417241" cy="916560"/>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81A4C56-8E1E-CA4A-8CD1-D6CCBC7E1B78}"/>
              </a:ext>
            </a:extLst>
          </p:cNvPr>
          <p:cNvSpPr/>
          <p:nvPr/>
        </p:nvSpPr>
        <p:spPr>
          <a:xfrm>
            <a:off x="4054415" y="4631877"/>
            <a:ext cx="2346747"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Data Plane</a:t>
            </a:r>
          </a:p>
        </p:txBody>
      </p:sp>
      <p:sp>
        <p:nvSpPr>
          <p:cNvPr id="37" name="Rectangle 36">
            <a:extLst>
              <a:ext uri="{FF2B5EF4-FFF2-40B4-BE49-F238E27FC236}">
                <a16:creationId xmlns:a16="http://schemas.microsoft.com/office/drawing/2014/main" id="{5FA50FF2-1971-064B-9B50-F885A0FCED21}"/>
              </a:ext>
            </a:extLst>
          </p:cNvPr>
          <p:cNvSpPr/>
          <p:nvPr/>
        </p:nvSpPr>
        <p:spPr>
          <a:xfrm>
            <a:off x="4054415" y="3764849"/>
            <a:ext cx="2361036"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39" name="Down Arrow 38">
            <a:extLst>
              <a:ext uri="{FF2B5EF4-FFF2-40B4-BE49-F238E27FC236}">
                <a16:creationId xmlns:a16="http://schemas.microsoft.com/office/drawing/2014/main" id="{DDF67D79-CD4F-2C4B-AF50-48092D655821}"/>
              </a:ext>
            </a:extLst>
          </p:cNvPr>
          <p:cNvSpPr/>
          <p:nvPr/>
        </p:nvSpPr>
        <p:spPr>
          <a:xfrm rot="2786400">
            <a:off x="6223814" y="2988275"/>
            <a:ext cx="417241" cy="916560"/>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a:extLst>
              <a:ext uri="{FF2B5EF4-FFF2-40B4-BE49-F238E27FC236}">
                <a16:creationId xmlns:a16="http://schemas.microsoft.com/office/drawing/2014/main" id="{A9142CED-06A9-7A43-AB91-DA50545E8287}"/>
              </a:ext>
            </a:extLst>
          </p:cNvPr>
          <p:cNvCxnSpPr>
            <a:cxnSpLocks/>
            <a:stCxn id="51" idx="0"/>
            <a:endCxn id="39" idx="1"/>
          </p:cNvCxnSpPr>
          <p:nvPr/>
        </p:nvCxnSpPr>
        <p:spPr>
          <a:xfrm rot="16200000" flipH="1" flipV="1">
            <a:off x="8058746" y="743062"/>
            <a:ext cx="773367" cy="4675351"/>
          </a:xfrm>
          <a:prstGeom prst="bentConnector3">
            <a:avLst>
              <a:gd name="adj1" fmla="val -65253"/>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12F6C3EF-790C-634B-A8B1-0FAD03EB8DDE}"/>
              </a:ext>
            </a:extLst>
          </p:cNvPr>
          <p:cNvGrpSpPr/>
          <p:nvPr/>
        </p:nvGrpSpPr>
        <p:grpSpPr>
          <a:xfrm>
            <a:off x="3678152" y="5075527"/>
            <a:ext cx="401754" cy="860662"/>
            <a:chOff x="7404340" y="5359013"/>
            <a:chExt cx="401754" cy="860662"/>
          </a:xfrm>
        </p:grpSpPr>
        <p:sp>
          <p:nvSpPr>
            <p:cNvPr id="52" name="Right Arrow 51">
              <a:extLst>
                <a:ext uri="{FF2B5EF4-FFF2-40B4-BE49-F238E27FC236}">
                  <a16:creationId xmlns:a16="http://schemas.microsoft.com/office/drawing/2014/main" id="{A24E15A4-DD81-8343-9C16-886EC0F105AB}"/>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ight Arrow 60">
              <a:extLst>
                <a:ext uri="{FF2B5EF4-FFF2-40B4-BE49-F238E27FC236}">
                  <a16:creationId xmlns:a16="http://schemas.microsoft.com/office/drawing/2014/main" id="{7EB60E8A-20ED-0A42-A5E8-E173BDEDA29E}"/>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Right Arrow 61">
              <a:extLst>
                <a:ext uri="{FF2B5EF4-FFF2-40B4-BE49-F238E27FC236}">
                  <a16:creationId xmlns:a16="http://schemas.microsoft.com/office/drawing/2014/main" id="{ED35AB0F-C8CC-7447-B7B8-D6BCF2F4B1C8}"/>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02E4CD2-6F86-B54A-B759-87A2FEC02BD0}"/>
              </a:ext>
            </a:extLst>
          </p:cNvPr>
          <p:cNvGrpSpPr/>
          <p:nvPr/>
        </p:nvGrpSpPr>
        <p:grpSpPr>
          <a:xfrm>
            <a:off x="6572972" y="5144859"/>
            <a:ext cx="401754" cy="860662"/>
            <a:chOff x="7404340" y="5359013"/>
            <a:chExt cx="401754" cy="860662"/>
          </a:xfrm>
        </p:grpSpPr>
        <p:sp>
          <p:nvSpPr>
            <p:cNvPr id="64" name="Right Arrow 63">
              <a:extLst>
                <a:ext uri="{FF2B5EF4-FFF2-40B4-BE49-F238E27FC236}">
                  <a16:creationId xmlns:a16="http://schemas.microsoft.com/office/drawing/2014/main" id="{62F530F8-6E0F-EF43-9048-7DDACCA4E9C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ight Arrow 64">
              <a:extLst>
                <a:ext uri="{FF2B5EF4-FFF2-40B4-BE49-F238E27FC236}">
                  <a16:creationId xmlns:a16="http://schemas.microsoft.com/office/drawing/2014/main" id="{BD857301-C140-324B-90D3-6348CD0AC8A7}"/>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152DC427-25F7-7D4B-910F-E200CDD04022}"/>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3F35B4BB-1009-1749-BF94-209CB8321046}"/>
              </a:ext>
            </a:extLst>
          </p:cNvPr>
          <p:cNvGraphicFramePr>
            <a:graphicFrameLocks noGrp="1"/>
          </p:cNvGraphicFramePr>
          <p:nvPr>
            <p:extLst>
              <p:ext uri="{D42A27DB-BD31-4B8C-83A1-F6EECF244321}">
                <p14:modId xmlns:p14="http://schemas.microsoft.com/office/powerpoint/2010/main" val="1608550346"/>
              </p:ext>
            </p:extLst>
          </p:nvPr>
        </p:nvGraphicFramePr>
        <p:xfrm>
          <a:off x="213264" y="3968149"/>
          <a:ext cx="3351518" cy="2693966"/>
        </p:xfrm>
        <a:graphic>
          <a:graphicData uri="http://schemas.openxmlformats.org/drawingml/2006/table">
            <a:tbl>
              <a:tblPr firstRow="1" bandRow="1">
                <a:tableStyleId>{5C22544A-7EE6-4342-B048-85BDC9FD1C3A}</a:tableStyleId>
              </a:tblPr>
              <a:tblGrid>
                <a:gridCol w="1675759">
                  <a:extLst>
                    <a:ext uri="{9D8B030D-6E8A-4147-A177-3AD203B41FA5}">
                      <a16:colId xmlns:a16="http://schemas.microsoft.com/office/drawing/2014/main" val="3137148849"/>
                    </a:ext>
                  </a:extLst>
                </a:gridCol>
                <a:gridCol w="1675759">
                  <a:extLst>
                    <a:ext uri="{9D8B030D-6E8A-4147-A177-3AD203B41FA5}">
                      <a16:colId xmlns:a16="http://schemas.microsoft.com/office/drawing/2014/main" val="1120733898"/>
                    </a:ext>
                  </a:extLst>
                </a:gridCol>
              </a:tblGrid>
              <a:tr h="520409">
                <a:tc>
                  <a:txBody>
                    <a:bodyPr/>
                    <a:lstStyle/>
                    <a:p>
                      <a:r>
                        <a:rPr lang="en-US" dirty="0"/>
                        <a:t>Match</a:t>
                      </a:r>
                    </a:p>
                  </a:txBody>
                  <a:tcPr/>
                </a:tc>
                <a:tc>
                  <a:txBody>
                    <a:bodyPr/>
                    <a:lstStyle/>
                    <a:p>
                      <a:r>
                        <a:rPr lang="en-US" dirty="0"/>
                        <a:t>Action</a:t>
                      </a:r>
                    </a:p>
                  </a:txBody>
                  <a:tcPr/>
                </a:tc>
                <a:extLst>
                  <a:ext uri="{0D108BD9-81ED-4DB2-BD59-A6C34878D82A}">
                    <a16:rowId xmlns:a16="http://schemas.microsoft.com/office/drawing/2014/main" val="1494017102"/>
                  </a:ext>
                </a:extLst>
              </a:tr>
              <a:tr h="527637">
                <a:tc>
                  <a:txBody>
                    <a:bodyPr/>
                    <a:lstStyle/>
                    <a:p>
                      <a:pPr algn="ctr"/>
                      <a:r>
                        <a:rPr lang="en-IN" sz="1600" kern="1200" dirty="0">
                          <a:solidFill>
                            <a:schemeClr val="dk1"/>
                          </a:solidFill>
                          <a:effectLst/>
                          <a:latin typeface="Courier" pitchFamily="2" charset="0"/>
                          <a:ea typeface="+mn-ea"/>
                          <a:cs typeface="+mn-cs"/>
                        </a:rPr>
                        <a:t>ETH_DST</a:t>
                      </a:r>
                      <a:r>
                        <a:rPr lang="en-US" sz="1600" dirty="0">
                          <a:latin typeface="Courier" pitchFamily="2" charset="0"/>
                        </a:rPr>
                        <a:t>=A1</a:t>
                      </a:r>
                    </a:p>
                  </a:txBody>
                  <a:tcPr/>
                </a:tc>
                <a:tc>
                  <a:txBody>
                    <a:bodyPr/>
                    <a:lstStyle/>
                    <a:p>
                      <a:r>
                        <a:rPr lang="en-US" sz="1600" dirty="0">
                          <a:latin typeface="Courier" pitchFamily="2" charset="0"/>
                        </a:rPr>
                        <a:t>Drop</a:t>
                      </a:r>
                    </a:p>
                  </a:txBody>
                  <a:tcPr/>
                </a:tc>
                <a:extLst>
                  <a:ext uri="{0D108BD9-81ED-4DB2-BD59-A6C34878D82A}">
                    <a16:rowId xmlns:a16="http://schemas.microsoft.com/office/drawing/2014/main" val="730161331"/>
                  </a:ext>
                </a:extLst>
              </a:tr>
              <a:tr h="573560">
                <a:tc>
                  <a:txBody>
                    <a:bodyPr/>
                    <a:lstStyle/>
                    <a:p>
                      <a:pPr algn="ctr"/>
                      <a:r>
                        <a:rPr lang="en-IN" sz="1600" kern="1200" dirty="0">
                          <a:solidFill>
                            <a:schemeClr val="dk1"/>
                          </a:solidFill>
                          <a:effectLst/>
                          <a:latin typeface="Courier" pitchFamily="2" charset="0"/>
                          <a:ea typeface="+mn-ea"/>
                          <a:cs typeface="+mn-cs"/>
                        </a:rPr>
                        <a:t>ETH_DST</a:t>
                      </a:r>
                      <a:r>
                        <a:rPr lang="en-US" sz="1600" dirty="0">
                          <a:latin typeface="Courier" pitchFamily="2" charset="0"/>
                        </a:rPr>
                        <a:t>=A2</a:t>
                      </a:r>
                    </a:p>
                    <a:p>
                      <a:pPr algn="ctr"/>
                      <a:r>
                        <a:rPr lang="en-US" sz="1600" dirty="0">
                          <a:latin typeface="Courier" pitchFamily="2" charset="0"/>
                        </a:rPr>
                        <a:t>&amp; </a:t>
                      </a:r>
                      <a:r>
                        <a:rPr lang="en-IN" sz="1600" kern="1200" dirty="0">
                          <a:solidFill>
                            <a:schemeClr val="dk1"/>
                          </a:solidFill>
                          <a:effectLst/>
                          <a:latin typeface="Courier" pitchFamily="2" charset="0"/>
                          <a:ea typeface="+mn-ea"/>
                          <a:cs typeface="+mn-cs"/>
                        </a:rPr>
                        <a:t>ETH_TYPE=B2</a:t>
                      </a:r>
                      <a:endParaRPr lang="en-US" sz="1600" dirty="0">
                        <a:latin typeface="Courier" pitchFamily="2" charset="0"/>
                      </a:endParaRPr>
                    </a:p>
                  </a:txBody>
                  <a:tcPr/>
                </a:tc>
                <a:tc>
                  <a:txBody>
                    <a:bodyPr/>
                    <a:lstStyle/>
                    <a:p>
                      <a:r>
                        <a:rPr lang="en-US" sz="1600" dirty="0">
                          <a:latin typeface="Courier" pitchFamily="2" charset="0"/>
                        </a:rPr>
                        <a:t>Port 2</a:t>
                      </a:r>
                    </a:p>
                  </a:txBody>
                  <a:tcPr/>
                </a:tc>
                <a:extLst>
                  <a:ext uri="{0D108BD9-81ED-4DB2-BD59-A6C34878D82A}">
                    <a16:rowId xmlns:a16="http://schemas.microsoft.com/office/drawing/2014/main" val="965447062"/>
                  </a:ext>
                </a:extLst>
              </a:tr>
              <a:tr h="573560">
                <a:tc>
                  <a:txBody>
                    <a:bodyPr/>
                    <a:lstStyle/>
                    <a:p>
                      <a:pPr algn="ctr"/>
                      <a:r>
                        <a:rPr lang="en-IN" sz="1600" kern="1200" dirty="0">
                          <a:solidFill>
                            <a:schemeClr val="dk1"/>
                          </a:solidFill>
                          <a:effectLst/>
                          <a:latin typeface="Courier" pitchFamily="2" charset="0"/>
                          <a:ea typeface="+mn-ea"/>
                          <a:cs typeface="+mn-cs"/>
                        </a:rPr>
                        <a:t>IPV4_SRC=P1</a:t>
                      </a:r>
                    </a:p>
                    <a:p>
                      <a:pPr algn="ctr"/>
                      <a:r>
                        <a:rPr lang="en-IN" sz="1600" kern="1200" dirty="0">
                          <a:solidFill>
                            <a:schemeClr val="dk1"/>
                          </a:solidFill>
                          <a:effectLst/>
                          <a:latin typeface="Courier" pitchFamily="2" charset="0"/>
                          <a:ea typeface="+mn-ea"/>
                          <a:cs typeface="+mn-cs"/>
                        </a:rPr>
                        <a:t>&amp;</a:t>
                      </a:r>
                    </a:p>
                    <a:p>
                      <a:pPr algn="ctr"/>
                      <a:r>
                        <a:rPr lang="en-IN" sz="1600" kern="1200" dirty="0">
                          <a:solidFill>
                            <a:schemeClr val="dk1"/>
                          </a:solidFill>
                          <a:effectLst/>
                          <a:latin typeface="Courier" pitchFamily="2" charset="0"/>
                          <a:ea typeface="+mn-ea"/>
                          <a:cs typeface="+mn-cs"/>
                        </a:rPr>
                        <a:t>IPV4_DST=P2</a:t>
                      </a:r>
                      <a:endParaRPr lang="en-US" sz="1600" dirty="0">
                        <a:latin typeface="Courier" pitchFamily="2" charset="0"/>
                      </a:endParaRPr>
                    </a:p>
                  </a:txBody>
                  <a:tcPr/>
                </a:tc>
                <a:tc>
                  <a:txBody>
                    <a:bodyPr/>
                    <a:lstStyle/>
                    <a:p>
                      <a:r>
                        <a:rPr lang="en-IN" sz="1600" kern="1200" dirty="0">
                          <a:solidFill>
                            <a:schemeClr val="dk1"/>
                          </a:solidFill>
                          <a:effectLst/>
                          <a:latin typeface="Courier" pitchFamily="2" charset="0"/>
                          <a:ea typeface="+mn-ea"/>
                          <a:cs typeface="+mn-cs"/>
                        </a:rPr>
                        <a:t>Push VLAN header</a:t>
                      </a:r>
                      <a:endParaRPr lang="en-US" sz="1600" dirty="0">
                        <a:latin typeface="Courier" pitchFamily="2" charset="0"/>
                      </a:endParaRPr>
                    </a:p>
                  </a:txBody>
                  <a:tcPr/>
                </a:tc>
                <a:extLst>
                  <a:ext uri="{0D108BD9-81ED-4DB2-BD59-A6C34878D82A}">
                    <a16:rowId xmlns:a16="http://schemas.microsoft.com/office/drawing/2014/main" val="121321986"/>
                  </a:ext>
                </a:extLst>
              </a:tr>
            </a:tbl>
          </a:graphicData>
        </a:graphic>
      </p:graphicFrame>
    </p:spTree>
    <p:extLst>
      <p:ext uri="{BB962C8B-B14F-4D97-AF65-F5344CB8AC3E}">
        <p14:creationId xmlns:p14="http://schemas.microsoft.com/office/powerpoint/2010/main" val="308715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880D-D403-B349-B53C-3296F7B8801E}"/>
              </a:ext>
            </a:extLst>
          </p:cNvPr>
          <p:cNvSpPr>
            <a:spLocks noGrp="1"/>
          </p:cNvSpPr>
          <p:nvPr>
            <p:ph type="title"/>
          </p:nvPr>
        </p:nvSpPr>
        <p:spPr/>
        <p:txBody>
          <a:bodyPr/>
          <a:lstStyle/>
          <a:p>
            <a:r>
              <a:rPr lang="en-US" dirty="0"/>
              <a:t>Why P4?</a:t>
            </a:r>
          </a:p>
        </p:txBody>
      </p:sp>
      <p:sp>
        <p:nvSpPr>
          <p:cNvPr id="3" name="Content Placeholder 2">
            <a:extLst>
              <a:ext uri="{FF2B5EF4-FFF2-40B4-BE49-F238E27FC236}">
                <a16:creationId xmlns:a16="http://schemas.microsoft.com/office/drawing/2014/main" id="{A7641C05-AFEB-564E-9797-65D70144F4E5}"/>
              </a:ext>
            </a:extLst>
          </p:cNvPr>
          <p:cNvSpPr>
            <a:spLocks noGrp="1"/>
          </p:cNvSpPr>
          <p:nvPr>
            <p:ph idx="1"/>
          </p:nvPr>
        </p:nvSpPr>
        <p:spPr>
          <a:xfrm>
            <a:off x="680321" y="2336873"/>
            <a:ext cx="6876419" cy="3599316"/>
          </a:xfrm>
        </p:spPr>
        <p:txBody>
          <a:bodyPr/>
          <a:lstStyle/>
          <a:p>
            <a:r>
              <a:rPr lang="en-US" dirty="0"/>
              <a:t>SDN provides</a:t>
            </a:r>
          </a:p>
          <a:p>
            <a:pPr lvl="1"/>
            <a:r>
              <a:rPr lang="en-US" dirty="0"/>
              <a:t>Rapid prototyping of control plane</a:t>
            </a:r>
          </a:p>
          <a:p>
            <a:pPr lvl="1"/>
            <a:r>
              <a:rPr lang="en-US" dirty="0"/>
              <a:t>OpenFlow is header field/protocol dependent</a:t>
            </a:r>
          </a:p>
          <a:p>
            <a:pPr lvl="1"/>
            <a:r>
              <a:rPr lang="en-US" dirty="0"/>
              <a:t>Slow release cycle</a:t>
            </a:r>
          </a:p>
          <a:p>
            <a:pPr lvl="1"/>
            <a:endParaRPr lang="en-US" dirty="0"/>
          </a:p>
          <a:p>
            <a:r>
              <a:rPr lang="en-US" dirty="0"/>
              <a:t>Why OpenFlow is not enough?</a:t>
            </a:r>
          </a:p>
          <a:p>
            <a:pPr lvl="1"/>
            <a:r>
              <a:rPr lang="en-US" dirty="0"/>
              <a:t>Custom Header fields</a:t>
            </a:r>
          </a:p>
          <a:p>
            <a:pPr lvl="1"/>
            <a:r>
              <a:rPr lang="en-US" dirty="0"/>
              <a:t>Data plane evolution</a:t>
            </a:r>
          </a:p>
          <a:p>
            <a:pPr lvl="1"/>
            <a:r>
              <a:rPr lang="en-US" dirty="0"/>
              <a:t>In-band/ In-network processing</a:t>
            </a:r>
          </a:p>
        </p:txBody>
      </p:sp>
      <p:sp>
        <p:nvSpPr>
          <p:cNvPr id="4" name="Slide Number Placeholder 3">
            <a:extLst>
              <a:ext uri="{FF2B5EF4-FFF2-40B4-BE49-F238E27FC236}">
                <a16:creationId xmlns:a16="http://schemas.microsoft.com/office/drawing/2014/main" id="{F26AA830-D397-724B-A3B0-5AE4C1EBBD5F}"/>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6" name="Chart 5">
            <a:extLst>
              <a:ext uri="{FF2B5EF4-FFF2-40B4-BE49-F238E27FC236}">
                <a16:creationId xmlns:a16="http://schemas.microsoft.com/office/drawing/2014/main" id="{166DCFAE-8FB2-3042-861D-87744278EB77}"/>
              </a:ext>
            </a:extLst>
          </p:cNvPr>
          <p:cNvGraphicFramePr/>
          <p:nvPr>
            <p:extLst>
              <p:ext uri="{D42A27DB-BD31-4B8C-83A1-F6EECF244321}">
                <p14:modId xmlns:p14="http://schemas.microsoft.com/office/powerpoint/2010/main" val="3896118647"/>
              </p:ext>
            </p:extLst>
          </p:nvPr>
        </p:nvGraphicFramePr>
        <p:xfrm>
          <a:off x="7556740" y="2076655"/>
          <a:ext cx="3966233" cy="4119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53140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8163</TotalTime>
  <Words>5780</Words>
  <Application>Microsoft Macintosh PowerPoint</Application>
  <PresentationFormat>Widescreen</PresentationFormat>
  <Paragraphs>728</Paragraphs>
  <Slides>44</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vt:lpstr>
      <vt:lpstr>Trebuchet MS</vt:lpstr>
      <vt:lpstr>Wingdings</vt:lpstr>
      <vt:lpstr>Berlin</vt:lpstr>
      <vt:lpstr>P4:Programming Protocol-independent Packet Processors </vt:lpstr>
      <vt:lpstr>Outline</vt:lpstr>
      <vt:lpstr>Network 101</vt:lpstr>
      <vt:lpstr>Switch and Control/Data plane</vt:lpstr>
      <vt:lpstr>Traditional Switch Architecture</vt:lpstr>
      <vt:lpstr>Programmable Network</vt:lpstr>
      <vt:lpstr>Programmable Network</vt:lpstr>
      <vt:lpstr>Software Defined Networking (SDN)</vt:lpstr>
      <vt:lpstr>Why P4?</vt:lpstr>
      <vt:lpstr>Programmable data plane</vt:lpstr>
      <vt:lpstr> PISA Pipelines: Under the bonnet</vt:lpstr>
      <vt:lpstr>Compiler for PISA</vt:lpstr>
      <vt:lpstr>P4: Programming Protocol-independent Packet Processors </vt:lpstr>
      <vt:lpstr>P4: Workflow</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Benefits of Programmable Data Plane</vt:lpstr>
      <vt:lpstr>P4 Applications: Telemetry</vt:lpstr>
      <vt:lpstr>PowerPoint Presentation</vt:lpstr>
      <vt:lpstr>Outline</vt:lpstr>
      <vt:lpstr>P4 Recent Papers:</vt:lpstr>
      <vt:lpstr>P4 Recent Papers:  bf4: towards bug-free P4 programs</vt:lpstr>
      <vt:lpstr>P4 Recent Papers:  bf4: towards bug-free P4 programs</vt:lpstr>
      <vt:lpstr>P4 Recent Papers:</vt:lpstr>
      <vt:lpstr>P4 Recent Papers:  Enabling a Permanent Revolution in Internet Architecture</vt:lpstr>
      <vt:lpstr>P4 Recent Papers:  Enabling a Permanent Revolution in Internet Architecture</vt:lpstr>
      <vt:lpstr>P4 Recent Papers:</vt:lpstr>
      <vt:lpstr>P4 Recent Papers:  P5: Policy-driven optimization of P4 pipeline</vt:lpstr>
      <vt:lpstr>P4 Recent Papers:</vt:lpstr>
      <vt:lpstr>P4 Recent Papers:  Composing Dataplane Programs with µP4</vt:lpstr>
      <vt:lpstr>P4 Recent Papers:  Composing Dataplane Programs with µP4</vt:lpstr>
      <vt:lpstr>PowerPoint Presentation</vt:lpstr>
      <vt:lpstr>P4 Recent Papers:</vt:lpstr>
      <vt:lpstr>P4 Recent Papers:  P4NFV: An NFV Architecture with Flexible Data Plane Reconfiguration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dc:title>
  <dc:creator>Microsoft Office User</dc:creator>
  <cp:lastModifiedBy>Microsoft Office User</cp:lastModifiedBy>
  <cp:revision>164</cp:revision>
  <cp:lastPrinted>2020-11-18T15:31:30Z</cp:lastPrinted>
  <dcterms:created xsi:type="dcterms:W3CDTF">2020-11-18T12:51:15Z</dcterms:created>
  <dcterms:modified xsi:type="dcterms:W3CDTF">2020-11-24T05:00:21Z</dcterms:modified>
</cp:coreProperties>
</file>