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DF6DF3-9C2D-BF4F-82FF-B9E36FC714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5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691"/>
  </p:normalViewPr>
  <p:slideViewPr>
    <p:cSldViewPr snapToGrid="0" snapToObjects="1" showGuides="1">
      <p:cViewPr varScale="1">
        <p:scale>
          <a:sx n="64" d="100"/>
          <a:sy n="64" d="100"/>
        </p:scale>
        <p:origin x="1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371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733D81-7232-ED4F-A1E4-E5A543CC20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8F6-BA24-2541-A2E1-192E757357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4D41A-931F-A041-9628-7A084B270CA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1EC7D-A6D7-0E4D-B5C4-780C5FB0EB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D9561-3C25-3F47-A36F-40D89EC0C4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28E42-8138-CD45-8023-923E0238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9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6" y="1979572"/>
            <a:ext cx="9631045" cy="296340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21" y="607826"/>
            <a:ext cx="9613861" cy="1369972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08CB-E764-C94E-A27F-0D72D7A8D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 Adjusting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9F38-319E-DC48-9B70-4E50B992E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Subhrendu Chattopadhyay</a:t>
            </a:r>
          </a:p>
        </p:txBody>
      </p:sp>
    </p:spTree>
    <p:extLst>
      <p:ext uri="{BB962C8B-B14F-4D97-AF65-F5344CB8AC3E}">
        <p14:creationId xmlns:p14="http://schemas.microsoft.com/office/powerpoint/2010/main" val="263735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456-5E6F-CA48-8396-F5B4AF48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Scheduling Of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AE0-BDBF-604F-B41D-45365D40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given a set of </a:t>
            </a:r>
            <a:r>
              <a:rPr lang="en-IN" dirty="0" err="1"/>
              <a:t>po-tential</a:t>
            </a:r>
            <a:r>
              <a:rPr lang="en-IN" dirty="0"/>
              <a:t> opportunistic links and current traffic bundles, find </a:t>
            </a:r>
            <a:r>
              <a:rPr lang="en-IN" dirty="0" err="1"/>
              <a:t>aset</a:t>
            </a:r>
            <a:r>
              <a:rPr lang="en-IN" dirty="0"/>
              <a:t> of active opportunistic links such that each laser is con-</a:t>
            </a:r>
            <a:r>
              <a:rPr lang="en-IN" dirty="0" err="1"/>
              <a:t>nected</a:t>
            </a:r>
            <a:r>
              <a:rPr lang="en-IN" dirty="0"/>
              <a:t> to at most one photodetector and vice versa. In </a:t>
            </a:r>
            <a:r>
              <a:rPr lang="en-IN" dirty="0" err="1"/>
              <a:t>otherwords</a:t>
            </a:r>
            <a:r>
              <a:rPr lang="en-IN" dirty="0"/>
              <a:t>, the set of active edges should form </a:t>
            </a:r>
            <a:r>
              <a:rPr lang="en-IN" dirty="0" err="1"/>
              <a:t>amatchingbe</a:t>
            </a:r>
            <a:r>
              <a:rPr lang="en-IN" dirty="0"/>
              <a:t>-tween lasers and photodetectors.</a:t>
            </a:r>
          </a:p>
          <a:p>
            <a:r>
              <a:rPr lang="en-IN" dirty="0"/>
              <a:t>At first blush, our problem appears as the standard </a:t>
            </a:r>
            <a:r>
              <a:rPr lang="en-IN" dirty="0" err="1"/>
              <a:t>switchscheduling</a:t>
            </a:r>
            <a:r>
              <a:rPr lang="en-IN" dirty="0"/>
              <a:t> problem: given the current state of the </a:t>
            </a:r>
            <a:r>
              <a:rPr lang="en-IN" dirty="0" err="1"/>
              <a:t>queues,match</a:t>
            </a:r>
            <a:r>
              <a:rPr lang="en-IN" dirty="0"/>
              <a:t> input-output ports. An important distinction, how-ever, is that our problem is two-tiered. While the traffic ma-</a:t>
            </a:r>
            <a:r>
              <a:rPr lang="en-IN" dirty="0" err="1"/>
              <a:t>trix</a:t>
            </a:r>
            <a:r>
              <a:rPr lang="en-IN" dirty="0"/>
              <a:t> is between </a:t>
            </a:r>
            <a:r>
              <a:rPr lang="en-IN" dirty="0" err="1"/>
              <a:t>ToRs</a:t>
            </a:r>
            <a:r>
              <a:rPr lang="en-IN" dirty="0"/>
              <a:t>, matching occurs between lasers </a:t>
            </a:r>
            <a:r>
              <a:rPr lang="en-IN" dirty="0" err="1"/>
              <a:t>andphotodetectors</a:t>
            </a:r>
            <a:r>
              <a:rPr lang="en-IN" dirty="0"/>
              <a:t>, and there are multiples of those per </a:t>
            </a:r>
            <a:r>
              <a:rPr lang="en-IN" dirty="0" err="1"/>
              <a:t>ToR</a:t>
            </a:r>
            <a:r>
              <a:rPr lang="en-IN" dirty="0"/>
              <a:t>.</a:t>
            </a:r>
          </a:p>
          <a:p>
            <a:r>
              <a:rPr lang="en-IN" dirty="0"/>
              <a:t>Because of this distinction, we cannot use existing match-</a:t>
            </a:r>
            <a:r>
              <a:rPr lang="en-IN" dirty="0" err="1"/>
              <a:t>ing</a:t>
            </a:r>
            <a:r>
              <a:rPr lang="en-IN" dirty="0"/>
              <a:t> approaches [29, 30] out of the </a:t>
            </a:r>
            <a:r>
              <a:rPr lang="en-IN" dirty="0" err="1"/>
              <a:t>box.Simply</a:t>
            </a:r>
            <a:r>
              <a:rPr lang="en-IN" dirty="0"/>
              <a:t> </a:t>
            </a:r>
            <a:r>
              <a:rPr lang="en-IN" dirty="0" err="1"/>
              <a:t>stated,the</a:t>
            </a:r>
            <a:r>
              <a:rPr lang="en-IN" dirty="0"/>
              <a:t> presence of two-tiers complicates the </a:t>
            </a:r>
            <a:r>
              <a:rPr lang="en-IN" dirty="0" err="1"/>
              <a:t>computationalstructure</a:t>
            </a:r>
            <a:r>
              <a:rPr lang="en-IN" dirty="0"/>
              <a:t> of the problem. </a:t>
            </a:r>
          </a:p>
          <a:p>
            <a:r>
              <a:rPr lang="en-IN" dirty="0"/>
              <a:t>For instance, an </a:t>
            </a:r>
            <a:r>
              <a:rPr lang="en-IN" dirty="0" err="1"/>
              <a:t>instantaneousthroughput</a:t>
            </a:r>
            <a:r>
              <a:rPr lang="en-IN" dirty="0"/>
              <a:t> maximizing matching for the single-tier case </a:t>
            </a:r>
            <a:r>
              <a:rPr lang="en-IN" dirty="0" err="1"/>
              <a:t>canbe</a:t>
            </a:r>
            <a:r>
              <a:rPr lang="en-IN" dirty="0"/>
              <a:t> found using efficient maximum weight matching </a:t>
            </a:r>
            <a:r>
              <a:rPr lang="en-IN" dirty="0" err="1"/>
              <a:t>algo-rithms</a:t>
            </a:r>
            <a:r>
              <a:rPr lang="en-IN" dirty="0"/>
              <a:t> [15], but for the the two-tier case, we currently do </a:t>
            </a:r>
            <a:r>
              <a:rPr lang="en-IN" dirty="0" err="1"/>
              <a:t>notknow</a:t>
            </a:r>
            <a:r>
              <a:rPr lang="en-IN" dirty="0"/>
              <a:t> whether the problem is polynomial time solvable </a:t>
            </a:r>
            <a:r>
              <a:rPr lang="en-IN" dirty="0" err="1"/>
              <a:t>orNP</a:t>
            </a:r>
            <a:r>
              <a:rPr lang="en-IN" dirty="0"/>
              <a:t>-Hard. (As we will go on to show, latency </a:t>
            </a:r>
            <a:r>
              <a:rPr lang="en-IN" dirty="0" err="1"/>
              <a:t>minimiza-tion</a:t>
            </a:r>
            <a:r>
              <a:rPr lang="en-IN" dirty="0"/>
              <a:t> is solvable in polynomial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0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D673-1631-3140-8D08-35BC940E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ILP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C883BF-2E64-4E46-BAAD-991E482D0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0" dirty="0"/>
                  <a:t>For each Bundle j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𝑀𝑖𝑛𝑖𝑚𝑖𝑧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Bi-partite matching problem</a:t>
                </a:r>
              </a:p>
              <a:p>
                <a:pPr lvl="1"/>
                <a:r>
                  <a:rPr lang="en-US" dirty="0"/>
                  <a:t>Discrete time</a:t>
                </a:r>
              </a:p>
              <a:p>
                <a:pPr lvl="1"/>
                <a:r>
                  <a:rPr lang="en-US" dirty="0"/>
                  <a:t>Sources vs Destination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C883BF-2E64-4E46-BAAD-991E482D0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534C99E-1EF5-6C47-AFD0-7C08979E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759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3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8B8-BFC2-9C41-AD49-4A17AEFB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Test 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C73D-6E3D-9D4F-B4F4-4BB4B45C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IN" dirty="0"/>
              <a:t>We built a three-</a:t>
            </a:r>
            <a:r>
              <a:rPr lang="en-IN" dirty="0" err="1"/>
              <a:t>ToR</a:t>
            </a:r>
            <a:r>
              <a:rPr lang="en-IN" dirty="0"/>
              <a:t> prototype of </a:t>
            </a:r>
            <a:r>
              <a:rPr lang="en-IN" dirty="0" err="1"/>
              <a:t>ProjecToR</a:t>
            </a:r>
            <a:r>
              <a:rPr lang="en-IN" dirty="0"/>
              <a:t> using </a:t>
            </a:r>
            <a:r>
              <a:rPr lang="en-IN" dirty="0" err="1"/>
              <a:t>threeTexas</a:t>
            </a:r>
            <a:r>
              <a:rPr lang="en-IN" dirty="0"/>
              <a:t> Instruments DLP Discovery 4100 kits with 0.7 </a:t>
            </a:r>
            <a:r>
              <a:rPr lang="en-IN" dirty="0" err="1"/>
              <a:t>XGAChipset</a:t>
            </a:r>
            <a:r>
              <a:rPr lang="en-IN" dirty="0"/>
              <a:t> [2]. Each </a:t>
            </a:r>
            <a:r>
              <a:rPr lang="en-IN" dirty="0" err="1"/>
              <a:t>ToR</a:t>
            </a:r>
            <a:r>
              <a:rPr lang="en-IN" dirty="0"/>
              <a:t> is equipped with one transmitter </a:t>
            </a:r>
            <a:r>
              <a:rPr lang="en-IN" dirty="0" err="1"/>
              <a:t>andone</a:t>
            </a:r>
            <a:r>
              <a:rPr lang="en-IN" dirty="0"/>
              <a:t> DMD.”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BCB5-623A-5F46-8463-37439F568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" t="4563" r="1538"/>
          <a:stretch/>
        </p:blipFill>
        <p:spPr>
          <a:xfrm>
            <a:off x="2138768" y="3549112"/>
            <a:ext cx="7950630" cy="33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0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1C3-B438-F649-BAD0-DE6BBCE6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Findings:</a:t>
            </a:r>
            <a:br>
              <a:rPr lang="en-US" dirty="0"/>
            </a:br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0909-5BEA-BC4D-8424-4B07603D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Wastage of Light time during switching: 12µs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0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5EC-473F-334F-9DB2-844A7D32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AdjustNet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BE7A-4D8D-C845-890A-72CDA5B4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#23</a:t>
            </a:r>
          </a:p>
        </p:txBody>
      </p:sp>
    </p:spTree>
    <p:extLst>
      <p:ext uri="{BB962C8B-B14F-4D97-AF65-F5344CB8AC3E}">
        <p14:creationId xmlns:p14="http://schemas.microsoft.com/office/powerpoint/2010/main" val="22901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3FA5-14F5-6C4F-B7B3-AD8447E4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7719-7DE7-FC4E-AAEE-4E592389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  <a:p>
            <a:r>
              <a:rPr lang="en-IN" dirty="0"/>
              <a:t>Background: </a:t>
            </a:r>
            <a:r>
              <a:rPr lang="en-IN" dirty="0" err="1"/>
              <a:t>ProjecToR</a:t>
            </a:r>
            <a:endParaRPr lang="en-IN" dirty="0"/>
          </a:p>
          <a:p>
            <a:r>
              <a:rPr lang="en-IN" dirty="0"/>
              <a:t>Self-adjusting Network: </a:t>
            </a:r>
            <a:r>
              <a:rPr lang="en-IN" dirty="0" err="1"/>
              <a:t>AdjustNet</a:t>
            </a:r>
            <a:endParaRPr lang="en-IN" dirty="0"/>
          </a:p>
          <a:p>
            <a:r>
              <a:rPr lang="en-IN" dirty="0"/>
              <a:t>New Directions / Thoughts/ </a:t>
            </a:r>
            <a:r>
              <a:rPr lang="en-IN" dirty="0" err="1"/>
              <a:t>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A92F-C6E3-6644-A5B4-12FB8576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Trend:</a:t>
            </a:r>
            <a:br>
              <a:rPr lang="en-US" dirty="0"/>
            </a:br>
            <a:r>
              <a:rPr lang="en-US" dirty="0"/>
              <a:t>Data-centric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F8B4-776C-5047-A30C-E8416094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96604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BF98-5F00-7642-96CD-ABA84298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Problem: </a:t>
            </a:r>
            <a:br>
              <a:rPr lang="en-US" dirty="0"/>
            </a:br>
            <a:r>
              <a:rPr lang="en-US" dirty="0"/>
              <a:t>Huge Infrastructure &amp; Inefficient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E842-98FD-3D4E-B1E7-81ABD7CC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189336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2981-6823-FC4C-B5AC-E69EC8DD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Cause:</a:t>
            </a:r>
            <a:br>
              <a:rPr lang="en-US" dirty="0"/>
            </a:br>
            <a:r>
              <a:rPr lang="en-US" dirty="0"/>
              <a:t>Fixed &amp; Demand Oblivious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3329-C101-0846-BC0E-46D2A8D5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#10</a:t>
            </a:r>
          </a:p>
        </p:txBody>
      </p:sp>
    </p:spTree>
    <p:extLst>
      <p:ext uri="{BB962C8B-B14F-4D97-AF65-F5344CB8AC3E}">
        <p14:creationId xmlns:p14="http://schemas.microsoft.com/office/powerpoint/2010/main" val="363008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9AFB-B9CC-A649-A143-F0C90E92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Vision:</a:t>
            </a:r>
            <a:br>
              <a:rPr lang="en-US" dirty="0"/>
            </a:br>
            <a:r>
              <a:rPr lang="en-US" dirty="0"/>
              <a:t>Flexible &amp; Demand Aware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7A1B-1B99-484D-88AC-598BC5DD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#14, #17</a:t>
            </a:r>
          </a:p>
        </p:txBody>
      </p:sp>
    </p:spTree>
    <p:extLst>
      <p:ext uri="{BB962C8B-B14F-4D97-AF65-F5344CB8AC3E}">
        <p14:creationId xmlns:p14="http://schemas.microsoft.com/office/powerpoint/2010/main" val="29542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0EB9-A543-9D45-8175-F8B8D846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  <a:br>
              <a:rPr lang="en-US" dirty="0"/>
            </a:br>
            <a:r>
              <a:rPr lang="en-US" dirty="0"/>
              <a:t>Find Structure in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27B-4029-D248-BAF2-D4D62677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#18</a:t>
            </a:r>
          </a:p>
        </p:txBody>
      </p:sp>
    </p:spTree>
    <p:extLst>
      <p:ext uri="{BB962C8B-B14F-4D97-AF65-F5344CB8AC3E}">
        <p14:creationId xmlns:p14="http://schemas.microsoft.com/office/powerpoint/2010/main" val="371820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3A69-CFD6-6941-8C35-8BBA5B00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it?</a:t>
            </a:r>
            <a:br>
              <a:rPr lang="en-US" dirty="0"/>
            </a:br>
            <a:r>
              <a:rPr lang="en-US" dirty="0"/>
              <a:t>Enabler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0E9F-0FA9-8646-AB8B-B9C17DB0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Novel Reconfigurable Optical Switches</a:t>
            </a:r>
          </a:p>
          <a:p>
            <a:r>
              <a:rPr lang="en-US" dirty="0"/>
              <a:t>#20</a:t>
            </a:r>
          </a:p>
        </p:txBody>
      </p:sp>
    </p:spTree>
    <p:extLst>
      <p:ext uri="{BB962C8B-B14F-4D97-AF65-F5344CB8AC3E}">
        <p14:creationId xmlns:p14="http://schemas.microsoft.com/office/powerpoint/2010/main" val="333675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37EF-7E54-104E-B12E-A8D54F5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49B0-38BE-8C4E-BB8E-ADBB8482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Reconfigurable Top of Rack Optical Switch</a:t>
            </a:r>
          </a:p>
          <a:p>
            <a:pPr lvl="1"/>
            <a:r>
              <a:rPr lang="en-US" dirty="0"/>
              <a:t>Disco Ball Arrangement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8E5C3-6DF9-E04F-91AF-147406B8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401878"/>
            <a:ext cx="5080000" cy="276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E310D-11DF-DF4A-9FD3-193B6573E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98"/>
          <a:stretch/>
        </p:blipFill>
        <p:spPr>
          <a:xfrm>
            <a:off x="6981125" y="3429000"/>
            <a:ext cx="4425628" cy="27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903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138</TotalTime>
  <Words>386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Berlin</vt:lpstr>
      <vt:lpstr>Self Adjusting Networking</vt:lpstr>
      <vt:lpstr>Outline</vt:lpstr>
      <vt:lpstr>Trend: Data-centric Applications</vt:lpstr>
      <vt:lpstr>The Problem:  Huge Infrastructure &amp; Inefficient Use</vt:lpstr>
      <vt:lpstr>Root Cause: Fixed &amp; Demand Oblivious Topology</vt:lpstr>
      <vt:lpstr>Vision: Flexible &amp; Demand Aware Topology</vt:lpstr>
      <vt:lpstr>Motivation: Find Structure in Demand</vt:lpstr>
      <vt:lpstr>How to Achieve it? Enabler Technology</vt:lpstr>
      <vt:lpstr>ProjecToR</vt:lpstr>
      <vt:lpstr>ProjecToR: Scheduling Of Links</vt:lpstr>
      <vt:lpstr>ProjecToR: ILP Formulation</vt:lpstr>
      <vt:lpstr>ProjecToR: Test Bed</vt:lpstr>
      <vt:lpstr>Key Findings: Experimental Results</vt:lpstr>
      <vt:lpstr>AdjustNet: Big Picture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Adjusting Networking</dc:title>
  <dc:creator>Microsoft Office User</dc:creator>
  <cp:lastModifiedBy>Microsoft Office User</cp:lastModifiedBy>
  <cp:revision>10</cp:revision>
  <dcterms:created xsi:type="dcterms:W3CDTF">2021-03-30T02:10:57Z</dcterms:created>
  <dcterms:modified xsi:type="dcterms:W3CDTF">2021-03-30T04:29:43Z</dcterms:modified>
</cp:coreProperties>
</file>