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D606A9-D29C-4C53-AE22-4F8239D6B733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A lot of networked applications rely on cloud and data center for operations. Like Social networks, gaming, etc. So the traffic inside datacenter is growing a lot.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607680"/>
            <a:ext cx="9613440" cy="634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607680"/>
            <a:ext cx="9613440" cy="634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to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edit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Mast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er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title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AB9B55-8EC2-452C-A0FC-F4F3CEBF8B31}" type="datetime">
              <a:rPr b="0" lang="en-IN" sz="1050" spc="-1" strike="noStrike">
                <a:solidFill>
                  <a:srgbClr val="ffffff"/>
                </a:solidFill>
                <a:latin typeface="Trebuchet MS"/>
              </a:rPr>
              <a:t>31/03/21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BAE390D-F71F-4305-BBCC-9D5457E565B8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"/>
          <p:cNvPicPr/>
          <p:nvPr/>
        </p:nvPicPr>
        <p:blipFill>
          <a:blip r:embed="rId3"/>
          <a:stretch/>
        </p:blipFill>
        <p:spPr>
          <a:xfrm>
            <a:off x="663120" y="1979640"/>
            <a:ext cx="9630720" cy="29592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607680"/>
            <a:ext cx="9613440" cy="13694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Title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D48FB1-6B62-4BC7-9BF2-0ECC997B75CB}" type="datetime">
              <a:rPr b="0" lang="en-IN" sz="1050" spc="-1" strike="noStrike">
                <a:solidFill>
                  <a:srgbClr val="ffffff"/>
                </a:solidFill>
                <a:latin typeface="Trebuchet MS"/>
              </a:rPr>
              <a:t>31/03/21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9D7342B-70BA-4DDD-9E27-AA963403A9BF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1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Self Adjusting Networking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rebuchet MS"/>
              </a:rPr>
              <a:t>Subhrendu Chattopadhyay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Scheduling Of Links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given a set of po-tential opportunistic links and current traffic bundles, find aset of active opportunistic links such that each laser is con-nected to at most one photodetector and vice versa. In otherwords, the set of active edges should form amatchingbe-tween lasers and photodetectors.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At first blush, our problem appears as the standard switchscheduling problem: given the current state of the queues,match input-output ports. An important distinction, how-ever, is that our problem is two-tiered. While the traffic ma-trix is between ToRs, matching occurs between lasers andphotodetectors, and there are multiples of those per ToR.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Because of this distinction, we cannot use existing match-ing approaches [29, 30] out of the box.Simply stated,the presence of two-tiers complicates the computationalstructure of the problem.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instance, an instantaneousthroughput maximizing matching for the single-tier case canbe found using efficient maximum weight matching algo-rithms [15], but for the the two-tier case, we currently do notknow whether the problem is polynomial time solvable orNP-Hard. (As we will go on to show, latency minimiza-tion is solvable in polynomial time).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ILP Formulation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each Bundle j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Bi-partite matching problem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Discrete time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Sources vs Destination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Trebuchet MS"/>
              </a:rPr>
              <a:t> 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3" name="Picture 4" descr=""/>
          <p:cNvPicPr/>
          <p:nvPr/>
        </p:nvPicPr>
        <p:blipFill>
          <a:blip r:embed="rId2"/>
          <a:stretch/>
        </p:blipFill>
        <p:spPr>
          <a:xfrm>
            <a:off x="6095880" y="3429000"/>
            <a:ext cx="5758920" cy="3161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Test Bed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built a three-ToR prototype of ProjecToR using threeTexas Instruments DLP Discovery 4100 kits with 0.7 XGAChipset [2]. Each ToR is equipped with one transmitter andone DMD.”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rcRect l="2446" t="4569" r="1536" b="0"/>
          <a:stretch/>
        </p:blipFill>
        <p:spPr>
          <a:xfrm>
            <a:off x="2138760" y="3549240"/>
            <a:ext cx="7950240" cy="33084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Key Findings: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Experimental Results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Wastage of Light time during switching: 12µs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AdjustNet: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Big Picture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#23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Outline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Motivations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Background: ProjecToR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Self-adjusting Network: AdjustNet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New Directions / Thoughts/ DIscussions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Trend: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Data-centric Applications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Impact of data center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Traffic growth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Critical resoures for Alibaba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27425" t="22807" r="27689" b="46212"/>
          <a:stretch/>
        </p:blipFill>
        <p:spPr>
          <a:xfrm>
            <a:off x="6017760" y="2160000"/>
            <a:ext cx="5934240" cy="23036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801000" y="5664600"/>
            <a:ext cx="6975000" cy="815400"/>
          </a:xfrm>
          <a:prstGeom prst="wedgeRectCallout">
            <a:avLst>
              <a:gd name="adj1" fmla="val -39449"/>
              <a:gd name="adj2" fmla="val -289759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Interconnecting networks:  a critical infrastructure</a:t>
            </a:r>
            <a:endParaRPr b="0" lang="en-US" sz="2400" spc="-1" strike="noStrike">
              <a:solidFill>
                <a:srgbClr val="ffffff"/>
              </a:solidFill>
              <a:latin typeface="Trebuchet MS"/>
              <a:ea typeface="Noto Sans CJK SC Regular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of our digital society.</a:t>
            </a:r>
            <a:endParaRPr b="0" lang="en-US" sz="2400" spc="-1" strike="noStrike">
              <a:solidFill>
                <a:srgbClr val="ffffff"/>
              </a:solidFill>
              <a:latin typeface="Trebuchet MS"/>
              <a:ea typeface="Noto Sans CJK SC Regular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rcRect l="60959" t="49351" r="27226" b="33844"/>
          <a:stretch/>
        </p:blipFill>
        <p:spPr>
          <a:xfrm>
            <a:off x="10476000" y="4140000"/>
            <a:ext cx="1584000" cy="14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The Problem: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Huge Infrastructure &amp; Inefficient Use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Network equipment reaching capacity limits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Transistor density rates stalling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End of Moore‘s Law in networking” [1]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Hence: more equipment, larger networks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Resource intensive and: inefficient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CustomShape 3"/>
          <p:cNvSpPr/>
          <p:nvPr/>
        </p:nvSpPr>
        <p:spPr>
          <a:xfrm rot="10200">
            <a:off x="75240" y="5748840"/>
            <a:ext cx="8349840" cy="650880"/>
          </a:xfrm>
          <a:prstGeom prst="wedgeRectCallout">
            <a:avLst>
              <a:gd name="adj1" fmla="val -24000"/>
              <a:gd name="adj2" fmla="val -194439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Annoying for companies,opportunityfor researchers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52228" t="48000" r="26508" b="24696"/>
          <a:stretch/>
        </p:blipFill>
        <p:spPr>
          <a:xfrm>
            <a:off x="8280000" y="2160000"/>
            <a:ext cx="3240000" cy="23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24000" y="4176000"/>
            <a:ext cx="1872000" cy="2016000"/>
          </a:xfrm>
          <a:prstGeom prst="wedgeRectCallout">
            <a:avLst>
              <a:gd name="adj1" fmla="val 202064"/>
              <a:gd name="adj2" fmla="val -46111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Root Cause: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Fixed &amp; Demand Oblivious Topology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How to interconnect?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Demand Oblivious Topology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Frustrating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25526" t="40952" r="27226" b="12847"/>
          <a:stretch/>
        </p:blipFill>
        <p:spPr>
          <a:xfrm>
            <a:off x="5760360" y="2160360"/>
            <a:ext cx="5759640" cy="31676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rcRect l="27888" t="47251" r="31951" b="34894"/>
          <a:stretch/>
        </p:blipFill>
        <p:spPr>
          <a:xfrm>
            <a:off x="6048360" y="4104000"/>
            <a:ext cx="4895640" cy="12236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9684000" y="2264760"/>
            <a:ext cx="1800000" cy="1551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9684000" y="2264760"/>
            <a:ext cx="1800000" cy="1551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9684000" y="2300760"/>
            <a:ext cx="1800000" cy="1551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"/>
          <p:cNvSpPr/>
          <p:nvPr/>
        </p:nvSpPr>
        <p:spPr>
          <a:xfrm>
            <a:off x="9360000" y="2736000"/>
            <a:ext cx="504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"/>
          <p:cNvSpPr/>
          <p:nvPr/>
        </p:nvSpPr>
        <p:spPr>
          <a:xfrm>
            <a:off x="8096040" y="6161760"/>
            <a:ext cx="3711960" cy="318240"/>
          </a:xfrm>
          <a:prstGeom prst="wedgeRectCallout">
            <a:avLst>
              <a:gd name="adj1" fmla="val 9773"/>
              <a:gd name="adj2" fmla="val -65666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Demand Oblivious Topology</a:t>
            </a:r>
            <a:endParaRPr b="0" lang="en-US" sz="2400" spc="-1" strike="noStrike">
              <a:solidFill>
                <a:srgbClr val="ffffff"/>
              </a:solidFill>
              <a:latin typeface="Trebuchet MS"/>
              <a:ea typeface="Noto Sans CJK SC Regular"/>
            </a:endParaRPr>
          </a:p>
        </p:txBody>
      </p:sp>
      <p:grpSp>
        <p:nvGrpSpPr>
          <p:cNvPr id="121" name="Group 9"/>
          <p:cNvGrpSpPr/>
          <p:nvPr/>
        </p:nvGrpSpPr>
        <p:grpSpPr>
          <a:xfrm>
            <a:off x="1296000" y="4212000"/>
            <a:ext cx="1728000" cy="1933200"/>
            <a:chOff x="1296000" y="4212000"/>
            <a:chExt cx="1728000" cy="1933200"/>
          </a:xfrm>
        </p:grpSpPr>
        <p:pic>
          <p:nvPicPr>
            <p:cNvPr id="122" name="" descr=""/>
            <p:cNvPicPr/>
            <p:nvPr/>
          </p:nvPicPr>
          <p:blipFill>
            <a:blip r:embed="rId3"/>
            <a:srcRect l="25526" t="40945" r="60297" b="33319"/>
            <a:stretch/>
          </p:blipFill>
          <p:spPr>
            <a:xfrm>
              <a:off x="1296000" y="4212000"/>
              <a:ext cx="1727640" cy="176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3" name="CustomShape 10"/>
            <p:cNvSpPr/>
            <p:nvPr/>
          </p:nvSpPr>
          <p:spPr>
            <a:xfrm>
              <a:off x="2464920" y="5929200"/>
              <a:ext cx="558720" cy="216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2897280" y="5713200"/>
              <a:ext cx="126720" cy="216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" name="CustomShape 12"/>
          <p:cNvSpPr/>
          <p:nvPr/>
        </p:nvSpPr>
        <p:spPr>
          <a:xfrm>
            <a:off x="5760000" y="2160000"/>
            <a:ext cx="1800000" cy="1407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3"/>
          <p:cNvSpPr/>
          <p:nvPr/>
        </p:nvSpPr>
        <p:spPr>
          <a:xfrm>
            <a:off x="5760000" y="3164760"/>
            <a:ext cx="1080000" cy="903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4"/>
          <p:cNvSpPr/>
          <p:nvPr/>
        </p:nvSpPr>
        <p:spPr>
          <a:xfrm>
            <a:off x="6192000" y="2912760"/>
            <a:ext cx="1080000" cy="903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Vision: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Flexible &amp; Demand Aware Topology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#14, #17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Motivation: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Find Structure in Demand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#18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How to Achieve it?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Enabler Technology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Novel Reconfigurable Optical Switches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#20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0400" y="607680"/>
            <a:ext cx="961344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ProjecToR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Reconfigurable Top of Rack Optical Switch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Disco Ball Arrangement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36" name="Picture 6" descr=""/>
          <p:cNvPicPr/>
          <p:nvPr/>
        </p:nvPicPr>
        <p:blipFill>
          <a:blip r:embed="rId1"/>
          <a:stretch/>
        </p:blipFill>
        <p:spPr>
          <a:xfrm>
            <a:off x="680400" y="3402000"/>
            <a:ext cx="5079600" cy="2768400"/>
          </a:xfrm>
          <a:prstGeom prst="rect">
            <a:avLst/>
          </a:prstGeom>
          <a:ln>
            <a:noFill/>
          </a:ln>
        </p:spPr>
      </p:pic>
      <p:pic>
        <p:nvPicPr>
          <p:cNvPr id="137" name="Picture 8" descr=""/>
          <p:cNvPicPr/>
          <p:nvPr/>
        </p:nvPicPr>
        <p:blipFill>
          <a:blip r:embed="rId2"/>
          <a:srcRect l="0" t="9202" r="0" b="0"/>
          <a:stretch/>
        </p:blipFill>
        <p:spPr>
          <a:xfrm>
            <a:off x="6981120" y="3429000"/>
            <a:ext cx="4425120" cy="2732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174</TotalTime>
  <Application>LibreOffice/6.0.3.2$Linux_X86_64 LibreOffice_project/00m0$Build-2</Application>
  <Words>386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2021-03-30T02:10:57Z</dcterms:created>
  <dc:creator>Microsoft Office User</dc:creator>
  <dc:description/>
  <dc:language>en-IN</dc:language>
  <cp:lastModifiedBy/>
  <dcterms:modified xsi:type="dcterms:W3CDTF">2021-03-31T18:11:58Z</dcterms:modified>
  <cp:revision>17</cp:revision>
  <dc:subject/>
  <dc:title>Self Adjusting Networking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