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sldIdLst>
    <p:sldId id="257" r:id="rId2"/>
    <p:sldId id="259" r:id="rId3"/>
    <p:sldId id="263" r:id="rId4"/>
    <p:sldId id="264" r:id="rId5"/>
    <p:sldId id="300" r:id="rId6"/>
    <p:sldId id="276" r:id="rId7"/>
    <p:sldId id="266" r:id="rId8"/>
    <p:sldId id="273" r:id="rId9"/>
    <p:sldId id="274" r:id="rId10"/>
    <p:sldId id="271" r:id="rId11"/>
    <p:sldId id="288" r:id="rId12"/>
    <p:sldId id="290" r:id="rId13"/>
    <p:sldId id="265" r:id="rId14"/>
    <p:sldId id="291" r:id="rId15"/>
    <p:sldId id="292" r:id="rId16"/>
    <p:sldId id="277" r:id="rId17"/>
    <p:sldId id="282" r:id="rId18"/>
    <p:sldId id="293" r:id="rId19"/>
    <p:sldId id="294" r:id="rId20"/>
    <p:sldId id="283" r:id="rId21"/>
    <p:sldId id="284" r:id="rId22"/>
    <p:sldId id="287" r:id="rId23"/>
    <p:sldId id="285" r:id="rId24"/>
    <p:sldId id="286" r:id="rId25"/>
    <p:sldId id="295" r:id="rId26"/>
    <p:sldId id="296" r:id="rId27"/>
    <p:sldId id="297" r:id="rId28"/>
    <p:sldId id="301"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93D"/>
    <a:srgbClr val="BD3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57407"/>
  </p:normalViewPr>
  <p:slideViewPr>
    <p:cSldViewPr snapToGrid="0" snapToObjects="1">
      <p:cViewPr varScale="1">
        <p:scale>
          <a:sx n="57" d="100"/>
          <a:sy n="57" d="100"/>
        </p:scale>
        <p:origin x="1456"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85" d="100"/>
          <a:sy n="85" d="100"/>
        </p:scale>
        <p:origin x="2720"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0C2CD-09A3-5D47-95D8-C3F39D78D369}" type="datetimeFigureOut">
              <a:rPr lang="en-US" smtClean="0"/>
              <a:t>5/2/19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C4B5A-F6E7-9B4E-BA3C-6C84A3BCF0A6}" type="slidenum">
              <a:rPr lang="en-US" smtClean="0"/>
              <a:t>‹#›</a:t>
            </a:fld>
            <a:endParaRPr lang="en-US"/>
          </a:p>
        </p:txBody>
      </p:sp>
    </p:spTree>
    <p:extLst>
      <p:ext uri="{BB962C8B-B14F-4D97-AF65-F5344CB8AC3E}">
        <p14:creationId xmlns:p14="http://schemas.microsoft.com/office/powerpoint/2010/main" val="355584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smtClean="0">
                <a:solidFill>
                  <a:schemeClr val="dk1"/>
                </a:solidFill>
                <a:latin typeface="Calibri"/>
                <a:ea typeface="Calibri"/>
                <a:cs typeface="Calibri"/>
                <a:sym typeface="Calibri"/>
              </a:rPr>
              <a:t>Thank</a:t>
            </a:r>
            <a:r>
              <a:rPr lang="en-US" sz="1200" b="0" i="0" u="none" strike="noStrike" cap="none" baseline="0" dirty="0" smtClean="0">
                <a:solidFill>
                  <a:schemeClr val="dk1"/>
                </a:solidFill>
                <a:latin typeface="Calibri"/>
                <a:ea typeface="Calibri"/>
                <a:cs typeface="Calibri"/>
                <a:sym typeface="Calibri"/>
              </a:rPr>
              <a:t> you Prof. Pau, for the introduction</a:t>
            </a:r>
            <a:r>
              <a:rPr lang="en-US" sz="1200" b="0" i="0" u="none" strike="noStrike" cap="none" baseline="0" dirty="0" smtClean="0">
                <a:solidFill>
                  <a:schemeClr val="dk1"/>
                </a:solidFill>
                <a:latin typeface="+mn-lt"/>
                <a:ea typeface="Calibri"/>
                <a:cs typeface="Calibri"/>
                <a:sym typeface="Calibri"/>
              </a:rPr>
              <a:t>. Hello everyone</a:t>
            </a:r>
            <a:r>
              <a:rPr lang="en-US" sz="1200" b="0" i="0" u="none" strike="noStrike" cap="none" dirty="0" smtClean="0">
                <a:solidFill>
                  <a:schemeClr val="dk1"/>
                </a:solidFill>
                <a:latin typeface="+mn-lt"/>
                <a:ea typeface="Calibri"/>
                <a:cs typeface="Calibri"/>
                <a:sym typeface="Calibri"/>
              </a:rPr>
              <a:t>. </a:t>
            </a:r>
            <a:r>
              <a:rPr lang="en-US" sz="1200" b="0" i="0" u="none" strike="noStrike" cap="none" baseline="0" dirty="0" smtClean="0">
                <a:solidFill>
                  <a:schemeClr val="dk1"/>
                </a:solidFill>
                <a:latin typeface="+mn-lt"/>
                <a:ea typeface="Calibri"/>
                <a:cs typeface="Calibri"/>
                <a:sym typeface="Calibri"/>
              </a:rPr>
              <a:t>Myself </a:t>
            </a:r>
            <a:r>
              <a:rPr lang="en-US" sz="1200" b="0" i="0" u="none" strike="noStrike" cap="none" baseline="0" dirty="0" err="1" smtClean="0">
                <a:solidFill>
                  <a:schemeClr val="dk1"/>
                </a:solidFill>
                <a:latin typeface="+mn-lt"/>
                <a:ea typeface="Calibri"/>
                <a:cs typeface="Calibri"/>
                <a:sym typeface="Calibri"/>
              </a:rPr>
              <a:t>Subhrendu</a:t>
            </a:r>
            <a:r>
              <a:rPr lang="en-US" sz="1200" b="0" i="0" u="none" strike="noStrike" cap="none" baseline="0" dirty="0" smtClean="0">
                <a:solidFill>
                  <a:schemeClr val="dk1"/>
                </a:solidFill>
                <a:latin typeface="+mn-lt"/>
                <a:ea typeface="Calibri"/>
                <a:cs typeface="Calibri"/>
                <a:sym typeface="Calibri"/>
              </a:rPr>
              <a:t> and my friend </a:t>
            </a:r>
            <a:r>
              <a:rPr lang="en-US" sz="1200" b="0" i="0" u="none" strike="noStrike" cap="none" baseline="0" dirty="0" err="1" smtClean="0">
                <a:solidFill>
                  <a:schemeClr val="dk1"/>
                </a:solidFill>
                <a:latin typeface="+mn-lt"/>
                <a:ea typeface="Calibri"/>
                <a:cs typeface="Calibri"/>
                <a:sym typeface="Calibri"/>
              </a:rPr>
              <a:t>Somyajit</a:t>
            </a:r>
            <a:r>
              <a:rPr lang="en-US" sz="1200" b="0" i="0" u="none" strike="noStrike" cap="none" baseline="0" dirty="0" smtClean="0">
                <a:solidFill>
                  <a:schemeClr val="dk1"/>
                </a:solidFill>
                <a:latin typeface="+mn-lt"/>
                <a:ea typeface="Calibri"/>
                <a:cs typeface="Calibri"/>
                <a:sym typeface="Calibri"/>
              </a:rPr>
              <a:t> here. </a:t>
            </a:r>
            <a:r>
              <a:rPr lang="en-US" sz="1200" b="0" i="0" u="none" strike="noStrike" cap="none" baseline="0" smtClean="0">
                <a:solidFill>
                  <a:schemeClr val="dk1"/>
                </a:solidFill>
                <a:latin typeface="+mn-lt"/>
                <a:ea typeface="Calibri"/>
                <a:cs typeface="Calibri"/>
                <a:sym typeface="Calibri"/>
              </a:rPr>
              <a:t>The </a:t>
            </a:r>
            <a:r>
              <a:rPr lang="en-US" sz="1200" b="0" i="0" u="none" strike="noStrike" cap="none" baseline="0" dirty="0" smtClean="0">
                <a:solidFill>
                  <a:schemeClr val="dk1"/>
                </a:solidFill>
                <a:latin typeface="+mn-lt"/>
                <a:ea typeface="Calibri"/>
                <a:cs typeface="Calibri"/>
                <a:sym typeface="Calibri"/>
              </a:rPr>
              <a:t>work we are about to present, came out of a collaborative project between IIT Guwahati and IIT Kharagpur. </a:t>
            </a:r>
            <a:r>
              <a:rPr lang="en-US" sz="1200" b="0" i="0" u="none" strike="noStrike" cap="none" dirty="0" smtClean="0">
                <a:solidFill>
                  <a:schemeClr val="dk1"/>
                </a:solidFill>
                <a:latin typeface="Calibri"/>
                <a:ea typeface="Calibri"/>
                <a:cs typeface="Calibri"/>
                <a:sym typeface="Calibri"/>
              </a:rPr>
              <a:t>The title of the talk is  Aloe : An elastic Auto-scaled and self-stabilized</a:t>
            </a:r>
            <a:r>
              <a:rPr lang="en-US" sz="1200" b="0" i="0" u="none" strike="noStrike" cap="none" baseline="0" dirty="0" smtClean="0">
                <a:solidFill>
                  <a:schemeClr val="dk1"/>
                </a:solidFill>
                <a:latin typeface="Calibri"/>
                <a:ea typeface="Calibri"/>
                <a:cs typeface="Calibri"/>
                <a:sym typeface="Calibri"/>
              </a:rPr>
              <a:t> Orchestration Framework for </a:t>
            </a:r>
            <a:r>
              <a:rPr lang="en-US" sz="1200" b="0" i="0" u="none" strike="noStrike" cap="none" baseline="0" dirty="0" err="1" smtClean="0">
                <a:solidFill>
                  <a:schemeClr val="dk1"/>
                </a:solidFill>
                <a:latin typeface="Calibri"/>
                <a:ea typeface="Calibri"/>
                <a:cs typeface="Calibri"/>
                <a:sym typeface="Calibri"/>
              </a:rPr>
              <a:t>IoT</a:t>
            </a:r>
            <a:r>
              <a:rPr lang="en-US" sz="1200" b="0" i="0" u="none" strike="noStrike" cap="none" baseline="0" dirty="0" smtClean="0">
                <a:solidFill>
                  <a:schemeClr val="dk1"/>
                </a:solidFill>
                <a:latin typeface="Calibri"/>
                <a:ea typeface="Calibri"/>
                <a:cs typeface="Calibri"/>
                <a:sym typeface="Calibri"/>
              </a:rPr>
              <a:t> Applications. As the title suggests, in this paper we tried to explore the management issues for the </a:t>
            </a:r>
            <a:r>
              <a:rPr lang="en-US" sz="1200" b="0" i="0" u="none" strike="noStrike" cap="none" baseline="0" dirty="0" err="1" smtClean="0">
                <a:solidFill>
                  <a:schemeClr val="dk1"/>
                </a:solidFill>
                <a:latin typeface="Calibri"/>
                <a:ea typeface="Calibri"/>
                <a:cs typeface="Calibri"/>
                <a:sym typeface="Calibri"/>
              </a:rPr>
              <a:t>IoT</a:t>
            </a:r>
            <a:r>
              <a:rPr lang="en-US" sz="1200" b="0" i="0" u="none" strike="noStrike" cap="none" baseline="0" dirty="0" smtClean="0">
                <a:solidFill>
                  <a:schemeClr val="dk1"/>
                </a:solidFill>
                <a:latin typeface="Calibri"/>
                <a:ea typeface="Calibri"/>
                <a:cs typeface="Calibri"/>
                <a:sym typeface="Calibri"/>
              </a:rPr>
              <a:t> platforms</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0212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&lt;</a:t>
            </a:r>
            <a:r>
              <a:rPr lang="en-US" sz="1200" b="0" i="0" u="none" strike="noStrike" cap="none" dirty="0" err="1" smtClean="0">
                <a:solidFill>
                  <a:schemeClr val="dk1"/>
                </a:solidFill>
                <a:latin typeface="Calibri"/>
                <a:ea typeface="Calibri"/>
                <a:cs typeface="Calibri"/>
                <a:sym typeface="Calibri"/>
              </a:rPr>
              <a:t>clk</a:t>
            </a:r>
            <a:r>
              <a:rPr lang="en-US" sz="1200" b="0" i="0" u="none" strike="noStrike" cap="none" dirty="0" smtClean="0">
                <a:solidFill>
                  <a:schemeClr val="dk1"/>
                </a:solidFill>
                <a:latin typeface="Calibri"/>
                <a:ea typeface="Calibri"/>
                <a:cs typeface="Calibri"/>
                <a:sym typeface="Calibri"/>
              </a:rPr>
              <a:t>&gt;</a:t>
            </a: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Another recent implementation of d-SDN is BLAC. BLAC</a:t>
            </a:r>
            <a:r>
              <a:rPr lang="en-US" sz="1200" b="0" i="0" u="none" strike="noStrike" cap="none" baseline="0" dirty="0" smtClean="0">
                <a:solidFill>
                  <a:schemeClr val="dk1"/>
                </a:solidFill>
                <a:latin typeface="Calibri"/>
                <a:ea typeface="Calibri"/>
                <a:cs typeface="Calibri"/>
                <a:sym typeface="Calibri"/>
              </a:rPr>
              <a:t> introduces a scheduling layer. The scheduling layer chooses a suitable controller for each flow from a pool of controller based on the load of the controller.</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689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&lt;</a:t>
            </a:r>
            <a:r>
              <a:rPr lang="en-US" sz="1200" b="0" i="0" u="none" strike="noStrike" cap="none" dirty="0" err="1" smtClean="0">
                <a:solidFill>
                  <a:schemeClr val="dk1"/>
                </a:solidFill>
                <a:latin typeface="Calibri"/>
                <a:ea typeface="Calibri"/>
                <a:cs typeface="Calibri"/>
                <a:sym typeface="Calibri"/>
              </a:rPr>
              <a:t>clk</a:t>
            </a:r>
            <a:r>
              <a:rPr lang="en-US" sz="1200" b="0" i="0" u="none" strike="noStrike" cap="none" dirty="0" smtClean="0">
                <a:solidFill>
                  <a:schemeClr val="dk1"/>
                </a:solidFill>
                <a:latin typeface="Calibri"/>
                <a:ea typeface="Calibri"/>
                <a:cs typeface="Calibri"/>
                <a:sym typeface="Calibri"/>
              </a:rPr>
              <a:t>&gt;&lt;</a:t>
            </a:r>
            <a:r>
              <a:rPr lang="en-US" sz="1200" b="0" i="0" u="none" strike="noStrike" cap="none" dirty="0" err="1" smtClean="0">
                <a:solidFill>
                  <a:schemeClr val="dk1"/>
                </a:solidFill>
                <a:latin typeface="Calibri"/>
                <a:ea typeface="Calibri"/>
                <a:cs typeface="Calibri"/>
                <a:sym typeface="Calibri"/>
              </a:rPr>
              <a:t>clk</a:t>
            </a:r>
            <a:r>
              <a:rPr lang="en-US" sz="1200" b="0" i="0" u="none" strike="noStrike" cap="none" dirty="0" smtClean="0">
                <a:solidFill>
                  <a:schemeClr val="dk1"/>
                </a:solidFill>
                <a:latin typeface="Calibri"/>
                <a:ea typeface="Calibri"/>
                <a:cs typeface="Calibri"/>
                <a:sym typeface="Calibri"/>
              </a:rPr>
              <a:t>&gt;</a:t>
            </a: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BLAC scheduling layer introduces auto-scalability. It can also solve the controller failure problem. But BLAC is neither suitable for </a:t>
            </a:r>
            <a:r>
              <a:rPr lang="en-US" sz="1200" b="0" i="0" u="none" strike="noStrike" cap="none" dirty="0" err="1" smtClean="0">
                <a:solidFill>
                  <a:schemeClr val="dk1"/>
                </a:solidFill>
                <a:latin typeface="Calibri"/>
                <a:ea typeface="Calibri"/>
                <a:cs typeface="Calibri"/>
                <a:sym typeface="Calibri"/>
              </a:rPr>
              <a:t>IoT</a:t>
            </a:r>
            <a:r>
              <a:rPr lang="en-US" sz="1200" b="0" i="0" u="none" strike="noStrike" cap="none" dirty="0" smtClean="0">
                <a:solidFill>
                  <a:schemeClr val="dk1"/>
                </a:solidFill>
                <a:latin typeface="Calibri"/>
                <a:ea typeface="Calibri"/>
                <a:cs typeface="Calibri"/>
                <a:sym typeface="Calibri"/>
              </a:rPr>
              <a:t> short-flows</a:t>
            </a:r>
            <a:r>
              <a:rPr lang="en-US" sz="1200" b="0" i="0" u="none" strike="noStrike" cap="none" baseline="0" dirty="0" smtClean="0">
                <a:solidFill>
                  <a:schemeClr val="dk1"/>
                </a:solidFill>
                <a:latin typeface="Calibri"/>
                <a:ea typeface="Calibri"/>
                <a:cs typeface="Calibri"/>
                <a:sym typeface="Calibri"/>
              </a:rPr>
              <a:t> nor link/partition tolerant. BLAC can perform well in case of </a:t>
            </a:r>
            <a:r>
              <a:rPr lang="en-US" sz="1200" b="0" i="0" u="none" strike="noStrike" cap="none" baseline="0" dirty="0" err="1" smtClean="0">
                <a:solidFill>
                  <a:schemeClr val="dk1"/>
                </a:solidFill>
                <a:latin typeface="Calibri"/>
                <a:ea typeface="Calibri"/>
                <a:cs typeface="Calibri"/>
                <a:sym typeface="Calibri"/>
              </a:rPr>
              <a:t>out-of</a:t>
            </a:r>
            <a:r>
              <a:rPr lang="en-US" sz="1200" b="0" i="0" u="none" strike="noStrike" cap="none" baseline="0" dirty="0" smtClean="0">
                <a:solidFill>
                  <a:schemeClr val="dk1"/>
                </a:solidFill>
                <a:latin typeface="Calibri"/>
                <a:ea typeface="Calibri"/>
                <a:cs typeface="Calibri"/>
                <a:sym typeface="Calibri"/>
              </a:rPr>
              <a:t> band operation, but not suitable for in-band control plane. And we know that, other than datacenter networks, most of the network can have out of band controlling for practical purposes. On the other hand, </a:t>
            </a:r>
            <a:r>
              <a:rPr lang="en-US" sz="1200" b="0" i="0" u="none" strike="noStrike" cap="none" baseline="0" dirty="0" err="1" smtClean="0">
                <a:solidFill>
                  <a:schemeClr val="dk1"/>
                </a:solidFill>
                <a:latin typeface="Calibri"/>
                <a:ea typeface="Calibri"/>
                <a:cs typeface="Calibri"/>
                <a:sym typeface="Calibri"/>
              </a:rPr>
              <a:t>IoT</a:t>
            </a:r>
            <a:r>
              <a:rPr lang="en-US" sz="1200" b="0" i="0" u="none" strike="noStrike" cap="none" baseline="0" dirty="0" smtClean="0">
                <a:solidFill>
                  <a:schemeClr val="dk1"/>
                </a:solidFill>
                <a:latin typeface="Calibri"/>
                <a:ea typeface="Calibri"/>
                <a:cs typeface="Calibri"/>
                <a:sym typeface="Calibri"/>
              </a:rPr>
              <a:t> devices has fewer interfaces, so it heavily depends on in-band controlling which BLAC fails to satisfy.</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796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smtClean="0">
                <a:solidFill>
                  <a:schemeClr val="dk1"/>
                </a:solidFill>
                <a:latin typeface="Calibri"/>
                <a:ea typeface="Calibri"/>
                <a:cs typeface="Calibri"/>
                <a:sym typeface="Calibri"/>
              </a:rPr>
              <a:t>&lt;</a:t>
            </a:r>
            <a:r>
              <a:rPr lang="en-US" sz="1200" b="0" i="0" u="none" strike="noStrike" cap="none" dirty="0" err="1" smtClean="0">
                <a:solidFill>
                  <a:schemeClr val="dk1"/>
                </a:solidFill>
                <a:latin typeface="Calibri"/>
                <a:ea typeface="Calibri"/>
                <a:cs typeface="Calibri"/>
                <a:sym typeface="Calibri"/>
              </a:rPr>
              <a:t>clk</a:t>
            </a:r>
            <a:r>
              <a:rPr lang="en-US" sz="1200" b="0" i="0" u="none" strike="noStrike" cap="none" dirty="0" smtClean="0">
                <a:solidFill>
                  <a:schemeClr val="dk1"/>
                </a:solidFill>
                <a:latin typeface="Calibri"/>
                <a:ea typeface="Calibri"/>
                <a:cs typeface="Calibri"/>
                <a:sym typeface="Calibri"/>
              </a:rPr>
              <a:t>&gt;&lt;</a:t>
            </a:r>
            <a:r>
              <a:rPr lang="en-US" sz="1200" b="0" i="0" u="none" strike="noStrike" cap="none" dirty="0" err="1" smtClean="0">
                <a:solidFill>
                  <a:schemeClr val="dk1"/>
                </a:solidFill>
                <a:latin typeface="Calibri"/>
                <a:ea typeface="Calibri"/>
                <a:cs typeface="Calibri"/>
                <a:sym typeface="Calibri"/>
              </a:rPr>
              <a:t>clk</a:t>
            </a:r>
            <a:r>
              <a:rPr lang="en-US" sz="1200" b="0" i="0" u="none" strike="noStrike" cap="none" dirty="0" smtClean="0">
                <a:solidFill>
                  <a:schemeClr val="dk1"/>
                </a:solidFill>
                <a:latin typeface="Calibri"/>
                <a:ea typeface="Calibri"/>
                <a:cs typeface="Calibri"/>
                <a:sym typeface="Calibri"/>
              </a:rPr>
              <a:t>&gt;</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smtClean="0">
                <a:solidFill>
                  <a:schemeClr val="dk1"/>
                </a:solidFill>
                <a:latin typeface="Calibri"/>
                <a:ea typeface="Calibri"/>
                <a:cs typeface="Calibri"/>
                <a:sym typeface="Calibri"/>
              </a:rPr>
              <a:t>Based on the limitations of the d-SDN planes, we developed ALOE as an orchestration framework for the network management for in-network processing platforms</a:t>
            </a:r>
            <a:r>
              <a:rPr lang="en-US" sz="1200" b="0" i="0" u="none" strike="noStrike" cap="none" dirty="0" smtClean="0">
                <a:solidFill>
                  <a:schemeClr val="dk1"/>
                </a:solidFill>
                <a:latin typeface="+mn-lt"/>
                <a:ea typeface="Calibri"/>
                <a:cs typeface="Calibri"/>
                <a:sym typeface="Calibri"/>
              </a:rPr>
              <a:t>. Here is how Aloe differs from rest of the d-SDN. ALOE </a:t>
            </a:r>
            <a:r>
              <a:rPr lang="en-US" sz="1200" b="0" i="0" u="none" strike="noStrike" cap="none" baseline="0" dirty="0" smtClean="0">
                <a:solidFill>
                  <a:schemeClr val="dk1"/>
                </a:solidFill>
                <a:latin typeface="+mn-lt"/>
                <a:ea typeface="Calibri"/>
                <a:cs typeface="Calibri"/>
                <a:sym typeface="Calibri"/>
              </a:rPr>
              <a:t>supports the single image/production grade controllers to form distributed SDN. </a:t>
            </a: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0027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smtClean="0">
                <a:solidFill>
                  <a:schemeClr val="dk1"/>
                </a:solidFill>
                <a:latin typeface="+mn-lt"/>
                <a:ea typeface="Calibri"/>
                <a:cs typeface="Calibri"/>
                <a:sym typeface="Calibri"/>
              </a:rPr>
              <a:t>The controller applications are containerized using </a:t>
            </a:r>
            <a:r>
              <a:rPr lang="en-US" sz="1200" b="0" i="0" u="none" strike="noStrike" cap="none" baseline="0" dirty="0" err="1" smtClean="0">
                <a:solidFill>
                  <a:schemeClr val="dk1"/>
                </a:solidFill>
                <a:latin typeface="+mn-lt"/>
                <a:ea typeface="Calibri"/>
                <a:cs typeface="Calibri"/>
                <a:sym typeface="Calibri"/>
              </a:rPr>
              <a:t>docker</a:t>
            </a:r>
            <a:r>
              <a:rPr lang="en-US" sz="1200" b="0" i="0" u="none" strike="noStrike" cap="none" baseline="0" dirty="0" smtClean="0">
                <a:solidFill>
                  <a:schemeClr val="dk1"/>
                </a:solidFill>
                <a:latin typeface="+mn-lt"/>
                <a:ea typeface="Calibri"/>
                <a:cs typeface="Calibri"/>
                <a:sym typeface="Calibri"/>
              </a:rPr>
              <a:t>. This helps us to deploy the control plane as a service. On the other hand, </a:t>
            </a:r>
            <a:r>
              <a:rPr lang="en-US" sz="1200" b="0" i="0" u="none" strike="noStrike" cap="none" baseline="0" dirty="0" err="1" smtClean="0">
                <a:solidFill>
                  <a:schemeClr val="dk1"/>
                </a:solidFill>
                <a:latin typeface="+mn-lt"/>
                <a:ea typeface="Calibri"/>
                <a:cs typeface="Calibri"/>
                <a:sym typeface="Calibri"/>
              </a:rPr>
              <a:t>servicification</a:t>
            </a:r>
            <a:r>
              <a:rPr lang="en-US" sz="1200" b="0" i="0" u="none" strike="noStrike" cap="none" baseline="0" dirty="0" smtClean="0">
                <a:solidFill>
                  <a:schemeClr val="dk1"/>
                </a:solidFill>
                <a:latin typeface="+mn-lt"/>
                <a:ea typeface="Calibri"/>
                <a:cs typeface="Calibri"/>
                <a:sym typeface="Calibri"/>
              </a:rPr>
              <a:t> helps auto-scaling. The controller services are deployed in the in-network processing platform itself.</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smtClean="0">
                <a:solidFill>
                  <a:schemeClr val="dk1"/>
                </a:solidFill>
                <a:latin typeface="+mn-lt"/>
                <a:ea typeface="Calibri"/>
                <a:cs typeface="Calibri"/>
                <a:sym typeface="Calibri"/>
              </a:rPr>
              <a:t>&lt;</a:t>
            </a:r>
            <a:r>
              <a:rPr lang="en-US" sz="1200" b="0" i="0" u="none" strike="noStrike" cap="none" baseline="0" dirty="0" err="1" smtClean="0">
                <a:solidFill>
                  <a:schemeClr val="dk1"/>
                </a:solidFill>
                <a:latin typeface="+mn-lt"/>
                <a:ea typeface="Calibri"/>
                <a:cs typeface="Calibri"/>
                <a:sym typeface="Calibri"/>
              </a:rPr>
              <a:t>clk</a:t>
            </a:r>
            <a:r>
              <a:rPr lang="en-US" sz="1200" b="0" i="0" u="none" strike="noStrike" cap="none" baseline="0" dirty="0" smtClean="0">
                <a:solidFill>
                  <a:schemeClr val="dk1"/>
                </a:solidFill>
                <a:latin typeface="+mn-lt"/>
                <a:ea typeface="Calibri"/>
                <a:cs typeface="Calibri"/>
                <a:sym typeface="Calibri"/>
              </a:rPr>
              <a:t>&gt;</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smtClean="0">
                <a:solidFill>
                  <a:schemeClr val="dk1"/>
                </a:solidFill>
                <a:latin typeface="+mn-lt"/>
                <a:ea typeface="Calibri"/>
                <a:cs typeface="Calibri"/>
                <a:sym typeface="Calibri"/>
              </a:rPr>
              <a:t>This is how ALOE</a:t>
            </a:r>
            <a:r>
              <a:rPr lang="en-US" sz="1200" b="0" i="0" u="none" strike="noStrike" cap="none" baseline="0" dirty="0" smtClean="0">
                <a:solidFill>
                  <a:schemeClr val="dk1"/>
                </a:solidFill>
                <a:latin typeface="+mn-lt"/>
                <a:ea typeface="Calibri"/>
                <a:cs typeface="Calibri"/>
                <a:sym typeface="Calibri"/>
              </a:rPr>
              <a:t> works. First the controller applications are sub divided into small micro controller services. </a:t>
            </a:r>
            <a:endParaRPr lang="en-US" sz="1200" b="0" i="0" u="none" strike="noStrike" cap="none" dirty="0" smtClean="0">
              <a:solidFill>
                <a:schemeClr val="dk1"/>
              </a:solidFill>
              <a:latin typeface="+mn-lt"/>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704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These micro-controller services are executed in the in-network processing framework to manage itself. The animation shows how the micro-controller services are deployed in the actual infrastructure.</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319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smtClean="0">
                <a:solidFill>
                  <a:schemeClr val="dk1"/>
                </a:solidFill>
                <a:latin typeface="Calibri"/>
                <a:ea typeface="Calibri"/>
                <a:cs typeface="Calibri"/>
                <a:sym typeface="Calibri"/>
              </a:rPr>
              <a:t>To manage the high level consistent</a:t>
            </a:r>
            <a:r>
              <a:rPr lang="en-US" sz="1200" b="0" i="0" u="none" strike="noStrike" cap="none" baseline="0" dirty="0" smtClean="0">
                <a:solidFill>
                  <a:schemeClr val="dk1"/>
                </a:solidFill>
                <a:latin typeface="Calibri"/>
                <a:ea typeface="Calibri"/>
                <a:cs typeface="Calibri"/>
                <a:sym typeface="Calibri"/>
              </a:rPr>
              <a:t> policies we use a Super network controller. </a:t>
            </a:r>
          </a:p>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en-US" sz="1200" b="0" i="0" u="none" strike="noStrike" cap="none" baseline="0" dirty="0" smtClean="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smtClean="0">
                <a:solidFill>
                  <a:schemeClr val="dk1"/>
                </a:solidFill>
                <a:latin typeface="Calibri"/>
                <a:ea typeface="Calibri"/>
                <a:cs typeface="Calibri"/>
                <a:sym typeface="Calibri"/>
              </a:rPr>
              <a:t>The major advantages of Aloe includes auto-scalability. </a:t>
            </a:r>
            <a:r>
              <a:rPr lang="en-US" sz="1200" b="0" i="0" u="none" strike="noStrike" cap="none" baseline="0" dirty="0" smtClean="0">
                <a:solidFill>
                  <a:schemeClr val="dk1"/>
                </a:solidFill>
                <a:latin typeface="+mn-lt"/>
                <a:ea typeface="Calibri"/>
                <a:cs typeface="Calibri"/>
                <a:sym typeface="Calibri"/>
              </a:rPr>
              <a:t>We’ll discuss in a short while. To ensure the fault-tolerance, we rely on a distributed self-stabilizing algorithm for placement of the micro-controller services. </a:t>
            </a:r>
            <a:r>
              <a:rPr lang="en-US" sz="1200" b="0" i="0" u="none" strike="noStrike" cap="none" baseline="0" dirty="0" smtClean="0">
                <a:solidFill>
                  <a:schemeClr val="dk1"/>
                </a:solidFill>
                <a:latin typeface="Calibri"/>
                <a:ea typeface="Calibri"/>
                <a:cs typeface="Calibri"/>
                <a:sym typeface="Calibri"/>
              </a:rPr>
              <a:t>Use of </a:t>
            </a:r>
            <a:r>
              <a:rPr lang="en-US" sz="1200" b="0" i="0" u="none" strike="noStrike" cap="none" baseline="0" dirty="0" err="1" smtClean="0">
                <a:solidFill>
                  <a:schemeClr val="dk1"/>
                </a:solidFill>
                <a:latin typeface="Calibri"/>
                <a:ea typeface="Calibri"/>
                <a:cs typeface="Calibri"/>
                <a:sym typeface="Calibri"/>
              </a:rPr>
              <a:t>docker</a:t>
            </a:r>
            <a:r>
              <a:rPr lang="en-US" sz="1200" b="0" i="0" u="none" strike="noStrike" cap="none" baseline="0" dirty="0" smtClean="0">
                <a:solidFill>
                  <a:schemeClr val="dk1"/>
                </a:solidFill>
                <a:latin typeface="Calibri"/>
                <a:ea typeface="Calibri"/>
                <a:cs typeface="Calibri"/>
                <a:sym typeface="Calibri"/>
              </a:rPr>
              <a:t> makes it plug and play compatible. Once the device is attached to system, it is configured automatically by the super controller. Docker also helps in dynamic deployment of controllers by use of container migration. Our controller placement policy deploys the controller applications near the switches. So, the short flows can receive quick attention. Finally, it is compatible to micro-service architecture.</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8394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914400" lvl="3" indent="-457200">
              <a:buFont typeface="Arial" charset="0"/>
              <a:buChar char="•"/>
            </a:pPr>
            <a:r>
              <a:rPr lang="en-US" sz="2800" dirty="0" smtClean="0"/>
              <a:t>How aloe exploits in-network processing?</a:t>
            </a:r>
          </a:p>
          <a:p>
            <a:pPr marL="914400" lvl="3" indent="-457200">
              <a:buFont typeface="Arial" charset="0"/>
              <a:buChar char="•"/>
            </a:pPr>
            <a:r>
              <a:rPr lang="en-US" sz="2800" dirty="0" smtClean="0"/>
              <a:t>We are using OVS to</a:t>
            </a:r>
            <a:r>
              <a:rPr lang="en-US" sz="2800" baseline="0" dirty="0" smtClean="0"/>
              <a:t> implement software switch over commodity </a:t>
            </a:r>
            <a:r>
              <a:rPr lang="en-US" sz="2800" baseline="0" dirty="0" err="1" smtClean="0"/>
              <a:t>IoT</a:t>
            </a:r>
            <a:r>
              <a:rPr lang="en-US" sz="2800" baseline="0" dirty="0" smtClean="0"/>
              <a:t> device. </a:t>
            </a:r>
          </a:p>
          <a:p>
            <a:pPr marL="914400" lvl="3" indent="-457200">
              <a:buFont typeface="Arial" charset="0"/>
              <a:buChar char="•"/>
            </a:pPr>
            <a:r>
              <a:rPr lang="en-US" sz="2800" dirty="0" smtClean="0"/>
              <a:t>Since Aloe uses micro service architecture, it becomes plug and play.</a:t>
            </a:r>
          </a:p>
          <a:p>
            <a:pPr marL="914400" lvl="3" indent="-457200">
              <a:buFont typeface="Arial" charset="0"/>
              <a:buChar char="•"/>
            </a:pPr>
            <a:r>
              <a:rPr lang="en-US" sz="2800" baseline="0" dirty="0" smtClean="0"/>
              <a:t>We propose a lightweight REST based micro service migration mechanism. It helps Aloe to achieve, </a:t>
            </a:r>
            <a:r>
              <a:rPr lang="en-US" sz="2800" dirty="0" smtClean="0"/>
              <a:t>fault tolerance by</a:t>
            </a:r>
            <a:r>
              <a:rPr lang="en-US" sz="2800" baseline="0" dirty="0" smtClean="0"/>
              <a:t> ensuring weak consistency of the system in case of failure. </a:t>
            </a:r>
          </a:p>
          <a:p>
            <a:pPr marL="914400" lvl="3" indent="-457200">
              <a:buFont typeface="Arial" charset="0"/>
              <a:buChar char="•"/>
            </a:pPr>
            <a:r>
              <a:rPr lang="en-US" sz="2800" dirty="0" smtClean="0"/>
              <a:t>Aloe improves performance of short lived </a:t>
            </a:r>
            <a:r>
              <a:rPr lang="en-US" sz="2800" dirty="0" err="1" smtClean="0"/>
              <a:t>IoT</a:t>
            </a:r>
            <a:r>
              <a:rPr lang="en-US" sz="2800" dirty="0" smtClean="0"/>
              <a:t> flows via fast flow installation</a:t>
            </a:r>
            <a:r>
              <a:rPr lang="en-US" sz="2800" baseline="0" dirty="0" smtClean="0"/>
              <a:t> by placing micro-controller services near the switches.</a:t>
            </a: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375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During implementation</a:t>
            </a:r>
            <a:r>
              <a:rPr lang="en-US" sz="1200" b="0" i="0" u="none" strike="noStrike" cap="none" baseline="0" dirty="0" smtClean="0">
                <a:solidFill>
                  <a:schemeClr val="dk1"/>
                </a:solidFill>
                <a:latin typeface="Calibri"/>
                <a:ea typeface="Calibri"/>
                <a:cs typeface="Calibri"/>
                <a:sym typeface="Calibri"/>
              </a:rPr>
              <a:t> we have developed 5 different modules targeted for specific operations. E.g. Topology management, State discovery, micro-service manager, policy </a:t>
            </a:r>
            <a:r>
              <a:rPr lang="en-US" sz="1200" b="0" i="0" u="none" strike="noStrike" cap="none" baseline="0" dirty="0" err="1" smtClean="0">
                <a:solidFill>
                  <a:schemeClr val="dk1"/>
                </a:solidFill>
                <a:latin typeface="Calibri"/>
                <a:ea typeface="Calibri"/>
                <a:cs typeface="Calibri"/>
                <a:sym typeface="Calibri"/>
              </a:rPr>
              <a:t>updation</a:t>
            </a:r>
            <a:r>
              <a:rPr lang="en-US" sz="1200" b="0" i="0" u="none" strike="noStrike" cap="none" baseline="0" dirty="0" smtClean="0">
                <a:solidFill>
                  <a:schemeClr val="dk1"/>
                </a:solidFill>
                <a:latin typeface="Calibri"/>
                <a:ea typeface="Calibri"/>
                <a:cs typeface="Calibri"/>
                <a:sym typeface="Calibri"/>
              </a:rPr>
              <a:t> and micro-controller placement.</a:t>
            </a: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Here we explain only the micro-controller placement module. Its task is to ensure fault-tolerance deployment of controller applications. The core of the module is dependent on a self-stabilizing Maximal independent set algorithm. (Details of the algorithm are in paper). As it is self-stabilizing, it ensures fault-tolerance. The algorithm is also linear time convergent. Lets look at some example on how the algorithm works.</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2823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Say a new node is added to the platform.</a:t>
            </a:r>
            <a:r>
              <a:rPr lang="en-US" sz="1200" b="0" i="0" u="none" strike="noStrike" cap="none" baseline="0" dirty="0" smtClean="0">
                <a:solidFill>
                  <a:schemeClr val="dk1"/>
                </a:solidFill>
                <a:latin typeface="Calibri"/>
                <a:ea typeface="Calibri"/>
                <a:cs typeface="Calibri"/>
                <a:sym typeface="Calibri"/>
              </a:rPr>
              <a:t> Once the adjacent nodes of the platform detects the insertion event, the Self stabilizing </a:t>
            </a:r>
            <a:r>
              <a:rPr lang="mr-IN" sz="1200" b="0" i="0" u="none" strike="noStrike" cap="none" baseline="0" dirty="0" smtClean="0">
                <a:solidFill>
                  <a:schemeClr val="dk1"/>
                </a:solidFill>
                <a:latin typeface="Calibri"/>
                <a:ea typeface="Calibri"/>
                <a:cs typeface="Calibri"/>
                <a:sym typeface="Calibri"/>
              </a:rPr>
              <a:t>–</a:t>
            </a:r>
            <a:r>
              <a:rPr lang="en-US" sz="1200" b="0" i="0" u="none" strike="noStrike" cap="none" baseline="0" dirty="0" smtClean="0">
                <a:solidFill>
                  <a:schemeClr val="dk1"/>
                </a:solidFill>
                <a:latin typeface="Calibri"/>
                <a:ea typeface="Calibri"/>
                <a:cs typeface="Calibri"/>
                <a:sym typeface="Calibri"/>
              </a:rPr>
              <a:t>maximal independent set algorithm is invoked. Thus the micro-controller positions are re-adjusted to suit two criteria. 1) place micro controller near the switch. 2) Keep the number of controller instance to a limit.</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156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&lt;</a:t>
            </a:r>
            <a:r>
              <a:rPr lang="en-US" sz="1200" b="0" i="0" u="none" strike="noStrike" cap="none" dirty="0" err="1" smtClean="0">
                <a:solidFill>
                  <a:schemeClr val="dk1"/>
                </a:solidFill>
                <a:latin typeface="+mn-lt"/>
                <a:ea typeface="Calibri"/>
                <a:cs typeface="Calibri"/>
                <a:sym typeface="Calibri"/>
              </a:rPr>
              <a:t>clk</a:t>
            </a:r>
            <a:r>
              <a:rPr lang="en-US" sz="1200" b="0" i="0" u="none" strike="noStrike" cap="none" dirty="0" smtClean="0">
                <a:solidFill>
                  <a:schemeClr val="dk1"/>
                </a:solidFill>
                <a:latin typeface="+mn-lt"/>
                <a:ea typeface="Calibri"/>
                <a:cs typeface="Calibri"/>
                <a:sym typeface="Calibri"/>
              </a:rPr>
              <a:t>&gt;</a:t>
            </a:r>
          </a:p>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When a node is failed, </a:t>
            </a:r>
            <a:r>
              <a:rPr lang="en-US" sz="1200" b="0" i="0" u="none" strike="noStrike" cap="none" baseline="0" dirty="0" smtClean="0">
                <a:solidFill>
                  <a:schemeClr val="dk1"/>
                </a:solidFill>
                <a:latin typeface="+mn-lt"/>
                <a:ea typeface="Calibri"/>
                <a:cs typeface="Calibri"/>
                <a:sym typeface="Calibri"/>
              </a:rPr>
              <a:t>Self Stabilization maximal independent set again re-adjusts the micro-controller positions.</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716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At</a:t>
            </a:r>
            <a:r>
              <a:rPr lang="en-US" sz="1200" b="0" i="0" u="none" strike="noStrike" cap="none" baseline="0" dirty="0" smtClean="0">
                <a:solidFill>
                  <a:schemeClr val="dk1"/>
                </a:solidFill>
                <a:latin typeface="Calibri"/>
                <a:ea typeface="Calibri"/>
                <a:cs typeface="Calibri"/>
                <a:sym typeface="Calibri"/>
              </a:rPr>
              <a:t> the</a:t>
            </a:r>
            <a:r>
              <a:rPr lang="en-US" sz="1200" b="0" i="0" u="none" strike="noStrike" cap="none" dirty="0" smtClean="0">
                <a:solidFill>
                  <a:schemeClr val="dk1"/>
                </a:solidFill>
                <a:latin typeface="Calibri"/>
                <a:ea typeface="Calibri"/>
                <a:cs typeface="Calibri"/>
                <a:sym typeface="Calibri"/>
              </a:rPr>
              <a:t> beginning of this work, we wanted to look at the current challenges</a:t>
            </a:r>
            <a:r>
              <a:rPr lang="en-US" sz="1200" b="0" i="0" u="none" strike="noStrike" cap="none" baseline="0" dirty="0" smtClean="0">
                <a:solidFill>
                  <a:schemeClr val="dk1"/>
                </a:solidFill>
                <a:latin typeface="Calibri"/>
                <a:ea typeface="Calibri"/>
                <a:cs typeface="Calibri"/>
                <a:sym typeface="Calibri"/>
              </a:rPr>
              <a:t> in </a:t>
            </a:r>
            <a:r>
              <a:rPr lang="en-US" sz="1200" b="0" i="0" u="none" strike="noStrike" cap="none" baseline="0" dirty="0" err="1" smtClean="0">
                <a:solidFill>
                  <a:schemeClr val="dk1"/>
                </a:solidFill>
                <a:latin typeface="Calibri"/>
                <a:ea typeface="Calibri"/>
                <a:cs typeface="Calibri"/>
                <a:sym typeface="Calibri"/>
              </a:rPr>
              <a:t>IoT</a:t>
            </a:r>
            <a:r>
              <a:rPr lang="en-US" sz="1200" b="0" i="0" u="none" strike="noStrike" cap="none" baseline="0" dirty="0" smtClean="0">
                <a:solidFill>
                  <a:schemeClr val="dk1"/>
                </a:solidFill>
                <a:latin typeface="Calibri"/>
                <a:ea typeface="Calibri"/>
                <a:cs typeface="Calibri"/>
                <a:sym typeface="Calibri"/>
              </a:rPr>
              <a:t> paradigm. And we found the following issue. </a:t>
            </a:r>
            <a:r>
              <a:rPr lang="en-US" sz="1200" b="0" i="0" u="none" strike="noStrike" cap="none" dirty="0" smtClean="0">
                <a:solidFill>
                  <a:schemeClr val="dk1"/>
                </a:solidFill>
                <a:latin typeface="Calibri"/>
                <a:ea typeface="Calibri"/>
                <a:cs typeface="Calibri"/>
                <a:sym typeface="Calibri"/>
              </a:rPr>
              <a:t>Lets consider that,</a:t>
            </a:r>
            <a:r>
              <a:rPr lang="en-US" sz="1200" b="0" i="0" u="none" strike="noStrike" cap="none" baseline="0" dirty="0" smtClean="0">
                <a:solidFill>
                  <a:schemeClr val="dk1"/>
                </a:solidFill>
                <a:latin typeface="Calibri"/>
                <a:ea typeface="Calibri"/>
                <a:cs typeface="Calibri"/>
                <a:sym typeface="Calibri"/>
              </a:rPr>
              <a:t> the nodes in the pictures are the </a:t>
            </a:r>
            <a:r>
              <a:rPr lang="en-US" sz="1200" b="0" i="0" u="none" strike="noStrike" cap="none" baseline="0" dirty="0" err="1" smtClean="0">
                <a:solidFill>
                  <a:schemeClr val="dk1"/>
                </a:solidFill>
                <a:latin typeface="Calibri"/>
                <a:ea typeface="Calibri"/>
                <a:cs typeface="Calibri"/>
                <a:sym typeface="Calibri"/>
              </a:rPr>
              <a:t>IoT</a:t>
            </a:r>
            <a:r>
              <a:rPr lang="en-US" sz="1200" b="0" i="0" u="none" strike="noStrike" cap="none" baseline="0" dirty="0" smtClean="0">
                <a:solidFill>
                  <a:schemeClr val="dk1"/>
                </a:solidFill>
                <a:latin typeface="Calibri"/>
                <a:ea typeface="Calibri"/>
                <a:cs typeface="Calibri"/>
                <a:sym typeface="Calibri"/>
              </a:rPr>
              <a:t> devices. Each of them has some inbuilt resources (CPU,RAM, Sensors etc.). </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smtClean="0">
                <a:solidFill>
                  <a:schemeClr val="dk1"/>
                </a:solidFill>
                <a:latin typeface="+mn-lt"/>
                <a:ea typeface="Calibri"/>
                <a:cs typeface="Calibri"/>
                <a:sym typeface="Calibri"/>
              </a:rPr>
              <a:t>&lt;</a:t>
            </a:r>
            <a:r>
              <a:rPr lang="en-US" sz="1200" b="0" i="0" u="none" strike="noStrike" cap="none" baseline="0" dirty="0" err="1" smtClean="0">
                <a:solidFill>
                  <a:schemeClr val="dk1"/>
                </a:solidFill>
                <a:latin typeface="+mn-lt"/>
                <a:ea typeface="Calibri"/>
                <a:cs typeface="Calibri"/>
                <a:sym typeface="Calibri"/>
              </a:rPr>
              <a:t>clk</a:t>
            </a:r>
            <a:r>
              <a:rPr lang="en-US" sz="1200" b="0" i="0" u="none" strike="noStrike" cap="none" baseline="0" dirty="0" smtClean="0">
                <a:solidFill>
                  <a:schemeClr val="dk1"/>
                </a:solidFill>
                <a:latin typeface="+mn-lt"/>
                <a:ea typeface="Calibri"/>
                <a:cs typeface="Calibri"/>
                <a:sym typeface="Calibri"/>
              </a:rPr>
              <a:t>&gt;</a:t>
            </a: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As the </a:t>
            </a:r>
            <a:r>
              <a:rPr lang="en-US" sz="1200" b="0" i="0" u="none" strike="noStrike" cap="none" baseline="0" dirty="0" err="1" smtClean="0">
                <a:solidFill>
                  <a:schemeClr val="dk1"/>
                </a:solidFill>
                <a:latin typeface="Calibri"/>
                <a:ea typeface="Calibri"/>
                <a:cs typeface="Calibri"/>
                <a:sym typeface="Calibri"/>
              </a:rPr>
              <a:t>IoT</a:t>
            </a:r>
            <a:r>
              <a:rPr lang="en-US" sz="1200" b="0" i="0" u="none" strike="noStrike" cap="none" baseline="0" dirty="0" smtClean="0">
                <a:solidFill>
                  <a:schemeClr val="dk1"/>
                </a:solidFill>
                <a:latin typeface="Calibri"/>
                <a:ea typeface="Calibri"/>
                <a:cs typeface="Calibri"/>
                <a:sym typeface="Calibri"/>
              </a:rPr>
              <a:t> devices are connected, they form an eco-system.</a:t>
            </a: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&lt;</a:t>
            </a:r>
            <a:r>
              <a:rPr lang="en-US" sz="1200" b="0" i="0" u="none" strike="noStrike" cap="none" baseline="0" dirty="0" err="1" smtClean="0">
                <a:solidFill>
                  <a:schemeClr val="dk1"/>
                </a:solidFill>
                <a:latin typeface="Calibri"/>
                <a:ea typeface="Calibri"/>
                <a:cs typeface="Calibri"/>
                <a:sym typeface="Calibri"/>
              </a:rPr>
              <a:t>clk</a:t>
            </a:r>
            <a:r>
              <a:rPr lang="en-US" sz="1200" b="0" i="0" u="none" strike="noStrike" cap="none" baseline="0" dirty="0" smtClean="0">
                <a:solidFill>
                  <a:schemeClr val="dk1"/>
                </a:solidFill>
                <a:latin typeface="Calibri"/>
                <a:ea typeface="Calibri"/>
                <a:cs typeface="Calibri"/>
                <a:sym typeface="Calibri"/>
              </a:rPr>
              <a:t>&gt;</a:t>
            </a: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 In this scenario, </a:t>
            </a:r>
            <a:r>
              <a:rPr lang="en-US" sz="1200" b="0" i="0" u="none" strike="noStrike" cap="none" dirty="0" smtClean="0">
                <a:solidFill>
                  <a:schemeClr val="dk1"/>
                </a:solidFill>
                <a:latin typeface="Calibri"/>
                <a:ea typeface="Calibri"/>
                <a:cs typeface="Calibri"/>
                <a:sym typeface="Calibri"/>
              </a:rPr>
              <a:t>the first</a:t>
            </a:r>
            <a:r>
              <a:rPr lang="en-US" sz="1200" b="0" i="0" u="none" strike="noStrike" cap="none" baseline="0" dirty="0" smtClean="0">
                <a:solidFill>
                  <a:schemeClr val="dk1"/>
                </a:solidFill>
                <a:latin typeface="Calibri"/>
                <a:ea typeface="Calibri"/>
                <a:cs typeface="Calibri"/>
                <a:sym typeface="Calibri"/>
              </a:rPr>
              <a:t> question we ask is, </a:t>
            </a:r>
            <a:r>
              <a:rPr lang="en-US" sz="1200" b="0" i="0" u="none" strike="noStrike" cap="none" baseline="0" dirty="0" smtClean="0">
                <a:solidFill>
                  <a:schemeClr val="tx1"/>
                </a:solidFill>
                <a:latin typeface="+mn-lt"/>
                <a:ea typeface="+mn-ea"/>
                <a:cs typeface="+mn-cs"/>
                <a:sym typeface="Calibri"/>
              </a:rPr>
              <a:t>c</a:t>
            </a:r>
            <a:r>
              <a:rPr lang="en-US" sz="1200" dirty="0" smtClean="0"/>
              <a:t>an we combine the computational capabilities of those thousands </a:t>
            </a:r>
            <a:r>
              <a:rPr lang="en-US" sz="1200" dirty="0" err="1" smtClean="0"/>
              <a:t>IoT</a:t>
            </a:r>
            <a:r>
              <a:rPr lang="en-US" sz="1200" dirty="0" smtClean="0"/>
              <a:t> devices to form a resource Pool? </a:t>
            </a:r>
            <a:endParaRPr lang="en-US" sz="1200" dirty="0"/>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7522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smtClean="0">
                <a:solidFill>
                  <a:schemeClr val="dk1"/>
                </a:solidFill>
                <a:latin typeface="Calibri"/>
                <a:ea typeface="Calibri"/>
                <a:cs typeface="Calibri"/>
                <a:sym typeface="Calibri"/>
              </a:rPr>
              <a:t>Lets look into the performance of the proposed orchestration</a:t>
            </a:r>
            <a:r>
              <a:rPr lang="en-US" sz="1200" b="0" i="0" u="none" strike="noStrike" cap="none" baseline="0" dirty="0" smtClean="0">
                <a:solidFill>
                  <a:schemeClr val="dk1"/>
                </a:solidFill>
                <a:latin typeface="Calibri"/>
                <a:ea typeface="Calibri"/>
                <a:cs typeface="Calibri"/>
                <a:sym typeface="Calibri"/>
              </a:rPr>
              <a:t> framework. For experiments, we use 2 different setup. 1-in-house testbed using Raspberry-Pi, 2-AWS instances for large scale deployment.</a:t>
            </a: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In the right hand side, there is a neat schematic diagram of the testbed, but lets see how it looks like in reality. &lt;</a:t>
            </a:r>
            <a:r>
              <a:rPr lang="en-US" sz="1200" b="0" i="0" u="none" strike="noStrike" cap="none" baseline="0" dirty="0" err="1" smtClean="0">
                <a:solidFill>
                  <a:schemeClr val="dk1"/>
                </a:solidFill>
                <a:latin typeface="Calibri"/>
                <a:ea typeface="Calibri"/>
                <a:cs typeface="Calibri"/>
                <a:sym typeface="Calibri"/>
              </a:rPr>
              <a:t>clk</a:t>
            </a:r>
            <a:r>
              <a:rPr lang="en-US" sz="1200" b="0" i="0" u="none" strike="noStrike" cap="none" baseline="0" dirty="0" smtClean="0">
                <a:solidFill>
                  <a:schemeClr val="dk1"/>
                </a:solidFill>
                <a:latin typeface="Calibri"/>
                <a:ea typeface="Calibri"/>
                <a:cs typeface="Calibri"/>
                <a:sym typeface="Calibri"/>
              </a:rPr>
              <a:t>&gt;</a:t>
            </a: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We have developed a REST based micro-controller migration protocol for maintaining weak consistency. Based on rigorous experimental comparisons between RYU, Zero-SDN and </a:t>
            </a:r>
            <a:r>
              <a:rPr lang="en-US" sz="1200" b="0" i="0" u="none" strike="noStrike" cap="none" baseline="0" dirty="0" err="1" smtClean="0">
                <a:solidFill>
                  <a:schemeClr val="dk1"/>
                </a:solidFill>
                <a:latin typeface="Calibri"/>
                <a:ea typeface="Calibri"/>
                <a:cs typeface="Calibri"/>
                <a:sym typeface="Calibri"/>
              </a:rPr>
              <a:t>OpenDayLight</a:t>
            </a:r>
            <a:r>
              <a:rPr lang="en-US" sz="1200" b="0" i="0" u="none" strike="noStrike" cap="none" baseline="0" dirty="0" smtClean="0">
                <a:solidFill>
                  <a:schemeClr val="dk1"/>
                </a:solidFill>
                <a:latin typeface="Calibri"/>
                <a:ea typeface="Calibri"/>
                <a:cs typeface="Calibri"/>
                <a:sym typeface="Calibri"/>
              </a:rPr>
              <a:t> we found that zero-SDN performs the best.</a:t>
            </a: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117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To test the performance of Aloe, we have chosen 3 types of Applications. </a:t>
            </a: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Short</a:t>
            </a:r>
            <a:r>
              <a:rPr lang="en-US" sz="1200" b="0" i="0" u="none" strike="noStrike" cap="none" baseline="0" dirty="0" smtClean="0">
                <a:solidFill>
                  <a:schemeClr val="dk1"/>
                </a:solidFill>
                <a:latin typeface="Calibri"/>
                <a:ea typeface="Calibri"/>
                <a:cs typeface="Calibri"/>
                <a:sym typeface="Calibri"/>
              </a:rPr>
              <a:t> query based </a:t>
            </a:r>
            <a:r>
              <a:rPr lang="en-US" sz="1200" b="0" i="0" u="none" strike="noStrike" cap="none" baseline="0" dirty="0" err="1" smtClean="0">
                <a:solidFill>
                  <a:schemeClr val="dk1"/>
                </a:solidFill>
                <a:latin typeface="Calibri"/>
                <a:ea typeface="Calibri"/>
                <a:cs typeface="Calibri"/>
                <a:sym typeface="Calibri"/>
              </a:rPr>
              <a:t>Cassendra</a:t>
            </a:r>
            <a:r>
              <a:rPr lang="en-US" sz="1200" b="0" i="0" u="none" strike="noStrike" cap="none" baseline="0" dirty="0" smtClean="0">
                <a:solidFill>
                  <a:schemeClr val="dk1"/>
                </a:solidFill>
                <a:latin typeface="Calibri"/>
                <a:ea typeface="Calibri"/>
                <a:cs typeface="Calibri"/>
                <a:sym typeface="Calibri"/>
              </a:rPr>
              <a:t> distributed database, </a:t>
            </a:r>
            <a:r>
              <a:rPr lang="en-US" sz="1200" b="0" i="0" u="none" strike="noStrike" cap="none" dirty="0" smtClean="0">
                <a:solidFill>
                  <a:schemeClr val="dk1"/>
                </a:solidFill>
                <a:latin typeface="+mn-lt"/>
                <a:ea typeface="Calibri"/>
                <a:cs typeface="Calibri"/>
                <a:sym typeface="Calibri"/>
              </a:rPr>
              <a:t>Long flow based HTTP file transfer, </a:t>
            </a:r>
            <a:r>
              <a:rPr lang="en-US" sz="1200" b="0" i="0" u="none" strike="noStrike" cap="none" baseline="0" dirty="0" smtClean="0">
                <a:solidFill>
                  <a:schemeClr val="dk1"/>
                </a:solidFill>
                <a:latin typeface="+mn-lt"/>
                <a:ea typeface="Calibri"/>
                <a:cs typeface="Calibri"/>
                <a:sym typeface="Calibri"/>
              </a:rPr>
              <a:t>another distributed file system application named </a:t>
            </a:r>
            <a:r>
              <a:rPr lang="en-US" sz="1200" b="0" i="0" u="none" strike="noStrike" cap="none" baseline="0" dirty="0" err="1" smtClean="0">
                <a:solidFill>
                  <a:schemeClr val="dk1"/>
                </a:solidFill>
                <a:latin typeface="Calibri"/>
                <a:ea typeface="Calibri"/>
                <a:cs typeface="Calibri"/>
                <a:sym typeface="Calibri"/>
              </a:rPr>
              <a:t>GlusterFS</a:t>
            </a:r>
            <a:r>
              <a:rPr lang="en-US" sz="1200" b="0" i="0" u="none" strike="noStrike" cap="none" baseline="0" dirty="0" smtClean="0">
                <a:solidFill>
                  <a:schemeClr val="dk1"/>
                </a:solidFill>
                <a:latin typeface="Calibri"/>
                <a:ea typeface="Calibri"/>
                <a:cs typeface="Calibri"/>
                <a:sym typeface="Calibri"/>
              </a:rPr>
              <a:t>; which generates </a:t>
            </a:r>
            <a:r>
              <a:rPr lang="en-US" sz="1200" b="0" i="0" u="none" strike="noStrike" cap="none" baseline="0" dirty="0" smtClean="0">
                <a:solidFill>
                  <a:schemeClr val="dk1"/>
                </a:solidFill>
                <a:latin typeface="+mn-lt"/>
                <a:ea typeface="Calibri"/>
                <a:cs typeface="Calibri"/>
                <a:sym typeface="Calibri"/>
              </a:rPr>
              <a:t>long flows between short hops.</a:t>
            </a: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All results are performed under </a:t>
            </a:r>
            <a:r>
              <a:rPr lang="en-US" sz="1200" b="0" i="0" u="none" strike="noStrike" cap="none" baseline="0" dirty="0" err="1" smtClean="0">
                <a:solidFill>
                  <a:schemeClr val="dk1"/>
                </a:solidFill>
                <a:latin typeface="Calibri"/>
                <a:ea typeface="Calibri"/>
                <a:cs typeface="Calibri"/>
                <a:sym typeface="Calibri"/>
              </a:rPr>
              <a:t>netflix’s</a:t>
            </a:r>
            <a:r>
              <a:rPr lang="en-US" sz="1200" b="0" i="0" u="none" strike="noStrike" cap="none" baseline="0" dirty="0" smtClean="0">
                <a:solidFill>
                  <a:schemeClr val="dk1"/>
                </a:solidFill>
                <a:latin typeface="Calibri"/>
                <a:ea typeface="Calibri"/>
                <a:cs typeface="Calibri"/>
                <a:sym typeface="Calibri"/>
              </a:rPr>
              <a:t> chaos </a:t>
            </a:r>
            <a:r>
              <a:rPr lang="mr-IN" sz="1200" b="0" i="0" u="none" strike="noStrike" cap="none" baseline="0" dirty="0" smtClean="0">
                <a:solidFill>
                  <a:schemeClr val="dk1"/>
                </a:solidFill>
                <a:latin typeface="Calibri"/>
                <a:ea typeface="Calibri"/>
                <a:cs typeface="Calibri"/>
                <a:sym typeface="Calibri"/>
              </a:rPr>
              <a:t>–</a:t>
            </a:r>
            <a:r>
              <a:rPr lang="en-US" sz="1200" b="0" i="0" u="none" strike="noStrike" cap="none" baseline="0" dirty="0" smtClean="0">
                <a:solidFill>
                  <a:schemeClr val="dk1"/>
                </a:solidFill>
                <a:latin typeface="Calibri"/>
                <a:ea typeface="Calibri"/>
                <a:cs typeface="Calibri"/>
                <a:sym typeface="Calibri"/>
              </a:rPr>
              <a:t>monkey fault injection models and compared with BLAC framework.</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136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We observe that Aloe provides a significant</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improvement in the query response time. </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6162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For HTTP long</a:t>
            </a:r>
            <a:r>
              <a:rPr lang="en-US" sz="1200" b="0" i="0" u="none" strike="noStrike" cap="none" baseline="0" dirty="0" smtClean="0">
                <a:solidFill>
                  <a:schemeClr val="dk1"/>
                </a:solidFill>
                <a:latin typeface="+mn-lt"/>
                <a:ea typeface="Calibri"/>
                <a:cs typeface="Calibri"/>
                <a:sym typeface="Calibri"/>
              </a:rPr>
              <a:t> flows, the overhead of Aloe is higher than BLAC when there is no failure. However, Aloe out </a:t>
            </a:r>
            <a:r>
              <a:rPr lang="en-US" sz="1200" b="0" i="0" u="none" strike="noStrike" cap="none" dirty="0" smtClean="0">
                <a:solidFill>
                  <a:schemeClr val="dk1"/>
                </a:solidFill>
                <a:latin typeface="+mn-lt"/>
                <a:ea typeface="Calibri"/>
                <a:cs typeface="Calibri"/>
                <a:sym typeface="Calibri"/>
              </a:rPr>
              <a:t>performs</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in the presence of link</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outage. </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6743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smtClean="0">
                <a:solidFill>
                  <a:schemeClr val="dk1"/>
                </a:solidFill>
                <a:latin typeface="+mn-lt"/>
                <a:ea typeface="Calibri"/>
                <a:cs typeface="Calibri"/>
                <a:sym typeface="Calibri"/>
              </a:rPr>
              <a:t>Gluster</a:t>
            </a:r>
            <a:r>
              <a:rPr lang="en-US" sz="1200" b="0" i="0" u="none" strike="noStrike" cap="none" dirty="0" smtClean="0">
                <a:solidFill>
                  <a:schemeClr val="dk1"/>
                </a:solidFill>
                <a:latin typeface="+mn-lt"/>
                <a:ea typeface="Calibri"/>
                <a:cs typeface="Calibri"/>
                <a:sym typeface="Calibri"/>
              </a:rPr>
              <a:t> flows</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are short-distant flows, usually within one-hop. The flow-setup</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delay is almost negligible for a one-hop flow. Therefore the</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µC deployment overhead of Aloe is more when the number</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of failures are less.</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8502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During the experimentation, we found an interesting observation. We</a:t>
            </a:r>
            <a:r>
              <a:rPr lang="en-US" sz="1200" b="0" i="0" u="none" strike="noStrike" cap="none" baseline="0" dirty="0" smtClean="0">
                <a:solidFill>
                  <a:schemeClr val="dk1"/>
                </a:solidFill>
                <a:latin typeface="Calibri"/>
                <a:ea typeface="Calibri"/>
                <a:cs typeface="Calibri"/>
                <a:sym typeface="Calibri"/>
              </a:rPr>
              <a:t> found that, </a:t>
            </a:r>
            <a:r>
              <a:rPr lang="en-US" sz="1200" b="0" i="0" u="none" strike="noStrike" cap="none" dirty="0" smtClean="0">
                <a:solidFill>
                  <a:schemeClr val="dk1"/>
                </a:solidFill>
                <a:latin typeface="Calibri"/>
                <a:ea typeface="Calibri"/>
                <a:cs typeface="Calibri"/>
                <a:sym typeface="Calibri"/>
              </a:rPr>
              <a:t>when the number of failure</a:t>
            </a:r>
            <a:r>
              <a:rPr lang="en-US" sz="1200" b="0" i="0" u="none" strike="noStrike" cap="none" baseline="0" dirty="0" smtClean="0">
                <a:solidFill>
                  <a:schemeClr val="dk1"/>
                </a:solidFill>
                <a:latin typeface="Calibri"/>
                <a:ea typeface="Calibri"/>
                <a:cs typeface="Calibri"/>
                <a:sym typeface="Calibri"/>
              </a:rPr>
              <a:t> increases, the convergence time improves.</a:t>
            </a:r>
            <a:r>
              <a:rPr lang="en-US" sz="1200" b="0" i="0" u="none" strike="noStrike" cap="none" dirty="0" smtClean="0">
                <a:solidFill>
                  <a:schemeClr val="dk1"/>
                </a:solidFill>
                <a:latin typeface="Calibri"/>
                <a:ea typeface="Calibri"/>
                <a:cs typeface="Calibri"/>
                <a:sym typeface="Calibri"/>
              </a:rPr>
              <a:t> </a:t>
            </a:r>
            <a:r>
              <a:rPr lang="en-US" sz="1200" b="0" i="0" u="none" strike="noStrike" cap="none" baseline="0" dirty="0" smtClean="0">
                <a:solidFill>
                  <a:schemeClr val="dk1"/>
                </a:solidFill>
                <a:latin typeface="Calibri"/>
                <a:ea typeface="Calibri"/>
                <a:cs typeface="Calibri"/>
                <a:sym typeface="Calibri"/>
              </a:rPr>
              <a:t>But this is counter intuitive.</a:t>
            </a: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This is happening due to the </a:t>
            </a:r>
            <a:r>
              <a:rPr lang="en-US" sz="1200" b="1" i="0" u="none" strike="noStrike" cap="none" baseline="0" dirty="0" smtClean="0">
                <a:solidFill>
                  <a:schemeClr val="dk1"/>
                </a:solidFill>
                <a:latin typeface="Calibri"/>
                <a:ea typeface="Calibri"/>
                <a:cs typeface="Calibri"/>
                <a:sym typeface="Calibri"/>
              </a:rPr>
              <a:t>ripple effect</a:t>
            </a:r>
            <a:r>
              <a:rPr lang="en-US" sz="1200" b="0" i="0" u="none" strike="noStrike" cap="none" baseline="0" dirty="0" smtClean="0">
                <a:solidFill>
                  <a:schemeClr val="dk1"/>
                </a:solidFill>
                <a:latin typeface="Calibri"/>
                <a:ea typeface="Calibri"/>
                <a:cs typeface="Calibri"/>
                <a:sym typeface="Calibri"/>
              </a:rPr>
              <a:t>. During the question and answer session I can explain the ripple effect if necessary.</a:t>
            </a:r>
            <a:endParaRPr sz="1200" b="1" i="0" u="none" strike="noStrike" cap="none" dirty="0">
              <a:solidFill>
                <a:srgbClr val="FF0000"/>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560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As the no of nodes in the system increases, the no. of micro-controller instances are also scaling automatically.</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06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The flow-setup delay is</a:t>
            </a:r>
            <a:r>
              <a:rPr lang="en-US" sz="1200" b="0" i="0" u="none" strike="noStrike" cap="none" baseline="0" dirty="0" smtClean="0">
                <a:solidFill>
                  <a:schemeClr val="dk1"/>
                </a:solidFill>
                <a:latin typeface="Calibri"/>
                <a:ea typeface="Calibri"/>
                <a:cs typeface="Calibri"/>
                <a:sym typeface="Calibri"/>
              </a:rPr>
              <a:t> reduced significantly.</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4004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We present Aloe, an orchestration framework, for </a:t>
            </a:r>
            <a:r>
              <a:rPr lang="en-US" sz="1200" b="0" i="0" u="none" strike="noStrike" cap="none" dirty="0" err="1" smtClean="0">
                <a:solidFill>
                  <a:schemeClr val="dk1"/>
                </a:solidFill>
                <a:latin typeface="+mn-lt"/>
                <a:ea typeface="Calibri"/>
                <a:cs typeface="Calibri"/>
                <a:sym typeface="Calibri"/>
              </a:rPr>
              <a:t>IoT</a:t>
            </a:r>
            <a:r>
              <a:rPr lang="en-US" sz="1200" b="0" i="0" u="none" strike="noStrike" cap="none" dirty="0" smtClean="0">
                <a:solidFill>
                  <a:schemeClr val="dk1"/>
                </a:solidFill>
                <a:latin typeface="+mn-lt"/>
                <a:ea typeface="Calibri"/>
                <a:cs typeface="Calibri"/>
                <a:sym typeface="Calibri"/>
              </a:rPr>
              <a:t> in-network processing infrastructures. Aloe</a:t>
            </a:r>
          </a:p>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uses </a:t>
            </a:r>
            <a:r>
              <a:rPr lang="en-US" sz="1200" b="0" i="0" u="none" strike="noStrike" cap="none" dirty="0" err="1" smtClean="0">
                <a:solidFill>
                  <a:schemeClr val="dk1"/>
                </a:solidFill>
                <a:latin typeface="+mn-lt"/>
                <a:ea typeface="Calibri"/>
                <a:cs typeface="Calibri"/>
                <a:sym typeface="Calibri"/>
              </a:rPr>
              <a:t>docker</a:t>
            </a:r>
            <a:r>
              <a:rPr lang="en-US" sz="1200" b="0" i="0" u="none" strike="noStrike" cap="none" dirty="0" smtClean="0">
                <a:solidFill>
                  <a:schemeClr val="dk1"/>
                </a:solidFill>
                <a:latin typeface="+mn-lt"/>
                <a:ea typeface="Calibri"/>
                <a:cs typeface="Calibri"/>
                <a:sym typeface="Calibri"/>
              </a:rPr>
              <a:t> container to support lightweight migration capable in-band controllers. This design choice helps Aloe to</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provide elastic auto-scaling while keeping flow setup time</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under control. Aloe provides controller as a service to exploit</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in-network processing infrastructure and supports fault and</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partition tolerance. The performance of Aloe has been tested</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thoroughly using two real testbeds and compared with a very</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recent orchestration framework (BLAC). The results indicate a</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significant improvement in response times.</a:t>
            </a:r>
            <a:r>
              <a:rPr lang="en-US" sz="1200" b="0" i="0" u="none" strike="noStrike" cap="none" baseline="0" dirty="0" smtClean="0">
                <a:solidFill>
                  <a:schemeClr val="dk1"/>
                </a:solidFill>
                <a:latin typeface="+mn-lt"/>
                <a:ea typeface="Calibri"/>
                <a:cs typeface="Calibri"/>
                <a:sym typeface="Calibri"/>
              </a:rPr>
              <a:t> </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84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3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Deployment</a:t>
            </a:r>
            <a:r>
              <a:rPr lang="en-US" sz="1200" b="0" i="0" u="none" strike="noStrike" cap="none" baseline="0" dirty="0" smtClean="0">
                <a:solidFill>
                  <a:schemeClr val="dk1"/>
                </a:solidFill>
                <a:latin typeface="+mn-lt"/>
                <a:ea typeface="Calibri"/>
                <a:cs typeface="Calibri"/>
                <a:sym typeface="Calibri"/>
              </a:rPr>
              <a:t> of such a pool creates a mini cloud inside the network. This mini-cloud</a:t>
            </a:r>
            <a:r>
              <a:rPr lang="en-US" sz="1200" b="0" i="0" u="none" strike="noStrike" cap="none" dirty="0" smtClean="0">
                <a:solidFill>
                  <a:schemeClr val="dk1"/>
                </a:solidFill>
                <a:latin typeface="+mn-lt"/>
                <a:ea typeface="Calibri"/>
                <a:cs typeface="Calibri"/>
                <a:sym typeface="Calibri"/>
              </a:rPr>
              <a:t> minimizes</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cloud expenses because</a:t>
            </a:r>
            <a:r>
              <a:rPr lang="en-US" sz="1200" b="0" i="0" u="none" strike="noStrike" cap="none" baseline="0" dirty="0" smtClean="0">
                <a:solidFill>
                  <a:schemeClr val="dk1"/>
                </a:solidFill>
                <a:latin typeface="+mn-lt"/>
                <a:ea typeface="Calibri"/>
                <a:cs typeface="Calibri"/>
                <a:sym typeface="Calibri"/>
              </a:rPr>
              <a:t> almost every </a:t>
            </a:r>
            <a:r>
              <a:rPr lang="en-US" sz="1200" b="0" i="0" u="none" strike="noStrike" cap="none" dirty="0" err="1" smtClean="0">
                <a:solidFill>
                  <a:schemeClr val="dk1"/>
                </a:solidFill>
                <a:latin typeface="+mn-lt"/>
                <a:ea typeface="Calibri"/>
                <a:cs typeface="Calibri"/>
                <a:sym typeface="Calibri"/>
              </a:rPr>
              <a:t>IoT</a:t>
            </a:r>
            <a:r>
              <a:rPr lang="en-US" sz="1200" b="0" i="0" u="none" strike="noStrike" cap="none"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apps require cloud access. Due to processing in the local neighborhood, the mini-cloud can provide better </a:t>
            </a:r>
            <a:r>
              <a:rPr lang="en-US" sz="1200" b="0" i="0" u="none" strike="noStrike" cap="none" dirty="0" err="1" smtClean="0">
                <a:solidFill>
                  <a:schemeClr val="dk1"/>
                </a:solidFill>
                <a:latin typeface="Calibri"/>
                <a:ea typeface="Calibri"/>
                <a:cs typeface="Calibri"/>
                <a:sym typeface="Calibri"/>
              </a:rPr>
              <a:t>QoS</a:t>
            </a:r>
            <a:r>
              <a:rPr lang="en-US" sz="1200" b="0" i="0" u="none" strike="noStrike" cap="none" dirty="0" smtClean="0">
                <a:solidFill>
                  <a:schemeClr val="dk1"/>
                </a:solidFill>
                <a:latin typeface="Calibri"/>
                <a:ea typeface="Calibri"/>
                <a:cs typeface="Calibri"/>
                <a:sym typeface="Calibri"/>
              </a:rPr>
              <a:t> to the </a:t>
            </a:r>
            <a:r>
              <a:rPr lang="en-US" sz="1200" b="0" i="0" u="none" strike="noStrike" cap="none" baseline="0" dirty="0" smtClean="0">
                <a:solidFill>
                  <a:schemeClr val="dk1"/>
                </a:solidFill>
                <a:latin typeface="Calibri"/>
                <a:ea typeface="Calibri"/>
                <a:cs typeface="Calibri"/>
                <a:sym typeface="Calibri"/>
              </a:rPr>
              <a:t>delay sensitive applications. Additionally the data does not leave the eco-system. Therefore, data security is maintained to some extent.</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smtClean="0">
                <a:solidFill>
                  <a:schemeClr val="dk1"/>
                </a:solidFill>
                <a:latin typeface="+mn-lt"/>
                <a:ea typeface="Calibri"/>
                <a:cs typeface="Calibri"/>
                <a:sym typeface="Calibri"/>
              </a:rPr>
              <a:t>&lt;</a:t>
            </a:r>
            <a:r>
              <a:rPr lang="en-US" sz="1200" b="0" i="0" u="none" strike="noStrike" cap="none" baseline="0" dirty="0" err="1" smtClean="0">
                <a:solidFill>
                  <a:schemeClr val="dk1"/>
                </a:solidFill>
                <a:latin typeface="+mn-lt"/>
                <a:ea typeface="Calibri"/>
                <a:cs typeface="Calibri"/>
                <a:sym typeface="Calibri"/>
              </a:rPr>
              <a:t>clk</a:t>
            </a:r>
            <a:r>
              <a:rPr lang="en-US" sz="1200" b="0" i="0" u="none" strike="noStrike" cap="none" baseline="0" dirty="0" smtClean="0">
                <a:solidFill>
                  <a:schemeClr val="dk1"/>
                </a:solidFill>
                <a:latin typeface="+mn-lt"/>
                <a:ea typeface="Calibri"/>
                <a:cs typeface="Calibri"/>
                <a:sym typeface="Calibri"/>
              </a:rPr>
              <a:t>&gt;</a:t>
            </a: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The already existing</a:t>
            </a:r>
            <a:r>
              <a:rPr lang="en-US" sz="1200" b="0" i="0" u="none" strike="noStrike" cap="none" baseline="0" dirty="0" smtClean="0">
                <a:solidFill>
                  <a:schemeClr val="dk1"/>
                </a:solidFill>
                <a:latin typeface="Calibri"/>
                <a:ea typeface="Calibri"/>
                <a:cs typeface="Calibri"/>
                <a:sym typeface="Calibri"/>
              </a:rPr>
              <a:t> solution for such eco-system is often termed as in-network processing platform. It uses residual resources of the networking components.</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015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Our work focuses on how to manage such an infrastructure. Specifically our paper is on the management of network operations of the infrastructure. Management functionalities are dependent on the nature and objective of the platform. So, lets look at the design goals for such platform.</a:t>
            </a:r>
          </a:p>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&lt;</a:t>
            </a:r>
            <a:r>
              <a:rPr lang="en-US" sz="1200" b="0" i="0" u="none" strike="noStrike" cap="none" baseline="0" dirty="0" err="1" smtClean="0">
                <a:solidFill>
                  <a:schemeClr val="dk1"/>
                </a:solidFill>
                <a:latin typeface="+mn-lt"/>
                <a:ea typeface="Calibri"/>
                <a:cs typeface="Calibri"/>
                <a:sym typeface="Calibri"/>
              </a:rPr>
              <a:t>clk</a:t>
            </a:r>
            <a:r>
              <a:rPr lang="en-US" sz="1200" b="0" i="0" u="none" strike="noStrike" cap="none" baseline="0" dirty="0" smtClean="0">
                <a:solidFill>
                  <a:schemeClr val="dk1"/>
                </a:solidFill>
                <a:latin typeface="+mn-lt"/>
                <a:ea typeface="Calibri"/>
                <a:cs typeface="Calibri"/>
                <a:sym typeface="Calibri"/>
              </a:rPr>
              <a:t>&gt;</a:t>
            </a: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Large scale system like this requires auto-scalability. i.e.</a:t>
            </a:r>
            <a:r>
              <a:rPr lang="en-US" sz="1200" b="0" i="0" u="none" strike="noStrike" cap="none" baseline="0" dirty="0" smtClean="0">
                <a:solidFill>
                  <a:schemeClr val="dk1"/>
                </a:solidFill>
                <a:latin typeface="+mn-lt"/>
                <a:ea typeface="Calibri"/>
                <a:cs typeface="Calibri"/>
                <a:sym typeface="Calibri"/>
              </a:rPr>
              <a:t> addition and deletion of nodes should be handled automatically.</a:t>
            </a:r>
          </a:p>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&lt;</a:t>
            </a:r>
            <a:r>
              <a:rPr lang="en-US" sz="1200" b="0" i="0" u="none" strike="noStrike" cap="none" baseline="0" dirty="0" err="1" smtClean="0">
                <a:solidFill>
                  <a:schemeClr val="dk1"/>
                </a:solidFill>
                <a:latin typeface="+mn-lt"/>
                <a:ea typeface="Calibri"/>
                <a:cs typeface="Calibri"/>
                <a:sym typeface="Calibri"/>
              </a:rPr>
              <a:t>clk</a:t>
            </a:r>
            <a:r>
              <a:rPr lang="en-US" sz="1200" b="0" i="0" u="none" strike="noStrike" cap="none" baseline="0" dirty="0" smtClean="0">
                <a:solidFill>
                  <a:schemeClr val="dk1"/>
                </a:solidFill>
                <a:latin typeface="+mn-lt"/>
                <a:ea typeface="Calibri"/>
                <a:cs typeface="Calibri"/>
                <a:sym typeface="Calibri"/>
              </a:rPr>
              <a:t>&gt;</a:t>
            </a:r>
          </a:p>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On the other hand f</a:t>
            </a:r>
            <a:r>
              <a:rPr lang="en-US" sz="1200" b="0" i="0" u="none" strike="noStrike" cap="none" dirty="0" smtClean="0">
                <a:solidFill>
                  <a:schemeClr val="dk1"/>
                </a:solidFill>
                <a:latin typeface="+mn-lt"/>
                <a:ea typeface="Calibri"/>
                <a:cs typeface="Calibri"/>
                <a:sym typeface="Calibri"/>
              </a:rPr>
              <a:t>ailure rates</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of </a:t>
            </a:r>
            <a:r>
              <a:rPr lang="en-US" sz="1200" b="0" i="0" u="none" strike="noStrike" cap="none" dirty="0" err="1" smtClean="0">
                <a:solidFill>
                  <a:schemeClr val="dk1"/>
                </a:solidFill>
                <a:latin typeface="+mn-lt"/>
                <a:ea typeface="Calibri"/>
                <a:cs typeface="Calibri"/>
                <a:sym typeface="Calibri"/>
              </a:rPr>
              <a:t>IoT</a:t>
            </a:r>
            <a:r>
              <a:rPr lang="en-US" sz="1200" b="0" i="0" u="none" strike="noStrike" cap="none" dirty="0" smtClean="0">
                <a:solidFill>
                  <a:schemeClr val="dk1"/>
                </a:solidFill>
                <a:latin typeface="+mn-lt"/>
                <a:ea typeface="Calibri"/>
                <a:cs typeface="Calibri"/>
                <a:sym typeface="Calibri"/>
              </a:rPr>
              <a:t> nodes are generally high. Therefore, the system</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should support a fault-tolerant and partition tolerance architecture to</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ensure liveness. </a:t>
            </a:r>
          </a:p>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&lt;</a:t>
            </a:r>
            <a:r>
              <a:rPr lang="en-US" sz="1200" b="0" i="0" u="none" strike="noStrike" cap="none" baseline="0" dirty="0" err="1" smtClean="0">
                <a:solidFill>
                  <a:schemeClr val="dk1"/>
                </a:solidFill>
                <a:latin typeface="+mn-lt"/>
                <a:ea typeface="Calibri"/>
                <a:cs typeface="Calibri"/>
                <a:sym typeface="Calibri"/>
              </a:rPr>
              <a:t>clk</a:t>
            </a:r>
            <a:r>
              <a:rPr lang="en-US" sz="1200" b="0" i="0" u="none" strike="noStrike" cap="none" baseline="0" dirty="0" smtClean="0">
                <a:solidFill>
                  <a:schemeClr val="dk1"/>
                </a:solidFill>
                <a:latin typeface="+mn-lt"/>
                <a:ea typeface="Calibri"/>
                <a:cs typeface="Calibri"/>
                <a:sym typeface="Calibri"/>
              </a:rPr>
              <a:t>&gt;</a:t>
            </a: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Ease of deployment and incremental deployment is a good feature for any large scale systems.</a:t>
            </a:r>
            <a:r>
              <a:rPr lang="en-US" sz="1200" b="0" i="0" u="none" strike="noStrike" cap="none" baseline="0" dirty="0" smtClean="0">
                <a:solidFill>
                  <a:schemeClr val="dk1"/>
                </a:solidFill>
                <a:latin typeface="+mn-lt"/>
                <a:ea typeface="Calibri"/>
                <a:cs typeface="Calibri"/>
                <a:sym typeface="Calibri"/>
              </a:rPr>
              <a:t> This can be handled if the devices can operate in a plug and play fashion.</a:t>
            </a: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672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In an </a:t>
            </a:r>
            <a:r>
              <a:rPr lang="en-US" sz="1200" b="0" i="0" u="none" strike="noStrike" cap="none" dirty="0" err="1" smtClean="0">
                <a:solidFill>
                  <a:schemeClr val="dk1"/>
                </a:solidFill>
                <a:latin typeface="+mn-lt"/>
                <a:ea typeface="Calibri"/>
                <a:cs typeface="Calibri"/>
                <a:sym typeface="Calibri"/>
              </a:rPr>
              <a:t>IoT</a:t>
            </a:r>
            <a:r>
              <a:rPr lang="en-US" sz="1200" b="0" i="0" u="none" strike="noStrike" cap="none" dirty="0" smtClean="0">
                <a:solidFill>
                  <a:schemeClr val="dk1"/>
                </a:solidFill>
                <a:latin typeface="+mn-lt"/>
                <a:ea typeface="Calibri"/>
                <a:cs typeface="Calibri"/>
                <a:sym typeface="Calibri"/>
              </a:rPr>
              <a:t> platform, the percentage of short-lived flows are high. The network management must reduce</a:t>
            </a:r>
            <a:r>
              <a:rPr lang="en-US" sz="1200" b="0" i="0" u="none" strike="noStrike" cap="none" baseline="0" dirty="0" smtClean="0">
                <a:solidFill>
                  <a:schemeClr val="dk1"/>
                </a:solidFill>
                <a:latin typeface="+mn-lt"/>
                <a:ea typeface="Calibri"/>
                <a:cs typeface="Calibri"/>
                <a:sym typeface="Calibri"/>
              </a:rPr>
              <a:t> the</a:t>
            </a:r>
            <a:r>
              <a:rPr lang="en-US" sz="1200" b="0" i="0" u="none" strike="noStrike" cap="none" dirty="0" smtClean="0">
                <a:solidFill>
                  <a:schemeClr val="dk1"/>
                </a:solidFill>
                <a:latin typeface="+mn-lt"/>
                <a:ea typeface="Calibri"/>
                <a:cs typeface="Calibri"/>
                <a:sym typeface="Calibri"/>
              </a:rPr>
              <a:t> flow-setup delay</a:t>
            </a:r>
            <a:r>
              <a:rPr lang="en-US" sz="1200" b="0" i="0" u="none" strike="noStrike" cap="none" baseline="0" dirty="0" smtClean="0">
                <a:solidFill>
                  <a:schemeClr val="dk1"/>
                </a:solidFill>
                <a:latin typeface="+mn-lt"/>
                <a:ea typeface="Calibri"/>
                <a:cs typeface="Calibri"/>
                <a:sym typeface="Calibri"/>
              </a:rPr>
              <a:t> because short flows are more affected by the flow-setup delay than it’s large counterpart.</a:t>
            </a:r>
            <a:r>
              <a:rPr lang="en-US" sz="1200" b="0" i="0" u="none" strike="noStrike" cap="none" dirty="0" smtClean="0">
                <a:solidFill>
                  <a:schemeClr val="dk1"/>
                </a:solidFill>
                <a:latin typeface="+mn-lt"/>
                <a:ea typeface="Calibri"/>
                <a:cs typeface="Calibri"/>
                <a:sym typeface="Calibri"/>
              </a:rPr>
              <a:t> </a:t>
            </a:r>
          </a:p>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&lt;</a:t>
            </a:r>
            <a:r>
              <a:rPr lang="en-US" sz="1200" b="0" i="0" u="none" strike="noStrike" cap="none" baseline="0" dirty="0" err="1" smtClean="0">
                <a:solidFill>
                  <a:schemeClr val="dk1"/>
                </a:solidFill>
                <a:latin typeface="+mn-lt"/>
                <a:ea typeface="Calibri"/>
                <a:cs typeface="Calibri"/>
                <a:sym typeface="Calibri"/>
              </a:rPr>
              <a:t>clk</a:t>
            </a:r>
            <a:r>
              <a:rPr lang="en-US" sz="1200" b="0" i="0" u="none" strike="noStrike" cap="none" baseline="0" dirty="0" smtClean="0">
                <a:solidFill>
                  <a:schemeClr val="dk1"/>
                </a:solidFill>
                <a:latin typeface="+mn-lt"/>
                <a:ea typeface="Calibri"/>
                <a:cs typeface="Calibri"/>
                <a:sym typeface="Calibri"/>
              </a:rPr>
              <a:t>&gt;</a:t>
            </a: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Each devices are resource constrained devices;</a:t>
            </a:r>
            <a:r>
              <a:rPr lang="en-US" sz="1200" b="0" i="0" u="none" strike="noStrike" cap="none" baseline="0" dirty="0" smtClean="0">
                <a:solidFill>
                  <a:schemeClr val="dk1"/>
                </a:solidFill>
                <a:latin typeface="+mn-lt"/>
                <a:ea typeface="Calibri"/>
                <a:cs typeface="Calibri"/>
                <a:sym typeface="Calibri"/>
              </a:rPr>
              <a:t> so use of micro service architecture helps deployment of the services. </a:t>
            </a:r>
          </a:p>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&lt;</a:t>
            </a:r>
            <a:r>
              <a:rPr lang="en-US" sz="1200" b="0" i="0" u="none" strike="noStrike" cap="none" baseline="0" dirty="0" err="1" smtClean="0">
                <a:solidFill>
                  <a:schemeClr val="dk1"/>
                </a:solidFill>
                <a:latin typeface="+mn-lt"/>
                <a:ea typeface="Calibri"/>
                <a:cs typeface="Calibri"/>
                <a:sym typeface="Calibri"/>
              </a:rPr>
              <a:t>clk</a:t>
            </a:r>
            <a:r>
              <a:rPr lang="en-US" sz="1200" b="0" i="0" u="none" strike="noStrike" cap="none" baseline="0" dirty="0" smtClean="0">
                <a:solidFill>
                  <a:schemeClr val="dk1"/>
                </a:solidFill>
                <a:latin typeface="+mn-lt"/>
                <a:ea typeface="Calibri"/>
                <a:cs typeface="Calibri"/>
                <a:sym typeface="Calibri"/>
              </a:rPr>
              <a:t>&gt;</a:t>
            </a:r>
          </a:p>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Finally like all new aged network management techniques, t</a:t>
            </a:r>
            <a:r>
              <a:rPr lang="en-US" sz="1200" b="0" i="0" u="none" strike="noStrike" cap="none" dirty="0" smtClean="0">
                <a:solidFill>
                  <a:schemeClr val="dk1"/>
                </a:solidFill>
                <a:latin typeface="+mn-lt"/>
                <a:ea typeface="Calibri"/>
                <a:cs typeface="Calibri"/>
                <a:sym typeface="Calibri"/>
              </a:rPr>
              <a:t>he platform should be agile to support rapid deployment of applications without incurring additional overhead</a:t>
            </a:r>
            <a:r>
              <a:rPr lang="en-US" sz="1200" b="0" i="0" u="none" strike="noStrike" cap="none" baseline="0" dirty="0" smtClean="0">
                <a:solidFill>
                  <a:schemeClr val="dk1"/>
                </a:solidFill>
                <a:latin typeface="+mn-lt"/>
                <a:ea typeface="Calibri"/>
                <a:cs typeface="Calibri"/>
                <a:sym typeface="Calibri"/>
              </a:rPr>
              <a:t> </a:t>
            </a:r>
            <a:r>
              <a:rPr lang="en-US" sz="1200" b="0" i="0" u="none" strike="noStrike" cap="none" dirty="0" smtClean="0">
                <a:solidFill>
                  <a:schemeClr val="dk1"/>
                </a:solidFill>
                <a:latin typeface="+mn-lt"/>
                <a:ea typeface="Calibri"/>
                <a:cs typeface="Calibri"/>
                <a:sym typeface="Calibri"/>
              </a:rPr>
              <a:t>for in-network processing.</a:t>
            </a:r>
            <a:endParaRPr lang="en-US" sz="1200" b="0" i="0" u="none" strike="noStrike" cap="none" baseline="0"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0" i="0" u="none" strike="noStrike" cap="none" baseline="0"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0" i="0" u="none" strike="noStrike" cap="none" baseline="0" dirty="0" smtClean="0">
                <a:solidFill>
                  <a:schemeClr val="dk1"/>
                </a:solidFill>
                <a:latin typeface="+mn-lt"/>
                <a:ea typeface="Calibri"/>
                <a:cs typeface="Calibri"/>
                <a:sym typeface="Calibri"/>
              </a:rPr>
              <a:t>The figure contains a sample in-network processing architecture. Here each node represents </a:t>
            </a:r>
            <a:r>
              <a:rPr lang="en-US" sz="1200" b="0" i="0" u="none" strike="noStrike" cap="none" baseline="0" dirty="0" err="1" smtClean="0">
                <a:solidFill>
                  <a:schemeClr val="dk1"/>
                </a:solidFill>
                <a:latin typeface="+mn-lt"/>
                <a:ea typeface="Calibri"/>
                <a:cs typeface="Calibri"/>
                <a:sym typeface="Calibri"/>
              </a:rPr>
              <a:t>IoT</a:t>
            </a:r>
            <a:r>
              <a:rPr lang="en-US" sz="1200" b="0" i="0" u="none" strike="noStrike" cap="none" baseline="0" dirty="0" smtClean="0">
                <a:solidFill>
                  <a:schemeClr val="dk1"/>
                </a:solidFill>
                <a:latin typeface="+mn-lt"/>
                <a:ea typeface="Calibri"/>
                <a:cs typeface="Calibri"/>
                <a:sym typeface="Calibri"/>
              </a:rPr>
              <a:t> device. They also have multiple interfaces. So they can forward data between each other.</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942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One way to</a:t>
            </a:r>
            <a:r>
              <a:rPr lang="en-US" sz="1200" b="0" i="0" u="none" strike="noStrike" cap="none" baseline="0" dirty="0" smtClean="0">
                <a:solidFill>
                  <a:schemeClr val="dk1"/>
                </a:solidFill>
                <a:latin typeface="Calibri"/>
                <a:ea typeface="Calibri"/>
                <a:cs typeface="Calibri"/>
                <a:sym typeface="Calibri"/>
              </a:rPr>
              <a:t> design a network </a:t>
            </a:r>
            <a:r>
              <a:rPr lang="en-US" sz="1200" b="0" i="0" u="none" strike="noStrike" cap="none" baseline="0" dirty="0" err="1" smtClean="0">
                <a:solidFill>
                  <a:schemeClr val="dk1"/>
                </a:solidFill>
                <a:latin typeface="Calibri"/>
                <a:ea typeface="Calibri"/>
                <a:cs typeface="Calibri"/>
                <a:sym typeface="Calibri"/>
              </a:rPr>
              <a:t>mgmt</a:t>
            </a:r>
            <a:r>
              <a:rPr lang="en-US" sz="1200" b="0" i="0" u="none" strike="noStrike" cap="none" baseline="0" dirty="0" smtClean="0">
                <a:solidFill>
                  <a:schemeClr val="dk1"/>
                </a:solidFill>
                <a:latin typeface="Calibri"/>
                <a:ea typeface="Calibri"/>
                <a:cs typeface="Calibri"/>
                <a:sym typeface="Calibri"/>
              </a:rPr>
              <a:t> plane </a:t>
            </a:r>
            <a:r>
              <a:rPr lang="en-US" sz="1200" b="0" i="0" u="none" strike="noStrike" cap="none" dirty="0" smtClean="0">
                <a:solidFill>
                  <a:schemeClr val="dk1"/>
                </a:solidFill>
                <a:latin typeface="Calibri"/>
                <a:ea typeface="Calibri"/>
                <a:cs typeface="Calibri"/>
                <a:sym typeface="Calibri"/>
              </a:rPr>
              <a:t>is to use SDN. SDN uses controller driven architecture.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SDN can enable rapid deployment,</a:t>
            </a:r>
            <a:r>
              <a:rPr lang="en-US" sz="1200" b="0" i="0" u="none" strike="noStrike" cap="none" baseline="0" dirty="0" smtClean="0">
                <a:solidFill>
                  <a:schemeClr val="dk1"/>
                </a:solidFill>
                <a:latin typeface="Calibri"/>
                <a:ea typeface="Calibri"/>
                <a:cs typeface="Calibri"/>
                <a:sym typeface="Calibri"/>
              </a:rPr>
              <a:t> does not support the rest of the features. Therefore, traditional SDN is not a suitable solution.</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561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The next choice for network management is use of Distributed SDN. D-SDN deploys</a:t>
            </a:r>
            <a:r>
              <a:rPr lang="en-US" sz="1200" b="0" i="0" u="none" strike="noStrike" cap="none" baseline="0" dirty="0" smtClean="0">
                <a:solidFill>
                  <a:schemeClr val="dk1"/>
                </a:solidFill>
                <a:latin typeface="Calibri"/>
                <a:ea typeface="Calibri"/>
                <a:cs typeface="Calibri"/>
                <a:sym typeface="Calibri"/>
              </a:rPr>
              <a:t> multiple SDN controllers to increase scalability.</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450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One of the popular implementation of distributed SDN is SCL. SCL uses replicated</a:t>
            </a:r>
            <a:r>
              <a:rPr lang="en-US" sz="1200" b="0" i="0" u="none" strike="noStrike" cap="none" baseline="0" dirty="0" smtClean="0">
                <a:solidFill>
                  <a:schemeClr val="dk1"/>
                </a:solidFill>
                <a:latin typeface="Calibri"/>
                <a:ea typeface="Calibri"/>
                <a:cs typeface="Calibri"/>
                <a:sym typeface="Calibri"/>
              </a:rPr>
              <a:t> controller instances. An additional switch agent module is added to each switch for maintaining the consistency.</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00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To maintain</a:t>
            </a:r>
            <a:r>
              <a:rPr lang="en-US" sz="1200" b="0" i="0" u="none" strike="noStrike" cap="none" baseline="0" dirty="0" smtClean="0">
                <a:solidFill>
                  <a:schemeClr val="dk1"/>
                </a:solidFill>
                <a:latin typeface="Calibri"/>
                <a:ea typeface="Calibri"/>
                <a:cs typeface="Calibri"/>
                <a:sym typeface="Calibri"/>
              </a:rPr>
              <a:t> the high level policy consistency between the controller instances, a policy coordinator layer is attached to the system. SCL increases fault-tolerance. However, it also adds overhead for managing consistency. This overhead acts as a bottleneck and reduces the scalability. Also, SCL does not provide sufficient </a:t>
            </a:r>
            <a:r>
              <a:rPr lang="en-US" sz="1200" b="0" i="0" u="none" strike="noStrike" cap="none" baseline="0" dirty="0" err="1" smtClean="0">
                <a:solidFill>
                  <a:schemeClr val="dk1"/>
                </a:solidFill>
                <a:latin typeface="Calibri"/>
                <a:ea typeface="Calibri"/>
                <a:cs typeface="Calibri"/>
                <a:sym typeface="Calibri"/>
              </a:rPr>
              <a:t>gurantee</a:t>
            </a:r>
            <a:r>
              <a:rPr lang="en-US" sz="1200" b="0" i="0" u="none" strike="noStrike" cap="none" baseline="0" dirty="0" smtClean="0">
                <a:solidFill>
                  <a:schemeClr val="dk1"/>
                </a:solidFill>
                <a:latin typeface="Calibri"/>
                <a:ea typeface="Calibri"/>
                <a:cs typeface="Calibri"/>
                <a:sym typeface="Calibri"/>
              </a:rPr>
              <a:t> to ensure short-flow </a:t>
            </a:r>
            <a:r>
              <a:rPr lang="en-US" sz="1200" b="0" i="0" u="none" strike="noStrike" cap="none" baseline="0" dirty="0" err="1" smtClean="0">
                <a:solidFill>
                  <a:schemeClr val="dk1"/>
                </a:solidFill>
                <a:latin typeface="Calibri"/>
                <a:ea typeface="Calibri"/>
                <a:cs typeface="Calibri"/>
                <a:sym typeface="Calibri"/>
              </a:rPr>
              <a:t>QoS</a:t>
            </a:r>
            <a:r>
              <a:rPr lang="en-US" sz="1200" b="0" i="0" u="none" strike="noStrike" cap="none" baseline="0" dirty="0" smtClean="0">
                <a:solidFill>
                  <a:schemeClr val="dk1"/>
                </a:solidFill>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p:txBody>
      </p:sp>
      <p:sp>
        <p:nvSpPr>
          <p:cNvPr id="57" name="Shape 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05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E2EA52-AC04-ED4A-8302-EDE938950C14}" type="datetime1">
              <a:rPr lang="en-IN" smtClean="0"/>
              <a:t>02/05/19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132294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458E3-1074-4E44-9530-A8C8D16164F5}" type="datetime1">
              <a:rPr lang="en-IN" smtClean="0"/>
              <a:t>02/05/19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122391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3D7AD5-C3D0-F64D-8790-C389641D38FB}" type="datetime1">
              <a:rPr lang="en-IN" smtClean="0"/>
              <a:t>02/05/19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178995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8BACBE-812F-D84E-BA47-0D00C32AFC8C}" type="datetime1">
              <a:rPr lang="en-IN" smtClean="0"/>
              <a:t>02/05/19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67374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D41E1F-057D-0543-891B-AFE601621734}" type="datetime1">
              <a:rPr lang="en-IN" smtClean="0"/>
              <a:t>02/05/19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211985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86FC6A-D0D1-0C4F-8E4E-C7E52F35DE05}" type="datetime1">
              <a:rPr lang="en-IN" smtClean="0"/>
              <a:t>02/05/19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168190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D514F2-003E-A247-89D1-5C92449B8237}" type="datetime1">
              <a:rPr lang="en-IN" smtClean="0"/>
              <a:t>02/05/19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42751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D6246E-B949-D045-A620-A375E3258DE2}" type="datetime1">
              <a:rPr lang="en-IN" smtClean="0"/>
              <a:t>02/05/19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195782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921E6-FB6B-3C45-8B18-A906A763A572}" type="datetime1">
              <a:rPr lang="en-IN" smtClean="0"/>
              <a:t>02/05/19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139262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77B24-98DF-5E46-BDE9-DC8725BDB393}" type="datetime1">
              <a:rPr lang="en-IN" smtClean="0"/>
              <a:t>02/05/19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72359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717FD-BC1C-C346-AFF6-894CEBFBCCD9}" type="datetime1">
              <a:rPr lang="en-IN" smtClean="0"/>
              <a:t>02/05/19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445F-4A74-2844-85C2-D3C66E1B6C93}" type="slidenum">
              <a:rPr lang="en-US" smtClean="0"/>
              <a:t>‹#›</a:t>
            </a:fld>
            <a:endParaRPr lang="en-US"/>
          </a:p>
        </p:txBody>
      </p:sp>
    </p:spTree>
    <p:extLst>
      <p:ext uri="{BB962C8B-B14F-4D97-AF65-F5344CB8AC3E}">
        <p14:creationId xmlns:p14="http://schemas.microsoft.com/office/powerpoint/2010/main" val="2416918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0D89D-CAC8-2B45-B34D-0EEC2AC440D0}" type="datetime1">
              <a:rPr lang="en-IN" smtClean="0"/>
              <a:t>02/05/19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F445F-4A74-2844-85C2-D3C66E1B6C93}" type="slidenum">
              <a:rPr lang="en-US" smtClean="0"/>
              <a:t>‹#›</a:t>
            </a:fld>
            <a:endParaRPr lang="en-US"/>
          </a:p>
        </p:txBody>
      </p:sp>
    </p:spTree>
    <p:extLst>
      <p:ext uri="{BB962C8B-B14F-4D97-AF65-F5344CB8AC3E}">
        <p14:creationId xmlns:p14="http://schemas.microsoft.com/office/powerpoint/2010/main" val="139945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2.tiff"/><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2.tiff"/><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tiff"/><Relationship Id="rId6" Type="http://schemas.openxmlformats.org/officeDocument/2006/relationships/image" Target="../media/image5.tiff"/><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algn="ctr"/>
            <a:r>
              <a:rPr lang="en-US" sz="3200" b="1" dirty="0">
                <a:solidFill>
                  <a:schemeClr val="bg1"/>
                </a:solidFill>
              </a:rPr>
              <a:t>Aloe: An Elastic Auto-Scaled </a:t>
            </a:r>
            <a:r>
              <a:rPr lang="en-US" sz="3200" b="1" dirty="0" smtClean="0">
                <a:solidFill>
                  <a:schemeClr val="bg1"/>
                </a:solidFill>
              </a:rPr>
              <a:t>and</a:t>
            </a:r>
            <a:r>
              <a:rPr lang="en-US" sz="3200" dirty="0">
                <a:solidFill>
                  <a:schemeClr val="bg1"/>
                </a:solidFill>
              </a:rPr>
              <a:t> </a:t>
            </a:r>
            <a:r>
              <a:rPr lang="en-US" sz="3200" b="1" dirty="0" smtClean="0">
                <a:solidFill>
                  <a:schemeClr val="bg1"/>
                </a:solidFill>
              </a:rPr>
              <a:t>Self-stabilized </a:t>
            </a:r>
            <a:r>
              <a:rPr lang="en-US" sz="3200" b="1" dirty="0">
                <a:solidFill>
                  <a:schemeClr val="bg1"/>
                </a:solidFill>
              </a:rPr>
              <a:t>Orchestration Framework for </a:t>
            </a:r>
            <a:r>
              <a:rPr lang="en-US" sz="3200" b="1" dirty="0" err="1">
                <a:solidFill>
                  <a:schemeClr val="bg1"/>
                </a:solidFill>
              </a:rPr>
              <a:t>IoT</a:t>
            </a:r>
            <a:r>
              <a:rPr lang="en-US" sz="3200" b="1" dirty="0">
                <a:solidFill>
                  <a:schemeClr val="bg1"/>
                </a:solidFill>
              </a:rPr>
              <a:t> Applications</a:t>
            </a:r>
            <a:endParaRPr lang="en-US" sz="3200" dirty="0">
              <a:solidFill>
                <a:schemeClr val="bg1"/>
              </a:solidFill>
            </a:endParaRPr>
          </a:p>
        </p:txBody>
      </p:sp>
      <p:sp>
        <p:nvSpPr>
          <p:cNvPr id="61" name="Shape 61"/>
          <p:cNvSpPr txBox="1"/>
          <p:nvPr/>
        </p:nvSpPr>
        <p:spPr>
          <a:xfrm>
            <a:off x="80409" y="5836764"/>
            <a:ext cx="3931334" cy="646331"/>
          </a:xfrm>
          <a:prstGeom prst="rect">
            <a:avLst/>
          </a:prstGeom>
          <a:noFill/>
          <a:ln>
            <a:noFill/>
          </a:ln>
        </p:spPr>
        <p:txBody>
          <a:bodyPr lIns="91425" tIns="45700" rIns="91425" bIns="45700" anchor="t" anchorCtr="0">
            <a:noAutofit/>
          </a:bodyPr>
          <a:lstStyle/>
          <a:p>
            <a:r>
              <a:rPr lang="en-US" baseline="30000" dirty="0"/>
              <a:t>1</a:t>
            </a:r>
            <a:r>
              <a:rPr lang="en-US" dirty="0"/>
              <a:t>IIT Guwahati,  </a:t>
            </a:r>
            <a:r>
              <a:rPr lang="en-US" baseline="30000" dirty="0"/>
              <a:t>2</a:t>
            </a:r>
            <a:r>
              <a:rPr lang="en-US" dirty="0"/>
              <a:t>IIT Kharagpur</a:t>
            </a:r>
          </a:p>
        </p:txBody>
      </p:sp>
      <p:sp>
        <p:nvSpPr>
          <p:cNvPr id="62" name="Shape 62"/>
          <p:cNvSpPr/>
          <p:nvPr/>
        </p:nvSpPr>
        <p:spPr>
          <a:xfrm>
            <a:off x="4137151" y="1662292"/>
            <a:ext cx="114300" cy="5011200"/>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 name="Shape 63"/>
          <p:cNvSpPr txBox="1"/>
          <p:nvPr/>
        </p:nvSpPr>
        <p:spPr>
          <a:xfrm>
            <a:off x="5620204" y="5546685"/>
            <a:ext cx="6595713" cy="1047920"/>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2400" b="1" smtClean="0">
                <a:solidFill>
                  <a:srgbClr val="FF0000"/>
                </a:solidFill>
                <a:latin typeface="Calibri"/>
                <a:ea typeface="Calibri"/>
                <a:cs typeface="Calibri"/>
                <a:sym typeface="Calibri"/>
              </a:rPr>
              <a:t>Presenter:</a:t>
            </a:r>
            <a:endParaRPr lang="en-US" sz="2400" b="1" dirty="0">
              <a:solidFill>
                <a:srgbClr val="FF0000"/>
              </a:solidFill>
              <a:latin typeface="Calibri"/>
              <a:ea typeface="Calibri"/>
              <a:cs typeface="Calibri"/>
              <a:sym typeface="Calibri"/>
            </a:endParaRPr>
          </a:p>
          <a:p>
            <a:pPr marL="0" marR="0" lvl="0" indent="0" algn="l" rtl="0">
              <a:spcBef>
                <a:spcPts val="0"/>
              </a:spcBef>
              <a:buSzPct val="25000"/>
              <a:buNone/>
            </a:pPr>
            <a:r>
              <a:rPr lang="en-US" sz="2400" b="1" dirty="0" err="1" smtClean="0">
                <a:solidFill>
                  <a:srgbClr val="800080"/>
                </a:solidFill>
                <a:latin typeface="Calibri"/>
                <a:ea typeface="Calibri"/>
                <a:cs typeface="Calibri"/>
                <a:sym typeface="Calibri"/>
              </a:rPr>
              <a:t>Subhrendu</a:t>
            </a:r>
            <a:r>
              <a:rPr lang="en-US" sz="2400" b="1" dirty="0" smtClean="0">
                <a:solidFill>
                  <a:srgbClr val="800080"/>
                </a:solidFill>
                <a:latin typeface="Calibri"/>
                <a:ea typeface="Calibri"/>
                <a:cs typeface="Calibri"/>
                <a:sym typeface="Calibri"/>
              </a:rPr>
              <a:t> </a:t>
            </a:r>
            <a:r>
              <a:rPr lang="en-US" sz="2400" b="1" dirty="0" smtClean="0">
                <a:solidFill>
                  <a:srgbClr val="800080"/>
                </a:solidFill>
                <a:latin typeface="Calibri"/>
                <a:ea typeface="Calibri"/>
                <a:cs typeface="Calibri"/>
                <a:sym typeface="Calibri"/>
              </a:rPr>
              <a:t>Chattopadhyay</a:t>
            </a:r>
            <a:endParaRPr lang="en-US" sz="2400" b="1" dirty="0">
              <a:solidFill>
                <a:srgbClr val="800080"/>
              </a:solidFill>
              <a:latin typeface="Calibri"/>
              <a:ea typeface="Calibri"/>
              <a:cs typeface="Calibri"/>
              <a:sym typeface="Calibri"/>
            </a:endParaRPr>
          </a:p>
        </p:txBody>
      </p:sp>
      <p:sp>
        <p:nvSpPr>
          <p:cNvPr id="64" name="Shape 64"/>
          <p:cNvSpPr txBox="1"/>
          <p:nvPr/>
        </p:nvSpPr>
        <p:spPr>
          <a:xfrm>
            <a:off x="215900" y="2120900"/>
            <a:ext cx="3795843" cy="1446550"/>
          </a:xfrm>
          <a:prstGeom prst="rect">
            <a:avLst/>
          </a:prstGeom>
          <a:noFill/>
          <a:ln>
            <a:noFill/>
          </a:ln>
        </p:spPr>
        <p:txBody>
          <a:bodyPr lIns="91425" tIns="45700" rIns="91425" bIns="45700" anchor="t" anchorCtr="0">
            <a:noAutofit/>
          </a:bodyPr>
          <a:lstStyle/>
          <a:p>
            <a:r>
              <a:rPr lang="en-US" sz="2400" dirty="0" err="1"/>
              <a:t>Subhrendu</a:t>
            </a:r>
            <a:r>
              <a:rPr lang="en-US" sz="2400" dirty="0"/>
              <a:t> Chattopadhyay</a:t>
            </a:r>
            <a:r>
              <a:rPr lang="en-US" sz="2400" baseline="30000" dirty="0"/>
              <a:t>1</a:t>
            </a:r>
            <a:r>
              <a:rPr lang="en-US" sz="2400" dirty="0"/>
              <a:t>, </a:t>
            </a:r>
            <a:r>
              <a:rPr lang="en-US" sz="2400" dirty="0" err="1"/>
              <a:t>Soumyajit</a:t>
            </a:r>
            <a:r>
              <a:rPr lang="en-US" sz="2400" dirty="0"/>
              <a:t> </a:t>
            </a:r>
            <a:r>
              <a:rPr lang="en-US" sz="2400" dirty="0" smtClean="0"/>
              <a:t>Chatterjee</a:t>
            </a:r>
            <a:r>
              <a:rPr lang="en-US" sz="2400" baseline="30000" dirty="0" smtClean="0"/>
              <a:t>2</a:t>
            </a:r>
            <a:r>
              <a:rPr lang="en-US" sz="2400" dirty="0"/>
              <a:t> </a:t>
            </a:r>
            <a:r>
              <a:rPr lang="en-US" sz="2400" dirty="0" err="1" smtClean="0"/>
              <a:t>Sukumar</a:t>
            </a:r>
            <a:r>
              <a:rPr lang="en-US" sz="2400" dirty="0" smtClean="0"/>
              <a:t> Nandi</a:t>
            </a:r>
            <a:r>
              <a:rPr lang="en-US" sz="2400" baseline="30000" dirty="0" smtClean="0"/>
              <a:t>1</a:t>
            </a:r>
          </a:p>
          <a:p>
            <a:r>
              <a:rPr lang="en-US" sz="2400" dirty="0" err="1" smtClean="0"/>
              <a:t>Sandip</a:t>
            </a:r>
            <a:r>
              <a:rPr lang="en-US" sz="2400" dirty="0" smtClean="0"/>
              <a:t> Chakraborty</a:t>
            </a:r>
            <a:r>
              <a:rPr lang="en-US" sz="2400" baseline="30000" dirty="0" smtClean="0"/>
              <a:t>2</a:t>
            </a:r>
            <a:endParaRPr lang="en-US" sz="2400" dirty="0"/>
          </a:p>
        </p:txBody>
      </p:sp>
      <p:pic>
        <p:nvPicPr>
          <p:cNvPr id="66" name="Shape 66"/>
          <p:cNvPicPr preferRelativeResize="0"/>
          <p:nvPr/>
        </p:nvPicPr>
        <p:blipFill>
          <a:blip r:embed="rId3">
            <a:extLst>
              <a:ext uri="{28A0092B-C50C-407E-A947-70E740481C1C}">
                <a14:useLocalDpi xmlns:a14="http://schemas.microsoft.com/office/drawing/2010/main" val="0"/>
              </a:ext>
            </a:extLst>
          </a:blip>
          <a:stretch>
            <a:fillRect/>
          </a:stretch>
        </p:blipFill>
        <p:spPr>
          <a:xfrm>
            <a:off x="5646322" y="1441724"/>
            <a:ext cx="5276055" cy="4103599"/>
          </a:xfrm>
          <a:prstGeom prst="rect">
            <a:avLst/>
          </a:prstGeom>
          <a:noFill/>
          <a:ln>
            <a:noFill/>
          </a:ln>
        </p:spPr>
      </p:pic>
      <p:sp>
        <p:nvSpPr>
          <p:cNvPr id="2" name="Slide Number Placeholder 1"/>
          <p:cNvSpPr>
            <a:spLocks noGrp="1"/>
          </p:cNvSpPr>
          <p:nvPr>
            <p:ph type="sldNum" sz="quarter" idx="12"/>
          </p:nvPr>
        </p:nvSpPr>
        <p:spPr/>
        <p:txBody>
          <a:bodyPr/>
          <a:lstStyle/>
          <a:p>
            <a:fld id="{C6DF445F-4A74-2844-85C2-D3C66E1B6C93}" type="slidenum">
              <a:rPr lang="en-US" smtClean="0"/>
              <a:t>1</a:t>
            </a:fld>
            <a:endParaRPr lang="en-US"/>
          </a:p>
        </p:txBody>
      </p:sp>
    </p:spTree>
    <p:extLst>
      <p:ext uri="{BB962C8B-B14F-4D97-AF65-F5344CB8AC3E}">
        <p14:creationId xmlns:p14="http://schemas.microsoft.com/office/powerpoint/2010/main" val="2004277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cxnSp>
        <p:nvCxnSpPr>
          <p:cNvPr id="91" name="Straight Connector 90"/>
          <p:cNvCxnSpPr>
            <a:stCxn id="38" idx="2"/>
            <a:endCxn id="42" idx="3"/>
          </p:cNvCxnSpPr>
          <p:nvPr/>
        </p:nvCxnSpPr>
        <p:spPr>
          <a:xfrm flipH="1">
            <a:off x="3671014" y="3582668"/>
            <a:ext cx="2941982" cy="1381347"/>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4" idx="3"/>
            <a:endCxn id="42" idx="3"/>
          </p:cNvCxnSpPr>
          <p:nvPr/>
        </p:nvCxnSpPr>
        <p:spPr>
          <a:xfrm flipH="1">
            <a:off x="3671014" y="4514417"/>
            <a:ext cx="4792091" cy="44959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2" idx="0"/>
            <a:endCxn id="42" idx="3"/>
          </p:cNvCxnSpPr>
          <p:nvPr/>
        </p:nvCxnSpPr>
        <p:spPr>
          <a:xfrm flipH="1" flipV="1">
            <a:off x="3671014" y="4964015"/>
            <a:ext cx="3320790" cy="50423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0" idx="0"/>
            <a:endCxn id="42" idx="3"/>
          </p:cNvCxnSpPr>
          <p:nvPr/>
        </p:nvCxnSpPr>
        <p:spPr>
          <a:xfrm flipH="1" flipV="1">
            <a:off x="3671014" y="4964015"/>
            <a:ext cx="5463665" cy="530431"/>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3" name="Straight Connector 92"/>
          <p:cNvCxnSpPr>
            <a:stCxn id="36" idx="3"/>
            <a:endCxn id="41" idx="2"/>
          </p:cNvCxnSpPr>
          <p:nvPr/>
        </p:nvCxnSpPr>
        <p:spPr>
          <a:xfrm flipV="1">
            <a:off x="9511001" y="1999349"/>
            <a:ext cx="1907058" cy="104614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6" idx="0"/>
            <a:endCxn id="41" idx="2"/>
          </p:cNvCxnSpPr>
          <p:nvPr/>
        </p:nvCxnSpPr>
        <p:spPr>
          <a:xfrm flipH="1" flipV="1">
            <a:off x="11418059" y="1999349"/>
            <a:ext cx="198297" cy="49710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8" idx="0"/>
            <a:endCxn id="41" idx="2"/>
          </p:cNvCxnSpPr>
          <p:nvPr/>
        </p:nvCxnSpPr>
        <p:spPr>
          <a:xfrm flipV="1">
            <a:off x="10145776" y="1999349"/>
            <a:ext cx="1272283" cy="197882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4" idx="0"/>
            <a:endCxn id="41" idx="2"/>
          </p:cNvCxnSpPr>
          <p:nvPr/>
        </p:nvCxnSpPr>
        <p:spPr>
          <a:xfrm flipV="1">
            <a:off x="11244849" y="1999349"/>
            <a:ext cx="173210" cy="351573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A1C09A20-4E02-EE4B-ACC9-E999479DB58C}"/>
              </a:ext>
            </a:extLst>
          </p:cNvPr>
          <p:cNvSpPr txBox="1"/>
          <p:nvPr/>
        </p:nvSpPr>
        <p:spPr>
          <a:xfrm>
            <a:off x="272321" y="928656"/>
            <a:ext cx="4562394" cy="1815882"/>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SDN Based System</a:t>
            </a:r>
          </a:p>
          <a:p>
            <a:pPr marL="342900" lvl="2" indent="-342900">
              <a:buFont typeface="Arial" panose="020B0604020202020204" pitchFamily="34" charset="0"/>
              <a:buChar char="•"/>
            </a:pPr>
            <a:r>
              <a:rPr lang="en-US" sz="2800" dirty="0"/>
              <a:t>Distributed SDN</a:t>
            </a:r>
          </a:p>
          <a:p>
            <a:pPr marL="1257300" lvl="2" indent="-342900">
              <a:buFont typeface="Arial" panose="020B0604020202020204" pitchFamily="34" charset="0"/>
              <a:buChar char="•"/>
            </a:pPr>
            <a:r>
              <a:rPr lang="en-US" sz="2800" dirty="0" smtClean="0"/>
              <a:t>SCL</a:t>
            </a:r>
          </a:p>
          <a:p>
            <a:pPr marL="1257300" lvl="2" indent="-342900">
              <a:buFont typeface="Arial" panose="020B0604020202020204" pitchFamily="34" charset="0"/>
              <a:buChar char="•"/>
            </a:pPr>
            <a:r>
              <a:rPr lang="en-US" sz="2800" dirty="0" smtClean="0"/>
              <a:t>BLAC</a:t>
            </a:r>
          </a:p>
        </p:txBody>
      </p:sp>
      <p:sp>
        <p:nvSpPr>
          <p:cNvPr id="2" name="Rounded Rectangle 1"/>
          <p:cNvSpPr/>
          <p:nvPr/>
        </p:nvSpPr>
        <p:spPr>
          <a:xfrm>
            <a:off x="6807200" y="2056931"/>
            <a:ext cx="3918857" cy="410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BLAC SCHEDULER</a:t>
            </a:r>
            <a:endParaRPr lang="en-US" dirty="0"/>
          </a:p>
        </p:txBody>
      </p:sp>
      <p:pic>
        <p:nvPicPr>
          <p:cNvPr id="41" name="Picture 40">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952167" y="1101484"/>
            <a:ext cx="931784" cy="897865"/>
          </a:xfrm>
          <a:prstGeom prst="rect">
            <a:avLst/>
          </a:prstGeom>
        </p:spPr>
      </p:pic>
      <p:pic>
        <p:nvPicPr>
          <p:cNvPr id="42" name="Picture 41">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739230" y="4515082"/>
            <a:ext cx="931784" cy="897865"/>
          </a:xfrm>
          <a:prstGeom prst="rect">
            <a:avLst/>
          </a:prstGeom>
        </p:spPr>
      </p:pic>
      <p:pic>
        <p:nvPicPr>
          <p:cNvPr id="47" name="Picture 46">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99968" y="890846"/>
            <a:ext cx="931784" cy="897865"/>
          </a:xfrm>
          <a:prstGeom prst="rect">
            <a:avLst/>
          </a:prstGeom>
        </p:spPr>
      </p:pic>
      <p:pic>
        <p:nvPicPr>
          <p:cNvPr id="48" name="Picture 47">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07310" y="856340"/>
            <a:ext cx="931784" cy="897865"/>
          </a:xfrm>
          <a:prstGeom prst="rect">
            <a:avLst/>
          </a:prstGeom>
        </p:spPr>
      </p:pic>
      <p:sp>
        <p:nvSpPr>
          <p:cNvPr id="5" name="Slide Number Placeholder 4"/>
          <p:cNvSpPr>
            <a:spLocks noGrp="1"/>
          </p:cNvSpPr>
          <p:nvPr>
            <p:ph type="sldNum" sz="quarter" idx="12"/>
          </p:nvPr>
        </p:nvSpPr>
        <p:spPr/>
        <p:txBody>
          <a:bodyPr/>
          <a:lstStyle/>
          <a:p>
            <a:fld id="{C6DF445F-4A74-2844-85C2-D3C66E1B6C93}" type="slidenum">
              <a:rPr lang="en-US" smtClean="0"/>
              <a:t>10</a:t>
            </a:fld>
            <a:endParaRPr lang="en-US"/>
          </a:p>
        </p:txBody>
      </p:sp>
    </p:spTree>
    <p:extLst>
      <p:ext uri="{BB962C8B-B14F-4D97-AF65-F5344CB8AC3E}">
        <p14:creationId xmlns:p14="http://schemas.microsoft.com/office/powerpoint/2010/main" val="108455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1000"/>
                                        <p:tgtEl>
                                          <p:spTgt spid="91"/>
                                        </p:tgtEl>
                                      </p:cBhvr>
                                    </p:animEffect>
                                    <p:set>
                                      <p:cBhvr>
                                        <p:cTn id="7" dur="1" fill="hold">
                                          <p:stCondLst>
                                            <p:cond delay="999"/>
                                          </p:stCondLst>
                                        </p:cTn>
                                        <p:tgtEl>
                                          <p:spTgt spid="91"/>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1000"/>
                                        <p:tgtEl>
                                          <p:spTgt spid="99"/>
                                        </p:tgtEl>
                                      </p:cBhvr>
                                    </p:animEffect>
                                    <p:set>
                                      <p:cBhvr>
                                        <p:cTn id="10" dur="1" fill="hold">
                                          <p:stCondLst>
                                            <p:cond delay="999"/>
                                          </p:stCondLst>
                                        </p:cTn>
                                        <p:tgtEl>
                                          <p:spTgt spid="99"/>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1000"/>
                                        <p:tgtEl>
                                          <p:spTgt spid="108"/>
                                        </p:tgtEl>
                                      </p:cBhvr>
                                    </p:animEffect>
                                    <p:set>
                                      <p:cBhvr>
                                        <p:cTn id="13" dur="1" fill="hold">
                                          <p:stCondLst>
                                            <p:cond delay="999"/>
                                          </p:stCondLst>
                                        </p:cTn>
                                        <p:tgtEl>
                                          <p:spTgt spid="108"/>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1000"/>
                                        <p:tgtEl>
                                          <p:spTgt spid="102"/>
                                        </p:tgtEl>
                                      </p:cBhvr>
                                    </p:animEffect>
                                    <p:set>
                                      <p:cBhvr>
                                        <p:cTn id="16" dur="1" fill="hold">
                                          <p:stCondLst>
                                            <p:cond delay="999"/>
                                          </p:stCondLst>
                                        </p:cTn>
                                        <p:tgtEl>
                                          <p:spTgt spid="102"/>
                                        </p:tgtEl>
                                        <p:attrNameLst>
                                          <p:attrName>style.visibility</p:attrName>
                                        </p:attrNameLst>
                                      </p:cBhvr>
                                      <p:to>
                                        <p:strVal val="hidden"/>
                                      </p:to>
                                    </p:set>
                                  </p:childTnLst>
                                </p:cTn>
                              </p:par>
                            </p:childTnLst>
                          </p:cTn>
                        </p:par>
                        <p:par>
                          <p:cTn id="17" fill="hold">
                            <p:stCondLst>
                              <p:cond delay="1000"/>
                            </p:stCondLst>
                            <p:childTnLst>
                              <p:par>
                                <p:cTn id="18" presetID="9" presetClass="exit" presetSubtype="0" fill="hold" nodeType="afterEffect">
                                  <p:stCondLst>
                                    <p:cond delay="0"/>
                                  </p:stCondLst>
                                  <p:childTnLst>
                                    <p:animEffect transition="out" filter="dissolve">
                                      <p:cBhvr>
                                        <p:cTn id="19" dur="1000"/>
                                        <p:tgtEl>
                                          <p:spTgt spid="93"/>
                                        </p:tgtEl>
                                      </p:cBhvr>
                                    </p:animEffect>
                                    <p:set>
                                      <p:cBhvr>
                                        <p:cTn id="20" dur="1" fill="hold">
                                          <p:stCondLst>
                                            <p:cond delay="999"/>
                                          </p:stCondLst>
                                        </p:cTn>
                                        <p:tgtEl>
                                          <p:spTgt spid="93"/>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1000"/>
                                        <p:tgtEl>
                                          <p:spTgt spid="105"/>
                                        </p:tgtEl>
                                      </p:cBhvr>
                                    </p:animEffect>
                                    <p:set>
                                      <p:cBhvr>
                                        <p:cTn id="23" dur="1" fill="hold">
                                          <p:stCondLst>
                                            <p:cond delay="999"/>
                                          </p:stCondLst>
                                        </p:cTn>
                                        <p:tgtEl>
                                          <p:spTgt spid="105"/>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1000"/>
                                        <p:tgtEl>
                                          <p:spTgt spid="111"/>
                                        </p:tgtEl>
                                      </p:cBhvr>
                                    </p:animEffect>
                                    <p:set>
                                      <p:cBhvr>
                                        <p:cTn id="26" dur="1" fill="hold">
                                          <p:stCondLst>
                                            <p:cond delay="999"/>
                                          </p:stCondLst>
                                        </p:cTn>
                                        <p:tgtEl>
                                          <p:spTgt spid="111"/>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1000"/>
                                        <p:tgtEl>
                                          <p:spTgt spid="96"/>
                                        </p:tgtEl>
                                      </p:cBhvr>
                                    </p:animEffect>
                                    <p:set>
                                      <p:cBhvr>
                                        <p:cTn id="29" dur="1" fill="hold">
                                          <p:stCondLst>
                                            <p:cond delay="999"/>
                                          </p:stCondLst>
                                        </p:cTn>
                                        <p:tgtEl>
                                          <p:spTgt spid="96"/>
                                        </p:tgtEl>
                                        <p:attrNameLst>
                                          <p:attrName>style.visibility</p:attrName>
                                        </p:attrNameLst>
                                      </p:cBhvr>
                                      <p:to>
                                        <p:strVal val="hidden"/>
                                      </p:to>
                                    </p:set>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1000" fill="hold"/>
                                        <p:tgtEl>
                                          <p:spTgt spid="2"/>
                                        </p:tgtEl>
                                        <p:attrNameLst>
                                          <p:attrName>ppt_x</p:attrName>
                                        </p:attrNameLst>
                                      </p:cBhvr>
                                      <p:tavLst>
                                        <p:tav tm="0">
                                          <p:val>
                                            <p:strVal val="0-#ppt_w/2"/>
                                          </p:val>
                                        </p:tav>
                                        <p:tav tm="100000">
                                          <p:val>
                                            <p:strVal val="#ppt_x"/>
                                          </p:val>
                                        </p:tav>
                                      </p:tavLst>
                                    </p:anim>
                                    <p:anim calcmode="lin" valueType="num">
                                      <p:cBhvr additive="base">
                                        <p:cTn id="34" dur="1000" fill="hold"/>
                                        <p:tgtEl>
                                          <p:spTgt spid="2"/>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0" presetClass="path" presetSubtype="0" accel="50000" decel="50000" fill="hold" nodeType="afterEffect">
                                  <p:stCondLst>
                                    <p:cond delay="0"/>
                                  </p:stCondLst>
                                  <p:childTnLst>
                                    <p:animMotion origin="layout" path="M 1.66667E-6 4.07407E-6 L -0.10833 -0.03866 " pathEditMode="relative" rAng="0" ptsTypes="AA">
                                      <p:cBhvr>
                                        <p:cTn id="37" dur="1000" fill="hold"/>
                                        <p:tgtEl>
                                          <p:spTgt spid="41"/>
                                        </p:tgtEl>
                                        <p:attrNameLst>
                                          <p:attrName>ppt_x</p:attrName>
                                          <p:attrName>ppt_y</p:attrName>
                                        </p:attrNameLst>
                                      </p:cBhvr>
                                      <p:rCtr x="-5417" y="-1944"/>
                                    </p:animMotion>
                                  </p:childTnLst>
                                </p:cTn>
                              </p:par>
                            </p:childTnLst>
                          </p:cTn>
                        </p:par>
                        <p:par>
                          <p:cTn id="38" fill="hold">
                            <p:stCondLst>
                              <p:cond delay="4000"/>
                            </p:stCondLst>
                            <p:childTnLst>
                              <p:par>
                                <p:cTn id="39" presetID="0" presetClass="path" presetSubtype="0" accel="50000" decel="50000" fill="hold" nodeType="afterEffect">
                                  <p:stCondLst>
                                    <p:cond delay="0"/>
                                  </p:stCondLst>
                                  <p:childTnLst>
                                    <p:animMotion origin="layout" path="M -0.00378 0.01042 L 0.34896 -0.525 " pathEditMode="relative" rAng="0" ptsTypes="AA">
                                      <p:cBhvr>
                                        <p:cTn id="40" dur="1000" fill="hold"/>
                                        <p:tgtEl>
                                          <p:spTgt spid="42"/>
                                        </p:tgtEl>
                                        <p:attrNameLst>
                                          <p:attrName>ppt_x</p:attrName>
                                          <p:attrName>ppt_y</p:attrName>
                                        </p:attrNameLst>
                                      </p:cBhvr>
                                      <p:rCtr x="17630" y="-26782"/>
                                    </p:animMotion>
                                  </p:childTnLst>
                                </p:cTn>
                              </p:par>
                            </p:childTnLst>
                          </p:cTn>
                        </p:par>
                        <p:par>
                          <p:cTn id="41" fill="hold">
                            <p:stCondLst>
                              <p:cond delay="5000"/>
                            </p:stCondLst>
                            <p:childTnLst>
                              <p:par>
                                <p:cTn id="42" presetID="9" presetClass="entr" presetSubtype="0"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dissolve">
                                      <p:cBhvr>
                                        <p:cTn id="44" dur="1000"/>
                                        <p:tgtEl>
                                          <p:spTgt spid="47"/>
                                        </p:tgtEl>
                                      </p:cBhvr>
                                    </p:animEffect>
                                  </p:childTnLst>
                                </p:cTn>
                              </p:par>
                            </p:childTnLst>
                          </p:cTn>
                        </p:par>
                        <p:par>
                          <p:cTn id="45" fill="hold">
                            <p:stCondLst>
                              <p:cond delay="6000"/>
                            </p:stCondLst>
                            <p:childTnLst>
                              <p:par>
                                <p:cTn id="46" presetID="9" presetClass="entr" presetSubtype="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grpSp>
        <p:nvGrpSpPr>
          <p:cNvPr id="3" name="Group 2"/>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612996" y="2262178"/>
            <a:ext cx="5003360" cy="3266774"/>
            <a:chOff x="6612996" y="2262178"/>
            <a:chExt cx="5003360" cy="3266774"/>
          </a:xfrm>
        </p:grpSpPr>
        <p:cxnSp>
          <p:nvCxnSpPr>
            <p:cNvPr id="91" name="Straight Connector 90"/>
            <p:cNvCxnSpPr/>
            <p:nvPr/>
          </p:nvCxnSpPr>
          <p:spPr>
            <a:xfrm flipV="1">
              <a:off x="6612996" y="2296684"/>
              <a:ext cx="194204" cy="263657"/>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807200" y="2296684"/>
              <a:ext cx="1655905" cy="225223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6991804" y="2530964"/>
              <a:ext cx="670546" cy="2971791"/>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7662350" y="2501931"/>
              <a:ext cx="1472329" cy="3027021"/>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9511001" y="2296684"/>
              <a:ext cx="1215056" cy="78331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6" idx="0"/>
              <a:endCxn id="2" idx="3"/>
            </p:cNvCxnSpPr>
            <p:nvPr/>
          </p:nvCxnSpPr>
          <p:spPr>
            <a:xfrm flipH="1" flipV="1">
              <a:off x="10726057" y="2262178"/>
              <a:ext cx="890299" cy="23428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8" idx="0"/>
              <a:endCxn id="2" idx="3"/>
            </p:cNvCxnSpPr>
            <p:nvPr/>
          </p:nvCxnSpPr>
          <p:spPr>
            <a:xfrm flipV="1">
              <a:off x="10145776" y="2262178"/>
              <a:ext cx="580281" cy="171599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4" idx="0"/>
              <a:endCxn id="2" idx="3"/>
            </p:cNvCxnSpPr>
            <p:nvPr/>
          </p:nvCxnSpPr>
          <p:spPr>
            <a:xfrm flipH="1" flipV="1">
              <a:off x="10726057" y="2262178"/>
              <a:ext cx="518792" cy="325290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xmlns="" id="{A1C09A20-4E02-EE4B-ACC9-E999479DB58C}"/>
              </a:ext>
            </a:extLst>
          </p:cNvPr>
          <p:cNvSpPr txBox="1"/>
          <p:nvPr/>
        </p:nvSpPr>
        <p:spPr>
          <a:xfrm>
            <a:off x="272321" y="928656"/>
            <a:ext cx="4562394" cy="3970318"/>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SDN Based System</a:t>
            </a:r>
          </a:p>
          <a:p>
            <a:pPr marL="342900" lvl="2" indent="-342900">
              <a:buFont typeface="Arial" panose="020B0604020202020204" pitchFamily="34" charset="0"/>
              <a:buChar char="•"/>
            </a:pPr>
            <a:r>
              <a:rPr lang="en-US" sz="2800" dirty="0"/>
              <a:t>Distributed SDN</a:t>
            </a:r>
          </a:p>
          <a:p>
            <a:pPr marL="1257300" lvl="2" indent="-342900">
              <a:buFont typeface="Arial" panose="020B0604020202020204" pitchFamily="34" charset="0"/>
              <a:buChar char="•"/>
            </a:pPr>
            <a:r>
              <a:rPr lang="en-US" sz="2800" dirty="0" smtClean="0"/>
              <a:t>SCL</a:t>
            </a:r>
          </a:p>
          <a:p>
            <a:pPr marL="1257300" lvl="2" indent="-342900">
              <a:buFont typeface="Arial" panose="020B0604020202020204" pitchFamily="34" charset="0"/>
              <a:buChar char="•"/>
            </a:pPr>
            <a:r>
              <a:rPr lang="en-US" sz="2800" dirty="0" smtClean="0"/>
              <a:t>BLAC</a:t>
            </a:r>
          </a:p>
          <a:p>
            <a:pPr marL="1714500" lvl="3" indent="-342900">
              <a:buFont typeface="Arial" panose="020B0604020202020204" pitchFamily="34" charset="0"/>
              <a:buChar char="•"/>
            </a:pPr>
            <a:r>
              <a:rPr lang="en-US" sz="2000" b="1" dirty="0">
                <a:solidFill>
                  <a:srgbClr val="00893D"/>
                </a:solidFill>
              </a:rPr>
              <a:t>Auto-scalable</a:t>
            </a:r>
          </a:p>
          <a:p>
            <a:pPr marL="1714500" lvl="3" indent="-342900">
              <a:buFont typeface="Arial" panose="020B0604020202020204" pitchFamily="34" charset="0"/>
              <a:buChar char="•"/>
            </a:pPr>
            <a:r>
              <a:rPr lang="en-US" sz="2000" b="1" dirty="0">
                <a:solidFill>
                  <a:srgbClr val="00893D"/>
                </a:solidFill>
              </a:rPr>
              <a:t>﻿Fault tolerance</a:t>
            </a:r>
          </a:p>
          <a:p>
            <a:pPr marL="1714500" lvl="3" indent="-342900">
              <a:buFont typeface="Arial" panose="020B0604020202020204" pitchFamily="34" charset="0"/>
              <a:buChar char="•"/>
            </a:pPr>
            <a:r>
              <a:rPr lang="en-US" sz="2000" dirty="0">
                <a:solidFill>
                  <a:srgbClr val="FF0000"/>
                </a:solidFill>
              </a:rPr>
              <a:t>Plug-and-play</a:t>
            </a:r>
          </a:p>
          <a:p>
            <a:pPr marL="1714500" lvl="3" indent="-342900">
              <a:buFont typeface="Arial" panose="020B0604020202020204" pitchFamily="34" charset="0"/>
              <a:buChar char="•"/>
            </a:pPr>
            <a:r>
              <a:rPr lang="en-US" sz="2000" dirty="0">
                <a:solidFill>
                  <a:srgbClr val="FF0000"/>
                </a:solidFill>
              </a:rPr>
              <a:t>Short-lived flows</a:t>
            </a:r>
          </a:p>
          <a:p>
            <a:pPr marL="1714500" lvl="3" indent="-342900">
              <a:buFont typeface="Arial" panose="020B0604020202020204" pitchFamily="34" charset="0"/>
              <a:buChar char="•"/>
            </a:pPr>
            <a:r>
              <a:rPr lang="en-US" sz="2000" b="1" dirty="0">
                <a:solidFill>
                  <a:srgbClr val="00893D"/>
                </a:solidFill>
              </a:rPr>
              <a:t>﻿Rapid deployment</a:t>
            </a:r>
          </a:p>
          <a:p>
            <a:pPr marL="1714500" lvl="3" indent="-342900">
              <a:buFont typeface="Arial" panose="020B0604020202020204" pitchFamily="34" charset="0"/>
              <a:buChar char="•"/>
            </a:pPr>
            <a:r>
              <a:rPr lang="en-US" sz="2000" dirty="0">
                <a:solidFill>
                  <a:srgbClr val="FF0000"/>
                </a:solidFill>
              </a:rPr>
              <a:t>Micro-service </a:t>
            </a:r>
            <a:r>
              <a:rPr lang="en-US" sz="2000" dirty="0" smtClean="0">
                <a:solidFill>
                  <a:srgbClr val="FF0000"/>
                </a:solidFill>
              </a:rPr>
              <a:t>architecture</a:t>
            </a:r>
            <a:endParaRPr lang="en-US" sz="2000" dirty="0">
              <a:solidFill>
                <a:srgbClr val="FF0000"/>
              </a:solidFill>
            </a:endParaRPr>
          </a:p>
        </p:txBody>
      </p:sp>
      <p:sp>
        <p:nvSpPr>
          <p:cNvPr id="2" name="Rounded Rectangle 1"/>
          <p:cNvSpPr/>
          <p:nvPr/>
        </p:nvSpPr>
        <p:spPr>
          <a:xfrm>
            <a:off x="6807200" y="2056931"/>
            <a:ext cx="3918857" cy="410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BLAC SCHEDULER</a:t>
            </a:r>
            <a:endParaRPr lang="en-US" dirty="0"/>
          </a:p>
        </p:txBody>
      </p:sp>
      <p:pic>
        <p:nvPicPr>
          <p:cNvPr id="47" name="Picture 46">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99968" y="890846"/>
            <a:ext cx="931784" cy="897865"/>
          </a:xfrm>
          <a:prstGeom prst="rect">
            <a:avLst/>
          </a:prstGeom>
        </p:spPr>
      </p:pic>
      <p:pic>
        <p:nvPicPr>
          <p:cNvPr id="48" name="Picture 47">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07310" y="856340"/>
            <a:ext cx="931784" cy="897865"/>
          </a:xfrm>
          <a:prstGeom prst="rect">
            <a:avLst/>
          </a:prstGeom>
        </p:spPr>
      </p:pic>
      <p:grpSp>
        <p:nvGrpSpPr>
          <p:cNvPr id="19" name="Group 18"/>
          <p:cNvGrpSpPr/>
          <p:nvPr/>
        </p:nvGrpSpPr>
        <p:grpSpPr>
          <a:xfrm>
            <a:off x="7465860" y="1754205"/>
            <a:ext cx="2607342" cy="302726"/>
            <a:chOff x="7465860" y="1754205"/>
            <a:chExt cx="2607342" cy="302726"/>
          </a:xfrm>
        </p:grpSpPr>
        <p:cxnSp>
          <p:nvCxnSpPr>
            <p:cNvPr id="39" name="Straight Connector 38"/>
            <p:cNvCxnSpPr>
              <a:stCxn id="2" idx="0"/>
              <a:endCxn id="48" idx="2"/>
            </p:cNvCxnSpPr>
            <p:nvPr/>
          </p:nvCxnSpPr>
          <p:spPr>
            <a:xfrm flipV="1">
              <a:off x="8766629" y="1754205"/>
              <a:ext cx="1306573" cy="302726"/>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 idx="0"/>
              <a:endCxn id="47" idx="2"/>
            </p:cNvCxnSpPr>
            <p:nvPr/>
          </p:nvCxnSpPr>
          <p:spPr>
            <a:xfrm flipH="1" flipV="1">
              <a:off x="7465860" y="1788711"/>
              <a:ext cx="1300769" cy="26822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p:txBody>
          <a:bodyPr/>
          <a:lstStyle/>
          <a:p>
            <a:fld id="{C6DF445F-4A74-2844-85C2-D3C66E1B6C93}" type="slidenum">
              <a:rPr lang="en-US" smtClean="0"/>
              <a:t>11</a:t>
            </a:fld>
            <a:endParaRPr lang="en-US"/>
          </a:p>
        </p:txBody>
      </p:sp>
    </p:spTree>
    <p:extLst>
      <p:ext uri="{BB962C8B-B14F-4D97-AF65-F5344CB8AC3E}">
        <p14:creationId xmlns:p14="http://schemas.microsoft.com/office/powerpoint/2010/main" val="125437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grpSp>
        <p:nvGrpSpPr>
          <p:cNvPr id="5" name="Group 4"/>
          <p:cNvGrpSpPr/>
          <p:nvPr/>
        </p:nvGrpSpPr>
        <p:grpSpPr>
          <a:xfrm>
            <a:off x="4975257" y="3582668"/>
            <a:ext cx="4159422" cy="1911778"/>
            <a:chOff x="4834715" y="3582668"/>
            <a:chExt cx="4299964" cy="1911778"/>
          </a:xfrm>
        </p:grpSpPr>
        <p:cxnSp>
          <p:nvCxnSpPr>
            <p:cNvPr id="91" name="Straight Connector 90"/>
            <p:cNvCxnSpPr>
              <a:stCxn id="38" idx="2"/>
              <a:endCxn id="37" idx="3"/>
            </p:cNvCxnSpPr>
            <p:nvPr/>
          </p:nvCxnSpPr>
          <p:spPr>
            <a:xfrm flipH="1">
              <a:off x="4834715" y="3582668"/>
              <a:ext cx="1693076" cy="1308791"/>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4" idx="3"/>
              <a:endCxn id="37" idx="3"/>
            </p:cNvCxnSpPr>
            <p:nvPr/>
          </p:nvCxnSpPr>
          <p:spPr>
            <a:xfrm flipH="1">
              <a:off x="4834715" y="4514417"/>
              <a:ext cx="3605698" cy="377042"/>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2" idx="0"/>
              <a:endCxn id="37" idx="3"/>
            </p:cNvCxnSpPr>
            <p:nvPr/>
          </p:nvCxnSpPr>
          <p:spPr>
            <a:xfrm flipH="1" flipV="1">
              <a:off x="4834715" y="4891459"/>
              <a:ext cx="2084684" cy="57679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0" idx="0"/>
              <a:endCxn id="37" idx="3"/>
            </p:cNvCxnSpPr>
            <p:nvPr/>
          </p:nvCxnSpPr>
          <p:spPr>
            <a:xfrm flipH="1" flipV="1">
              <a:off x="4834715" y="4891459"/>
              <a:ext cx="4299964" cy="602987"/>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9511001" y="2032903"/>
            <a:ext cx="2105355" cy="3482184"/>
            <a:chOff x="9511001" y="2032903"/>
            <a:chExt cx="2105355" cy="3482184"/>
          </a:xfrm>
        </p:grpSpPr>
        <p:cxnSp>
          <p:nvCxnSpPr>
            <p:cNvPr id="93" name="Straight Connector 92"/>
            <p:cNvCxnSpPr>
              <a:stCxn id="36" idx="3"/>
            </p:cNvCxnSpPr>
            <p:nvPr/>
          </p:nvCxnSpPr>
          <p:spPr>
            <a:xfrm flipV="1">
              <a:off x="9511001" y="2032903"/>
              <a:ext cx="1837166" cy="101259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6" idx="0"/>
            </p:cNvCxnSpPr>
            <p:nvPr/>
          </p:nvCxnSpPr>
          <p:spPr>
            <a:xfrm flipH="1" flipV="1">
              <a:off x="11348167" y="2032903"/>
              <a:ext cx="268189" cy="463555"/>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8" idx="0"/>
            </p:cNvCxnSpPr>
            <p:nvPr/>
          </p:nvCxnSpPr>
          <p:spPr>
            <a:xfrm flipV="1">
              <a:off x="10145776" y="2032903"/>
              <a:ext cx="1202391" cy="194527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4" idx="0"/>
            </p:cNvCxnSpPr>
            <p:nvPr/>
          </p:nvCxnSpPr>
          <p:spPr>
            <a:xfrm flipV="1">
              <a:off x="11244849" y="2032903"/>
              <a:ext cx="103318" cy="348218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xmlns="" id="{A1C09A20-4E02-EE4B-ACC9-E999479DB58C}"/>
              </a:ext>
            </a:extLst>
          </p:cNvPr>
          <p:cNvSpPr txBox="1"/>
          <p:nvPr/>
        </p:nvSpPr>
        <p:spPr>
          <a:xfrm>
            <a:off x="269935" y="931297"/>
            <a:ext cx="5823679" cy="1384995"/>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SDN Based </a:t>
            </a:r>
            <a:r>
              <a:rPr lang="en-US" sz="2800" dirty="0" smtClean="0"/>
              <a:t>System</a:t>
            </a:r>
          </a:p>
          <a:p>
            <a:pPr marL="342900" lvl="2" indent="-342900">
              <a:buFont typeface="Arial" panose="020B0604020202020204" pitchFamily="34" charset="0"/>
              <a:buChar char="•"/>
            </a:pPr>
            <a:r>
              <a:rPr lang="en-US" sz="2800" dirty="0" smtClean="0"/>
              <a:t>Distributed SDN</a:t>
            </a:r>
            <a:endParaRPr lang="en-US" sz="2800" dirty="0"/>
          </a:p>
          <a:p>
            <a:pPr marL="342900" lvl="2" indent="-342900">
              <a:buFont typeface="Arial" panose="020B0604020202020204" pitchFamily="34" charset="0"/>
              <a:buChar char="•"/>
            </a:pPr>
            <a:r>
              <a:rPr lang="en-US" sz="2800" dirty="0" smtClean="0"/>
              <a:t>Aloe</a:t>
            </a:r>
            <a:endParaRPr lang="en-US" sz="2800" dirty="0"/>
          </a:p>
        </p:txBody>
      </p:sp>
      <p:pic>
        <p:nvPicPr>
          <p:cNvPr id="37" name="Picture 36">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43473" y="4442526"/>
            <a:ext cx="931784" cy="897865"/>
          </a:xfrm>
          <a:prstGeom prst="rect">
            <a:avLst/>
          </a:prstGeom>
        </p:spPr>
      </p:pic>
      <p:pic>
        <p:nvPicPr>
          <p:cNvPr id="42" name="Picture 41">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82275" y="1194330"/>
            <a:ext cx="931784" cy="897865"/>
          </a:xfrm>
          <a:prstGeom prst="rect">
            <a:avLst/>
          </a:prstGeom>
        </p:spPr>
      </p:pic>
      <p:sp>
        <p:nvSpPr>
          <p:cNvPr id="2" name="Slide Number Placeholder 1"/>
          <p:cNvSpPr>
            <a:spLocks noGrp="1"/>
          </p:cNvSpPr>
          <p:nvPr>
            <p:ph type="sldNum" sz="quarter" idx="12"/>
          </p:nvPr>
        </p:nvSpPr>
        <p:spPr/>
        <p:txBody>
          <a:bodyPr/>
          <a:lstStyle/>
          <a:p>
            <a:fld id="{C6DF445F-4A74-2844-85C2-D3C66E1B6C93}" type="slidenum">
              <a:rPr lang="en-US" smtClean="0"/>
              <a:t>12</a:t>
            </a:fld>
            <a:endParaRPr lang="en-US"/>
          </a:p>
        </p:txBody>
      </p:sp>
    </p:spTree>
    <p:extLst>
      <p:ext uri="{BB962C8B-B14F-4D97-AF65-F5344CB8AC3E}">
        <p14:creationId xmlns:p14="http://schemas.microsoft.com/office/powerpoint/2010/main" val="68018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par>
                                <p:cTn id="13" presetID="9"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135" name="Group 134"/>
          <p:cNvGrpSpPr/>
          <p:nvPr/>
        </p:nvGrpSpPr>
        <p:grpSpPr>
          <a:xfrm>
            <a:off x="7768071" y="863146"/>
            <a:ext cx="2887100" cy="901822"/>
            <a:chOff x="7768071" y="863146"/>
            <a:chExt cx="2887100" cy="901822"/>
          </a:xfrm>
        </p:grpSpPr>
        <p:pic>
          <p:nvPicPr>
            <p:cNvPr id="119" name="Picture 118">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23387" y="867103"/>
              <a:ext cx="931784" cy="897865"/>
            </a:xfrm>
            <a:prstGeom prst="rect">
              <a:avLst/>
            </a:prstGeom>
          </p:spPr>
        </p:pic>
        <p:pic>
          <p:nvPicPr>
            <p:cNvPr id="125" name="Picture 124">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68071" y="863146"/>
              <a:ext cx="931784" cy="897865"/>
            </a:xfrm>
            <a:prstGeom prst="rect">
              <a:avLst/>
            </a:prstGeom>
          </p:spPr>
        </p:pic>
      </p:grpSp>
      <p:pic>
        <p:nvPicPr>
          <p:cNvPr id="126" name="Picture 125">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48964" y="1151395"/>
            <a:ext cx="931784" cy="897865"/>
          </a:xfrm>
          <a:prstGeom prst="rect">
            <a:avLst/>
          </a:prstGeom>
        </p:spPr>
      </p:pic>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grpSp>
        <p:nvGrpSpPr>
          <p:cNvPr id="25" name="Group 24"/>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978452" y="3582668"/>
            <a:ext cx="4755849" cy="2440195"/>
            <a:chOff x="3978452" y="3582668"/>
            <a:chExt cx="4755849" cy="2440195"/>
          </a:xfrm>
        </p:grpSpPr>
        <p:pic>
          <p:nvPicPr>
            <p:cNvPr id="63" name="Picture 62">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78452" y="4232047"/>
              <a:ext cx="931784" cy="897865"/>
            </a:xfrm>
            <a:prstGeom prst="rect">
              <a:avLst/>
            </a:prstGeom>
          </p:spPr>
        </p:pic>
        <p:grpSp>
          <p:nvGrpSpPr>
            <p:cNvPr id="57" name="Group 56"/>
            <p:cNvGrpSpPr/>
            <p:nvPr/>
          </p:nvGrpSpPr>
          <p:grpSpPr>
            <a:xfrm>
              <a:off x="4910236" y="3582668"/>
              <a:ext cx="3824065" cy="2440195"/>
              <a:chOff x="4910236" y="3582668"/>
              <a:chExt cx="3824065" cy="2440195"/>
            </a:xfrm>
          </p:grpSpPr>
          <p:cxnSp>
            <p:nvCxnSpPr>
              <p:cNvPr id="91" name="Straight Connector 90"/>
              <p:cNvCxnSpPr>
                <a:stCxn id="38" idx="2"/>
                <a:endCxn id="63" idx="3"/>
              </p:cNvCxnSpPr>
              <p:nvPr/>
            </p:nvCxnSpPr>
            <p:spPr>
              <a:xfrm flipH="1">
                <a:off x="4910236" y="3582668"/>
                <a:ext cx="1702760" cy="1098312"/>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4" idx="1"/>
                <a:endCxn id="63" idx="3"/>
              </p:cNvCxnSpPr>
              <p:nvPr/>
            </p:nvCxnSpPr>
            <p:spPr>
              <a:xfrm flipH="1">
                <a:off x="4910236" y="4514417"/>
                <a:ext cx="2752114" cy="166563"/>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0" idx="1"/>
                <a:endCxn id="63" idx="3"/>
              </p:cNvCxnSpPr>
              <p:nvPr/>
            </p:nvCxnSpPr>
            <p:spPr>
              <a:xfrm flipH="1" flipV="1">
                <a:off x="4910236" y="4680980"/>
                <a:ext cx="3824065" cy="1341883"/>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32" idx="1"/>
                <a:endCxn id="63" idx="3"/>
              </p:cNvCxnSpPr>
              <p:nvPr/>
            </p:nvCxnSpPr>
            <p:spPr>
              <a:xfrm flipH="1" flipV="1">
                <a:off x="4910236" y="4680980"/>
                <a:ext cx="1681190" cy="1315686"/>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33" name="Group 132"/>
          <p:cNvGrpSpPr/>
          <p:nvPr/>
        </p:nvGrpSpPr>
        <p:grpSpPr>
          <a:xfrm>
            <a:off x="3685042" y="4514417"/>
            <a:ext cx="5049259" cy="1508446"/>
            <a:chOff x="3685042" y="4514417"/>
            <a:chExt cx="5049259" cy="1508446"/>
          </a:xfrm>
        </p:grpSpPr>
        <p:cxnSp>
          <p:nvCxnSpPr>
            <p:cNvPr id="87" name="Straight Connector 86"/>
            <p:cNvCxnSpPr>
              <a:stCxn id="30" idx="1"/>
              <a:endCxn id="121" idx="3"/>
            </p:cNvCxnSpPr>
            <p:nvPr/>
          </p:nvCxnSpPr>
          <p:spPr>
            <a:xfrm flipH="1" flipV="1">
              <a:off x="3685042" y="5090327"/>
              <a:ext cx="5049259" cy="932536"/>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34" idx="1"/>
              <a:endCxn id="121" idx="3"/>
            </p:cNvCxnSpPr>
            <p:nvPr/>
          </p:nvCxnSpPr>
          <p:spPr>
            <a:xfrm flipH="1">
              <a:off x="3685042" y="4514417"/>
              <a:ext cx="3977308" cy="57591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95" name="Straight Connector 94"/>
          <p:cNvCxnSpPr>
            <a:stCxn id="32" idx="1"/>
            <a:endCxn id="124" idx="3"/>
          </p:cNvCxnSpPr>
          <p:nvPr/>
        </p:nvCxnSpPr>
        <p:spPr>
          <a:xfrm flipH="1" flipV="1">
            <a:off x="3695827" y="5973718"/>
            <a:ext cx="2895599" cy="2294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612996" y="1761011"/>
            <a:ext cx="2497628" cy="764824"/>
            <a:chOff x="6612996" y="1761011"/>
            <a:chExt cx="2497628" cy="764824"/>
          </a:xfrm>
        </p:grpSpPr>
        <p:cxnSp>
          <p:nvCxnSpPr>
            <p:cNvPr id="84" name="Straight Connector 83"/>
            <p:cNvCxnSpPr>
              <a:stCxn id="38" idx="0"/>
              <a:endCxn id="125" idx="2"/>
            </p:cNvCxnSpPr>
            <p:nvPr/>
          </p:nvCxnSpPr>
          <p:spPr>
            <a:xfrm flipV="1">
              <a:off x="6612996" y="1761011"/>
              <a:ext cx="1620967" cy="76482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6" idx="0"/>
              <a:endCxn id="125" idx="2"/>
            </p:cNvCxnSpPr>
            <p:nvPr/>
          </p:nvCxnSpPr>
          <p:spPr>
            <a:xfrm flipH="1" flipV="1">
              <a:off x="8233963" y="1761011"/>
              <a:ext cx="876661" cy="75606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3562026" y="3978177"/>
            <a:ext cx="7682823" cy="1536910"/>
            <a:chOff x="3562026" y="3978177"/>
            <a:chExt cx="7682823" cy="1536910"/>
          </a:xfrm>
        </p:grpSpPr>
        <p:cxnSp>
          <p:nvCxnSpPr>
            <p:cNvPr id="101" name="Straight Connector 100"/>
            <p:cNvCxnSpPr>
              <a:stCxn id="28" idx="0"/>
            </p:cNvCxnSpPr>
            <p:nvPr/>
          </p:nvCxnSpPr>
          <p:spPr>
            <a:xfrm flipH="1">
              <a:off x="3562026" y="3978177"/>
              <a:ext cx="6583750" cy="22118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0" idx="3"/>
              <a:endCxn id="24" idx="0"/>
            </p:cNvCxnSpPr>
            <p:nvPr/>
          </p:nvCxnSpPr>
          <p:spPr>
            <a:xfrm>
              <a:off x="3745648" y="4206928"/>
              <a:ext cx="7499201" cy="130815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xmlns="" id="{A1C09A20-4E02-EE4B-ACC9-E999479DB58C}"/>
              </a:ext>
            </a:extLst>
          </p:cNvPr>
          <p:cNvSpPr txBox="1"/>
          <p:nvPr/>
        </p:nvSpPr>
        <p:spPr>
          <a:xfrm>
            <a:off x="272321" y="928656"/>
            <a:ext cx="4562394" cy="1384995"/>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SDN Based System</a:t>
            </a:r>
          </a:p>
          <a:p>
            <a:pPr marL="342900" lvl="2" indent="-342900">
              <a:buFont typeface="Arial" panose="020B0604020202020204" pitchFamily="34" charset="0"/>
              <a:buChar char="•"/>
            </a:pPr>
            <a:r>
              <a:rPr lang="en-US" sz="2800" dirty="0"/>
              <a:t>Distributed </a:t>
            </a:r>
            <a:r>
              <a:rPr lang="en-US" sz="2800" dirty="0" smtClean="0"/>
              <a:t>SDN</a:t>
            </a:r>
            <a:endParaRPr lang="en-US" sz="2800" dirty="0"/>
          </a:p>
          <a:p>
            <a:pPr marL="342900" lvl="2" indent="-342900">
              <a:buFont typeface="Arial" panose="020B0604020202020204" pitchFamily="34" charset="0"/>
              <a:buChar char="•"/>
            </a:pPr>
            <a:r>
              <a:rPr lang="en-US" sz="2800" dirty="0" smtClean="0"/>
              <a:t>Aloe</a:t>
            </a:r>
            <a:endParaRPr lang="en-US" sz="2800" dirty="0"/>
          </a:p>
        </p:txBody>
      </p:sp>
      <p:grpSp>
        <p:nvGrpSpPr>
          <p:cNvPr id="27" name="Group 26"/>
          <p:cNvGrpSpPr/>
          <p:nvPr/>
        </p:nvGrpSpPr>
        <p:grpSpPr>
          <a:xfrm>
            <a:off x="9511001" y="1178242"/>
            <a:ext cx="2303058" cy="4336845"/>
            <a:chOff x="9511001" y="1178242"/>
            <a:chExt cx="2303058" cy="4336845"/>
          </a:xfrm>
        </p:grpSpPr>
        <p:grpSp>
          <p:nvGrpSpPr>
            <p:cNvPr id="15" name="Group 14"/>
            <p:cNvGrpSpPr/>
            <p:nvPr/>
          </p:nvGrpSpPr>
          <p:grpSpPr>
            <a:xfrm>
              <a:off x="9511001" y="1178242"/>
              <a:ext cx="2303058" cy="4336845"/>
              <a:chOff x="9511001" y="1178242"/>
              <a:chExt cx="2303058" cy="4336845"/>
            </a:xfrm>
          </p:grpSpPr>
          <p:grpSp>
            <p:nvGrpSpPr>
              <p:cNvPr id="50" name="Group 49"/>
              <p:cNvGrpSpPr/>
              <p:nvPr/>
            </p:nvGrpSpPr>
            <p:grpSpPr>
              <a:xfrm>
                <a:off x="9511001" y="2032903"/>
                <a:ext cx="2105355" cy="3482184"/>
                <a:chOff x="9511001" y="2032903"/>
                <a:chExt cx="2105355" cy="3482184"/>
              </a:xfrm>
            </p:grpSpPr>
            <p:cxnSp>
              <p:nvCxnSpPr>
                <p:cNvPr id="93" name="Straight Connector 92"/>
                <p:cNvCxnSpPr>
                  <a:stCxn id="36" idx="3"/>
                  <a:endCxn id="60" idx="2"/>
                </p:cNvCxnSpPr>
                <p:nvPr/>
              </p:nvCxnSpPr>
              <p:spPr>
                <a:xfrm flipV="1">
                  <a:off x="9511001" y="2076107"/>
                  <a:ext cx="1837166" cy="96939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6" idx="0"/>
                </p:cNvCxnSpPr>
                <p:nvPr/>
              </p:nvCxnSpPr>
              <p:spPr>
                <a:xfrm flipH="1" flipV="1">
                  <a:off x="11348167" y="2032903"/>
                  <a:ext cx="268189" cy="463555"/>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8" idx="0"/>
                  <a:endCxn id="60" idx="2"/>
                </p:cNvCxnSpPr>
                <p:nvPr/>
              </p:nvCxnSpPr>
              <p:spPr>
                <a:xfrm flipV="1">
                  <a:off x="10145776" y="2076107"/>
                  <a:ext cx="1202391" cy="190207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4" idx="0"/>
                  <a:endCxn id="60" idx="2"/>
                </p:cNvCxnSpPr>
                <p:nvPr/>
              </p:nvCxnSpPr>
              <p:spPr>
                <a:xfrm flipV="1">
                  <a:off x="11244849" y="2076107"/>
                  <a:ext cx="103318" cy="343898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60" name="Picture 59">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82275" y="1178242"/>
                <a:ext cx="931784" cy="897865"/>
              </a:xfrm>
              <a:prstGeom prst="rect">
                <a:avLst/>
              </a:prstGeom>
            </p:spPr>
          </p:pic>
        </p:grpSp>
        <p:grpSp>
          <p:nvGrpSpPr>
            <p:cNvPr id="81" name="Group 80"/>
            <p:cNvGrpSpPr/>
            <p:nvPr/>
          </p:nvGrpSpPr>
          <p:grpSpPr>
            <a:xfrm>
              <a:off x="9511001" y="2076107"/>
              <a:ext cx="2105355" cy="3438980"/>
              <a:chOff x="9513878" y="2078984"/>
              <a:chExt cx="2105355" cy="3438980"/>
            </a:xfrm>
          </p:grpSpPr>
          <p:cxnSp>
            <p:nvCxnSpPr>
              <p:cNvPr id="83" name="Straight Connector 82"/>
              <p:cNvCxnSpPr>
                <a:stCxn id="36" idx="3"/>
                <a:endCxn id="60" idx="2"/>
              </p:cNvCxnSpPr>
              <p:nvPr/>
            </p:nvCxnSpPr>
            <p:spPr>
              <a:xfrm flipV="1">
                <a:off x="9513878" y="2078984"/>
                <a:ext cx="1837166" cy="96939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26" idx="0"/>
                <a:endCxn id="60" idx="2"/>
              </p:cNvCxnSpPr>
              <p:nvPr/>
            </p:nvCxnSpPr>
            <p:spPr>
              <a:xfrm flipH="1" flipV="1">
                <a:off x="11351044" y="2078984"/>
                <a:ext cx="268189" cy="420351"/>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8" idx="0"/>
                <a:endCxn id="60" idx="2"/>
              </p:cNvCxnSpPr>
              <p:nvPr/>
            </p:nvCxnSpPr>
            <p:spPr>
              <a:xfrm flipV="1">
                <a:off x="10148653" y="2078984"/>
                <a:ext cx="1202391" cy="190207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4" idx="0"/>
                <a:endCxn id="60" idx="2"/>
              </p:cNvCxnSpPr>
              <p:nvPr/>
            </p:nvCxnSpPr>
            <p:spPr>
              <a:xfrm flipV="1">
                <a:off x="11247726" y="2078984"/>
                <a:ext cx="103318" cy="343898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pic>
        <p:nvPicPr>
          <p:cNvPr id="123" name="Picture 122">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23758" y="1175744"/>
            <a:ext cx="931784" cy="897865"/>
          </a:xfrm>
          <a:prstGeom prst="rect">
            <a:avLst/>
          </a:prstGeom>
        </p:spPr>
      </p:pic>
      <p:grpSp>
        <p:nvGrpSpPr>
          <p:cNvPr id="66" name="Group 65"/>
          <p:cNvGrpSpPr/>
          <p:nvPr/>
        </p:nvGrpSpPr>
        <p:grpSpPr>
          <a:xfrm>
            <a:off x="2753258" y="3732368"/>
            <a:ext cx="962087" cy="2690282"/>
            <a:chOff x="2753258" y="3732368"/>
            <a:chExt cx="962087" cy="2690282"/>
          </a:xfrm>
        </p:grpSpPr>
        <p:pic>
          <p:nvPicPr>
            <p:cNvPr id="121" name="Picture 120">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53258" y="4641394"/>
              <a:ext cx="931784" cy="897865"/>
            </a:xfrm>
            <a:prstGeom prst="rect">
              <a:avLst/>
            </a:prstGeom>
          </p:spPr>
        </p:pic>
        <p:pic>
          <p:nvPicPr>
            <p:cNvPr id="124" name="Picture 123">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64043" y="5524785"/>
              <a:ext cx="931784" cy="897865"/>
            </a:xfrm>
            <a:prstGeom prst="rect">
              <a:avLst/>
            </a:prstGeom>
          </p:spPr>
        </p:pic>
        <p:pic>
          <p:nvPicPr>
            <p:cNvPr id="127" name="Picture 126">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83561" y="3732368"/>
              <a:ext cx="931784" cy="897865"/>
            </a:xfrm>
            <a:prstGeom prst="rect">
              <a:avLst/>
            </a:prstGeom>
          </p:spPr>
        </p:pic>
      </p:grpSp>
      <p:pic>
        <p:nvPicPr>
          <p:cNvPr id="128" name="Picture 127">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64355" y="3846872"/>
            <a:ext cx="931784" cy="897865"/>
          </a:xfrm>
          <a:prstGeom prst="rect">
            <a:avLst/>
          </a:prstGeom>
        </p:spPr>
      </p:pic>
      <p:pic>
        <p:nvPicPr>
          <p:cNvPr id="129" name="Picture 128">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95827" y="4431940"/>
            <a:ext cx="931784" cy="897865"/>
          </a:xfrm>
          <a:prstGeom prst="rect">
            <a:avLst/>
          </a:prstGeom>
        </p:spPr>
      </p:pic>
      <p:pic>
        <p:nvPicPr>
          <p:cNvPr id="130" name="Picture 129">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60949" y="4966028"/>
            <a:ext cx="931784" cy="897865"/>
          </a:xfrm>
          <a:prstGeom prst="rect">
            <a:avLst/>
          </a:prstGeom>
        </p:spPr>
      </p:pic>
      <p:grpSp>
        <p:nvGrpSpPr>
          <p:cNvPr id="145" name="Group 144"/>
          <p:cNvGrpSpPr/>
          <p:nvPr/>
        </p:nvGrpSpPr>
        <p:grpSpPr>
          <a:xfrm>
            <a:off x="10145776" y="1764968"/>
            <a:ext cx="1470580" cy="2213209"/>
            <a:chOff x="10145776" y="1764968"/>
            <a:chExt cx="1470580" cy="2213209"/>
          </a:xfrm>
        </p:grpSpPr>
        <p:cxnSp>
          <p:nvCxnSpPr>
            <p:cNvPr id="109" name="Straight Connector 108"/>
            <p:cNvCxnSpPr>
              <a:stCxn id="28" idx="0"/>
              <a:endCxn id="119" idx="2"/>
            </p:cNvCxnSpPr>
            <p:nvPr/>
          </p:nvCxnSpPr>
          <p:spPr>
            <a:xfrm flipV="1">
              <a:off x="10145776" y="1764968"/>
              <a:ext cx="43503" cy="221320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26" idx="0"/>
              <a:endCxn id="119" idx="2"/>
            </p:cNvCxnSpPr>
            <p:nvPr/>
          </p:nvCxnSpPr>
          <p:spPr>
            <a:xfrm flipH="1" flipV="1">
              <a:off x="10189279" y="1764968"/>
              <a:ext cx="1427077" cy="73149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C6DF445F-4A74-2844-85C2-D3C66E1B6C93}" type="slidenum">
              <a:rPr lang="en-US" smtClean="0"/>
              <a:t>13</a:t>
            </a:fld>
            <a:endParaRPr lang="en-US"/>
          </a:p>
        </p:txBody>
      </p:sp>
    </p:spTree>
    <p:extLst>
      <p:ext uri="{BB962C8B-B14F-4D97-AF65-F5344CB8AC3E}">
        <p14:creationId xmlns:p14="http://schemas.microsoft.com/office/powerpoint/2010/main" val="28596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1000"/>
                                        <p:tgtEl>
                                          <p:spTgt spid="14"/>
                                        </p:tgtEl>
                                      </p:cBhvr>
                                    </p:animEffect>
                                    <p:set>
                                      <p:cBhvr>
                                        <p:cTn id="7" dur="1" fill="hold">
                                          <p:stCondLst>
                                            <p:cond delay="999"/>
                                          </p:stCondLst>
                                        </p:cTn>
                                        <p:tgtEl>
                                          <p:spTgt spid="14"/>
                                        </p:tgtEl>
                                        <p:attrNameLst>
                                          <p:attrName>style.visibility</p:attrName>
                                        </p:attrNameLst>
                                      </p:cBhvr>
                                      <p:to>
                                        <p:strVal val="hidden"/>
                                      </p:to>
                                    </p:set>
                                  </p:childTnLst>
                                </p:cTn>
                              </p:par>
                              <p:par>
                                <p:cTn id="8" presetID="0" presetClass="path" presetSubtype="0" accel="50000" decel="50000" fill="hold" nodeType="withEffect">
                                  <p:stCondLst>
                                    <p:cond delay="0"/>
                                  </p:stCondLst>
                                  <p:childTnLst>
                                    <p:animMotion origin="layout" path="M -0.00417 -0.01273 L -0.07383 0.02755 " pathEditMode="relative" rAng="0" ptsTypes="AA">
                                      <p:cBhvr>
                                        <p:cTn id="9" dur="1000" fill="hold"/>
                                        <p:tgtEl>
                                          <p:spTgt spid="129"/>
                                        </p:tgtEl>
                                        <p:attrNameLst>
                                          <p:attrName>ppt_x</p:attrName>
                                          <p:attrName>ppt_y</p:attrName>
                                        </p:attrNameLst>
                                      </p:cBhvr>
                                      <p:rCtr x="-3490" y="2014"/>
                                    </p:animMotion>
                                  </p:childTnLst>
                                </p:cTn>
                              </p:par>
                              <p:par>
                                <p:cTn id="10" presetID="0" presetClass="path" presetSubtype="0" accel="50000" decel="50000" fill="hold" nodeType="withEffect">
                                  <p:stCondLst>
                                    <p:cond delay="0"/>
                                  </p:stCondLst>
                                  <p:childTnLst>
                                    <p:animMotion origin="layout" path="M -1.45833E-6 -3.33333E-6 L -0.06901 0.08148 " pathEditMode="relative" rAng="0" ptsTypes="AA">
                                      <p:cBhvr>
                                        <p:cTn id="11" dur="2000" fill="hold"/>
                                        <p:tgtEl>
                                          <p:spTgt spid="130"/>
                                        </p:tgtEl>
                                        <p:attrNameLst>
                                          <p:attrName>ppt_x</p:attrName>
                                          <p:attrName>ppt_y</p:attrName>
                                        </p:attrNameLst>
                                      </p:cBhvr>
                                      <p:rCtr x="-3451" y="4074"/>
                                    </p:animMotion>
                                  </p:childTnLst>
                                </p:cTn>
                              </p:par>
                              <p:par>
                                <p:cTn id="12" presetID="0" presetClass="path" presetSubtype="0" accel="50000" decel="50000" fill="hold" nodeType="withEffect">
                                  <p:stCondLst>
                                    <p:cond delay="0"/>
                                  </p:stCondLst>
                                  <p:childTnLst>
                                    <p:animMotion origin="layout" path="M -0.00274 -0.09814 L -0.07344 -0.10231 " pathEditMode="relative" rAng="0" ptsTypes="AA">
                                      <p:cBhvr>
                                        <p:cTn id="13" dur="2000" fill="hold"/>
                                        <p:tgtEl>
                                          <p:spTgt spid="129"/>
                                        </p:tgtEl>
                                        <p:attrNameLst>
                                          <p:attrName>ppt_x</p:attrName>
                                          <p:attrName>ppt_y</p:attrName>
                                        </p:attrNameLst>
                                      </p:cBhvr>
                                      <p:rCtr x="-3542" y="-208"/>
                                    </p:animMotion>
                                  </p:childTnLst>
                                </p:cTn>
                              </p:par>
                              <p:par>
                                <p:cTn id="14" presetID="0" presetClass="path" presetSubtype="0" accel="50000" decel="50000" fill="hold" nodeType="withEffect">
                                  <p:stCondLst>
                                    <p:cond delay="0"/>
                                  </p:stCondLst>
                                  <p:childTnLst>
                                    <p:animMotion origin="layout" path="M -0.00976 0.08356 L -0.08619 0.11574 " pathEditMode="relative" rAng="0" ptsTypes="AA">
                                      <p:cBhvr>
                                        <p:cTn id="15" dur="2000" fill="hold"/>
                                        <p:tgtEl>
                                          <p:spTgt spid="128"/>
                                        </p:tgtEl>
                                        <p:attrNameLst>
                                          <p:attrName>ppt_x</p:attrName>
                                          <p:attrName>ppt_y</p:attrName>
                                        </p:attrNameLst>
                                      </p:cBhvr>
                                      <p:rCtr x="-3828" y="1597"/>
                                    </p:animMotion>
                                  </p:childTnLst>
                                </p:cTn>
                              </p:par>
                            </p:childTnLst>
                          </p:cTn>
                        </p:par>
                        <p:par>
                          <p:cTn id="16" fill="hold">
                            <p:stCondLst>
                              <p:cond delay="2000"/>
                            </p:stCondLst>
                            <p:childTnLst>
                              <p:par>
                                <p:cTn id="17" presetID="9" presetClass="entr" presetSubtype="0"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dissolve">
                                      <p:cBhvr>
                                        <p:cTn id="19" dur="1000"/>
                                        <p:tgtEl>
                                          <p:spTgt spid="132"/>
                                        </p:tgtEl>
                                      </p:cBhvr>
                                    </p:animEffect>
                                  </p:childTnLst>
                                </p:cTn>
                              </p:par>
                            </p:childTnLst>
                          </p:cTn>
                        </p:par>
                        <p:par>
                          <p:cTn id="20" fill="hold">
                            <p:stCondLst>
                              <p:cond delay="3000"/>
                            </p:stCondLst>
                            <p:childTnLst>
                              <p:par>
                                <p:cTn id="21" presetID="9" presetClass="entr" presetSubtype="0"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1000"/>
                                        <p:tgtEl>
                                          <p:spTgt spid="66"/>
                                        </p:tgtEl>
                                      </p:cBhvr>
                                    </p:animEffect>
                                  </p:childTnLst>
                                </p:cTn>
                              </p:par>
                            </p:childTnLst>
                          </p:cTn>
                        </p:par>
                        <p:par>
                          <p:cTn id="24" fill="hold">
                            <p:stCondLst>
                              <p:cond delay="4000"/>
                            </p:stCondLst>
                            <p:childTnLst>
                              <p:par>
                                <p:cTn id="25" presetID="9" presetClass="entr" presetSubtype="0" fill="hold" nodeType="after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dissolve">
                                      <p:cBhvr>
                                        <p:cTn id="27" dur="1000"/>
                                        <p:tgtEl>
                                          <p:spTgt spid="133"/>
                                        </p:tgtEl>
                                      </p:cBhvr>
                                    </p:animEffect>
                                  </p:childTnLst>
                                </p:cTn>
                              </p:par>
                            </p:childTnLst>
                          </p:cTn>
                        </p:par>
                        <p:par>
                          <p:cTn id="28" fill="hold">
                            <p:stCondLst>
                              <p:cond delay="5000"/>
                            </p:stCondLst>
                            <p:childTnLst>
                              <p:par>
                                <p:cTn id="29" presetID="9" presetClass="entr" presetSubtype="0" fill="hold" nodeType="after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dissolve">
                                      <p:cBhvr>
                                        <p:cTn id="31" dur="1000"/>
                                        <p:tgtEl>
                                          <p:spTgt spid="95"/>
                                        </p:tgtEl>
                                      </p:cBhvr>
                                    </p:animEffect>
                                  </p:childTnLst>
                                </p:cTn>
                              </p:par>
                            </p:childTnLst>
                          </p:cTn>
                        </p:par>
                        <p:par>
                          <p:cTn id="32" fill="hold">
                            <p:stCondLst>
                              <p:cond delay="6000"/>
                            </p:stCondLst>
                            <p:childTnLst>
                              <p:par>
                                <p:cTn id="33" presetID="9" presetClass="exit" presetSubtype="0" fill="hold" nodeType="afterEffect">
                                  <p:stCondLst>
                                    <p:cond delay="0"/>
                                  </p:stCondLst>
                                  <p:childTnLst>
                                    <p:animEffect transition="out" filter="dissolve">
                                      <p:cBhvr>
                                        <p:cTn id="34" dur="1000"/>
                                        <p:tgtEl>
                                          <p:spTgt spid="14"/>
                                        </p:tgtEl>
                                      </p:cBhvr>
                                    </p:animEffect>
                                    <p:set>
                                      <p:cBhvr>
                                        <p:cTn id="35" dur="1" fill="hold">
                                          <p:stCondLst>
                                            <p:cond delay="999"/>
                                          </p:stCondLst>
                                        </p:cTn>
                                        <p:tgtEl>
                                          <p:spTgt spid="14"/>
                                        </p:tgtEl>
                                        <p:attrNameLst>
                                          <p:attrName>style.visibility</p:attrName>
                                        </p:attrNameLst>
                                      </p:cBhvr>
                                      <p:to>
                                        <p:strVal val="hidden"/>
                                      </p:to>
                                    </p:set>
                                  </p:childTnLst>
                                </p:cTn>
                              </p:par>
                            </p:childTnLst>
                          </p:cTn>
                        </p:par>
                        <p:par>
                          <p:cTn id="36" fill="hold">
                            <p:stCondLst>
                              <p:cond delay="7000"/>
                            </p:stCondLst>
                            <p:childTnLst>
                              <p:par>
                                <p:cTn id="37" presetID="9" presetClass="exit" presetSubtype="0" fill="hold" nodeType="afterEffect">
                                  <p:stCondLst>
                                    <p:cond delay="0"/>
                                  </p:stCondLst>
                                  <p:childTnLst>
                                    <p:animEffect transition="out" filter="dissolve">
                                      <p:cBhvr>
                                        <p:cTn id="38" dur="1000"/>
                                        <p:tgtEl>
                                          <p:spTgt spid="27"/>
                                        </p:tgtEl>
                                      </p:cBhvr>
                                    </p:animEffect>
                                    <p:set>
                                      <p:cBhvr>
                                        <p:cTn id="39" dur="1" fill="hold">
                                          <p:stCondLst>
                                            <p:cond delay="999"/>
                                          </p:stCondLst>
                                        </p:cTn>
                                        <p:tgtEl>
                                          <p:spTgt spid="27"/>
                                        </p:tgtEl>
                                        <p:attrNameLst>
                                          <p:attrName>style.visibility</p:attrName>
                                        </p:attrNameLst>
                                      </p:cBhvr>
                                      <p:to>
                                        <p:strVal val="hidden"/>
                                      </p:to>
                                    </p:set>
                                  </p:childTnLst>
                                </p:cTn>
                              </p:par>
                            </p:childTnLst>
                          </p:cTn>
                        </p:par>
                        <p:par>
                          <p:cTn id="40" fill="hold">
                            <p:stCondLst>
                              <p:cond delay="8000"/>
                            </p:stCondLst>
                            <p:childTnLst>
                              <p:par>
                                <p:cTn id="41" presetID="0" presetClass="path" presetSubtype="0" accel="50000" decel="50000" fill="hold" nodeType="afterEffect">
                                  <p:stCondLst>
                                    <p:cond delay="0"/>
                                  </p:stCondLst>
                                  <p:childTnLst>
                                    <p:animMotion origin="layout" path="M 5E-6 -4.81481E-6 L -0.10404 -0.04282 " pathEditMode="relative" rAng="0" ptsTypes="AA">
                                      <p:cBhvr>
                                        <p:cTn id="42" dur="1000" fill="hold"/>
                                        <p:tgtEl>
                                          <p:spTgt spid="126"/>
                                        </p:tgtEl>
                                        <p:attrNameLst>
                                          <p:attrName>ppt_x</p:attrName>
                                          <p:attrName>ppt_y</p:attrName>
                                        </p:attrNameLst>
                                      </p:cBhvr>
                                      <p:rCtr x="-5117" y="-2153"/>
                                    </p:animMotion>
                                  </p:childTnLst>
                                </p:cTn>
                              </p:par>
                              <p:par>
                                <p:cTn id="43" presetID="0" presetClass="path" presetSubtype="0" accel="50000" decel="50000" fill="hold" nodeType="withEffect">
                                  <p:stCondLst>
                                    <p:cond delay="0"/>
                                  </p:stCondLst>
                                  <p:childTnLst>
                                    <p:animMotion origin="layout" path="M -0.02734 0.0199 L -0.25872 -0.05047 " pathEditMode="relative" rAng="0" ptsTypes="AA">
                                      <p:cBhvr>
                                        <p:cTn id="44" dur="1000" fill="hold"/>
                                        <p:tgtEl>
                                          <p:spTgt spid="123"/>
                                        </p:tgtEl>
                                        <p:attrNameLst>
                                          <p:attrName>ppt_x</p:attrName>
                                          <p:attrName>ppt_y</p:attrName>
                                        </p:attrNameLst>
                                      </p:cBhvr>
                                      <p:rCtr x="-11576" y="-3519"/>
                                    </p:animMotion>
                                  </p:childTnLst>
                                </p:cTn>
                              </p:par>
                            </p:childTnLst>
                          </p:cTn>
                        </p:par>
                        <p:par>
                          <p:cTn id="45" fill="hold">
                            <p:stCondLst>
                              <p:cond delay="9000"/>
                            </p:stCondLst>
                            <p:childTnLst>
                              <p:par>
                                <p:cTn id="46" presetID="9" presetClass="entr" presetSubtype="0" fill="hold" nodeType="afterEffect">
                                  <p:stCondLst>
                                    <p:cond delay="0"/>
                                  </p:stCondLst>
                                  <p:childTnLst>
                                    <p:set>
                                      <p:cBhvr>
                                        <p:cTn id="47" dur="1" fill="hold">
                                          <p:stCondLst>
                                            <p:cond delay="0"/>
                                          </p:stCondLst>
                                        </p:cTn>
                                        <p:tgtEl>
                                          <p:spTgt spid="135"/>
                                        </p:tgtEl>
                                        <p:attrNameLst>
                                          <p:attrName>style.visibility</p:attrName>
                                        </p:attrNameLst>
                                      </p:cBhvr>
                                      <p:to>
                                        <p:strVal val="visible"/>
                                      </p:to>
                                    </p:set>
                                    <p:animEffect transition="in" filter="dissolve">
                                      <p:cBhvr>
                                        <p:cTn id="48" dur="1000"/>
                                        <p:tgtEl>
                                          <p:spTgt spid="135"/>
                                        </p:tgtEl>
                                      </p:cBhvr>
                                    </p:animEffect>
                                  </p:childTnLst>
                                </p:cTn>
                              </p:par>
                            </p:childTnLst>
                          </p:cTn>
                        </p:par>
                        <p:par>
                          <p:cTn id="49" fill="hold">
                            <p:stCondLst>
                              <p:cond delay="10000"/>
                            </p:stCondLst>
                            <p:childTnLst>
                              <p:par>
                                <p:cTn id="50" presetID="9" presetClass="entr" presetSubtype="0" fill="hold" nodeType="afterEffect">
                                  <p:stCondLst>
                                    <p:cond delay="0"/>
                                  </p:stCondLst>
                                  <p:childTnLst>
                                    <p:set>
                                      <p:cBhvr>
                                        <p:cTn id="51" dur="1" fill="hold">
                                          <p:stCondLst>
                                            <p:cond delay="0"/>
                                          </p:stCondLst>
                                        </p:cTn>
                                        <p:tgtEl>
                                          <p:spTgt spid="136"/>
                                        </p:tgtEl>
                                        <p:attrNameLst>
                                          <p:attrName>style.visibility</p:attrName>
                                        </p:attrNameLst>
                                      </p:cBhvr>
                                      <p:to>
                                        <p:strVal val="visible"/>
                                      </p:to>
                                    </p:set>
                                    <p:animEffect transition="in" filter="dissolve">
                                      <p:cBhvr>
                                        <p:cTn id="52" dur="1000"/>
                                        <p:tgtEl>
                                          <p:spTgt spid="136"/>
                                        </p:tgtEl>
                                      </p:cBhvr>
                                    </p:animEffect>
                                  </p:childTnLst>
                                </p:cTn>
                              </p:par>
                            </p:childTnLst>
                          </p:cTn>
                        </p:par>
                        <p:par>
                          <p:cTn id="53" fill="hold">
                            <p:stCondLst>
                              <p:cond delay="11000"/>
                            </p:stCondLst>
                            <p:childTnLst>
                              <p:par>
                                <p:cTn id="54" presetID="9" presetClass="entr" presetSubtype="0" fill="hold" nodeType="afterEffect">
                                  <p:stCondLst>
                                    <p:cond delay="0"/>
                                  </p:stCondLst>
                                  <p:childTnLst>
                                    <p:set>
                                      <p:cBhvr>
                                        <p:cTn id="55" dur="1" fill="hold">
                                          <p:stCondLst>
                                            <p:cond delay="0"/>
                                          </p:stCondLst>
                                        </p:cTn>
                                        <p:tgtEl>
                                          <p:spTgt spid="145"/>
                                        </p:tgtEl>
                                        <p:attrNameLst>
                                          <p:attrName>style.visibility</p:attrName>
                                        </p:attrNameLst>
                                      </p:cBhvr>
                                      <p:to>
                                        <p:strVal val="visible"/>
                                      </p:to>
                                    </p:set>
                                    <p:animEffect transition="in" filter="dissolve">
                                      <p:cBhvr>
                                        <p:cTn id="56"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119" name="Picture 118">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23387" y="867103"/>
            <a:ext cx="931784" cy="897865"/>
          </a:xfrm>
          <a:prstGeom prst="rect">
            <a:avLst/>
          </a:prstGeom>
        </p:spPr>
      </p:pic>
      <p:pic>
        <p:nvPicPr>
          <p:cNvPr id="125" name="Picture 124">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68071" y="863146"/>
            <a:ext cx="931784" cy="897865"/>
          </a:xfrm>
          <a:prstGeom prst="rect">
            <a:avLst/>
          </a:prstGeom>
        </p:spPr>
      </p:pic>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grpSp>
        <p:nvGrpSpPr>
          <p:cNvPr id="25" name="Group 24"/>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3685042" y="4514417"/>
            <a:ext cx="5049259" cy="1508446"/>
            <a:chOff x="3685042" y="4514417"/>
            <a:chExt cx="5049259" cy="1508446"/>
          </a:xfrm>
        </p:grpSpPr>
        <p:cxnSp>
          <p:nvCxnSpPr>
            <p:cNvPr id="87" name="Straight Connector 86"/>
            <p:cNvCxnSpPr>
              <a:stCxn id="30" idx="1"/>
              <a:endCxn id="121" idx="3"/>
            </p:cNvCxnSpPr>
            <p:nvPr/>
          </p:nvCxnSpPr>
          <p:spPr>
            <a:xfrm flipH="1" flipV="1">
              <a:off x="3685042" y="5090327"/>
              <a:ext cx="5049259" cy="932536"/>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34" idx="1"/>
              <a:endCxn id="121" idx="3"/>
            </p:cNvCxnSpPr>
            <p:nvPr/>
          </p:nvCxnSpPr>
          <p:spPr>
            <a:xfrm flipH="1">
              <a:off x="3685042" y="4514417"/>
              <a:ext cx="3977308" cy="57591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95" name="Straight Connector 94"/>
          <p:cNvCxnSpPr>
            <a:stCxn id="32" idx="1"/>
            <a:endCxn id="124" idx="3"/>
          </p:cNvCxnSpPr>
          <p:nvPr/>
        </p:nvCxnSpPr>
        <p:spPr>
          <a:xfrm flipH="1" flipV="1">
            <a:off x="3695827" y="5973718"/>
            <a:ext cx="2895599" cy="2294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612996" y="1761011"/>
            <a:ext cx="2497628" cy="764824"/>
            <a:chOff x="6612996" y="1761011"/>
            <a:chExt cx="2497628" cy="764824"/>
          </a:xfrm>
        </p:grpSpPr>
        <p:cxnSp>
          <p:nvCxnSpPr>
            <p:cNvPr id="84" name="Straight Connector 83"/>
            <p:cNvCxnSpPr>
              <a:stCxn id="38" idx="0"/>
              <a:endCxn id="125" idx="2"/>
            </p:cNvCxnSpPr>
            <p:nvPr/>
          </p:nvCxnSpPr>
          <p:spPr>
            <a:xfrm flipV="1">
              <a:off x="6612996" y="1761011"/>
              <a:ext cx="1620967" cy="76482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6" idx="0"/>
              <a:endCxn id="125" idx="2"/>
            </p:cNvCxnSpPr>
            <p:nvPr/>
          </p:nvCxnSpPr>
          <p:spPr>
            <a:xfrm flipH="1" flipV="1">
              <a:off x="8233963" y="1761011"/>
              <a:ext cx="876661" cy="75606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3562026" y="3978177"/>
            <a:ext cx="7682823" cy="1536910"/>
            <a:chOff x="3562026" y="3978177"/>
            <a:chExt cx="7682823" cy="1536910"/>
          </a:xfrm>
        </p:grpSpPr>
        <p:cxnSp>
          <p:nvCxnSpPr>
            <p:cNvPr id="101" name="Straight Connector 100"/>
            <p:cNvCxnSpPr>
              <a:stCxn id="28" idx="0"/>
            </p:cNvCxnSpPr>
            <p:nvPr/>
          </p:nvCxnSpPr>
          <p:spPr>
            <a:xfrm flipH="1">
              <a:off x="3562026" y="3978177"/>
              <a:ext cx="6583750" cy="22118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24" idx="0"/>
            </p:cNvCxnSpPr>
            <p:nvPr/>
          </p:nvCxnSpPr>
          <p:spPr>
            <a:xfrm>
              <a:off x="3745648" y="4206928"/>
              <a:ext cx="7499201" cy="130815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xmlns="" id="{A1C09A20-4E02-EE4B-ACC9-E999479DB58C}"/>
              </a:ext>
            </a:extLst>
          </p:cNvPr>
          <p:cNvSpPr txBox="1"/>
          <p:nvPr/>
        </p:nvSpPr>
        <p:spPr>
          <a:xfrm>
            <a:off x="272321" y="928656"/>
            <a:ext cx="4562394" cy="1384995"/>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SDN Based System</a:t>
            </a:r>
          </a:p>
          <a:p>
            <a:pPr marL="342900" lvl="2" indent="-342900">
              <a:buFont typeface="Arial" panose="020B0604020202020204" pitchFamily="34" charset="0"/>
              <a:buChar char="•"/>
            </a:pPr>
            <a:r>
              <a:rPr lang="en-US" sz="2800" dirty="0"/>
              <a:t>Distributed </a:t>
            </a:r>
            <a:r>
              <a:rPr lang="en-US" sz="2800" dirty="0" smtClean="0"/>
              <a:t>SDN</a:t>
            </a:r>
            <a:endParaRPr lang="en-US" sz="2800" dirty="0"/>
          </a:p>
          <a:p>
            <a:pPr marL="342900" lvl="2" indent="-342900">
              <a:buFont typeface="Arial" panose="020B0604020202020204" pitchFamily="34" charset="0"/>
              <a:buChar char="•"/>
            </a:pPr>
            <a:r>
              <a:rPr lang="en-US" sz="2800" dirty="0" smtClean="0"/>
              <a:t>Aloe</a:t>
            </a:r>
            <a:endParaRPr lang="en-US" sz="2800" dirty="0"/>
          </a:p>
        </p:txBody>
      </p:sp>
      <p:pic>
        <p:nvPicPr>
          <p:cNvPr id="121" name="Picture 120">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53258" y="4641394"/>
            <a:ext cx="931784" cy="897865"/>
          </a:xfrm>
          <a:prstGeom prst="rect">
            <a:avLst/>
          </a:prstGeom>
        </p:spPr>
      </p:pic>
      <p:pic>
        <p:nvPicPr>
          <p:cNvPr id="124" name="Picture 123">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64043" y="5524785"/>
            <a:ext cx="931784" cy="897865"/>
          </a:xfrm>
          <a:prstGeom prst="rect">
            <a:avLst/>
          </a:prstGeom>
        </p:spPr>
      </p:pic>
      <p:pic>
        <p:nvPicPr>
          <p:cNvPr id="127" name="Picture 126">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83561" y="3732368"/>
            <a:ext cx="931784" cy="897865"/>
          </a:xfrm>
          <a:prstGeom prst="rect">
            <a:avLst/>
          </a:prstGeom>
        </p:spPr>
      </p:pic>
      <p:grpSp>
        <p:nvGrpSpPr>
          <p:cNvPr id="145" name="Group 144"/>
          <p:cNvGrpSpPr/>
          <p:nvPr/>
        </p:nvGrpSpPr>
        <p:grpSpPr>
          <a:xfrm>
            <a:off x="10145776" y="1764968"/>
            <a:ext cx="1470580" cy="2213209"/>
            <a:chOff x="10145776" y="1764968"/>
            <a:chExt cx="1470580" cy="2213209"/>
          </a:xfrm>
        </p:grpSpPr>
        <p:cxnSp>
          <p:nvCxnSpPr>
            <p:cNvPr id="109" name="Straight Connector 108"/>
            <p:cNvCxnSpPr>
              <a:stCxn id="28" idx="0"/>
              <a:endCxn id="119" idx="2"/>
            </p:cNvCxnSpPr>
            <p:nvPr/>
          </p:nvCxnSpPr>
          <p:spPr>
            <a:xfrm flipV="1">
              <a:off x="10145776" y="1764968"/>
              <a:ext cx="43503" cy="221320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26" idx="0"/>
              <a:endCxn id="119" idx="2"/>
            </p:cNvCxnSpPr>
            <p:nvPr/>
          </p:nvCxnSpPr>
          <p:spPr>
            <a:xfrm flipH="1" flipV="1">
              <a:off x="10189279" y="1764968"/>
              <a:ext cx="1427077" cy="73149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72" name="Picture 71">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287335" y="5919205"/>
            <a:ext cx="931784" cy="897865"/>
          </a:xfrm>
          <a:prstGeom prst="rect">
            <a:avLst/>
          </a:prstGeom>
        </p:spPr>
      </p:pic>
      <p:cxnSp>
        <p:nvCxnSpPr>
          <p:cNvPr id="78" name="Straight Connector 72"/>
          <p:cNvCxnSpPr>
            <a:stCxn id="24" idx="1"/>
            <a:endCxn id="28" idx="2"/>
          </p:cNvCxnSpPr>
          <p:nvPr/>
        </p:nvCxnSpPr>
        <p:spPr>
          <a:xfrm rot="10800000">
            <a:off x="10145777" y="5035010"/>
            <a:ext cx="698695" cy="1008494"/>
          </a:xfrm>
          <a:prstGeom prst="bentConnector2">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72"/>
          <p:cNvCxnSpPr>
            <a:stCxn id="89" idx="1"/>
            <a:endCxn id="34" idx="2"/>
          </p:cNvCxnSpPr>
          <p:nvPr/>
        </p:nvCxnSpPr>
        <p:spPr>
          <a:xfrm rot="10800000">
            <a:off x="8062729" y="5042833"/>
            <a:ext cx="222081" cy="1325306"/>
          </a:xfrm>
          <a:prstGeom prst="bentConnector2">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84809" y="5919206"/>
            <a:ext cx="931784" cy="897865"/>
          </a:xfrm>
          <a:prstGeom prst="rect">
            <a:avLst/>
          </a:prstGeom>
        </p:spPr>
      </p:pic>
      <p:pic>
        <p:nvPicPr>
          <p:cNvPr id="94" name="Picture 93">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7689" y="5964020"/>
            <a:ext cx="931784" cy="897865"/>
          </a:xfrm>
          <a:prstGeom prst="rect">
            <a:avLst/>
          </a:prstGeom>
        </p:spPr>
      </p:pic>
      <p:pic>
        <p:nvPicPr>
          <p:cNvPr id="97" name="Picture 96">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2047" y="2882557"/>
            <a:ext cx="931784" cy="897865"/>
          </a:xfrm>
          <a:prstGeom prst="rect">
            <a:avLst/>
          </a:prstGeom>
        </p:spPr>
      </p:pic>
      <p:pic>
        <p:nvPicPr>
          <p:cNvPr id="100" name="Picture 99">
            <a:extLst>
              <a:ext uri="{FF2B5EF4-FFF2-40B4-BE49-F238E27FC236}">
                <a16:creationId xmlns:a16="http://schemas.microsoft.com/office/drawing/2014/main" xmlns="" id="{5C5C4426-C874-3448-8244-6FE2D4F439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84572" y="2801287"/>
            <a:ext cx="931784" cy="897865"/>
          </a:xfrm>
          <a:prstGeom prst="rect">
            <a:avLst/>
          </a:prstGeom>
        </p:spPr>
      </p:pic>
      <p:cxnSp>
        <p:nvCxnSpPr>
          <p:cNvPr id="102" name="Straight Connector 72"/>
          <p:cNvCxnSpPr>
            <a:stCxn id="36" idx="1"/>
            <a:endCxn id="38" idx="0"/>
          </p:cNvCxnSpPr>
          <p:nvPr/>
        </p:nvCxnSpPr>
        <p:spPr>
          <a:xfrm rot="10800000">
            <a:off x="6612996" y="2525835"/>
            <a:ext cx="2097250" cy="519662"/>
          </a:xfrm>
          <a:prstGeom prst="bentConnector4">
            <a:avLst>
              <a:gd name="adj1" fmla="val 1791"/>
              <a:gd name="adj2" fmla="val 143990"/>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72"/>
          <p:cNvCxnSpPr>
            <a:stCxn id="100" idx="1"/>
            <a:endCxn id="28" idx="0"/>
          </p:cNvCxnSpPr>
          <p:nvPr/>
        </p:nvCxnSpPr>
        <p:spPr>
          <a:xfrm rot="10800000" flipV="1">
            <a:off x="10145776" y="3250219"/>
            <a:ext cx="538796" cy="727957"/>
          </a:xfrm>
          <a:prstGeom prst="bentConnector2">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C6DF445F-4A74-2844-85C2-D3C66E1B6C93}" type="slidenum">
              <a:rPr lang="en-US" smtClean="0"/>
              <a:t>14</a:t>
            </a:fld>
            <a:endParaRPr lang="en-US"/>
          </a:p>
        </p:txBody>
      </p:sp>
    </p:spTree>
    <p:extLst>
      <p:ext uri="{BB962C8B-B14F-4D97-AF65-F5344CB8AC3E}">
        <p14:creationId xmlns:p14="http://schemas.microsoft.com/office/powerpoint/2010/main" val="8690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32"/>
                                        </p:tgtEl>
                                      </p:cBhvr>
                                    </p:animEffect>
                                    <p:set>
                                      <p:cBhvr>
                                        <p:cTn id="7" dur="1" fill="hold">
                                          <p:stCondLst>
                                            <p:cond delay="499"/>
                                          </p:stCondLst>
                                        </p:cTn>
                                        <p:tgtEl>
                                          <p:spTgt spid="132"/>
                                        </p:tgtEl>
                                        <p:attrNameLst>
                                          <p:attrName>style.visibility</p:attrName>
                                        </p:attrNameLst>
                                      </p:cBhvr>
                                      <p:to>
                                        <p:strVal val="hidden"/>
                                      </p:to>
                                    </p:se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3.75E-6 -2.22222E-6 L 0.69765 0.31528 " pathEditMode="relative" rAng="0" ptsTypes="AA">
                                      <p:cBhvr>
                                        <p:cTn id="10" dur="1000" fill="hold"/>
                                        <p:tgtEl>
                                          <p:spTgt spid="127"/>
                                        </p:tgtEl>
                                        <p:attrNameLst>
                                          <p:attrName>ppt_x</p:attrName>
                                          <p:attrName>ppt_y</p:attrName>
                                        </p:attrNameLst>
                                      </p:cBhvr>
                                      <p:rCtr x="34883" y="15764"/>
                                    </p:animMotion>
                                  </p:childTnLst>
                                </p:cTn>
                              </p:par>
                              <p:par>
                                <p:cTn id="11" presetID="9"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dissolve">
                                      <p:cBhvr>
                                        <p:cTn id="13" dur="1000"/>
                                        <p:tgtEl>
                                          <p:spTgt spid="72"/>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dissolve">
                                      <p:cBhvr>
                                        <p:cTn id="17" dur="1000"/>
                                        <p:tgtEl>
                                          <p:spTgt spid="78"/>
                                        </p:tgtEl>
                                      </p:cBhvr>
                                    </p:animEffect>
                                  </p:childTnLst>
                                </p:cTn>
                              </p:par>
                            </p:childTnLst>
                          </p:cTn>
                        </p:par>
                        <p:par>
                          <p:cTn id="18" fill="hold">
                            <p:stCondLst>
                              <p:cond delay="2500"/>
                            </p:stCondLst>
                            <p:childTnLst>
                              <p:par>
                                <p:cTn id="19" presetID="9" presetClass="exit" presetSubtype="0" fill="hold" nodeType="afterEffect">
                                  <p:stCondLst>
                                    <p:cond delay="0"/>
                                  </p:stCondLst>
                                  <p:childTnLst>
                                    <p:animEffect transition="out" filter="dissolve">
                                      <p:cBhvr>
                                        <p:cTn id="20" dur="1000"/>
                                        <p:tgtEl>
                                          <p:spTgt spid="133"/>
                                        </p:tgtEl>
                                      </p:cBhvr>
                                    </p:animEffect>
                                    <p:set>
                                      <p:cBhvr>
                                        <p:cTn id="21" dur="1" fill="hold">
                                          <p:stCondLst>
                                            <p:cond delay="999"/>
                                          </p:stCondLst>
                                        </p:cTn>
                                        <p:tgtEl>
                                          <p:spTgt spid="133"/>
                                        </p:tgtEl>
                                        <p:attrNameLst>
                                          <p:attrName>style.visibility</p:attrName>
                                        </p:attrNameLst>
                                      </p:cBhvr>
                                      <p:to>
                                        <p:strVal val="hidden"/>
                                      </p:to>
                                    </p:set>
                                  </p:childTnLst>
                                </p:cTn>
                              </p:par>
                            </p:childTnLst>
                          </p:cTn>
                        </p:par>
                        <p:par>
                          <p:cTn id="22" fill="hold">
                            <p:stCondLst>
                              <p:cond delay="3500"/>
                            </p:stCondLst>
                            <p:childTnLst>
                              <p:par>
                                <p:cTn id="23" presetID="0" presetClass="path" presetSubtype="0" accel="50000" decel="50000" fill="hold" nodeType="afterEffect">
                                  <p:stCondLst>
                                    <p:cond delay="0"/>
                                  </p:stCondLst>
                                  <p:childTnLst>
                                    <p:animMotion origin="layout" path="M -0.00208 -0.00671 L 0.45196 0.18727 " pathEditMode="relative" rAng="0" ptsTypes="AA">
                                      <p:cBhvr>
                                        <p:cTn id="24" dur="1000" fill="hold"/>
                                        <p:tgtEl>
                                          <p:spTgt spid="121"/>
                                        </p:tgtEl>
                                        <p:attrNameLst>
                                          <p:attrName>ppt_x</p:attrName>
                                          <p:attrName>ppt_y</p:attrName>
                                        </p:attrNameLst>
                                      </p:cBhvr>
                                      <p:rCtr x="22695" y="9699"/>
                                    </p:animMotion>
                                  </p:childTnLst>
                                </p:cTn>
                              </p:par>
                              <p:par>
                                <p:cTn id="25" presetID="9"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dissolve">
                                      <p:cBhvr>
                                        <p:cTn id="27" dur="1000"/>
                                        <p:tgtEl>
                                          <p:spTgt spid="89"/>
                                        </p:tgtEl>
                                      </p:cBhvr>
                                    </p:animEffect>
                                  </p:childTnLst>
                                </p:cTn>
                              </p:par>
                            </p:childTnLst>
                          </p:cTn>
                        </p:par>
                        <p:par>
                          <p:cTn id="28" fill="hold">
                            <p:stCondLst>
                              <p:cond delay="4500"/>
                            </p:stCondLst>
                            <p:childTnLst>
                              <p:par>
                                <p:cTn id="29" presetID="9" presetClass="entr" presetSubtype="0" fill="hold"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1000"/>
                                        <p:tgtEl>
                                          <p:spTgt spid="82"/>
                                        </p:tgtEl>
                                      </p:cBhvr>
                                    </p:animEffect>
                                  </p:childTnLst>
                                </p:cTn>
                              </p:par>
                            </p:childTnLst>
                          </p:cTn>
                        </p:par>
                        <p:par>
                          <p:cTn id="32" fill="hold">
                            <p:stCondLst>
                              <p:cond delay="5500"/>
                            </p:stCondLst>
                            <p:childTnLst>
                              <p:par>
                                <p:cTn id="33" presetID="9" presetClass="exit" presetSubtype="0" fill="hold" nodeType="afterEffect">
                                  <p:stCondLst>
                                    <p:cond delay="0"/>
                                  </p:stCondLst>
                                  <p:childTnLst>
                                    <p:animEffect transition="out" filter="dissolve">
                                      <p:cBhvr>
                                        <p:cTn id="34" dur="1000"/>
                                        <p:tgtEl>
                                          <p:spTgt spid="95"/>
                                        </p:tgtEl>
                                      </p:cBhvr>
                                    </p:animEffect>
                                    <p:set>
                                      <p:cBhvr>
                                        <p:cTn id="35" dur="1" fill="hold">
                                          <p:stCondLst>
                                            <p:cond delay="999"/>
                                          </p:stCondLst>
                                        </p:cTn>
                                        <p:tgtEl>
                                          <p:spTgt spid="95"/>
                                        </p:tgtEl>
                                        <p:attrNameLst>
                                          <p:attrName>style.visibility</p:attrName>
                                        </p:attrNameLst>
                                      </p:cBhvr>
                                      <p:to>
                                        <p:strVal val="hidden"/>
                                      </p:to>
                                    </p:set>
                                  </p:childTnLst>
                                </p:cTn>
                              </p:par>
                            </p:childTnLst>
                          </p:cTn>
                        </p:par>
                        <p:par>
                          <p:cTn id="36" fill="hold">
                            <p:stCondLst>
                              <p:cond delay="6500"/>
                            </p:stCondLst>
                            <p:childTnLst>
                              <p:par>
                                <p:cTn id="37" presetID="0" presetClass="path" presetSubtype="0" accel="50000" decel="50000" fill="hold" nodeType="afterEffect">
                                  <p:stCondLst>
                                    <p:cond delay="0"/>
                                  </p:stCondLst>
                                  <p:childTnLst>
                                    <p:animMotion origin="layout" path="M -0.00221 -0.01597 L 0.26289 0.06551 " pathEditMode="relative" rAng="0" ptsTypes="AA">
                                      <p:cBhvr>
                                        <p:cTn id="38" dur="1000" fill="hold"/>
                                        <p:tgtEl>
                                          <p:spTgt spid="124"/>
                                        </p:tgtEl>
                                        <p:attrNameLst>
                                          <p:attrName>ppt_x</p:attrName>
                                          <p:attrName>ppt_y</p:attrName>
                                        </p:attrNameLst>
                                      </p:cBhvr>
                                      <p:rCtr x="13255" y="4074"/>
                                    </p:animMotion>
                                  </p:childTnLst>
                                </p:cTn>
                              </p:par>
                              <p:par>
                                <p:cTn id="39" presetID="9" presetClass="entr" presetSubtype="0"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dissolve">
                                      <p:cBhvr>
                                        <p:cTn id="41" dur="1000"/>
                                        <p:tgtEl>
                                          <p:spTgt spid="94"/>
                                        </p:tgtEl>
                                      </p:cBhvr>
                                    </p:animEffect>
                                  </p:childTnLst>
                                </p:cTn>
                              </p:par>
                            </p:childTnLst>
                          </p:cTn>
                        </p:par>
                        <p:par>
                          <p:cTn id="42" fill="hold">
                            <p:stCondLst>
                              <p:cond delay="7500"/>
                            </p:stCondLst>
                            <p:childTnLst>
                              <p:par>
                                <p:cTn id="43" presetID="9" presetClass="exit" presetSubtype="0" fill="hold" nodeType="afterEffect">
                                  <p:stCondLst>
                                    <p:cond delay="0"/>
                                  </p:stCondLst>
                                  <p:childTnLst>
                                    <p:animEffect transition="out" filter="dissolve">
                                      <p:cBhvr>
                                        <p:cTn id="44" dur="1000"/>
                                        <p:tgtEl>
                                          <p:spTgt spid="136"/>
                                        </p:tgtEl>
                                      </p:cBhvr>
                                    </p:animEffect>
                                    <p:set>
                                      <p:cBhvr>
                                        <p:cTn id="45" dur="1" fill="hold">
                                          <p:stCondLst>
                                            <p:cond delay="999"/>
                                          </p:stCondLst>
                                        </p:cTn>
                                        <p:tgtEl>
                                          <p:spTgt spid="136"/>
                                        </p:tgtEl>
                                        <p:attrNameLst>
                                          <p:attrName>style.visibility</p:attrName>
                                        </p:attrNameLst>
                                      </p:cBhvr>
                                      <p:to>
                                        <p:strVal val="hidden"/>
                                      </p:to>
                                    </p:set>
                                  </p:childTnLst>
                                </p:cTn>
                              </p:par>
                            </p:childTnLst>
                          </p:cTn>
                        </p:par>
                        <p:par>
                          <p:cTn id="46" fill="hold">
                            <p:stCondLst>
                              <p:cond delay="8500"/>
                            </p:stCondLst>
                            <p:childTnLst>
                              <p:par>
                                <p:cTn id="47" presetID="0" presetClass="path" presetSubtype="0" accel="50000" decel="50000" fill="hold" nodeType="afterEffect">
                                  <p:stCondLst>
                                    <p:cond delay="0"/>
                                  </p:stCondLst>
                                  <p:childTnLst>
                                    <p:animMotion origin="layout" path="M -0.00482 0.0007 L -0.17526 0.29352 " pathEditMode="relative" rAng="0" ptsTypes="AA">
                                      <p:cBhvr>
                                        <p:cTn id="48" dur="1000" fill="hold"/>
                                        <p:tgtEl>
                                          <p:spTgt spid="125"/>
                                        </p:tgtEl>
                                        <p:attrNameLst>
                                          <p:attrName>ppt_x</p:attrName>
                                          <p:attrName>ppt_y</p:attrName>
                                        </p:attrNameLst>
                                      </p:cBhvr>
                                      <p:rCtr x="-8529" y="14630"/>
                                    </p:animMotion>
                                  </p:childTnLst>
                                </p:cTn>
                              </p:par>
                              <p:par>
                                <p:cTn id="49" presetID="9" presetClass="entr" presetSubtype="0" fill="hold"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dissolve">
                                      <p:cBhvr>
                                        <p:cTn id="51" dur="1000"/>
                                        <p:tgtEl>
                                          <p:spTgt spid="97"/>
                                        </p:tgtEl>
                                      </p:cBhvr>
                                    </p:animEffect>
                                  </p:childTnLst>
                                </p:cTn>
                              </p:par>
                            </p:childTnLst>
                          </p:cTn>
                        </p:par>
                        <p:par>
                          <p:cTn id="52" fill="hold">
                            <p:stCondLst>
                              <p:cond delay="9500"/>
                            </p:stCondLst>
                            <p:childTnLst>
                              <p:par>
                                <p:cTn id="53" presetID="9" presetClass="entr" presetSubtype="0" fill="hold" nodeType="after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dissolve">
                                      <p:cBhvr>
                                        <p:cTn id="55" dur="1000"/>
                                        <p:tgtEl>
                                          <p:spTgt spid="102"/>
                                        </p:tgtEl>
                                      </p:cBhvr>
                                    </p:animEffect>
                                  </p:childTnLst>
                                </p:cTn>
                              </p:par>
                            </p:childTnLst>
                          </p:cTn>
                        </p:par>
                        <p:par>
                          <p:cTn id="56" fill="hold">
                            <p:stCondLst>
                              <p:cond delay="10500"/>
                            </p:stCondLst>
                            <p:childTnLst>
                              <p:par>
                                <p:cTn id="57" presetID="9" presetClass="exit" presetSubtype="0" fill="hold" nodeType="afterEffect">
                                  <p:stCondLst>
                                    <p:cond delay="0"/>
                                  </p:stCondLst>
                                  <p:childTnLst>
                                    <p:animEffect transition="out" filter="dissolve">
                                      <p:cBhvr>
                                        <p:cTn id="58" dur="1000"/>
                                        <p:tgtEl>
                                          <p:spTgt spid="145"/>
                                        </p:tgtEl>
                                      </p:cBhvr>
                                    </p:animEffect>
                                    <p:set>
                                      <p:cBhvr>
                                        <p:cTn id="59" dur="1" fill="hold">
                                          <p:stCondLst>
                                            <p:cond delay="999"/>
                                          </p:stCondLst>
                                        </p:cTn>
                                        <p:tgtEl>
                                          <p:spTgt spid="145"/>
                                        </p:tgtEl>
                                        <p:attrNameLst>
                                          <p:attrName>style.visibility</p:attrName>
                                        </p:attrNameLst>
                                      </p:cBhvr>
                                      <p:to>
                                        <p:strVal val="hidden"/>
                                      </p:to>
                                    </p:set>
                                  </p:childTnLst>
                                </p:cTn>
                              </p:par>
                            </p:childTnLst>
                          </p:cTn>
                        </p:par>
                        <p:par>
                          <p:cTn id="60" fill="hold">
                            <p:stCondLst>
                              <p:cond delay="11500"/>
                            </p:stCondLst>
                            <p:childTnLst>
                              <p:par>
                                <p:cTn id="61" presetID="0" presetClass="path" presetSubtype="0" accel="50000" decel="50000" fill="hold" nodeType="afterEffect">
                                  <p:stCondLst>
                                    <p:cond delay="0"/>
                                  </p:stCondLst>
                                  <p:childTnLst>
                                    <p:animMotion origin="layout" path="M 2.91667E-6 -3.7037E-7 L 0.08034 0.28194 " pathEditMode="relative" rAng="0" ptsTypes="AA">
                                      <p:cBhvr>
                                        <p:cTn id="62" dur="1000" fill="hold"/>
                                        <p:tgtEl>
                                          <p:spTgt spid="119"/>
                                        </p:tgtEl>
                                        <p:attrNameLst>
                                          <p:attrName>ppt_x</p:attrName>
                                          <p:attrName>ppt_y</p:attrName>
                                        </p:attrNameLst>
                                      </p:cBhvr>
                                      <p:rCtr x="4010" y="13912"/>
                                    </p:animMotion>
                                  </p:childTnLst>
                                </p:cTn>
                              </p:par>
                              <p:par>
                                <p:cTn id="63" presetID="9"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animEffect transition="in" filter="dissolve">
                                      <p:cBhvr>
                                        <p:cTn id="65" dur="1000"/>
                                        <p:tgtEl>
                                          <p:spTgt spid="100"/>
                                        </p:tgtEl>
                                      </p:cBhvr>
                                    </p:animEffect>
                                  </p:childTnLst>
                                </p:cTn>
                              </p:par>
                            </p:childTnLst>
                          </p:cTn>
                        </p:par>
                        <p:par>
                          <p:cTn id="66" fill="hold">
                            <p:stCondLst>
                              <p:cond delay="12500"/>
                            </p:stCondLst>
                            <p:childTnLst>
                              <p:par>
                                <p:cTn id="67" presetID="9" presetClass="entr" presetSubtype="0" fill="hold" nodeType="afterEffect">
                                  <p:stCondLst>
                                    <p:cond delay="0"/>
                                  </p:stCondLst>
                                  <p:childTnLst>
                                    <p:set>
                                      <p:cBhvr>
                                        <p:cTn id="68" dur="1" fill="hold">
                                          <p:stCondLst>
                                            <p:cond delay="0"/>
                                          </p:stCondLst>
                                        </p:cTn>
                                        <p:tgtEl>
                                          <p:spTgt spid="107"/>
                                        </p:tgtEl>
                                        <p:attrNameLst>
                                          <p:attrName>style.visibility</p:attrName>
                                        </p:attrNameLst>
                                      </p:cBhvr>
                                      <p:to>
                                        <p:strVal val="visible"/>
                                      </p:to>
                                    </p:set>
                                    <p:animEffect transition="in" filter="dissolve">
                                      <p:cBhvr>
                                        <p:cTn id="69"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grpSp>
        <p:nvGrpSpPr>
          <p:cNvPr id="25" name="Group 24"/>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xmlns="" id="{A1C09A20-4E02-EE4B-ACC9-E999479DB58C}"/>
              </a:ext>
            </a:extLst>
          </p:cNvPr>
          <p:cNvSpPr txBox="1"/>
          <p:nvPr/>
        </p:nvSpPr>
        <p:spPr>
          <a:xfrm>
            <a:off x="272321" y="928656"/>
            <a:ext cx="4562394" cy="4401205"/>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SDN Based System</a:t>
            </a:r>
          </a:p>
          <a:p>
            <a:pPr marL="342900" lvl="2" indent="-342900">
              <a:buFont typeface="Arial" panose="020B0604020202020204" pitchFamily="34" charset="0"/>
              <a:buChar char="•"/>
            </a:pPr>
            <a:r>
              <a:rPr lang="en-US" sz="2800" dirty="0"/>
              <a:t>Distributed </a:t>
            </a:r>
            <a:r>
              <a:rPr lang="en-US" sz="2800" dirty="0" smtClean="0"/>
              <a:t>SDN</a:t>
            </a:r>
            <a:endParaRPr lang="en-US" sz="2800" dirty="0"/>
          </a:p>
          <a:p>
            <a:pPr marL="342900" lvl="2" indent="-342900">
              <a:buFont typeface="Arial" panose="020B0604020202020204" pitchFamily="34" charset="0"/>
              <a:buChar char="•"/>
            </a:pPr>
            <a:r>
              <a:rPr lang="en-US" sz="2800" dirty="0" smtClean="0"/>
              <a:t>Aloe</a:t>
            </a:r>
          </a:p>
          <a:p>
            <a:pPr marL="1257300" lvl="2" indent="-342900">
              <a:buFont typeface="Arial" panose="020B0604020202020204" pitchFamily="34" charset="0"/>
              <a:buChar char="•"/>
            </a:pPr>
            <a:r>
              <a:rPr lang="en-US" sz="2800" b="1" dirty="0">
                <a:solidFill>
                  <a:srgbClr val="00893D"/>
                </a:solidFill>
              </a:rPr>
              <a:t>Auto-scalable</a:t>
            </a:r>
          </a:p>
          <a:p>
            <a:pPr marL="1257300" lvl="2" indent="-342900">
              <a:buFont typeface="Arial" panose="020B0604020202020204" pitchFamily="34" charset="0"/>
              <a:buChar char="•"/>
            </a:pPr>
            <a:r>
              <a:rPr lang="en-US" sz="2800" b="1" dirty="0">
                <a:solidFill>
                  <a:srgbClr val="00893D"/>
                </a:solidFill>
              </a:rPr>
              <a:t>﻿Fault tolerance</a:t>
            </a:r>
          </a:p>
          <a:p>
            <a:pPr marL="1257300" lvl="2" indent="-342900">
              <a:buFont typeface="Arial" panose="020B0604020202020204" pitchFamily="34" charset="0"/>
              <a:buChar char="•"/>
            </a:pPr>
            <a:r>
              <a:rPr lang="en-US" sz="2800" b="1" dirty="0">
                <a:solidFill>
                  <a:srgbClr val="00893D"/>
                </a:solidFill>
              </a:rPr>
              <a:t>Plug-and-play</a:t>
            </a:r>
          </a:p>
          <a:p>
            <a:pPr marL="1257300" lvl="2" indent="-342900">
              <a:buFont typeface="Arial" panose="020B0604020202020204" pitchFamily="34" charset="0"/>
              <a:buChar char="•"/>
            </a:pPr>
            <a:r>
              <a:rPr lang="en-US" sz="2800" b="1" dirty="0">
                <a:solidFill>
                  <a:srgbClr val="00893D"/>
                </a:solidFill>
              </a:rPr>
              <a:t>Short-lived flows</a:t>
            </a:r>
          </a:p>
          <a:p>
            <a:pPr marL="1257300" lvl="2" indent="-342900">
              <a:buFont typeface="Arial" panose="020B0604020202020204" pitchFamily="34" charset="0"/>
              <a:buChar char="•"/>
            </a:pPr>
            <a:r>
              <a:rPr lang="en-US" sz="2800" b="1" dirty="0">
                <a:solidFill>
                  <a:srgbClr val="00893D"/>
                </a:solidFill>
              </a:rPr>
              <a:t>﻿Rapid deployment</a:t>
            </a:r>
          </a:p>
          <a:p>
            <a:pPr marL="1257300" lvl="2" indent="-342900">
              <a:buFont typeface="Arial" panose="020B0604020202020204" pitchFamily="34" charset="0"/>
              <a:buChar char="•"/>
            </a:pPr>
            <a:r>
              <a:rPr lang="en-US" sz="2800" b="1" dirty="0">
                <a:solidFill>
                  <a:srgbClr val="00893D"/>
                </a:solidFill>
              </a:rPr>
              <a:t>Micro-service </a:t>
            </a:r>
            <a:r>
              <a:rPr lang="en-US" sz="2800" b="1" dirty="0" smtClean="0">
                <a:solidFill>
                  <a:srgbClr val="00893D"/>
                </a:solidFill>
              </a:rPr>
              <a:t>architecture</a:t>
            </a:r>
            <a:endParaRPr lang="en-US" sz="2800" b="1" dirty="0">
              <a:solidFill>
                <a:srgbClr val="00893D"/>
              </a:solidFill>
            </a:endParaRPr>
          </a:p>
        </p:txBody>
      </p:sp>
      <p:pic>
        <p:nvPicPr>
          <p:cNvPr id="72" name="Picture 71">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287335" y="5919205"/>
            <a:ext cx="931784" cy="897865"/>
          </a:xfrm>
          <a:prstGeom prst="rect">
            <a:avLst/>
          </a:prstGeom>
        </p:spPr>
      </p:pic>
      <p:cxnSp>
        <p:nvCxnSpPr>
          <p:cNvPr id="78" name="Straight Connector 72"/>
          <p:cNvCxnSpPr>
            <a:stCxn id="24" idx="1"/>
            <a:endCxn id="28" idx="2"/>
          </p:cNvCxnSpPr>
          <p:nvPr/>
        </p:nvCxnSpPr>
        <p:spPr>
          <a:xfrm rot="10800000">
            <a:off x="10145777" y="5035010"/>
            <a:ext cx="698695" cy="1008494"/>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72"/>
          <p:cNvCxnSpPr>
            <a:stCxn id="89" idx="1"/>
            <a:endCxn id="34" idx="2"/>
          </p:cNvCxnSpPr>
          <p:nvPr/>
        </p:nvCxnSpPr>
        <p:spPr>
          <a:xfrm rot="10800000">
            <a:off x="8062729" y="5042833"/>
            <a:ext cx="222081" cy="1325306"/>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84809" y="5919206"/>
            <a:ext cx="931784" cy="897865"/>
          </a:xfrm>
          <a:prstGeom prst="rect">
            <a:avLst/>
          </a:prstGeom>
        </p:spPr>
      </p:pic>
      <p:pic>
        <p:nvPicPr>
          <p:cNvPr id="94" name="Picture 93">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07689" y="5964020"/>
            <a:ext cx="931784" cy="897865"/>
          </a:xfrm>
          <a:prstGeom prst="rect">
            <a:avLst/>
          </a:prstGeom>
        </p:spPr>
      </p:pic>
      <p:pic>
        <p:nvPicPr>
          <p:cNvPr id="97" name="Picture 96">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32047" y="2882557"/>
            <a:ext cx="931784" cy="897865"/>
          </a:xfrm>
          <a:prstGeom prst="rect">
            <a:avLst/>
          </a:prstGeom>
        </p:spPr>
      </p:pic>
      <p:pic>
        <p:nvPicPr>
          <p:cNvPr id="100" name="Picture 99">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84572" y="2801287"/>
            <a:ext cx="931784" cy="897865"/>
          </a:xfrm>
          <a:prstGeom prst="rect">
            <a:avLst/>
          </a:prstGeom>
        </p:spPr>
      </p:pic>
      <p:cxnSp>
        <p:nvCxnSpPr>
          <p:cNvPr id="102" name="Straight Connector 72"/>
          <p:cNvCxnSpPr>
            <a:stCxn id="36" idx="1"/>
            <a:endCxn id="38" idx="0"/>
          </p:cNvCxnSpPr>
          <p:nvPr/>
        </p:nvCxnSpPr>
        <p:spPr>
          <a:xfrm rot="10800000">
            <a:off x="6612996" y="2525835"/>
            <a:ext cx="2097250" cy="519662"/>
          </a:xfrm>
          <a:prstGeom prst="bentConnector4">
            <a:avLst>
              <a:gd name="adj1" fmla="val 1791"/>
              <a:gd name="adj2" fmla="val 143990"/>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72"/>
          <p:cNvCxnSpPr>
            <a:stCxn id="100" idx="1"/>
            <a:endCxn id="28" idx="0"/>
          </p:cNvCxnSpPr>
          <p:nvPr/>
        </p:nvCxnSpPr>
        <p:spPr>
          <a:xfrm rot="10800000" flipV="1">
            <a:off x="10145776" y="3250219"/>
            <a:ext cx="538796" cy="727957"/>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6775983" y="1250205"/>
            <a:ext cx="3918857" cy="410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 </a:t>
            </a:r>
            <a:r>
              <a:rPr lang="en-US" smtClean="0"/>
              <a:t>Network Controller</a:t>
            </a:r>
            <a:endParaRPr lang="en-US" dirty="0"/>
          </a:p>
        </p:txBody>
      </p:sp>
      <p:cxnSp>
        <p:nvCxnSpPr>
          <p:cNvPr id="54" name="Curved Connector 53"/>
          <p:cNvCxnSpPr>
            <a:stCxn id="52" idx="0"/>
            <a:endCxn id="97" idx="0"/>
          </p:cNvCxnSpPr>
          <p:nvPr/>
        </p:nvCxnSpPr>
        <p:spPr>
          <a:xfrm rot="16200000" flipH="1" flipV="1">
            <a:off x="6600500" y="747644"/>
            <a:ext cx="1632352" cy="2637473"/>
          </a:xfrm>
          <a:prstGeom prst="bentConnector3">
            <a:avLst>
              <a:gd name="adj1" fmla="val -11890"/>
            </a:avLst>
          </a:prstGeom>
          <a:ln w="31750">
            <a:solidFill>
              <a:schemeClr val="accent2"/>
            </a:solidFill>
            <a:prstDash val="sysDot"/>
            <a:round/>
          </a:ln>
        </p:spPr>
        <p:style>
          <a:lnRef idx="1">
            <a:schemeClr val="accent1"/>
          </a:lnRef>
          <a:fillRef idx="0">
            <a:schemeClr val="accent1"/>
          </a:fillRef>
          <a:effectRef idx="0">
            <a:schemeClr val="accent1"/>
          </a:effectRef>
          <a:fontRef idx="minor">
            <a:schemeClr val="tx1"/>
          </a:fontRef>
        </p:style>
      </p:cxnSp>
      <p:cxnSp>
        <p:nvCxnSpPr>
          <p:cNvPr id="57" name="Curved Connector 53"/>
          <p:cNvCxnSpPr>
            <a:stCxn id="52" idx="1"/>
            <a:endCxn id="94" idx="1"/>
          </p:cNvCxnSpPr>
          <p:nvPr/>
        </p:nvCxnSpPr>
        <p:spPr>
          <a:xfrm rot="10800000" flipV="1">
            <a:off x="6007689" y="1455451"/>
            <a:ext cx="768294" cy="4957501"/>
          </a:xfrm>
          <a:prstGeom prst="bentConnector3">
            <a:avLst>
              <a:gd name="adj1" fmla="val 181403"/>
            </a:avLst>
          </a:prstGeom>
          <a:ln w="31750">
            <a:solidFill>
              <a:schemeClr val="accent2"/>
            </a:solidFill>
            <a:prstDash val="sysDot"/>
            <a:round/>
          </a:ln>
        </p:spPr>
        <p:style>
          <a:lnRef idx="1">
            <a:schemeClr val="accent1"/>
          </a:lnRef>
          <a:fillRef idx="0">
            <a:schemeClr val="accent1"/>
          </a:fillRef>
          <a:effectRef idx="0">
            <a:schemeClr val="accent1"/>
          </a:effectRef>
          <a:fontRef idx="minor">
            <a:schemeClr val="tx1"/>
          </a:fontRef>
        </p:style>
      </p:cxnSp>
      <p:cxnSp>
        <p:nvCxnSpPr>
          <p:cNvPr id="62" name="Curved Connector 53"/>
          <p:cNvCxnSpPr/>
          <p:nvPr/>
        </p:nvCxnSpPr>
        <p:spPr>
          <a:xfrm rot="16200000" flipH="1">
            <a:off x="9175045" y="852312"/>
            <a:ext cx="1551082" cy="2415052"/>
          </a:xfrm>
          <a:prstGeom prst="bentConnector3">
            <a:avLst>
              <a:gd name="adj1" fmla="val -14738"/>
            </a:avLst>
          </a:prstGeom>
          <a:ln w="31750">
            <a:solidFill>
              <a:schemeClr val="accent2"/>
            </a:solidFill>
            <a:prstDash val="sysDot"/>
            <a:round/>
          </a:ln>
        </p:spPr>
        <p:style>
          <a:lnRef idx="1">
            <a:schemeClr val="accent1"/>
          </a:lnRef>
          <a:fillRef idx="0">
            <a:schemeClr val="accent1"/>
          </a:fillRef>
          <a:effectRef idx="0">
            <a:schemeClr val="accent1"/>
          </a:effectRef>
          <a:fontRef idx="minor">
            <a:schemeClr val="tx1"/>
          </a:fontRef>
        </p:style>
      </p:cxnSp>
      <p:cxnSp>
        <p:nvCxnSpPr>
          <p:cNvPr id="66" name="Curved Connector 53"/>
          <p:cNvCxnSpPr>
            <a:stCxn id="52" idx="3"/>
            <a:endCxn id="72" idx="3"/>
          </p:cNvCxnSpPr>
          <p:nvPr/>
        </p:nvCxnSpPr>
        <p:spPr>
          <a:xfrm>
            <a:off x="10694840" y="1455452"/>
            <a:ext cx="1524279" cy="4912686"/>
          </a:xfrm>
          <a:prstGeom prst="bentConnector3">
            <a:avLst>
              <a:gd name="adj1" fmla="val 91228"/>
            </a:avLst>
          </a:prstGeom>
          <a:ln w="31750">
            <a:solidFill>
              <a:schemeClr val="accent2"/>
            </a:solidFill>
            <a:prstDash val="sysDot"/>
            <a:round/>
          </a:ln>
        </p:spPr>
        <p:style>
          <a:lnRef idx="1">
            <a:schemeClr val="accent1"/>
          </a:lnRef>
          <a:fillRef idx="0">
            <a:schemeClr val="accent1"/>
          </a:fillRef>
          <a:effectRef idx="0">
            <a:schemeClr val="accent1"/>
          </a:effectRef>
          <a:fontRef idx="minor">
            <a:schemeClr val="tx1"/>
          </a:fontRef>
        </p:style>
      </p:cxnSp>
      <p:cxnSp>
        <p:nvCxnSpPr>
          <p:cNvPr id="86" name="Curved Connector 53"/>
          <p:cNvCxnSpPr>
            <a:stCxn id="52" idx="2"/>
            <a:endCxn id="89" idx="0"/>
          </p:cNvCxnSpPr>
          <p:nvPr/>
        </p:nvCxnSpPr>
        <p:spPr>
          <a:xfrm rot="16200000" flipH="1">
            <a:off x="6613803" y="3782307"/>
            <a:ext cx="4258507" cy="15289"/>
          </a:xfrm>
          <a:prstGeom prst="bentConnector3">
            <a:avLst>
              <a:gd name="adj1" fmla="val 100642"/>
            </a:avLst>
          </a:prstGeom>
          <a:ln w="31750">
            <a:solidFill>
              <a:schemeClr val="accent2"/>
            </a:solidFill>
            <a:prstDash val="sysDot"/>
            <a:roun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C6DF445F-4A74-2844-85C2-D3C66E1B6C93}" type="slidenum">
              <a:rPr lang="en-US" smtClean="0"/>
              <a:t>15</a:t>
            </a:fld>
            <a:endParaRPr lang="en-US"/>
          </a:p>
        </p:txBody>
      </p:sp>
    </p:spTree>
    <p:extLst>
      <p:ext uri="{BB962C8B-B14F-4D97-AF65-F5344CB8AC3E}">
        <p14:creationId xmlns:p14="http://schemas.microsoft.com/office/powerpoint/2010/main" val="7175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1000"/>
                                        <p:tgtEl>
                                          <p:spTgt spid="54"/>
                                        </p:tgtEl>
                                      </p:cBhvr>
                                    </p:animEffect>
                                  </p:childTnLst>
                                </p:cTn>
                              </p:par>
                              <p:par>
                                <p:cTn id="8" presetID="9"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dissolve">
                                      <p:cBhvr>
                                        <p:cTn id="10" dur="1000"/>
                                        <p:tgtEl>
                                          <p:spTgt spid="57"/>
                                        </p:tgtEl>
                                      </p:cBhvr>
                                    </p:animEffect>
                                  </p:childTnLst>
                                </p:cTn>
                              </p:par>
                              <p:par>
                                <p:cTn id="11" presetID="9"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dissolve">
                                      <p:cBhvr>
                                        <p:cTn id="13" dur="1000"/>
                                        <p:tgtEl>
                                          <p:spTgt spid="62"/>
                                        </p:tgtEl>
                                      </p:cBhvr>
                                    </p:animEffect>
                                  </p:childTnLst>
                                </p:cTn>
                              </p:par>
                              <p:par>
                                <p:cTn id="14" presetID="9" presetClass="entr" presetSubtype="0" fill="hold"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dissolve">
                                      <p:cBhvr>
                                        <p:cTn id="16" dur="1000"/>
                                        <p:tgtEl>
                                          <p:spTgt spid="66"/>
                                        </p:tgtEl>
                                      </p:cBhvr>
                                    </p:animEffect>
                                  </p:childTnLst>
                                </p:cTn>
                              </p:par>
                              <p:par>
                                <p:cTn id="17" presetID="9"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dissolve">
                                      <p:cBhvr>
                                        <p:cTn id="19"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smtClean="0">
                <a:solidFill>
                  <a:schemeClr val="lt1"/>
                </a:solidFill>
                <a:ea typeface="Calibri"/>
                <a:cs typeface="Calibri"/>
                <a:sym typeface="Calibri"/>
              </a:rPr>
              <a:t>Aloe: Implementation</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1" y="928656"/>
            <a:ext cx="11339108" cy="2246769"/>
          </a:xfrm>
          <a:prstGeom prst="rect">
            <a:avLst/>
          </a:prstGeom>
          <a:noFill/>
        </p:spPr>
        <p:txBody>
          <a:bodyPr wrap="square" rtlCol="0">
            <a:spAutoFit/>
          </a:bodyPr>
          <a:lstStyle/>
          <a:p>
            <a:pPr marL="342900" lvl="2" indent="-342900">
              <a:buFont typeface="Arial" panose="020B0604020202020204" pitchFamily="34" charset="0"/>
              <a:buChar char="•"/>
            </a:pPr>
            <a:r>
              <a:rPr lang="en-US" sz="2800" dirty="0" smtClean="0"/>
              <a:t>How Aloe exploits In-network processing architecture?</a:t>
            </a:r>
          </a:p>
          <a:p>
            <a:pPr marL="800100" lvl="3" indent="-342900">
              <a:buFont typeface="Arial" panose="020B0604020202020204" pitchFamily="34" charset="0"/>
              <a:buChar char="•"/>
            </a:pPr>
            <a:r>
              <a:rPr lang="en-US" sz="2800" dirty="0" smtClean="0"/>
              <a:t>Software SDN switch</a:t>
            </a:r>
          </a:p>
          <a:p>
            <a:pPr marL="800100" lvl="3" indent="-342900">
              <a:buFont typeface="Arial" panose="020B0604020202020204" pitchFamily="34" charset="0"/>
              <a:buChar char="•"/>
            </a:pPr>
            <a:r>
              <a:rPr lang="en-US" sz="2800" dirty="0" smtClean="0"/>
              <a:t>Control plane as µ service and support for plug and play</a:t>
            </a:r>
          </a:p>
          <a:p>
            <a:pPr marL="800100" lvl="3" indent="-342900">
              <a:buFont typeface="Arial" panose="020B0604020202020204" pitchFamily="34" charset="0"/>
              <a:buChar char="•"/>
            </a:pPr>
            <a:r>
              <a:rPr lang="en-US" sz="2800" dirty="0"/>
              <a:t>Lightweight  </a:t>
            </a:r>
            <a:r>
              <a:rPr lang="en-US" sz="2800" dirty="0" smtClean="0"/>
              <a:t>service migration</a:t>
            </a:r>
          </a:p>
          <a:p>
            <a:pPr marL="800100" lvl="3" indent="-342900">
              <a:buFont typeface="Arial" panose="020B0604020202020204" pitchFamily="34" charset="0"/>
              <a:buChar char="•"/>
            </a:pPr>
            <a:r>
              <a:rPr lang="en-US" sz="2800" dirty="0" smtClean="0"/>
              <a:t>Aloe fast flow installation</a:t>
            </a:r>
          </a:p>
        </p:txBody>
      </p:sp>
      <p:sp>
        <p:nvSpPr>
          <p:cNvPr id="2" name="Slide Number Placeholder 1"/>
          <p:cNvSpPr>
            <a:spLocks noGrp="1"/>
          </p:cNvSpPr>
          <p:nvPr>
            <p:ph type="sldNum" sz="quarter" idx="12"/>
          </p:nvPr>
        </p:nvSpPr>
        <p:spPr/>
        <p:txBody>
          <a:bodyPr/>
          <a:lstStyle/>
          <a:p>
            <a:fld id="{C6DF445F-4A74-2844-85C2-D3C66E1B6C93}" type="slidenum">
              <a:rPr lang="en-US" smtClean="0"/>
              <a:t>16</a:t>
            </a:fld>
            <a:endParaRPr lang="en-US"/>
          </a:p>
        </p:txBody>
      </p:sp>
    </p:spTree>
    <p:extLst>
      <p:ext uri="{BB962C8B-B14F-4D97-AF65-F5344CB8AC3E}">
        <p14:creationId xmlns:p14="http://schemas.microsoft.com/office/powerpoint/2010/main" val="180060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Implementation</a:t>
            </a: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1" y="928656"/>
            <a:ext cx="6868708" cy="2677656"/>
          </a:xfrm>
          <a:prstGeom prst="rect">
            <a:avLst/>
          </a:prstGeom>
          <a:noFill/>
        </p:spPr>
        <p:txBody>
          <a:bodyPr wrap="square" rtlCol="0">
            <a:spAutoFit/>
          </a:bodyPr>
          <a:lstStyle/>
          <a:p>
            <a:pPr marL="342900" lvl="2" indent="-342900">
              <a:buFont typeface="Arial" panose="020B0604020202020204" pitchFamily="34" charset="0"/>
              <a:buChar char="•"/>
            </a:pPr>
            <a:r>
              <a:rPr lang="en-US" sz="2800" dirty="0" smtClean="0"/>
              <a:t>Aloe </a:t>
            </a:r>
            <a:r>
              <a:rPr lang="en-US" sz="2800" dirty="0"/>
              <a:t>self-stabilizing µC </a:t>
            </a:r>
            <a:r>
              <a:rPr lang="en-US" sz="2800" dirty="0" smtClean="0"/>
              <a:t>placement module</a:t>
            </a:r>
          </a:p>
          <a:p>
            <a:pPr marL="800100" lvl="3" indent="-342900">
              <a:buFont typeface="Arial" panose="020B0604020202020204" pitchFamily="34" charset="0"/>
              <a:buChar char="•"/>
            </a:pPr>
            <a:r>
              <a:rPr lang="en-US" sz="2800" dirty="0" smtClean="0"/>
              <a:t>Maximal Independent set Algorithm</a:t>
            </a:r>
          </a:p>
          <a:p>
            <a:pPr marL="1257300" lvl="4" indent="-342900">
              <a:buFont typeface="Arial" panose="020B0604020202020204" pitchFamily="34" charset="0"/>
              <a:buChar char="•"/>
            </a:pPr>
            <a:r>
              <a:rPr lang="en-US" sz="2800" dirty="0" smtClean="0"/>
              <a:t>Linear time convergence</a:t>
            </a:r>
          </a:p>
          <a:p>
            <a:pPr marL="1257300" lvl="4" indent="-342900">
              <a:buFont typeface="Arial" panose="020B0604020202020204" pitchFamily="34" charset="0"/>
              <a:buChar char="•"/>
            </a:pPr>
            <a:r>
              <a:rPr lang="en-US" sz="2800" dirty="0" smtClean="0"/>
              <a:t>Self-stabilizing</a:t>
            </a:r>
          </a:p>
          <a:p>
            <a:pPr marL="1257300" lvl="4" indent="-342900">
              <a:buFont typeface="Arial" panose="020B0604020202020204" pitchFamily="34" charset="0"/>
              <a:buChar char="•"/>
            </a:pPr>
            <a:endParaRPr lang="en-US" sz="2800" dirty="0" smtClean="0"/>
          </a:p>
          <a:p>
            <a:pPr marL="800100" lvl="3" indent="-342900">
              <a:buFont typeface="Arial" panose="020B0604020202020204" pitchFamily="34" charset="0"/>
              <a:buChar char="•"/>
            </a:pPr>
            <a:endParaRPr 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8370" y="2267484"/>
            <a:ext cx="8413631" cy="4412282"/>
          </a:xfrm>
          <a:prstGeom prst="rect">
            <a:avLst/>
          </a:prstGeom>
        </p:spPr>
      </p:pic>
      <p:sp>
        <p:nvSpPr>
          <p:cNvPr id="3" name="Slide Number Placeholder 2"/>
          <p:cNvSpPr>
            <a:spLocks noGrp="1"/>
          </p:cNvSpPr>
          <p:nvPr>
            <p:ph type="sldNum" sz="quarter" idx="12"/>
          </p:nvPr>
        </p:nvSpPr>
        <p:spPr/>
        <p:txBody>
          <a:bodyPr/>
          <a:lstStyle/>
          <a:p>
            <a:fld id="{C6DF445F-4A74-2844-85C2-D3C66E1B6C93}" type="slidenum">
              <a:rPr lang="en-US" smtClean="0"/>
              <a:t>17</a:t>
            </a:fld>
            <a:endParaRPr lang="en-US"/>
          </a:p>
        </p:txBody>
      </p:sp>
    </p:spTree>
    <p:extLst>
      <p:ext uri="{BB962C8B-B14F-4D97-AF65-F5344CB8AC3E}">
        <p14:creationId xmlns:p14="http://schemas.microsoft.com/office/powerpoint/2010/main" val="77796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grpSp>
        <p:nvGrpSpPr>
          <p:cNvPr id="25" name="Group 24"/>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xmlns="" id="{A1C09A20-4E02-EE4B-ACC9-E999479DB58C}"/>
              </a:ext>
            </a:extLst>
          </p:cNvPr>
          <p:cNvSpPr txBox="1"/>
          <p:nvPr/>
        </p:nvSpPr>
        <p:spPr>
          <a:xfrm>
            <a:off x="272321" y="928656"/>
            <a:ext cx="4562394" cy="1384995"/>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Aloe self-stabilizing µC placement module</a:t>
            </a:r>
          </a:p>
          <a:p>
            <a:pPr marL="800100" lvl="3" indent="-342900">
              <a:buFont typeface="Arial" panose="020B0604020202020204" pitchFamily="34" charset="0"/>
              <a:buChar char="•"/>
            </a:pPr>
            <a:r>
              <a:rPr lang="en-US" sz="2800" dirty="0"/>
              <a:t>New node insertion</a:t>
            </a:r>
          </a:p>
        </p:txBody>
      </p:sp>
      <p:pic>
        <p:nvPicPr>
          <p:cNvPr id="72" name="Picture 71">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287335" y="5919205"/>
            <a:ext cx="931784" cy="897865"/>
          </a:xfrm>
          <a:prstGeom prst="rect">
            <a:avLst/>
          </a:prstGeom>
        </p:spPr>
      </p:pic>
      <p:cxnSp>
        <p:nvCxnSpPr>
          <p:cNvPr id="78" name="Straight Connector 72"/>
          <p:cNvCxnSpPr>
            <a:stCxn id="24" idx="1"/>
            <a:endCxn id="28" idx="2"/>
          </p:cNvCxnSpPr>
          <p:nvPr/>
        </p:nvCxnSpPr>
        <p:spPr>
          <a:xfrm rot="10800000">
            <a:off x="10145777" y="5035010"/>
            <a:ext cx="698695" cy="1008494"/>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72"/>
          <p:cNvCxnSpPr>
            <a:stCxn id="89" idx="1"/>
            <a:endCxn id="34" idx="2"/>
          </p:cNvCxnSpPr>
          <p:nvPr/>
        </p:nvCxnSpPr>
        <p:spPr>
          <a:xfrm rot="10800000">
            <a:off x="8062729" y="5042833"/>
            <a:ext cx="222081" cy="1325306"/>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84809" y="5919206"/>
            <a:ext cx="931784" cy="897865"/>
          </a:xfrm>
          <a:prstGeom prst="rect">
            <a:avLst/>
          </a:prstGeom>
        </p:spPr>
      </p:pic>
      <p:pic>
        <p:nvPicPr>
          <p:cNvPr id="94" name="Picture 93">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07689" y="5964020"/>
            <a:ext cx="931784" cy="897865"/>
          </a:xfrm>
          <a:prstGeom prst="rect">
            <a:avLst/>
          </a:prstGeom>
        </p:spPr>
      </p:pic>
      <p:pic>
        <p:nvPicPr>
          <p:cNvPr id="100" name="Picture 99">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84572" y="2801287"/>
            <a:ext cx="931784" cy="897865"/>
          </a:xfrm>
          <a:prstGeom prst="rect">
            <a:avLst/>
          </a:prstGeom>
        </p:spPr>
      </p:pic>
      <p:cxnSp>
        <p:nvCxnSpPr>
          <p:cNvPr id="102" name="Straight Connector 72"/>
          <p:cNvCxnSpPr>
            <a:stCxn id="36" idx="1"/>
            <a:endCxn id="38" idx="0"/>
          </p:cNvCxnSpPr>
          <p:nvPr/>
        </p:nvCxnSpPr>
        <p:spPr>
          <a:xfrm rot="10800000">
            <a:off x="6612996" y="2525835"/>
            <a:ext cx="2097250" cy="519662"/>
          </a:xfrm>
          <a:prstGeom prst="bentConnector4">
            <a:avLst>
              <a:gd name="adj1" fmla="val 1791"/>
              <a:gd name="adj2" fmla="val 143990"/>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72"/>
          <p:cNvCxnSpPr>
            <a:stCxn id="100" idx="1"/>
            <a:endCxn id="28" idx="0"/>
          </p:cNvCxnSpPr>
          <p:nvPr/>
        </p:nvCxnSpPr>
        <p:spPr>
          <a:xfrm rot="10800000" flipV="1">
            <a:off x="10145776" y="3250219"/>
            <a:ext cx="538796" cy="727957"/>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6775983" y="1250205"/>
            <a:ext cx="3918857" cy="410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 </a:t>
            </a:r>
            <a:r>
              <a:rPr lang="en-US" smtClean="0"/>
              <a:t>Network Controller</a:t>
            </a:r>
            <a:endParaRPr lang="en-US" dirty="0"/>
          </a:p>
        </p:txBody>
      </p:sp>
      <p:pic>
        <p:nvPicPr>
          <p:cNvPr id="45" name="Picture 44">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01100" y="3995424"/>
            <a:ext cx="800755" cy="1056833"/>
          </a:xfrm>
          <a:prstGeom prst="rect">
            <a:avLst/>
          </a:prstGeom>
        </p:spPr>
      </p:pic>
      <p:cxnSp>
        <p:nvCxnSpPr>
          <p:cNvPr id="47" name="Straight Connector 46"/>
          <p:cNvCxnSpPr>
            <a:stCxn id="38" idx="2"/>
            <a:endCxn id="45" idx="3"/>
          </p:cNvCxnSpPr>
          <p:nvPr/>
        </p:nvCxnSpPr>
        <p:spPr>
          <a:xfrm flipH="1">
            <a:off x="5701855" y="3582668"/>
            <a:ext cx="911141" cy="94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34" idx="1"/>
          </p:cNvCxnSpPr>
          <p:nvPr/>
        </p:nvCxnSpPr>
        <p:spPr>
          <a:xfrm flipV="1">
            <a:off x="5701855" y="4514417"/>
            <a:ext cx="1960495" cy="9424"/>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41430" y="4369394"/>
            <a:ext cx="931784" cy="897865"/>
          </a:xfrm>
          <a:prstGeom prst="rect">
            <a:avLst/>
          </a:prstGeom>
        </p:spPr>
      </p:pic>
      <p:cxnSp>
        <p:nvCxnSpPr>
          <p:cNvPr id="51" name="Straight Connector 72"/>
          <p:cNvCxnSpPr>
            <a:stCxn id="100" idx="0"/>
            <a:endCxn id="36" idx="3"/>
          </p:cNvCxnSpPr>
          <p:nvPr/>
        </p:nvCxnSpPr>
        <p:spPr>
          <a:xfrm rot="16200000" flipH="1" flipV="1">
            <a:off x="10208628" y="2103660"/>
            <a:ext cx="244210" cy="1639463"/>
          </a:xfrm>
          <a:prstGeom prst="bentConnector4">
            <a:avLst>
              <a:gd name="adj1" fmla="val -206645"/>
              <a:gd name="adj2" fmla="val 103146"/>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72"/>
          <p:cNvCxnSpPr>
            <a:stCxn id="38" idx="1"/>
            <a:endCxn id="49" idx="0"/>
          </p:cNvCxnSpPr>
          <p:nvPr/>
        </p:nvCxnSpPr>
        <p:spPr>
          <a:xfrm rot="10800000" flipV="1">
            <a:off x="4507322" y="3054252"/>
            <a:ext cx="1705296" cy="1315142"/>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32047" y="2882557"/>
            <a:ext cx="931784" cy="897865"/>
          </a:xfrm>
          <a:prstGeom prst="rect">
            <a:avLst/>
          </a:prstGeom>
        </p:spPr>
      </p:pic>
      <p:sp>
        <p:nvSpPr>
          <p:cNvPr id="2" name="Slide Number Placeholder 1"/>
          <p:cNvSpPr>
            <a:spLocks noGrp="1"/>
          </p:cNvSpPr>
          <p:nvPr>
            <p:ph type="sldNum" sz="quarter" idx="12"/>
          </p:nvPr>
        </p:nvSpPr>
        <p:spPr/>
        <p:txBody>
          <a:bodyPr/>
          <a:lstStyle/>
          <a:p>
            <a:fld id="{C6DF445F-4A74-2844-85C2-D3C66E1B6C93}" type="slidenum">
              <a:rPr lang="en-US" smtClean="0"/>
              <a:t>18</a:t>
            </a:fld>
            <a:endParaRPr lang="en-US"/>
          </a:p>
        </p:txBody>
      </p:sp>
    </p:spTree>
    <p:extLst>
      <p:ext uri="{BB962C8B-B14F-4D97-AF65-F5344CB8AC3E}">
        <p14:creationId xmlns:p14="http://schemas.microsoft.com/office/powerpoint/2010/main" val="122879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1000" fill="hold"/>
                                        <p:tgtEl>
                                          <p:spTgt spid="48"/>
                                        </p:tgtEl>
                                        <p:attrNameLst>
                                          <p:attrName>ppt_x</p:attrName>
                                        </p:attrNameLst>
                                      </p:cBhvr>
                                      <p:tavLst>
                                        <p:tav tm="0">
                                          <p:val>
                                            <p:strVal val="0-#ppt_w/2"/>
                                          </p:val>
                                        </p:tav>
                                        <p:tav tm="100000">
                                          <p:val>
                                            <p:strVal val="#ppt_x"/>
                                          </p:val>
                                        </p:tav>
                                      </p:tavLst>
                                    </p:anim>
                                    <p:anim calcmode="lin" valueType="num">
                                      <p:cBhvr additive="base">
                                        <p:cTn id="8" dur="10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0-#ppt_w/2"/>
                                          </p:val>
                                        </p:tav>
                                        <p:tav tm="100000">
                                          <p:val>
                                            <p:strVal val="#ppt_x"/>
                                          </p:val>
                                        </p:tav>
                                      </p:tavLst>
                                    </p:anim>
                                    <p:anim calcmode="lin" valueType="num">
                                      <p:cBhvr additive="base">
                                        <p:cTn id="12" dur="1000" fill="hold"/>
                                        <p:tgtEl>
                                          <p:spTgt spid="4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1000" fill="hold"/>
                                        <p:tgtEl>
                                          <p:spTgt spid="45"/>
                                        </p:tgtEl>
                                        <p:attrNameLst>
                                          <p:attrName>ppt_x</p:attrName>
                                        </p:attrNameLst>
                                      </p:cBhvr>
                                      <p:tavLst>
                                        <p:tav tm="0">
                                          <p:val>
                                            <p:strVal val="0-#ppt_w/2"/>
                                          </p:val>
                                        </p:tav>
                                        <p:tav tm="100000">
                                          <p:val>
                                            <p:strVal val="#ppt_x"/>
                                          </p:val>
                                        </p:tav>
                                      </p:tavLst>
                                    </p:anim>
                                    <p:anim calcmode="lin" valueType="num">
                                      <p:cBhvr additive="base">
                                        <p:cTn id="16" dur="1000" fill="hold"/>
                                        <p:tgtEl>
                                          <p:spTgt spid="45"/>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0" presetClass="path" presetSubtype="0" accel="50000" decel="50000" fill="hold" nodeType="afterEffect">
                                  <p:stCondLst>
                                    <p:cond delay="0"/>
                                  </p:stCondLst>
                                  <p:childTnLst>
                                    <p:animMotion origin="layout" path="M 2.08333E-6 1.85185E-6 L -0.12969 0.21366 " pathEditMode="relative" rAng="0" ptsTypes="AA">
                                      <p:cBhvr>
                                        <p:cTn id="19" dur="1000" fill="hold"/>
                                        <p:tgtEl>
                                          <p:spTgt spid="97"/>
                                        </p:tgtEl>
                                        <p:attrNameLst>
                                          <p:attrName>ppt_x</p:attrName>
                                          <p:attrName>ppt_y</p:attrName>
                                        </p:attrNameLst>
                                      </p:cBhvr>
                                      <p:rCtr x="-6484" y="10671"/>
                                    </p:animMotion>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1000"/>
                                        <p:tgtEl>
                                          <p:spTgt spid="49"/>
                                        </p:tgtEl>
                                      </p:cBhvr>
                                    </p:animEffect>
                                  </p:childTnLst>
                                </p:cTn>
                              </p:par>
                              <p:par>
                                <p:cTn id="24" presetID="9" presetClass="exit" presetSubtype="0" fill="hold" nodeType="withEffect">
                                  <p:stCondLst>
                                    <p:cond delay="0"/>
                                  </p:stCondLst>
                                  <p:childTnLst>
                                    <p:animEffect transition="out" filter="dissolve">
                                      <p:cBhvr>
                                        <p:cTn id="25" dur="1000"/>
                                        <p:tgtEl>
                                          <p:spTgt spid="97"/>
                                        </p:tgtEl>
                                      </p:cBhvr>
                                    </p:animEffect>
                                    <p:set>
                                      <p:cBhvr>
                                        <p:cTn id="26" dur="1" fill="hold">
                                          <p:stCondLst>
                                            <p:cond delay="999"/>
                                          </p:stCondLst>
                                        </p:cTn>
                                        <p:tgtEl>
                                          <p:spTgt spid="97"/>
                                        </p:tgtEl>
                                        <p:attrNameLst>
                                          <p:attrName>style.visibility</p:attrName>
                                        </p:attrNameLst>
                                      </p:cBhvr>
                                      <p:to>
                                        <p:strVal val="hidden"/>
                                      </p:to>
                                    </p:set>
                                  </p:childTnLst>
                                </p:cTn>
                              </p:par>
                            </p:childTnLst>
                          </p:cTn>
                        </p:par>
                        <p:par>
                          <p:cTn id="27" fill="hold">
                            <p:stCondLst>
                              <p:cond delay="3000"/>
                            </p:stCondLst>
                            <p:childTnLst>
                              <p:par>
                                <p:cTn id="28" presetID="9" presetClass="exit" presetSubtype="0" fill="hold" nodeType="afterEffect">
                                  <p:stCondLst>
                                    <p:cond delay="0"/>
                                  </p:stCondLst>
                                  <p:childTnLst>
                                    <p:animEffect transition="out" filter="dissolve">
                                      <p:cBhvr>
                                        <p:cTn id="29" dur="1000"/>
                                        <p:tgtEl>
                                          <p:spTgt spid="102"/>
                                        </p:tgtEl>
                                      </p:cBhvr>
                                    </p:animEffect>
                                    <p:set>
                                      <p:cBhvr>
                                        <p:cTn id="30" dur="1" fill="hold">
                                          <p:stCondLst>
                                            <p:cond delay="999"/>
                                          </p:stCondLst>
                                        </p:cTn>
                                        <p:tgtEl>
                                          <p:spTgt spid="102"/>
                                        </p:tgtEl>
                                        <p:attrNameLst>
                                          <p:attrName>style.visibility</p:attrName>
                                        </p:attrNameLst>
                                      </p:cBhvr>
                                      <p:to>
                                        <p:strVal val="hidden"/>
                                      </p:to>
                                    </p:set>
                                  </p:childTnLst>
                                </p:cTn>
                              </p:par>
                            </p:childTnLst>
                          </p:cTn>
                        </p:par>
                        <p:par>
                          <p:cTn id="31" fill="hold">
                            <p:stCondLst>
                              <p:cond delay="4000"/>
                            </p:stCondLst>
                            <p:childTnLst>
                              <p:par>
                                <p:cTn id="32" presetID="9" presetClass="entr" presetSubtype="0"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1000"/>
                                        <p:tgtEl>
                                          <p:spTgt spid="51"/>
                                        </p:tgtEl>
                                      </p:cBhvr>
                                    </p:animEffect>
                                  </p:childTnLst>
                                </p:cTn>
                              </p:par>
                            </p:childTnLst>
                          </p:cTn>
                        </p:par>
                        <p:par>
                          <p:cTn id="35" fill="hold">
                            <p:stCondLst>
                              <p:cond delay="5000"/>
                            </p:stCondLst>
                            <p:childTnLst>
                              <p:par>
                                <p:cTn id="36" presetID="9" presetClass="entr" presetSubtype="0" fill="hold"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dissolve">
                                      <p:cBhvr>
                                        <p:cTn id="38"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12618" y="2525835"/>
            <a:ext cx="800755" cy="1056833"/>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10246" y="2517080"/>
            <a:ext cx="800755" cy="1056833"/>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62350" y="3986000"/>
            <a:ext cx="800755" cy="1056833"/>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91426" y="5468249"/>
            <a:ext cx="800755" cy="1056833"/>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34301" y="5494446"/>
            <a:ext cx="800755" cy="1056833"/>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45398" y="3978177"/>
            <a:ext cx="800755" cy="1056833"/>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215978" y="2525835"/>
            <a:ext cx="800755" cy="1056833"/>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44471" y="5515087"/>
            <a:ext cx="800755" cy="1056833"/>
          </a:xfrm>
          <a:prstGeom prst="rect">
            <a:avLst/>
          </a:prstGeom>
        </p:spPr>
      </p:pic>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xmlns="" id="{A1C09A20-4E02-EE4B-ACC9-E999479DB58C}"/>
              </a:ext>
            </a:extLst>
          </p:cNvPr>
          <p:cNvSpPr txBox="1"/>
          <p:nvPr/>
        </p:nvSpPr>
        <p:spPr>
          <a:xfrm>
            <a:off x="272321" y="928656"/>
            <a:ext cx="4562394" cy="1815882"/>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Aloe self-stabilizing µC placement module</a:t>
            </a:r>
          </a:p>
          <a:p>
            <a:pPr marL="800100" lvl="3" indent="-342900">
              <a:buFont typeface="Arial" panose="020B0604020202020204" pitchFamily="34" charset="0"/>
              <a:buChar char="•"/>
            </a:pPr>
            <a:r>
              <a:rPr lang="en-US" sz="2800" dirty="0"/>
              <a:t>New node </a:t>
            </a:r>
            <a:r>
              <a:rPr lang="en-US" sz="2800" dirty="0" smtClean="0"/>
              <a:t>insertion</a:t>
            </a:r>
          </a:p>
          <a:p>
            <a:pPr marL="800100" lvl="3" indent="-342900">
              <a:buFont typeface="Arial" panose="020B0604020202020204" pitchFamily="34" charset="0"/>
              <a:buChar char="•"/>
            </a:pPr>
            <a:r>
              <a:rPr lang="en-US" sz="2800" dirty="0"/>
              <a:t>Node/Link </a:t>
            </a:r>
            <a:r>
              <a:rPr lang="en-US" sz="2800" dirty="0" smtClean="0"/>
              <a:t>Failure</a:t>
            </a:r>
            <a:endParaRPr lang="en-US" sz="2800" dirty="0"/>
          </a:p>
        </p:txBody>
      </p:sp>
      <p:pic>
        <p:nvPicPr>
          <p:cNvPr id="72" name="Picture 71">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287335" y="5919205"/>
            <a:ext cx="931784" cy="897865"/>
          </a:xfrm>
          <a:prstGeom prst="rect">
            <a:avLst/>
          </a:prstGeom>
        </p:spPr>
      </p:pic>
      <p:cxnSp>
        <p:nvCxnSpPr>
          <p:cNvPr id="78" name="Straight Connector 72"/>
          <p:cNvCxnSpPr>
            <a:stCxn id="24" idx="1"/>
            <a:endCxn id="28" idx="2"/>
          </p:cNvCxnSpPr>
          <p:nvPr/>
        </p:nvCxnSpPr>
        <p:spPr>
          <a:xfrm rot="10800000">
            <a:off x="10145777" y="5035010"/>
            <a:ext cx="698695" cy="1008494"/>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72"/>
          <p:cNvCxnSpPr>
            <a:stCxn id="89" idx="1"/>
            <a:endCxn id="34" idx="2"/>
          </p:cNvCxnSpPr>
          <p:nvPr/>
        </p:nvCxnSpPr>
        <p:spPr>
          <a:xfrm rot="10800000">
            <a:off x="8062729" y="5042833"/>
            <a:ext cx="222081" cy="1325306"/>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84809" y="5919206"/>
            <a:ext cx="931784" cy="897865"/>
          </a:xfrm>
          <a:prstGeom prst="rect">
            <a:avLst/>
          </a:prstGeom>
        </p:spPr>
      </p:pic>
      <p:pic>
        <p:nvPicPr>
          <p:cNvPr id="94" name="Picture 93">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07689" y="5964020"/>
            <a:ext cx="931784" cy="897865"/>
          </a:xfrm>
          <a:prstGeom prst="rect">
            <a:avLst/>
          </a:prstGeom>
        </p:spPr>
      </p:pic>
      <p:pic>
        <p:nvPicPr>
          <p:cNvPr id="100" name="Picture 99">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84572" y="2801287"/>
            <a:ext cx="931784" cy="897865"/>
          </a:xfrm>
          <a:prstGeom prst="rect">
            <a:avLst/>
          </a:prstGeom>
        </p:spPr>
      </p:pic>
      <p:sp>
        <p:nvSpPr>
          <p:cNvPr id="52" name="Rounded Rectangle 51"/>
          <p:cNvSpPr/>
          <p:nvPr/>
        </p:nvSpPr>
        <p:spPr>
          <a:xfrm>
            <a:off x="6775983" y="1250205"/>
            <a:ext cx="3918857" cy="410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 </a:t>
            </a:r>
            <a:r>
              <a:rPr lang="en-US" smtClean="0"/>
              <a:t>Network Controller</a:t>
            </a:r>
            <a:endParaRPr lang="en-US" dirty="0"/>
          </a:p>
        </p:txBody>
      </p:sp>
      <p:pic>
        <p:nvPicPr>
          <p:cNvPr id="45" name="Picture 44">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01100" y="3995424"/>
            <a:ext cx="800755" cy="1056833"/>
          </a:xfrm>
          <a:prstGeom prst="rect">
            <a:avLst/>
          </a:prstGeom>
        </p:spPr>
      </p:pic>
      <p:cxnSp>
        <p:nvCxnSpPr>
          <p:cNvPr id="47" name="Straight Connector 46"/>
          <p:cNvCxnSpPr>
            <a:stCxn id="38" idx="2"/>
          </p:cNvCxnSpPr>
          <p:nvPr/>
        </p:nvCxnSpPr>
        <p:spPr>
          <a:xfrm flipH="1">
            <a:off x="5701857" y="3582668"/>
            <a:ext cx="911139" cy="94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34" idx="1"/>
          </p:cNvCxnSpPr>
          <p:nvPr/>
        </p:nvCxnSpPr>
        <p:spPr>
          <a:xfrm flipV="1">
            <a:off x="5701855" y="4514417"/>
            <a:ext cx="1960495" cy="9424"/>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41430" y="4369394"/>
            <a:ext cx="931784" cy="897865"/>
          </a:xfrm>
          <a:prstGeom prst="rect">
            <a:avLst/>
          </a:prstGeom>
        </p:spPr>
      </p:pic>
      <p:grpSp>
        <p:nvGrpSpPr>
          <p:cNvPr id="3" name="Group 2"/>
          <p:cNvGrpSpPr/>
          <p:nvPr/>
        </p:nvGrpSpPr>
        <p:grpSpPr>
          <a:xfrm>
            <a:off x="9511001" y="2801287"/>
            <a:ext cx="2105355" cy="1705307"/>
            <a:chOff x="9511001" y="2801287"/>
            <a:chExt cx="2105355" cy="1705307"/>
          </a:xfrm>
        </p:grpSpPr>
        <p:cxnSp>
          <p:nvCxnSpPr>
            <p:cNvPr id="53" name="Straight Connector 52"/>
            <p:cNvCxnSpPr>
              <a:stCxn id="36" idx="3"/>
              <a:endCxn id="26" idx="1"/>
            </p:cNvCxnSpPr>
            <p:nvPr/>
          </p:nvCxnSpPr>
          <p:spPr>
            <a:xfrm>
              <a:off x="9511001" y="3045497"/>
              <a:ext cx="1704977"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82668"/>
              <a:ext cx="1070203" cy="923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72"/>
            <p:cNvCxnSpPr>
              <a:stCxn id="100" idx="1"/>
              <a:endCxn id="28" idx="0"/>
            </p:cNvCxnSpPr>
            <p:nvPr/>
          </p:nvCxnSpPr>
          <p:spPr>
            <a:xfrm rot="10800000" flipV="1">
              <a:off x="10145776" y="3250219"/>
              <a:ext cx="538796" cy="727957"/>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72"/>
            <p:cNvCxnSpPr>
              <a:stCxn id="100" idx="0"/>
              <a:endCxn id="36" idx="3"/>
            </p:cNvCxnSpPr>
            <p:nvPr/>
          </p:nvCxnSpPr>
          <p:spPr>
            <a:xfrm rot="16200000" flipH="1" flipV="1">
              <a:off x="10208628" y="2103660"/>
              <a:ext cx="244210" cy="1639463"/>
            </a:xfrm>
            <a:prstGeom prst="bentConnector4">
              <a:avLst>
                <a:gd name="adj1" fmla="val -206645"/>
                <a:gd name="adj2" fmla="val 103146"/>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56" name="Straight Connector 72"/>
          <p:cNvCxnSpPr>
            <a:stCxn id="38" idx="1"/>
            <a:endCxn id="49" idx="0"/>
          </p:cNvCxnSpPr>
          <p:nvPr/>
        </p:nvCxnSpPr>
        <p:spPr>
          <a:xfrm rot="10800000" flipV="1">
            <a:off x="4507322" y="3054252"/>
            <a:ext cx="1705296" cy="1315142"/>
          </a:xfrm>
          <a:prstGeom prst="bentConnector2">
            <a:avLst/>
          </a:prstGeom>
          <a:ln w="317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Multiply 41"/>
          <p:cNvSpPr/>
          <p:nvPr/>
        </p:nvSpPr>
        <p:spPr>
          <a:xfrm>
            <a:off x="10876543" y="2763320"/>
            <a:ext cx="780456" cy="9737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58329" y="2559719"/>
            <a:ext cx="931784" cy="897865"/>
          </a:xfrm>
          <a:prstGeom prst="rect">
            <a:avLst/>
          </a:prstGeom>
        </p:spPr>
      </p:pic>
      <p:sp>
        <p:nvSpPr>
          <p:cNvPr id="2" name="Slide Number Placeholder 1"/>
          <p:cNvSpPr>
            <a:spLocks noGrp="1"/>
          </p:cNvSpPr>
          <p:nvPr>
            <p:ph type="sldNum" sz="quarter" idx="12"/>
          </p:nvPr>
        </p:nvSpPr>
        <p:spPr/>
        <p:txBody>
          <a:bodyPr/>
          <a:lstStyle/>
          <a:p>
            <a:fld id="{C6DF445F-4A74-2844-85C2-D3C66E1B6C93}" type="slidenum">
              <a:rPr lang="en-US" smtClean="0"/>
              <a:t>19</a:t>
            </a:fld>
            <a:endParaRPr lang="en-US"/>
          </a:p>
        </p:txBody>
      </p:sp>
    </p:spTree>
    <p:extLst>
      <p:ext uri="{BB962C8B-B14F-4D97-AF65-F5344CB8AC3E}">
        <p14:creationId xmlns:p14="http://schemas.microsoft.com/office/powerpoint/2010/main" val="206210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1000"/>
                                        <p:tgtEl>
                                          <p:spTgt spid="42"/>
                                        </p:tgtEl>
                                      </p:cBhvr>
                                    </p:animEffect>
                                  </p:childTnLst>
                                </p:cTn>
                              </p:par>
                            </p:childTnLst>
                          </p:cTn>
                        </p:par>
                        <p:par>
                          <p:cTn id="8" fill="hold">
                            <p:stCondLst>
                              <p:cond delay="1000"/>
                            </p:stCondLst>
                            <p:childTnLst>
                              <p:par>
                                <p:cTn id="9" presetID="9" presetClass="exit" presetSubtype="0" fill="hold" nodeType="afterEffect">
                                  <p:stCondLst>
                                    <p:cond delay="0"/>
                                  </p:stCondLst>
                                  <p:childTnLst>
                                    <p:animEffect transition="out" filter="dissolve">
                                      <p:cBhvr>
                                        <p:cTn id="10" dur="1000"/>
                                        <p:tgtEl>
                                          <p:spTgt spid="3"/>
                                        </p:tgtEl>
                                      </p:cBhvr>
                                    </p:animEffect>
                                    <p:set>
                                      <p:cBhvr>
                                        <p:cTn id="11" dur="1" fill="hold">
                                          <p:stCondLst>
                                            <p:cond delay="999"/>
                                          </p:stCondLst>
                                        </p:cTn>
                                        <p:tgtEl>
                                          <p:spTgt spid="3"/>
                                        </p:tgtEl>
                                        <p:attrNameLst>
                                          <p:attrName>style.visibility</p:attrName>
                                        </p:attrNameLst>
                                      </p:cBhvr>
                                      <p:to>
                                        <p:strVal val="hidden"/>
                                      </p:to>
                                    </p:se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dissolve">
                                      <p:cBhvr>
                                        <p:cTn id="15" dur="1000"/>
                                        <p:tgtEl>
                                          <p:spTgt spid="50"/>
                                        </p:tgtEl>
                                      </p:cBhvr>
                                    </p:animEffect>
                                  </p:childTnLst>
                                </p:cTn>
                              </p:par>
                            </p:childTnLst>
                          </p:cTn>
                        </p:par>
                        <p:par>
                          <p:cTn id="16" fill="hold">
                            <p:stCondLst>
                              <p:cond delay="3000"/>
                            </p:stCondLst>
                            <p:childTnLst>
                              <p:par>
                                <p:cTn id="17" presetID="9" presetClass="exit" presetSubtype="0" fill="hold" nodeType="afterEffect">
                                  <p:stCondLst>
                                    <p:cond delay="0"/>
                                  </p:stCondLst>
                                  <p:childTnLst>
                                    <p:animEffect transition="out" filter="dissolve">
                                      <p:cBhvr>
                                        <p:cTn id="18" dur="1000"/>
                                        <p:tgtEl>
                                          <p:spTgt spid="100"/>
                                        </p:tgtEl>
                                      </p:cBhvr>
                                    </p:animEffect>
                                    <p:set>
                                      <p:cBhvr>
                                        <p:cTn id="19" dur="1" fill="hold">
                                          <p:stCondLst>
                                            <p:cond delay="999"/>
                                          </p:stCondLst>
                                        </p:cTn>
                                        <p:tgtEl>
                                          <p:spTgt spid="100"/>
                                        </p:tgtEl>
                                        <p:attrNameLst>
                                          <p:attrName>style.visibility</p:attrName>
                                        </p:attrNameLst>
                                      </p:cBhvr>
                                      <p:to>
                                        <p:strVal val="hidden"/>
                                      </p:to>
                                    </p:set>
                                  </p:childTnLst>
                                </p:cTn>
                              </p:par>
                              <p:par>
                                <p:cTn id="20" presetID="9" presetClass="exit" presetSubtype="0" fill="hold" grpId="2" nodeType="withEffect">
                                  <p:stCondLst>
                                    <p:cond delay="0"/>
                                  </p:stCondLst>
                                  <p:childTnLst>
                                    <p:animEffect transition="out" filter="dissolve">
                                      <p:cBhvr>
                                        <p:cTn id="21" dur="1000"/>
                                        <p:tgtEl>
                                          <p:spTgt spid="42"/>
                                        </p:tgtEl>
                                      </p:cBhvr>
                                    </p:animEffect>
                                    <p:set>
                                      <p:cBhvr>
                                        <p:cTn id="22" dur="1" fill="hold">
                                          <p:stCondLst>
                                            <p:cond delay="999"/>
                                          </p:stCondLst>
                                        </p:cTn>
                                        <p:tgtEl>
                                          <p:spTgt spid="42"/>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1000"/>
                                        <p:tgtEl>
                                          <p:spTgt spid="26"/>
                                        </p:tgtEl>
                                      </p:cBhvr>
                                    </p:animEffect>
                                    <p:set>
                                      <p:cBhvr>
                                        <p:cTn id="25" dur="1" fill="hold">
                                          <p:stCondLst>
                                            <p:cond delay="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smtClean="0">
                <a:solidFill>
                  <a:schemeClr val="lt1"/>
                </a:solidFill>
                <a:latin typeface="Calibri"/>
                <a:ea typeface="Calibri"/>
                <a:cs typeface="Calibri"/>
                <a:sym typeface="Calibri"/>
              </a:rPr>
              <a:t>Aloe: </a:t>
            </a:r>
            <a:r>
              <a:rPr lang="en-US" sz="3200" b="1" dirty="0">
                <a:solidFill>
                  <a:schemeClr val="bg1"/>
                </a:solidFill>
              </a:rPr>
              <a:t>An Elastic </a:t>
            </a:r>
            <a:r>
              <a:rPr lang="en-US" sz="3200" b="1" dirty="0" smtClean="0">
                <a:solidFill>
                  <a:schemeClr val="bg1"/>
                </a:solidFill>
              </a:rPr>
              <a:t>Architecture</a:t>
            </a:r>
            <a:endParaRPr lang="en-US" sz="3200" b="1" dirty="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xmlns="" id="{A1C09A20-4E02-EE4B-ACC9-E999479DB58C}"/>
              </a:ext>
            </a:extLst>
          </p:cNvPr>
          <p:cNvSpPr txBox="1"/>
          <p:nvPr/>
        </p:nvSpPr>
        <p:spPr>
          <a:xfrm>
            <a:off x="272321" y="928656"/>
            <a:ext cx="11647358" cy="1384995"/>
          </a:xfrm>
          <a:prstGeom prst="rect">
            <a:avLst/>
          </a:prstGeom>
          <a:noFill/>
        </p:spPr>
        <p:txBody>
          <a:bodyPr wrap="square" rtlCol="0">
            <a:spAutoFit/>
          </a:bodyPr>
          <a:lstStyle/>
          <a:p>
            <a:pPr marL="342900" indent="-342900">
              <a:buFont typeface="Arial" panose="020B0604020202020204" pitchFamily="34" charset="0"/>
              <a:buChar char="•"/>
            </a:pPr>
            <a:r>
              <a:rPr lang="en-US" sz="2800" dirty="0"/>
              <a:t>IoT devices </a:t>
            </a:r>
            <a:r>
              <a:rPr lang="en-US" sz="2800" dirty="0" smtClean="0"/>
              <a:t>has </a:t>
            </a:r>
            <a:r>
              <a:rPr lang="en-US" sz="2800" dirty="0"/>
              <a:t>inbuilt </a:t>
            </a:r>
            <a:r>
              <a:rPr lang="en-US" sz="2800" dirty="0" smtClean="0"/>
              <a:t>resources (Like CPU, Memory etc.)</a:t>
            </a:r>
          </a:p>
          <a:p>
            <a:pPr marL="342900" indent="-342900">
              <a:buFont typeface="Arial" panose="020B0604020202020204" pitchFamily="34" charset="0"/>
              <a:buChar char="•"/>
            </a:pPr>
            <a:r>
              <a:rPr lang="en-US" sz="2800" dirty="0" smtClean="0"/>
              <a:t>Thousands </a:t>
            </a:r>
            <a:r>
              <a:rPr lang="en-US" sz="2800" dirty="0"/>
              <a:t>of IoT devices form an </a:t>
            </a:r>
            <a:r>
              <a:rPr lang="en-US" sz="2800" dirty="0" err="1"/>
              <a:t>IoT</a:t>
            </a:r>
            <a:r>
              <a:rPr lang="en-US" sz="2800" dirty="0"/>
              <a:t> </a:t>
            </a:r>
            <a:r>
              <a:rPr lang="en-US" sz="2800" dirty="0" smtClean="0"/>
              <a:t>ecosystem</a:t>
            </a:r>
            <a:endParaRPr lang="en-US" sz="2800" dirty="0"/>
          </a:p>
          <a:p>
            <a:pPr marL="342900" indent="-342900">
              <a:buFont typeface="Arial" panose="020B0604020202020204" pitchFamily="34" charset="0"/>
              <a:buChar char="•"/>
            </a:pPr>
            <a:r>
              <a:rPr lang="en-US" sz="2800" dirty="0"/>
              <a:t>Can we </a:t>
            </a:r>
            <a:r>
              <a:rPr lang="en-US" sz="2800" dirty="0" smtClean="0"/>
              <a:t>form </a:t>
            </a:r>
            <a:r>
              <a:rPr lang="en-US" sz="2800" dirty="0"/>
              <a:t>a </a:t>
            </a:r>
            <a:r>
              <a:rPr lang="en-US" sz="2800" dirty="0" smtClean="0"/>
              <a:t>resource Pool</a:t>
            </a:r>
            <a:r>
              <a:rPr lang="en-US" sz="2800" dirty="0"/>
              <a:t>? </a:t>
            </a:r>
          </a:p>
        </p:txBody>
      </p:sp>
      <p:grpSp>
        <p:nvGrpSpPr>
          <p:cNvPr id="9" name="Group 8">
            <a:extLst>
              <a:ext uri="{FF2B5EF4-FFF2-40B4-BE49-F238E27FC236}">
                <a16:creationId xmlns:a16="http://schemas.microsoft.com/office/drawing/2014/main" xmlns="" id="{949A759A-DDA1-2B41-A943-32FB34A2E109}"/>
              </a:ext>
            </a:extLst>
          </p:cNvPr>
          <p:cNvGrpSpPr/>
          <p:nvPr/>
        </p:nvGrpSpPr>
        <p:grpSpPr>
          <a:xfrm>
            <a:off x="310294" y="2843791"/>
            <a:ext cx="11965571" cy="3711593"/>
            <a:chOff x="310294" y="2843791"/>
            <a:chExt cx="11965571" cy="3711593"/>
          </a:xfrm>
        </p:grpSpPr>
        <p:grpSp>
          <p:nvGrpSpPr>
            <p:cNvPr id="5" name="Group 4">
              <a:extLst>
                <a:ext uri="{FF2B5EF4-FFF2-40B4-BE49-F238E27FC236}">
                  <a16:creationId xmlns:a16="http://schemas.microsoft.com/office/drawing/2014/main" xmlns="" id="{94FA733D-B1FD-314D-961F-3BEE65BF557B}"/>
                </a:ext>
              </a:extLst>
            </p:cNvPr>
            <p:cNvGrpSpPr/>
            <p:nvPr/>
          </p:nvGrpSpPr>
          <p:grpSpPr>
            <a:xfrm>
              <a:off x="310294" y="3687181"/>
              <a:ext cx="1464248" cy="848506"/>
              <a:chOff x="529444" y="3875601"/>
              <a:chExt cx="1464248" cy="848506"/>
            </a:xfrm>
          </p:grpSpPr>
          <p:pic>
            <p:nvPicPr>
              <p:cNvPr id="3" name="Picture 2">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9444" y="3875601"/>
                <a:ext cx="800755" cy="848506"/>
              </a:xfrm>
              <a:prstGeom prst="rect">
                <a:avLst/>
              </a:prstGeom>
            </p:spPr>
          </p:pic>
          <p:pic>
            <p:nvPicPr>
              <p:cNvPr id="4" name="Picture 3">
                <a:extLst>
                  <a:ext uri="{FF2B5EF4-FFF2-40B4-BE49-F238E27FC236}">
                    <a16:creationId xmlns:a16="http://schemas.microsoft.com/office/drawing/2014/main" xmlns="" id="{00D8692C-0346-B94A-BFF2-C83EBA0BE61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8927" y="3875601"/>
                <a:ext cx="834765" cy="834765"/>
              </a:xfrm>
              <a:prstGeom prst="rect">
                <a:avLst/>
              </a:prstGeom>
            </p:spPr>
          </p:pic>
        </p:grpSp>
        <p:grpSp>
          <p:nvGrpSpPr>
            <p:cNvPr id="15" name="Group 14">
              <a:extLst>
                <a:ext uri="{FF2B5EF4-FFF2-40B4-BE49-F238E27FC236}">
                  <a16:creationId xmlns:a16="http://schemas.microsoft.com/office/drawing/2014/main" xmlns="" id="{29E54004-E09D-5B40-ACD7-16FE54ADBD71}"/>
                </a:ext>
              </a:extLst>
            </p:cNvPr>
            <p:cNvGrpSpPr/>
            <p:nvPr/>
          </p:nvGrpSpPr>
          <p:grpSpPr>
            <a:xfrm>
              <a:off x="2735352" y="3273751"/>
              <a:ext cx="1464248" cy="848506"/>
              <a:chOff x="529444" y="3875601"/>
              <a:chExt cx="1464248" cy="848506"/>
            </a:xfrm>
          </p:grpSpPr>
          <p:pic>
            <p:nvPicPr>
              <p:cNvPr id="16" name="Picture 1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9444" y="3875601"/>
                <a:ext cx="800755" cy="848506"/>
              </a:xfrm>
              <a:prstGeom prst="rect">
                <a:avLst/>
              </a:prstGeom>
            </p:spPr>
          </p:pic>
          <p:pic>
            <p:nvPicPr>
              <p:cNvPr id="17" name="Picture 16">
                <a:extLst>
                  <a:ext uri="{FF2B5EF4-FFF2-40B4-BE49-F238E27FC236}">
                    <a16:creationId xmlns:a16="http://schemas.microsoft.com/office/drawing/2014/main" xmlns="" id="{430E259C-A407-CC48-82A9-54E43C47460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8927" y="3875601"/>
                <a:ext cx="834765" cy="834765"/>
              </a:xfrm>
              <a:prstGeom prst="rect">
                <a:avLst/>
              </a:prstGeom>
            </p:spPr>
          </p:pic>
        </p:grpSp>
        <p:grpSp>
          <p:nvGrpSpPr>
            <p:cNvPr id="18" name="Group 17">
              <a:extLst>
                <a:ext uri="{FF2B5EF4-FFF2-40B4-BE49-F238E27FC236}">
                  <a16:creationId xmlns:a16="http://schemas.microsoft.com/office/drawing/2014/main" xmlns="" id="{1D644E90-CF5D-8947-A426-4D396F8F9475}"/>
                </a:ext>
              </a:extLst>
            </p:cNvPr>
            <p:cNvGrpSpPr/>
            <p:nvPr/>
          </p:nvGrpSpPr>
          <p:grpSpPr>
            <a:xfrm>
              <a:off x="1789054" y="4511168"/>
              <a:ext cx="1464248" cy="848506"/>
              <a:chOff x="529444" y="3875601"/>
              <a:chExt cx="1464248" cy="848506"/>
            </a:xfrm>
          </p:grpSpPr>
          <p:pic>
            <p:nvPicPr>
              <p:cNvPr id="19" name="Picture 18">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9444" y="3875601"/>
                <a:ext cx="800755" cy="848506"/>
              </a:xfrm>
              <a:prstGeom prst="rect">
                <a:avLst/>
              </a:prstGeom>
            </p:spPr>
          </p:pic>
          <p:pic>
            <p:nvPicPr>
              <p:cNvPr id="20" name="Picture 19">
                <a:extLst>
                  <a:ext uri="{FF2B5EF4-FFF2-40B4-BE49-F238E27FC236}">
                    <a16:creationId xmlns:a16="http://schemas.microsoft.com/office/drawing/2014/main" xmlns="" id="{54CD181B-01BF-6243-B8A1-88998184944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8927" y="3875601"/>
                <a:ext cx="834765" cy="834765"/>
              </a:xfrm>
              <a:prstGeom prst="rect">
                <a:avLst/>
              </a:prstGeom>
            </p:spPr>
          </p:pic>
        </p:grpSp>
        <p:grpSp>
          <p:nvGrpSpPr>
            <p:cNvPr id="21" name="Group 20">
              <a:extLst>
                <a:ext uri="{FF2B5EF4-FFF2-40B4-BE49-F238E27FC236}">
                  <a16:creationId xmlns:a16="http://schemas.microsoft.com/office/drawing/2014/main" xmlns="" id="{D7F04786-3694-7F44-A5B2-ADEA1130094F}"/>
                </a:ext>
              </a:extLst>
            </p:cNvPr>
            <p:cNvGrpSpPr/>
            <p:nvPr/>
          </p:nvGrpSpPr>
          <p:grpSpPr>
            <a:xfrm>
              <a:off x="529444" y="5512546"/>
              <a:ext cx="1464248" cy="848506"/>
              <a:chOff x="529444" y="3875601"/>
              <a:chExt cx="1464248" cy="848506"/>
            </a:xfrm>
          </p:grpSpPr>
          <p:pic>
            <p:nvPicPr>
              <p:cNvPr id="22" name="Picture 2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9444" y="3875601"/>
                <a:ext cx="800755" cy="848506"/>
              </a:xfrm>
              <a:prstGeom prst="rect">
                <a:avLst/>
              </a:prstGeom>
            </p:spPr>
          </p:pic>
          <p:pic>
            <p:nvPicPr>
              <p:cNvPr id="23" name="Picture 22">
                <a:extLst>
                  <a:ext uri="{FF2B5EF4-FFF2-40B4-BE49-F238E27FC236}">
                    <a16:creationId xmlns:a16="http://schemas.microsoft.com/office/drawing/2014/main" xmlns="" id="{FF3ABEB2-415D-6A4F-89EB-0B27DB997B3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8927" y="3875601"/>
                <a:ext cx="834765" cy="834765"/>
              </a:xfrm>
              <a:prstGeom prst="rect">
                <a:avLst/>
              </a:prstGeom>
            </p:spPr>
          </p:pic>
        </p:grpSp>
        <p:grpSp>
          <p:nvGrpSpPr>
            <p:cNvPr id="24" name="Group 23">
              <a:extLst>
                <a:ext uri="{FF2B5EF4-FFF2-40B4-BE49-F238E27FC236}">
                  <a16:creationId xmlns:a16="http://schemas.microsoft.com/office/drawing/2014/main" xmlns="" id="{17C7F3FC-CE07-F444-B0CD-CA1843A956AC}"/>
                </a:ext>
              </a:extLst>
            </p:cNvPr>
            <p:cNvGrpSpPr/>
            <p:nvPr/>
          </p:nvGrpSpPr>
          <p:grpSpPr>
            <a:xfrm>
              <a:off x="2222378" y="5664206"/>
              <a:ext cx="1464248" cy="848506"/>
              <a:chOff x="529444" y="3875601"/>
              <a:chExt cx="1464248" cy="848506"/>
            </a:xfrm>
          </p:grpSpPr>
          <p:pic>
            <p:nvPicPr>
              <p:cNvPr id="25" name="Picture 24">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9444" y="3875601"/>
                <a:ext cx="800755" cy="848506"/>
              </a:xfrm>
              <a:prstGeom prst="rect">
                <a:avLst/>
              </a:prstGeom>
            </p:spPr>
          </p:pic>
          <p:pic>
            <p:nvPicPr>
              <p:cNvPr id="26" name="Picture 25">
                <a:extLst>
                  <a:ext uri="{FF2B5EF4-FFF2-40B4-BE49-F238E27FC236}">
                    <a16:creationId xmlns:a16="http://schemas.microsoft.com/office/drawing/2014/main" xmlns="" id="{F6D0C579-14C1-2A46-BAAF-50374CF0284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8927" y="3875601"/>
                <a:ext cx="834765" cy="834765"/>
              </a:xfrm>
              <a:prstGeom prst="rect">
                <a:avLst/>
              </a:prstGeom>
            </p:spPr>
          </p:pic>
        </p:grpSp>
        <p:grpSp>
          <p:nvGrpSpPr>
            <p:cNvPr id="27" name="Group 26">
              <a:extLst>
                <a:ext uri="{FF2B5EF4-FFF2-40B4-BE49-F238E27FC236}">
                  <a16:creationId xmlns:a16="http://schemas.microsoft.com/office/drawing/2014/main" xmlns="" id="{E707570E-ED5D-2B4F-9234-D002FBA968BD}"/>
                </a:ext>
              </a:extLst>
            </p:cNvPr>
            <p:cNvGrpSpPr/>
            <p:nvPr/>
          </p:nvGrpSpPr>
          <p:grpSpPr>
            <a:xfrm>
              <a:off x="3596330" y="4490372"/>
              <a:ext cx="1464248" cy="848506"/>
              <a:chOff x="529444" y="3875601"/>
              <a:chExt cx="1464248" cy="848506"/>
            </a:xfrm>
          </p:grpSpPr>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9444" y="3875601"/>
                <a:ext cx="800755" cy="848506"/>
              </a:xfrm>
              <a:prstGeom prst="rect">
                <a:avLst/>
              </a:prstGeom>
            </p:spPr>
          </p:pic>
          <p:pic>
            <p:nvPicPr>
              <p:cNvPr id="29" name="Picture 28">
                <a:extLst>
                  <a:ext uri="{FF2B5EF4-FFF2-40B4-BE49-F238E27FC236}">
                    <a16:creationId xmlns:a16="http://schemas.microsoft.com/office/drawing/2014/main" xmlns="" id="{3BF5B2AC-2C87-0446-A862-3419135CB17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8927" y="3875601"/>
                <a:ext cx="834765" cy="834765"/>
              </a:xfrm>
              <a:prstGeom prst="rect">
                <a:avLst/>
              </a:prstGeom>
            </p:spPr>
          </p:pic>
        </p:grpSp>
        <p:grpSp>
          <p:nvGrpSpPr>
            <p:cNvPr id="30" name="Group 29">
              <a:extLst>
                <a:ext uri="{FF2B5EF4-FFF2-40B4-BE49-F238E27FC236}">
                  <a16:creationId xmlns:a16="http://schemas.microsoft.com/office/drawing/2014/main" xmlns="" id="{D83D0F42-DA81-A943-A06E-C881DCC9C023}"/>
                </a:ext>
              </a:extLst>
            </p:cNvPr>
            <p:cNvGrpSpPr/>
            <p:nvPr/>
          </p:nvGrpSpPr>
          <p:grpSpPr>
            <a:xfrm>
              <a:off x="4428286" y="3286222"/>
              <a:ext cx="1464248" cy="848506"/>
              <a:chOff x="529444" y="3875601"/>
              <a:chExt cx="1464248" cy="848506"/>
            </a:xfrm>
          </p:grpSpPr>
          <p:pic>
            <p:nvPicPr>
              <p:cNvPr id="31" name="Picture 30">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9444" y="3875601"/>
                <a:ext cx="800755" cy="848506"/>
              </a:xfrm>
              <a:prstGeom prst="rect">
                <a:avLst/>
              </a:prstGeom>
            </p:spPr>
          </p:pic>
          <p:pic>
            <p:nvPicPr>
              <p:cNvPr id="32" name="Picture 31">
                <a:extLst>
                  <a:ext uri="{FF2B5EF4-FFF2-40B4-BE49-F238E27FC236}">
                    <a16:creationId xmlns:a16="http://schemas.microsoft.com/office/drawing/2014/main" xmlns="" id="{009FA27B-56B6-CC4D-BD5B-195AD4DA7B6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8927" y="3875601"/>
                <a:ext cx="834765" cy="834765"/>
              </a:xfrm>
              <a:prstGeom prst="rect">
                <a:avLst/>
              </a:prstGeom>
            </p:spPr>
          </p:pic>
        </p:grpSp>
        <p:grpSp>
          <p:nvGrpSpPr>
            <p:cNvPr id="33" name="Group 32">
              <a:extLst>
                <a:ext uri="{FF2B5EF4-FFF2-40B4-BE49-F238E27FC236}">
                  <a16:creationId xmlns:a16="http://schemas.microsoft.com/office/drawing/2014/main" xmlns="" id="{CA2C4C75-8A87-0548-A116-17941F473DFD}"/>
                </a:ext>
              </a:extLst>
            </p:cNvPr>
            <p:cNvGrpSpPr/>
            <p:nvPr/>
          </p:nvGrpSpPr>
          <p:grpSpPr>
            <a:xfrm>
              <a:off x="4027748" y="5680781"/>
              <a:ext cx="1464248" cy="848506"/>
              <a:chOff x="529444" y="3875601"/>
              <a:chExt cx="1464248" cy="848506"/>
            </a:xfrm>
          </p:grpSpPr>
          <p:pic>
            <p:nvPicPr>
              <p:cNvPr id="34" name="Picture 3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9444" y="3875601"/>
                <a:ext cx="800755" cy="848506"/>
              </a:xfrm>
              <a:prstGeom prst="rect">
                <a:avLst/>
              </a:prstGeom>
            </p:spPr>
          </p:pic>
          <p:pic>
            <p:nvPicPr>
              <p:cNvPr id="35" name="Picture 34">
                <a:extLst>
                  <a:ext uri="{FF2B5EF4-FFF2-40B4-BE49-F238E27FC236}">
                    <a16:creationId xmlns:a16="http://schemas.microsoft.com/office/drawing/2014/main" xmlns="" id="{6B4F238C-CBC1-CD4C-B5EF-21F9203FBCE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8927" y="3875601"/>
                <a:ext cx="834765" cy="834765"/>
              </a:xfrm>
              <a:prstGeom prst="rect">
                <a:avLst/>
              </a:prstGeom>
            </p:spPr>
          </p:pic>
        </p:grpSp>
        <p:pic>
          <p:nvPicPr>
            <p:cNvPr id="70" name="Picture 69">
              <a:extLst>
                <a:ext uri="{FF2B5EF4-FFF2-40B4-BE49-F238E27FC236}">
                  <a16:creationId xmlns:a16="http://schemas.microsoft.com/office/drawing/2014/main" xmlns="" id="{2ABEFD12-EC9E-8841-BC7D-5BFB9EC30CA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52966" y="3823200"/>
              <a:ext cx="800755" cy="848506"/>
            </a:xfrm>
            <a:prstGeom prst="rect">
              <a:avLst/>
            </a:prstGeom>
          </p:spPr>
        </p:pic>
        <p:pic>
          <p:nvPicPr>
            <p:cNvPr id="73" name="Picture 72">
              <a:extLst>
                <a:ext uri="{FF2B5EF4-FFF2-40B4-BE49-F238E27FC236}">
                  <a16:creationId xmlns:a16="http://schemas.microsoft.com/office/drawing/2014/main" xmlns="" id="{D09F7C84-07CE-9A4B-9A57-D49FA110C33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53785" y="3037918"/>
              <a:ext cx="800755" cy="848506"/>
            </a:xfrm>
            <a:prstGeom prst="rect">
              <a:avLst/>
            </a:prstGeom>
          </p:spPr>
        </p:pic>
        <p:pic>
          <p:nvPicPr>
            <p:cNvPr id="76" name="Picture 75">
              <a:extLst>
                <a:ext uri="{FF2B5EF4-FFF2-40B4-BE49-F238E27FC236}">
                  <a16:creationId xmlns:a16="http://schemas.microsoft.com/office/drawing/2014/main" xmlns="" id="{91A8411E-CE18-604C-BB9A-B9F54D0954A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07487" y="4275335"/>
              <a:ext cx="800755" cy="848506"/>
            </a:xfrm>
            <a:prstGeom prst="rect">
              <a:avLst/>
            </a:prstGeom>
          </p:spPr>
        </p:pic>
        <p:pic>
          <p:nvPicPr>
            <p:cNvPr id="79" name="Picture 78">
              <a:extLst>
                <a:ext uri="{FF2B5EF4-FFF2-40B4-BE49-F238E27FC236}">
                  <a16:creationId xmlns:a16="http://schemas.microsoft.com/office/drawing/2014/main" xmlns="" id="{0567D72D-A8A1-584D-9076-FDCB7E40D63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47877" y="5276713"/>
              <a:ext cx="800755" cy="848506"/>
            </a:xfrm>
            <a:prstGeom prst="rect">
              <a:avLst/>
            </a:prstGeom>
          </p:spPr>
        </p:pic>
        <p:pic>
          <p:nvPicPr>
            <p:cNvPr id="82" name="Picture 81">
              <a:extLst>
                <a:ext uri="{FF2B5EF4-FFF2-40B4-BE49-F238E27FC236}">
                  <a16:creationId xmlns:a16="http://schemas.microsoft.com/office/drawing/2014/main" xmlns="" id="{25476458-3D0B-874D-A6B8-09A336BB7A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40811" y="5428373"/>
              <a:ext cx="800755" cy="848506"/>
            </a:xfrm>
            <a:prstGeom prst="rect">
              <a:avLst/>
            </a:prstGeom>
          </p:spPr>
        </p:pic>
        <p:pic>
          <p:nvPicPr>
            <p:cNvPr id="85" name="Picture 84">
              <a:extLst>
                <a:ext uri="{FF2B5EF4-FFF2-40B4-BE49-F238E27FC236}">
                  <a16:creationId xmlns:a16="http://schemas.microsoft.com/office/drawing/2014/main" xmlns="" id="{6ADF000C-3C27-694A-955B-1994E12B6A2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14763" y="4254539"/>
              <a:ext cx="800755" cy="848506"/>
            </a:xfrm>
            <a:prstGeom prst="rect">
              <a:avLst/>
            </a:prstGeom>
          </p:spPr>
        </p:pic>
        <p:pic>
          <p:nvPicPr>
            <p:cNvPr id="88" name="Picture 87">
              <a:extLst>
                <a:ext uri="{FF2B5EF4-FFF2-40B4-BE49-F238E27FC236}">
                  <a16:creationId xmlns:a16="http://schemas.microsoft.com/office/drawing/2014/main" xmlns="" id="{4E012904-EE0F-E344-8DE5-0271B9363E4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46719" y="3050389"/>
              <a:ext cx="800755" cy="848506"/>
            </a:xfrm>
            <a:prstGeom prst="rect">
              <a:avLst/>
            </a:prstGeom>
          </p:spPr>
        </p:pic>
        <p:pic>
          <p:nvPicPr>
            <p:cNvPr id="91" name="Picture 90">
              <a:extLst>
                <a:ext uri="{FF2B5EF4-FFF2-40B4-BE49-F238E27FC236}">
                  <a16:creationId xmlns:a16="http://schemas.microsoft.com/office/drawing/2014/main" xmlns="" id="{4399788C-137F-D44B-AFF9-E9B92CCC0E5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46181" y="5444948"/>
              <a:ext cx="800755" cy="848506"/>
            </a:xfrm>
            <a:prstGeom prst="rect">
              <a:avLst/>
            </a:prstGeom>
          </p:spPr>
        </p:pic>
        <p:pic>
          <p:nvPicPr>
            <p:cNvPr id="6" name="Picture 5">
              <a:extLst>
                <a:ext uri="{FF2B5EF4-FFF2-40B4-BE49-F238E27FC236}">
                  <a16:creationId xmlns:a16="http://schemas.microsoft.com/office/drawing/2014/main" xmlns="" id="{55EA3EE2-C435-A945-B338-C330C75C774B}"/>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401700" y="2843791"/>
              <a:ext cx="6432460" cy="3711593"/>
            </a:xfrm>
            <a:prstGeom prst="rect">
              <a:avLst/>
            </a:prstGeom>
          </p:spPr>
        </p:pic>
        <p:pic>
          <p:nvPicPr>
            <p:cNvPr id="92" name="Picture 91">
              <a:extLst>
                <a:ext uri="{FF2B5EF4-FFF2-40B4-BE49-F238E27FC236}">
                  <a16:creationId xmlns:a16="http://schemas.microsoft.com/office/drawing/2014/main" xmlns="" id="{AA181E84-C9F7-0748-8283-FF6746FC928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29769" y="4427249"/>
              <a:ext cx="1546096" cy="1546096"/>
            </a:xfrm>
            <a:prstGeom prst="rect">
              <a:avLst/>
            </a:prstGeom>
          </p:spPr>
        </p:pic>
        <p:sp>
          <p:nvSpPr>
            <p:cNvPr id="7" name="Right Arrow 6">
              <a:extLst>
                <a:ext uri="{FF2B5EF4-FFF2-40B4-BE49-F238E27FC236}">
                  <a16:creationId xmlns:a16="http://schemas.microsoft.com/office/drawing/2014/main" xmlns="" id="{44FBF3F8-93D9-BE44-867D-EA708B1FAF81}"/>
                </a:ext>
              </a:extLst>
            </p:cNvPr>
            <p:cNvSpPr/>
            <p:nvPr/>
          </p:nvSpPr>
          <p:spPr>
            <a:xfrm>
              <a:off x="5229041" y="4699587"/>
              <a:ext cx="1223925" cy="7287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C6DF445F-4A74-2844-85C2-D3C66E1B6C93}" type="slidenum">
              <a:rPr lang="en-US" smtClean="0"/>
              <a:t>2</a:t>
            </a:fld>
            <a:endParaRPr lang="en-US"/>
          </a:p>
        </p:txBody>
      </p:sp>
    </p:spTree>
    <p:extLst>
      <p:ext uri="{BB962C8B-B14F-4D97-AF65-F5344CB8AC3E}">
        <p14:creationId xmlns:p14="http://schemas.microsoft.com/office/powerpoint/2010/main" val="313350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t>
            </a:r>
            <a:r>
              <a:rPr lang="en-US" sz="3200" b="1" dirty="0" smtClean="0">
                <a:solidFill>
                  <a:schemeClr val="lt1"/>
                </a:solidFill>
                <a:ea typeface="Calibri"/>
                <a:cs typeface="Calibri"/>
                <a:sym typeface="Calibri"/>
              </a:rPr>
              <a:t>Experimental Observations</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0" y="928656"/>
            <a:ext cx="6288137" cy="4708981"/>
          </a:xfrm>
          <a:prstGeom prst="rect">
            <a:avLst/>
          </a:prstGeom>
          <a:noFill/>
        </p:spPr>
        <p:txBody>
          <a:bodyPr wrap="square" rtlCol="0">
            <a:spAutoFit/>
          </a:bodyPr>
          <a:lstStyle/>
          <a:p>
            <a:pPr marL="342900" lvl="2" indent="-342900">
              <a:buFont typeface="Arial" panose="020B0604020202020204" pitchFamily="34" charset="0"/>
              <a:buChar char="•"/>
            </a:pPr>
            <a:r>
              <a:rPr lang="en-US" sz="2800" dirty="0" smtClean="0"/>
              <a:t>Experimental Setup</a:t>
            </a:r>
          </a:p>
          <a:p>
            <a:pPr marL="800100" lvl="3" indent="-342900">
              <a:buFont typeface="Arial" panose="020B0604020202020204" pitchFamily="34" charset="0"/>
              <a:buChar char="•"/>
            </a:pPr>
            <a:r>
              <a:rPr lang="en-US" sz="2400" dirty="0" smtClean="0"/>
              <a:t>In-house Testbed </a:t>
            </a:r>
          </a:p>
          <a:p>
            <a:pPr marL="1257300" lvl="4" indent="-342900">
              <a:buFont typeface="Arial" panose="020B0604020202020204" pitchFamily="34" charset="0"/>
              <a:buChar char="•"/>
            </a:pPr>
            <a:r>
              <a:rPr lang="en-US" sz="2400" dirty="0" smtClean="0"/>
              <a:t>(10 Nodes)</a:t>
            </a:r>
          </a:p>
          <a:p>
            <a:pPr marL="800100" lvl="3" indent="-342900">
              <a:buFont typeface="Arial" panose="020B0604020202020204" pitchFamily="34" charset="0"/>
              <a:buChar char="•"/>
            </a:pPr>
            <a:r>
              <a:rPr lang="en-US" sz="2400" dirty="0" smtClean="0"/>
              <a:t>Amazon AWS Rocket Fuel topology </a:t>
            </a:r>
          </a:p>
          <a:p>
            <a:pPr marL="1257300" lvl="4" indent="-342900">
              <a:buFont typeface="Arial" panose="020B0604020202020204" pitchFamily="34" charset="0"/>
              <a:buChar char="•"/>
            </a:pPr>
            <a:r>
              <a:rPr lang="en-US" sz="2400" dirty="0" smtClean="0"/>
              <a:t>(70 Nodes)</a:t>
            </a:r>
          </a:p>
          <a:p>
            <a:pPr marL="342900" lvl="2" indent="-342900">
              <a:buFont typeface="Arial" panose="020B0604020202020204" pitchFamily="34" charset="0"/>
              <a:buChar char="•"/>
            </a:pPr>
            <a:r>
              <a:rPr lang="en-US" sz="2800" dirty="0" smtClean="0"/>
              <a:t>Migration protocol</a:t>
            </a:r>
          </a:p>
          <a:p>
            <a:pPr marL="800100" lvl="3" indent="-342900">
              <a:buFont typeface="Arial" panose="020B0604020202020204" pitchFamily="34" charset="0"/>
              <a:buChar char="•"/>
            </a:pPr>
            <a:r>
              <a:rPr lang="en-US" sz="2400" dirty="0"/>
              <a:t>lightweight </a:t>
            </a:r>
            <a:r>
              <a:rPr lang="en-US" sz="2400" dirty="0" smtClean="0"/>
              <a:t> REST based</a:t>
            </a:r>
          </a:p>
          <a:p>
            <a:pPr marL="800100" lvl="3" indent="-342900">
              <a:buFont typeface="Arial" panose="020B0604020202020204" pitchFamily="34" charset="0"/>
              <a:buChar char="•"/>
            </a:pPr>
            <a:r>
              <a:rPr lang="en-US" sz="2400" dirty="0"/>
              <a:t>weak consistency </a:t>
            </a:r>
            <a:r>
              <a:rPr lang="en-US" sz="2400" dirty="0" smtClean="0"/>
              <a:t>preserving</a:t>
            </a:r>
          </a:p>
          <a:p>
            <a:pPr marL="342900" lvl="2" indent="-342900">
              <a:buFont typeface="Arial" panose="020B0604020202020204" pitchFamily="34" charset="0"/>
              <a:buChar char="•"/>
            </a:pPr>
            <a:r>
              <a:rPr lang="en-US" sz="2800" dirty="0" smtClean="0"/>
              <a:t>µC Application </a:t>
            </a:r>
            <a:r>
              <a:rPr lang="en-US" sz="2400" dirty="0" smtClean="0"/>
              <a:t>(Results in the paper)</a:t>
            </a:r>
          </a:p>
          <a:p>
            <a:pPr marL="800100" lvl="3" indent="-342900">
              <a:buFont typeface="Arial" panose="020B0604020202020204" pitchFamily="34" charset="0"/>
              <a:buChar char="•"/>
            </a:pPr>
            <a:r>
              <a:rPr lang="en-US" sz="2400" b="1" dirty="0" smtClean="0">
                <a:solidFill>
                  <a:srgbClr val="00893D"/>
                </a:solidFill>
              </a:rPr>
              <a:t>Zero SDN (less CPU and RAM)</a:t>
            </a:r>
          </a:p>
          <a:p>
            <a:pPr marL="800100" lvl="3" indent="-342900">
              <a:buFont typeface="Arial" panose="020B0604020202020204" pitchFamily="34" charset="0"/>
              <a:buChar char="•"/>
            </a:pPr>
            <a:r>
              <a:rPr lang="en-US" sz="2400" dirty="0" smtClean="0">
                <a:solidFill>
                  <a:srgbClr val="FF0000"/>
                </a:solidFill>
              </a:rPr>
              <a:t>RYU</a:t>
            </a:r>
          </a:p>
          <a:p>
            <a:pPr marL="800100" lvl="3" indent="-342900">
              <a:buFont typeface="Arial" panose="020B0604020202020204" pitchFamily="34" charset="0"/>
              <a:buChar char="•"/>
            </a:pPr>
            <a:r>
              <a:rPr lang="en-US" sz="2400" dirty="0" smtClean="0">
                <a:solidFill>
                  <a:srgbClr val="FF0000"/>
                </a:solidFill>
              </a:rPr>
              <a:t>ODL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457" y="2377441"/>
            <a:ext cx="5428343" cy="3703562"/>
          </a:xfrm>
          <a:prstGeom prst="rect">
            <a:avLst/>
          </a:prstGeom>
        </p:spPr>
      </p:pic>
      <p:sp>
        <p:nvSpPr>
          <p:cNvPr id="3" name="Slide Number Placeholder 2"/>
          <p:cNvSpPr>
            <a:spLocks noGrp="1"/>
          </p:cNvSpPr>
          <p:nvPr>
            <p:ph type="sldNum" sz="quarter" idx="12"/>
          </p:nvPr>
        </p:nvSpPr>
        <p:spPr/>
        <p:txBody>
          <a:bodyPr/>
          <a:lstStyle/>
          <a:p>
            <a:fld id="{C6DF445F-4A74-2844-85C2-D3C66E1B6C93}" type="slidenum">
              <a:rPr lang="en-US" smtClean="0"/>
              <a:t>20</a:t>
            </a:fld>
            <a:endParaRPr lang="en-US"/>
          </a:p>
        </p:txBody>
      </p:sp>
      <p:pic>
        <p:nvPicPr>
          <p:cNvPr id="7" name="Picture 6">
            <a:extLst>
              <a:ext uri="{FF2B5EF4-FFF2-40B4-BE49-F238E27FC236}">
                <a16:creationId xmlns:a16="http://schemas.microsoft.com/office/drawing/2014/main" xmlns="" id="{698E76D2-A174-3C42-A69C-40E045CD242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3573" t="3578" r="3847"/>
          <a:stretch/>
        </p:blipFill>
        <p:spPr>
          <a:xfrm>
            <a:off x="5660422" y="2400946"/>
            <a:ext cx="6330237" cy="3680057"/>
          </a:xfrm>
          <a:prstGeom prst="rect">
            <a:avLst/>
          </a:prstGeom>
        </p:spPr>
      </p:pic>
    </p:spTree>
    <p:extLst>
      <p:ext uri="{BB962C8B-B14F-4D97-AF65-F5344CB8AC3E}">
        <p14:creationId xmlns:p14="http://schemas.microsoft.com/office/powerpoint/2010/main" val="142518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t>
            </a:r>
            <a:r>
              <a:rPr lang="en-US" sz="3200" b="1" dirty="0" smtClean="0">
                <a:solidFill>
                  <a:schemeClr val="lt1"/>
                </a:solidFill>
                <a:ea typeface="Calibri"/>
                <a:cs typeface="Calibri"/>
                <a:sym typeface="Calibri"/>
              </a:rPr>
              <a:t>Experimental Observations</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0" y="928656"/>
            <a:ext cx="6288137" cy="4708981"/>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Experimental Setup</a:t>
            </a:r>
          </a:p>
          <a:p>
            <a:pPr marL="800100" lvl="3" indent="-342900">
              <a:buFont typeface="Arial" panose="020B0604020202020204" pitchFamily="34" charset="0"/>
              <a:buChar char="•"/>
            </a:pPr>
            <a:r>
              <a:rPr lang="en-US" sz="2400" dirty="0"/>
              <a:t>In-house Testbed </a:t>
            </a:r>
          </a:p>
          <a:p>
            <a:pPr marL="1257300" lvl="4" indent="-342900">
              <a:buFont typeface="Arial" panose="020B0604020202020204" pitchFamily="34" charset="0"/>
              <a:buChar char="•"/>
            </a:pPr>
            <a:r>
              <a:rPr lang="en-US" sz="2400" dirty="0"/>
              <a:t>(10 Nodes)</a:t>
            </a:r>
          </a:p>
          <a:p>
            <a:pPr marL="800100" lvl="3" indent="-342900">
              <a:buFont typeface="Arial" panose="020B0604020202020204" pitchFamily="34" charset="0"/>
              <a:buChar char="•"/>
            </a:pPr>
            <a:r>
              <a:rPr lang="en-US" sz="2400" dirty="0"/>
              <a:t>Amazon AWS Rocket Fuel topology </a:t>
            </a:r>
          </a:p>
          <a:p>
            <a:pPr marL="1257300" lvl="4" indent="-342900">
              <a:buFont typeface="Arial" panose="020B0604020202020204" pitchFamily="34" charset="0"/>
              <a:buChar char="•"/>
            </a:pPr>
            <a:r>
              <a:rPr lang="en-US" sz="2400" dirty="0"/>
              <a:t>(70 Nodes)</a:t>
            </a:r>
          </a:p>
          <a:p>
            <a:pPr marL="342900" lvl="2" indent="-342900">
              <a:buFont typeface="Arial" panose="020B0604020202020204" pitchFamily="34" charset="0"/>
              <a:buChar char="•"/>
            </a:pPr>
            <a:r>
              <a:rPr lang="en-US" sz="2800" dirty="0"/>
              <a:t>Migration protocol</a:t>
            </a:r>
          </a:p>
          <a:p>
            <a:pPr marL="800100" lvl="3" indent="-342900">
              <a:buFont typeface="Arial" panose="020B0604020202020204" pitchFamily="34" charset="0"/>
              <a:buChar char="•"/>
            </a:pPr>
            <a:r>
              <a:rPr lang="en-US" sz="2400" dirty="0"/>
              <a:t>lightweight  REST based</a:t>
            </a:r>
          </a:p>
          <a:p>
            <a:pPr marL="800100" lvl="3" indent="-342900">
              <a:buFont typeface="Arial" panose="020B0604020202020204" pitchFamily="34" charset="0"/>
              <a:buChar char="•"/>
            </a:pPr>
            <a:r>
              <a:rPr lang="en-US" sz="2400" dirty="0"/>
              <a:t>weak consistency preserving</a:t>
            </a:r>
          </a:p>
          <a:p>
            <a:pPr marL="342900" lvl="2" indent="-342900">
              <a:buFont typeface="Arial" panose="020B0604020202020204" pitchFamily="34" charset="0"/>
              <a:buChar char="•"/>
            </a:pPr>
            <a:r>
              <a:rPr lang="en-US" sz="2800" dirty="0"/>
              <a:t>µC Application</a:t>
            </a:r>
          </a:p>
          <a:p>
            <a:pPr marL="800100" lvl="3" indent="-342900">
              <a:buFont typeface="Arial" panose="020B0604020202020204" pitchFamily="34" charset="0"/>
              <a:buChar char="•"/>
            </a:pPr>
            <a:r>
              <a:rPr lang="en-US" sz="2400" b="1" dirty="0">
                <a:solidFill>
                  <a:srgbClr val="00893D"/>
                </a:solidFill>
              </a:rPr>
              <a:t>Zero SDN </a:t>
            </a:r>
            <a:r>
              <a:rPr lang="en-US" sz="2400" b="1" dirty="0" smtClean="0">
                <a:solidFill>
                  <a:srgbClr val="00893D"/>
                </a:solidFill>
              </a:rPr>
              <a:t>(Requires less </a:t>
            </a:r>
            <a:r>
              <a:rPr lang="en-US" sz="2400" b="1" dirty="0">
                <a:solidFill>
                  <a:srgbClr val="00893D"/>
                </a:solidFill>
              </a:rPr>
              <a:t>CPU and RAM)</a:t>
            </a:r>
          </a:p>
          <a:p>
            <a:pPr marL="800100" lvl="3" indent="-342900">
              <a:buFont typeface="Arial" panose="020B0604020202020204" pitchFamily="34" charset="0"/>
              <a:buChar char="•"/>
            </a:pPr>
            <a:r>
              <a:rPr lang="en-US" sz="2400" dirty="0">
                <a:solidFill>
                  <a:srgbClr val="FF0000"/>
                </a:solidFill>
              </a:rPr>
              <a:t>RYU</a:t>
            </a:r>
          </a:p>
          <a:p>
            <a:pPr marL="800100" lvl="3" indent="-342900">
              <a:buFont typeface="Arial" panose="020B0604020202020204" pitchFamily="34" charset="0"/>
              <a:buChar char="•"/>
            </a:pPr>
            <a:r>
              <a:rPr lang="en-US" sz="2400" dirty="0">
                <a:solidFill>
                  <a:srgbClr val="FF0000"/>
                </a:solidFill>
              </a:rPr>
              <a:t>ODL</a:t>
            </a:r>
          </a:p>
        </p:txBody>
      </p:sp>
      <p:sp>
        <p:nvSpPr>
          <p:cNvPr id="4" name="TextBox 3">
            <a:extLst>
              <a:ext uri="{FF2B5EF4-FFF2-40B4-BE49-F238E27FC236}">
                <a16:creationId xmlns:a16="http://schemas.microsoft.com/office/drawing/2014/main" xmlns="" id="{A1C09A20-4E02-EE4B-ACC9-E999479DB58C}"/>
              </a:ext>
            </a:extLst>
          </p:cNvPr>
          <p:cNvSpPr txBox="1"/>
          <p:nvPr/>
        </p:nvSpPr>
        <p:spPr>
          <a:xfrm>
            <a:off x="6096000" y="928656"/>
            <a:ext cx="6060172" cy="2431435"/>
          </a:xfrm>
          <a:prstGeom prst="rect">
            <a:avLst/>
          </a:prstGeom>
          <a:noFill/>
        </p:spPr>
        <p:txBody>
          <a:bodyPr wrap="square" rtlCol="0">
            <a:spAutoFit/>
          </a:bodyPr>
          <a:lstStyle/>
          <a:p>
            <a:pPr marL="342900" lvl="2" indent="-342900">
              <a:buFont typeface="Arial" panose="020B0604020202020204" pitchFamily="34" charset="0"/>
              <a:buChar char="•"/>
            </a:pPr>
            <a:r>
              <a:rPr lang="en-US" sz="2800" dirty="0" err="1"/>
              <a:t>IoT</a:t>
            </a:r>
            <a:r>
              <a:rPr lang="en-US" sz="2800" dirty="0"/>
              <a:t> Applications </a:t>
            </a:r>
          </a:p>
          <a:p>
            <a:pPr marL="800100" lvl="3" indent="-342900">
              <a:buFont typeface="Arial" panose="020B0604020202020204" pitchFamily="34" charset="0"/>
              <a:buChar char="•"/>
            </a:pPr>
            <a:r>
              <a:rPr lang="en-US" sz="2400" dirty="0" smtClean="0"/>
              <a:t>Distributed </a:t>
            </a:r>
            <a:r>
              <a:rPr lang="en-US" sz="2400" dirty="0"/>
              <a:t>database (</a:t>
            </a:r>
            <a:r>
              <a:rPr lang="en-US" sz="2400" dirty="0" err="1"/>
              <a:t>Cassendra</a:t>
            </a:r>
            <a:r>
              <a:rPr lang="en-US" sz="2400" dirty="0"/>
              <a:t>)</a:t>
            </a:r>
          </a:p>
          <a:p>
            <a:pPr marL="800100" lvl="3" indent="-342900">
              <a:buFont typeface="Arial" panose="020B0604020202020204" pitchFamily="34" charset="0"/>
              <a:buChar char="•"/>
            </a:pPr>
            <a:r>
              <a:rPr lang="en-US" sz="2400" dirty="0"/>
              <a:t>HTTP (Python </a:t>
            </a:r>
            <a:r>
              <a:rPr lang="en-US" sz="2400" dirty="0" err="1"/>
              <a:t>SimpleHTTP</a:t>
            </a:r>
            <a:r>
              <a:rPr lang="en-US" sz="2400" dirty="0" smtClean="0"/>
              <a:t>)</a:t>
            </a:r>
          </a:p>
          <a:p>
            <a:pPr marL="800100" lvl="3" indent="-342900">
              <a:buFont typeface="Arial" panose="020B0604020202020204" pitchFamily="34" charset="0"/>
              <a:buChar char="•"/>
            </a:pPr>
            <a:r>
              <a:rPr lang="en-US" sz="2400" dirty="0" smtClean="0"/>
              <a:t>Distributed </a:t>
            </a:r>
            <a:r>
              <a:rPr lang="en-US" sz="2400" dirty="0"/>
              <a:t>file system (</a:t>
            </a:r>
            <a:r>
              <a:rPr lang="en-US" sz="2400" dirty="0" err="1"/>
              <a:t>GlusterFS</a:t>
            </a:r>
            <a:r>
              <a:rPr lang="en-US" sz="2400" dirty="0" smtClean="0"/>
              <a:t>)</a:t>
            </a:r>
            <a:endParaRPr lang="en-US" sz="2800" dirty="0" smtClean="0"/>
          </a:p>
          <a:p>
            <a:pPr marL="342900" lvl="2" indent="-342900">
              <a:buFont typeface="Arial" panose="020B0604020202020204" pitchFamily="34" charset="0"/>
              <a:buChar char="•"/>
            </a:pPr>
            <a:r>
              <a:rPr lang="en-US" sz="2800" dirty="0" smtClean="0"/>
              <a:t>Other Parameters</a:t>
            </a:r>
          </a:p>
          <a:p>
            <a:pPr marL="800100" lvl="3" indent="-342900">
              <a:buFont typeface="Arial" panose="020B0604020202020204" pitchFamily="34" charset="0"/>
              <a:buChar char="•"/>
            </a:pPr>
            <a:r>
              <a:rPr lang="en-US" sz="2400" dirty="0" smtClean="0"/>
              <a:t>Chaos- Monkey Fault injection model</a:t>
            </a:r>
          </a:p>
        </p:txBody>
      </p:sp>
      <p:sp>
        <p:nvSpPr>
          <p:cNvPr id="2" name="Slide Number Placeholder 1"/>
          <p:cNvSpPr>
            <a:spLocks noGrp="1"/>
          </p:cNvSpPr>
          <p:nvPr>
            <p:ph type="sldNum" sz="quarter" idx="12"/>
          </p:nvPr>
        </p:nvSpPr>
        <p:spPr/>
        <p:txBody>
          <a:bodyPr/>
          <a:lstStyle/>
          <a:p>
            <a:fld id="{C6DF445F-4A74-2844-85C2-D3C66E1B6C93}" type="slidenum">
              <a:rPr lang="en-US" smtClean="0"/>
              <a:t>21</a:t>
            </a:fld>
            <a:endParaRPr lang="en-US"/>
          </a:p>
        </p:txBody>
      </p:sp>
    </p:spTree>
    <p:extLst>
      <p:ext uri="{BB962C8B-B14F-4D97-AF65-F5344CB8AC3E}">
        <p14:creationId xmlns:p14="http://schemas.microsoft.com/office/powerpoint/2010/main" val="103661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t>
            </a:r>
            <a:r>
              <a:rPr lang="en-US" sz="3200" b="1" dirty="0" smtClean="0">
                <a:solidFill>
                  <a:schemeClr val="lt1"/>
                </a:solidFill>
                <a:ea typeface="Calibri"/>
                <a:cs typeface="Calibri"/>
                <a:sym typeface="Calibri"/>
              </a:rPr>
              <a:t>Experimental Observations</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0" y="928656"/>
            <a:ext cx="9092397" cy="892552"/>
          </a:xfrm>
          <a:prstGeom prst="rect">
            <a:avLst/>
          </a:prstGeom>
          <a:noFill/>
        </p:spPr>
        <p:txBody>
          <a:bodyPr wrap="square" rtlCol="0">
            <a:spAutoFit/>
          </a:bodyPr>
          <a:lstStyle/>
          <a:p>
            <a:pPr marL="342900" lvl="2" indent="-342900">
              <a:buFont typeface="Arial" panose="020B0604020202020204" pitchFamily="34" charset="0"/>
              <a:buChar char="•"/>
            </a:pPr>
            <a:r>
              <a:rPr lang="en-US" sz="2800" dirty="0" smtClean="0"/>
              <a:t>Selected Results:</a:t>
            </a:r>
          </a:p>
          <a:p>
            <a:pPr marL="800100" lvl="3" indent="-342900">
              <a:buFont typeface="Arial" panose="020B0604020202020204" pitchFamily="34" charset="0"/>
              <a:buChar char="•"/>
            </a:pPr>
            <a:r>
              <a:rPr lang="en-US" sz="2400" dirty="0" smtClean="0"/>
              <a:t>Aloe can provide better Response time for HTTP and </a:t>
            </a:r>
            <a:r>
              <a:rPr lang="en-US" sz="2400" dirty="0" err="1" smtClean="0"/>
              <a:t>Cassendra</a:t>
            </a:r>
            <a:endParaRPr lang="en-US" sz="2400" dirty="0" smtClean="0"/>
          </a:p>
        </p:txBody>
      </p:sp>
      <p:grpSp>
        <p:nvGrpSpPr>
          <p:cNvPr id="10" name="Group 9"/>
          <p:cNvGrpSpPr>
            <a:grpSpLocks noChangeAspect="1"/>
          </p:cNvGrpSpPr>
          <p:nvPr/>
        </p:nvGrpSpPr>
        <p:grpSpPr>
          <a:xfrm>
            <a:off x="3381608" y="2743672"/>
            <a:ext cx="8392563" cy="4114800"/>
            <a:chOff x="3195093" y="4414157"/>
            <a:chExt cx="8158896" cy="2456739"/>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14696"/>
            <a:stretch/>
          </p:blipFill>
          <p:spPr>
            <a:xfrm>
              <a:off x="5452358" y="4414157"/>
              <a:ext cx="5901631" cy="2456739"/>
            </a:xfrm>
            <a:prstGeom prst="rect">
              <a:avLst/>
            </a:prstGeom>
          </p:spPr>
        </p:pic>
        <p:sp>
          <p:nvSpPr>
            <p:cNvPr id="12" name="Rectangle 11"/>
            <p:cNvSpPr/>
            <p:nvPr/>
          </p:nvSpPr>
          <p:spPr>
            <a:xfrm>
              <a:off x="3195093" y="4840014"/>
              <a:ext cx="1723747" cy="523220"/>
            </a:xfrm>
            <a:prstGeom prst="rect">
              <a:avLst/>
            </a:prstGeom>
          </p:spPr>
          <p:txBody>
            <a:bodyPr wrap="square">
              <a:spAutoFit/>
            </a:bodyPr>
            <a:lstStyle/>
            <a:p>
              <a:r>
                <a:rPr lang="en-US" sz="2800" b="1" dirty="0" err="1" smtClean="0"/>
                <a:t>Cassendra</a:t>
              </a:r>
              <a:endParaRPr lang="en-US" sz="2800" b="1" dirty="0"/>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816" y="2256468"/>
            <a:ext cx="9229184" cy="859972"/>
          </a:xfrm>
          <a:prstGeom prst="rect">
            <a:avLst/>
          </a:prstGeom>
        </p:spPr>
      </p:pic>
      <p:sp>
        <p:nvSpPr>
          <p:cNvPr id="2" name="Slide Number Placeholder 1"/>
          <p:cNvSpPr>
            <a:spLocks noGrp="1"/>
          </p:cNvSpPr>
          <p:nvPr>
            <p:ph type="sldNum" sz="quarter" idx="12"/>
          </p:nvPr>
        </p:nvSpPr>
        <p:spPr/>
        <p:txBody>
          <a:bodyPr/>
          <a:lstStyle/>
          <a:p>
            <a:fld id="{C6DF445F-4A74-2844-85C2-D3C66E1B6C93}" type="slidenum">
              <a:rPr lang="en-US" smtClean="0"/>
              <a:t>22</a:t>
            </a:fld>
            <a:endParaRPr lang="en-US"/>
          </a:p>
        </p:txBody>
      </p:sp>
    </p:spTree>
    <p:extLst>
      <p:ext uri="{BB962C8B-B14F-4D97-AF65-F5344CB8AC3E}">
        <p14:creationId xmlns:p14="http://schemas.microsoft.com/office/powerpoint/2010/main" val="16268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t>
            </a:r>
            <a:r>
              <a:rPr lang="en-US" sz="3200" b="1" dirty="0" smtClean="0">
                <a:solidFill>
                  <a:schemeClr val="lt1"/>
                </a:solidFill>
                <a:ea typeface="Calibri"/>
                <a:cs typeface="Calibri"/>
                <a:sym typeface="Calibri"/>
              </a:rPr>
              <a:t>Experimental Observations</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0" y="928656"/>
            <a:ext cx="9092397" cy="892552"/>
          </a:xfrm>
          <a:prstGeom prst="rect">
            <a:avLst/>
          </a:prstGeom>
          <a:noFill/>
        </p:spPr>
        <p:txBody>
          <a:bodyPr wrap="square" rtlCol="0">
            <a:spAutoFit/>
          </a:bodyPr>
          <a:lstStyle/>
          <a:p>
            <a:pPr marL="342900" lvl="2" indent="-342900">
              <a:buFont typeface="Arial" panose="020B0604020202020204" pitchFamily="34" charset="0"/>
              <a:buChar char="•"/>
            </a:pPr>
            <a:r>
              <a:rPr lang="en-US" sz="2800" dirty="0" smtClean="0"/>
              <a:t>Selected Results:</a:t>
            </a:r>
          </a:p>
          <a:p>
            <a:pPr marL="800100" lvl="3" indent="-342900">
              <a:buFont typeface="Arial" panose="020B0604020202020204" pitchFamily="34" charset="0"/>
              <a:buChar char="•"/>
            </a:pPr>
            <a:r>
              <a:rPr lang="en-US" sz="2400" dirty="0" smtClean="0"/>
              <a:t>Aloe can provide better Response time for HTTP and </a:t>
            </a:r>
            <a:r>
              <a:rPr lang="en-US" sz="2400" dirty="0" err="1" smtClean="0"/>
              <a:t>Cassendra</a:t>
            </a:r>
            <a:endParaRPr lang="en-US" sz="2400" dirty="0" smtClean="0"/>
          </a:p>
        </p:txBody>
      </p:sp>
      <p:grpSp>
        <p:nvGrpSpPr>
          <p:cNvPr id="11" name="Group 10"/>
          <p:cNvGrpSpPr>
            <a:grpSpLocks noChangeAspect="1"/>
          </p:cNvGrpSpPr>
          <p:nvPr/>
        </p:nvGrpSpPr>
        <p:grpSpPr>
          <a:xfrm>
            <a:off x="2962816" y="2863970"/>
            <a:ext cx="8391600" cy="4000406"/>
            <a:chOff x="3195094" y="3984172"/>
            <a:chExt cx="8158895" cy="28800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0" y="3984172"/>
              <a:ext cx="5901639" cy="2880000"/>
            </a:xfrm>
            <a:prstGeom prst="rect">
              <a:avLst/>
            </a:prstGeom>
          </p:spPr>
        </p:pic>
        <p:sp>
          <p:nvSpPr>
            <p:cNvPr id="7" name="Rectangle 6"/>
            <p:cNvSpPr/>
            <p:nvPr/>
          </p:nvSpPr>
          <p:spPr>
            <a:xfrm>
              <a:off x="3195094" y="4840014"/>
              <a:ext cx="1723747" cy="523220"/>
            </a:xfrm>
            <a:prstGeom prst="rect">
              <a:avLst/>
            </a:prstGeom>
          </p:spPr>
          <p:txBody>
            <a:bodyPr wrap="square">
              <a:spAutoFit/>
            </a:bodyPr>
            <a:lstStyle/>
            <a:p>
              <a:r>
                <a:rPr lang="en-US" sz="2800" b="1" dirty="0" smtClean="0"/>
                <a:t>HTTP</a:t>
              </a:r>
              <a:endParaRPr lang="en-US" sz="2800" b="1" dirty="0"/>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816" y="2671346"/>
            <a:ext cx="9229184" cy="859972"/>
          </a:xfrm>
          <a:prstGeom prst="rect">
            <a:avLst/>
          </a:prstGeom>
        </p:spPr>
      </p:pic>
      <p:sp>
        <p:nvSpPr>
          <p:cNvPr id="4" name="Slide Number Placeholder 3"/>
          <p:cNvSpPr>
            <a:spLocks noGrp="1"/>
          </p:cNvSpPr>
          <p:nvPr>
            <p:ph type="sldNum" sz="quarter" idx="12"/>
          </p:nvPr>
        </p:nvSpPr>
        <p:spPr/>
        <p:txBody>
          <a:bodyPr/>
          <a:lstStyle/>
          <a:p>
            <a:fld id="{C6DF445F-4A74-2844-85C2-D3C66E1B6C93}" type="slidenum">
              <a:rPr lang="en-US" smtClean="0"/>
              <a:t>23</a:t>
            </a:fld>
            <a:endParaRPr lang="en-US"/>
          </a:p>
        </p:txBody>
      </p:sp>
    </p:spTree>
    <p:extLst>
      <p:ext uri="{BB962C8B-B14F-4D97-AF65-F5344CB8AC3E}">
        <p14:creationId xmlns:p14="http://schemas.microsoft.com/office/powerpoint/2010/main" val="132814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6303"/>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t>
            </a:r>
            <a:r>
              <a:rPr lang="en-US" sz="3200" b="1" dirty="0" smtClean="0">
                <a:solidFill>
                  <a:schemeClr val="lt1"/>
                </a:solidFill>
                <a:ea typeface="Calibri"/>
                <a:cs typeface="Calibri"/>
                <a:sym typeface="Calibri"/>
              </a:rPr>
              <a:t>Experimental Observations</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0" y="928656"/>
            <a:ext cx="11045537" cy="1261884"/>
          </a:xfrm>
          <a:prstGeom prst="rect">
            <a:avLst/>
          </a:prstGeom>
          <a:noFill/>
        </p:spPr>
        <p:txBody>
          <a:bodyPr wrap="square" rtlCol="0">
            <a:spAutoFit/>
          </a:bodyPr>
          <a:lstStyle/>
          <a:p>
            <a:pPr marL="342900" lvl="2" indent="-342900">
              <a:buFont typeface="Arial" panose="020B0604020202020204" pitchFamily="34" charset="0"/>
              <a:buChar char="•"/>
            </a:pPr>
            <a:r>
              <a:rPr lang="en-US" sz="2800" dirty="0" smtClean="0"/>
              <a:t>Selected Results:</a:t>
            </a:r>
          </a:p>
          <a:p>
            <a:pPr marL="800100" lvl="3" indent="-342900">
              <a:buFont typeface="Arial" panose="020B0604020202020204" pitchFamily="34" charset="0"/>
              <a:buChar char="•"/>
            </a:pPr>
            <a:r>
              <a:rPr lang="en-US" sz="2400" dirty="0" smtClean="0"/>
              <a:t>Aloe can provide better Response time for HTTP and </a:t>
            </a:r>
            <a:r>
              <a:rPr lang="en-US" sz="2400" dirty="0" err="1" smtClean="0"/>
              <a:t>Cassendra</a:t>
            </a:r>
            <a:endParaRPr lang="en-US" sz="2400" dirty="0" smtClean="0"/>
          </a:p>
          <a:p>
            <a:pPr marL="800100" lvl="3" indent="-342900">
              <a:buFont typeface="Arial" panose="020B0604020202020204" pitchFamily="34" charset="0"/>
              <a:buChar char="•"/>
            </a:pPr>
            <a:r>
              <a:rPr lang="en-US" sz="2400" dirty="0" err="1" smtClean="0"/>
              <a:t>GlusterFS</a:t>
            </a:r>
            <a:r>
              <a:rPr lang="en-US" sz="2400" dirty="0" smtClean="0"/>
              <a:t> response time is improved if the amount of failure increases (Why?)</a:t>
            </a:r>
          </a:p>
        </p:txBody>
      </p:sp>
      <p:grpSp>
        <p:nvGrpSpPr>
          <p:cNvPr id="11" name="Group 10"/>
          <p:cNvGrpSpPr/>
          <p:nvPr/>
        </p:nvGrpSpPr>
        <p:grpSpPr>
          <a:xfrm>
            <a:off x="3381608" y="2743200"/>
            <a:ext cx="8391600" cy="4114800"/>
            <a:chOff x="3195094" y="3984172"/>
            <a:chExt cx="8158895" cy="287999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0" y="3984172"/>
              <a:ext cx="5901639" cy="2879999"/>
            </a:xfrm>
            <a:prstGeom prst="rect">
              <a:avLst/>
            </a:prstGeom>
          </p:spPr>
        </p:pic>
        <p:sp>
          <p:nvSpPr>
            <p:cNvPr id="7" name="Rectangle 6"/>
            <p:cNvSpPr/>
            <p:nvPr/>
          </p:nvSpPr>
          <p:spPr>
            <a:xfrm>
              <a:off x="3195094" y="4840014"/>
              <a:ext cx="1723747" cy="523220"/>
            </a:xfrm>
            <a:prstGeom prst="rect">
              <a:avLst/>
            </a:prstGeom>
          </p:spPr>
          <p:txBody>
            <a:bodyPr wrap="square">
              <a:spAutoFit/>
            </a:bodyPr>
            <a:lstStyle/>
            <a:p>
              <a:r>
                <a:rPr lang="en-US" sz="2800" b="1" dirty="0" err="1" smtClean="0"/>
                <a:t>GlusterFS</a:t>
              </a:r>
              <a:endParaRPr lang="en-US" sz="2800" b="1" dirty="0"/>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5616" y="2723781"/>
            <a:ext cx="9229184" cy="859972"/>
          </a:xfrm>
          <a:prstGeom prst="rect">
            <a:avLst/>
          </a:prstGeom>
        </p:spPr>
      </p:pic>
      <p:sp>
        <p:nvSpPr>
          <p:cNvPr id="4" name="Slide Number Placeholder 3"/>
          <p:cNvSpPr>
            <a:spLocks noGrp="1"/>
          </p:cNvSpPr>
          <p:nvPr>
            <p:ph type="sldNum" sz="quarter" idx="12"/>
          </p:nvPr>
        </p:nvSpPr>
        <p:spPr/>
        <p:txBody>
          <a:bodyPr/>
          <a:lstStyle/>
          <a:p>
            <a:fld id="{C6DF445F-4A74-2844-85C2-D3C66E1B6C93}" type="slidenum">
              <a:rPr lang="en-US" smtClean="0"/>
              <a:t>24</a:t>
            </a:fld>
            <a:endParaRPr lang="en-US"/>
          </a:p>
        </p:txBody>
      </p:sp>
    </p:spTree>
    <p:extLst>
      <p:ext uri="{BB962C8B-B14F-4D97-AF65-F5344CB8AC3E}">
        <p14:creationId xmlns:p14="http://schemas.microsoft.com/office/powerpoint/2010/main" val="5048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400" y="2762900"/>
            <a:ext cx="8391600" cy="4095100"/>
          </a:xfrm>
          <a:prstGeom prst="rect">
            <a:avLst/>
          </a:prstGeom>
        </p:spPr>
      </p:pic>
      <p:sp>
        <p:nvSpPr>
          <p:cNvPr id="59" name="Shape 59"/>
          <p:cNvSpPr/>
          <p:nvPr/>
        </p:nvSpPr>
        <p:spPr>
          <a:xfrm>
            <a:off x="0" y="6303"/>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t>
            </a:r>
            <a:r>
              <a:rPr lang="en-US" sz="3200" b="1" dirty="0" smtClean="0">
                <a:solidFill>
                  <a:schemeClr val="lt1"/>
                </a:solidFill>
                <a:ea typeface="Calibri"/>
                <a:cs typeface="Calibri"/>
                <a:sym typeface="Calibri"/>
              </a:rPr>
              <a:t>Experimental Observations</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0" y="928656"/>
            <a:ext cx="9092397" cy="1631216"/>
          </a:xfrm>
          <a:prstGeom prst="rect">
            <a:avLst/>
          </a:prstGeom>
          <a:noFill/>
        </p:spPr>
        <p:txBody>
          <a:bodyPr wrap="square" rtlCol="0">
            <a:spAutoFit/>
          </a:bodyPr>
          <a:lstStyle/>
          <a:p>
            <a:pPr marL="342900" lvl="2" indent="-342900">
              <a:buFont typeface="Arial" panose="020B0604020202020204" pitchFamily="34" charset="0"/>
              <a:buChar char="•"/>
            </a:pPr>
            <a:r>
              <a:rPr lang="en-US" sz="2800" dirty="0" smtClean="0"/>
              <a:t>Selected Results:</a:t>
            </a:r>
          </a:p>
          <a:p>
            <a:pPr marL="800100" lvl="3" indent="-342900">
              <a:buFont typeface="Arial" panose="020B0604020202020204" pitchFamily="34" charset="0"/>
              <a:buChar char="•"/>
            </a:pPr>
            <a:r>
              <a:rPr lang="en-US" sz="2400" dirty="0" smtClean="0"/>
              <a:t>Aloe convergence after failure</a:t>
            </a:r>
          </a:p>
          <a:p>
            <a:pPr marL="1257300" lvl="4" indent="-342900">
              <a:buFont typeface="Arial" panose="020B0604020202020204" pitchFamily="34" charset="0"/>
              <a:buChar char="•"/>
            </a:pPr>
            <a:r>
              <a:rPr lang="en-US" sz="2400" dirty="0" smtClean="0"/>
              <a:t>As the amount of failure increases, convergence time reduces due to ripple effect of the </a:t>
            </a:r>
            <a:r>
              <a:rPr lang="en-US" sz="2400" dirty="0"/>
              <a:t>µC placement </a:t>
            </a:r>
            <a:r>
              <a:rPr lang="en-US" sz="2400" dirty="0" smtClean="0"/>
              <a:t>module</a:t>
            </a:r>
            <a:endParaRPr lang="en-US" sz="2400" dirty="0"/>
          </a:p>
        </p:txBody>
      </p:sp>
      <p:sp>
        <p:nvSpPr>
          <p:cNvPr id="3" name="Slide Number Placeholder 2"/>
          <p:cNvSpPr>
            <a:spLocks noGrp="1"/>
          </p:cNvSpPr>
          <p:nvPr>
            <p:ph type="sldNum" sz="quarter" idx="12"/>
          </p:nvPr>
        </p:nvSpPr>
        <p:spPr/>
        <p:txBody>
          <a:bodyPr/>
          <a:lstStyle/>
          <a:p>
            <a:fld id="{C6DF445F-4A74-2844-85C2-D3C66E1B6C93}" type="slidenum">
              <a:rPr lang="en-US" smtClean="0"/>
              <a:t>25</a:t>
            </a:fld>
            <a:endParaRPr lang="en-US"/>
          </a:p>
        </p:txBody>
      </p:sp>
    </p:spTree>
    <p:extLst>
      <p:ext uri="{BB962C8B-B14F-4D97-AF65-F5344CB8AC3E}">
        <p14:creationId xmlns:p14="http://schemas.microsoft.com/office/powerpoint/2010/main" val="65903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401" y="2762900"/>
            <a:ext cx="8391598" cy="4095100"/>
          </a:xfrm>
          <a:prstGeom prst="rect">
            <a:avLst/>
          </a:prstGeom>
        </p:spPr>
      </p:pic>
      <p:sp>
        <p:nvSpPr>
          <p:cNvPr id="59" name="Shape 59"/>
          <p:cNvSpPr/>
          <p:nvPr/>
        </p:nvSpPr>
        <p:spPr>
          <a:xfrm>
            <a:off x="0" y="6303"/>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t>
            </a:r>
            <a:r>
              <a:rPr lang="en-US" sz="3200" b="1" dirty="0" smtClean="0">
                <a:solidFill>
                  <a:schemeClr val="lt1"/>
                </a:solidFill>
                <a:ea typeface="Calibri"/>
                <a:cs typeface="Calibri"/>
                <a:sym typeface="Calibri"/>
              </a:rPr>
              <a:t>Experimental Observations</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0" y="928656"/>
            <a:ext cx="9092397" cy="892552"/>
          </a:xfrm>
          <a:prstGeom prst="rect">
            <a:avLst/>
          </a:prstGeom>
          <a:noFill/>
        </p:spPr>
        <p:txBody>
          <a:bodyPr wrap="square" rtlCol="0">
            <a:spAutoFit/>
          </a:bodyPr>
          <a:lstStyle/>
          <a:p>
            <a:pPr marL="342900" lvl="2" indent="-342900">
              <a:buFont typeface="Arial" panose="020B0604020202020204" pitchFamily="34" charset="0"/>
              <a:buChar char="•"/>
            </a:pPr>
            <a:r>
              <a:rPr lang="en-US" sz="2800" dirty="0" smtClean="0"/>
              <a:t>Selected Results:</a:t>
            </a:r>
          </a:p>
          <a:p>
            <a:pPr marL="1257300" lvl="4" indent="-342900">
              <a:buFont typeface="Arial" panose="020B0604020202020204" pitchFamily="34" charset="0"/>
              <a:buChar char="•"/>
            </a:pPr>
            <a:r>
              <a:rPr lang="en-US" sz="2400" dirty="0" smtClean="0"/>
              <a:t>Effect of Scaling: µC Placed in the network</a:t>
            </a:r>
            <a:endParaRPr lang="en-US" sz="2400" dirty="0"/>
          </a:p>
        </p:txBody>
      </p:sp>
      <p:sp>
        <p:nvSpPr>
          <p:cNvPr id="3" name="Slide Number Placeholder 2"/>
          <p:cNvSpPr>
            <a:spLocks noGrp="1"/>
          </p:cNvSpPr>
          <p:nvPr>
            <p:ph type="sldNum" sz="quarter" idx="12"/>
          </p:nvPr>
        </p:nvSpPr>
        <p:spPr/>
        <p:txBody>
          <a:bodyPr/>
          <a:lstStyle/>
          <a:p>
            <a:fld id="{C6DF445F-4A74-2844-85C2-D3C66E1B6C93}" type="slidenum">
              <a:rPr lang="en-US" smtClean="0"/>
              <a:t>26</a:t>
            </a:fld>
            <a:endParaRPr lang="en-US"/>
          </a:p>
        </p:txBody>
      </p:sp>
    </p:spTree>
    <p:extLst>
      <p:ext uri="{BB962C8B-B14F-4D97-AF65-F5344CB8AC3E}">
        <p14:creationId xmlns:p14="http://schemas.microsoft.com/office/powerpoint/2010/main" val="131020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401" y="2762900"/>
            <a:ext cx="8391598" cy="4095099"/>
          </a:xfrm>
          <a:prstGeom prst="rect">
            <a:avLst/>
          </a:prstGeom>
        </p:spPr>
      </p:pic>
      <p:sp>
        <p:nvSpPr>
          <p:cNvPr id="59" name="Shape 59"/>
          <p:cNvSpPr/>
          <p:nvPr/>
        </p:nvSpPr>
        <p:spPr>
          <a:xfrm>
            <a:off x="0" y="6303"/>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t>
            </a:r>
            <a:r>
              <a:rPr lang="en-US" sz="3200" b="1" dirty="0" smtClean="0">
                <a:solidFill>
                  <a:schemeClr val="lt1"/>
                </a:solidFill>
                <a:ea typeface="Calibri"/>
                <a:cs typeface="Calibri"/>
                <a:sym typeface="Calibri"/>
              </a:rPr>
              <a:t>Experimental Observations</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0" y="928656"/>
            <a:ext cx="9092397" cy="892552"/>
          </a:xfrm>
          <a:prstGeom prst="rect">
            <a:avLst/>
          </a:prstGeom>
          <a:noFill/>
        </p:spPr>
        <p:txBody>
          <a:bodyPr wrap="square" rtlCol="0">
            <a:spAutoFit/>
          </a:bodyPr>
          <a:lstStyle/>
          <a:p>
            <a:pPr marL="342900" lvl="2" indent="-342900">
              <a:buFont typeface="Arial" panose="020B0604020202020204" pitchFamily="34" charset="0"/>
              <a:buChar char="•"/>
            </a:pPr>
            <a:r>
              <a:rPr lang="en-US" sz="2800" dirty="0" smtClean="0"/>
              <a:t>Selected Results:</a:t>
            </a:r>
          </a:p>
          <a:p>
            <a:pPr marL="1257300" lvl="4" indent="-342900">
              <a:buFont typeface="Arial" panose="020B0604020202020204" pitchFamily="34" charset="0"/>
              <a:buChar char="•"/>
            </a:pPr>
            <a:r>
              <a:rPr lang="en-US" sz="2400" dirty="0"/>
              <a:t>Effect of Scaling: </a:t>
            </a:r>
            <a:r>
              <a:rPr lang="en-US" sz="2400" dirty="0" smtClean="0"/>
              <a:t>Flow setup delay reduces significantly</a:t>
            </a:r>
            <a:endParaRPr lang="en-US" sz="2400" dirty="0"/>
          </a:p>
        </p:txBody>
      </p:sp>
      <p:sp>
        <p:nvSpPr>
          <p:cNvPr id="3" name="Slide Number Placeholder 2"/>
          <p:cNvSpPr>
            <a:spLocks noGrp="1"/>
          </p:cNvSpPr>
          <p:nvPr>
            <p:ph type="sldNum" sz="quarter" idx="12"/>
          </p:nvPr>
        </p:nvSpPr>
        <p:spPr/>
        <p:txBody>
          <a:bodyPr/>
          <a:lstStyle/>
          <a:p>
            <a:fld id="{C6DF445F-4A74-2844-85C2-D3C66E1B6C93}" type="slidenum">
              <a:rPr lang="en-US" smtClean="0"/>
              <a:t>27</a:t>
            </a:fld>
            <a:endParaRPr lang="en-US"/>
          </a:p>
        </p:txBody>
      </p:sp>
    </p:spTree>
    <p:extLst>
      <p:ext uri="{BB962C8B-B14F-4D97-AF65-F5344CB8AC3E}">
        <p14:creationId xmlns:p14="http://schemas.microsoft.com/office/powerpoint/2010/main" val="144362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6303"/>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smtClean="0">
                <a:solidFill>
                  <a:schemeClr val="lt1"/>
                </a:solidFill>
                <a:ea typeface="Calibri"/>
                <a:cs typeface="Calibri"/>
                <a:sym typeface="Calibri"/>
              </a:rPr>
              <a:t>Conclusion</a:t>
            </a:r>
            <a:endParaRPr lang="en-US" sz="3200" b="1" dirty="0">
              <a:solidFill>
                <a:schemeClr val="lt1"/>
              </a:solidFill>
              <a:ea typeface="Calibri"/>
              <a:cs typeface="Calibri"/>
              <a:sym typeface="Calibri"/>
            </a:endParaRPr>
          </a:p>
        </p:txBody>
      </p:sp>
      <p:sp>
        <p:nvSpPr>
          <p:cNvPr id="48" name="TextBox 47">
            <a:extLst>
              <a:ext uri="{FF2B5EF4-FFF2-40B4-BE49-F238E27FC236}">
                <a16:creationId xmlns:a16="http://schemas.microsoft.com/office/drawing/2014/main" xmlns="" id="{A1C09A20-4E02-EE4B-ACC9-E999479DB58C}"/>
              </a:ext>
            </a:extLst>
          </p:cNvPr>
          <p:cNvSpPr txBox="1"/>
          <p:nvPr/>
        </p:nvSpPr>
        <p:spPr>
          <a:xfrm>
            <a:off x="272320" y="928656"/>
            <a:ext cx="11748695" cy="3108543"/>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a:t>
            </a:r>
            <a:r>
              <a:rPr lang="en-US" sz="2800" dirty="0" smtClean="0"/>
              <a:t>We </a:t>
            </a:r>
            <a:r>
              <a:rPr lang="en-US" sz="2800" dirty="0"/>
              <a:t>present Aloe, an orchestration framework, for </a:t>
            </a:r>
            <a:r>
              <a:rPr lang="en-US" sz="2800" dirty="0" err="1"/>
              <a:t>IoT</a:t>
            </a:r>
            <a:r>
              <a:rPr lang="en-US" sz="2800" dirty="0"/>
              <a:t> in-network </a:t>
            </a:r>
            <a:r>
              <a:rPr lang="en-US" sz="2800" dirty="0" smtClean="0"/>
              <a:t>processing</a:t>
            </a:r>
          </a:p>
          <a:p>
            <a:pPr marL="342900" lvl="2" indent="-342900">
              <a:buFont typeface="Arial" panose="020B0604020202020204" pitchFamily="34" charset="0"/>
              <a:buChar char="•"/>
            </a:pPr>
            <a:r>
              <a:rPr lang="en-US" sz="2800" dirty="0" smtClean="0"/>
              <a:t>Aloe uses </a:t>
            </a:r>
            <a:r>
              <a:rPr lang="en-US" sz="2800" dirty="0" err="1"/>
              <a:t>docker</a:t>
            </a:r>
            <a:r>
              <a:rPr lang="en-US" sz="2800" dirty="0"/>
              <a:t> </a:t>
            </a:r>
            <a:r>
              <a:rPr lang="en-US" sz="2800" dirty="0" smtClean="0"/>
              <a:t>container</a:t>
            </a:r>
          </a:p>
          <a:p>
            <a:pPr marL="342900" lvl="2" indent="-342900">
              <a:buFont typeface="Arial" panose="020B0604020202020204" pitchFamily="34" charset="0"/>
              <a:buChar char="•"/>
            </a:pPr>
            <a:r>
              <a:rPr lang="en-US" sz="2800" dirty="0" smtClean="0"/>
              <a:t>Aloe is elastic auto-scaling</a:t>
            </a:r>
          </a:p>
          <a:p>
            <a:pPr marL="342900" lvl="2" indent="-342900">
              <a:buFont typeface="Arial" panose="020B0604020202020204" pitchFamily="34" charset="0"/>
              <a:buChar char="•"/>
            </a:pPr>
            <a:r>
              <a:rPr lang="en-US" sz="2800" dirty="0" smtClean="0"/>
              <a:t>It minimizes the </a:t>
            </a:r>
            <a:r>
              <a:rPr lang="en-US" sz="2800" dirty="0"/>
              <a:t>flow setup time</a:t>
            </a:r>
          </a:p>
          <a:p>
            <a:pPr marL="342900" lvl="2" indent="-342900">
              <a:buFont typeface="Arial" panose="020B0604020202020204" pitchFamily="34" charset="0"/>
              <a:buChar char="•"/>
            </a:pPr>
            <a:r>
              <a:rPr lang="en-US" sz="2800" dirty="0" smtClean="0"/>
              <a:t>The </a:t>
            </a:r>
            <a:r>
              <a:rPr lang="en-US" sz="2800" dirty="0"/>
              <a:t>performance of Aloe has been tested</a:t>
            </a:r>
          </a:p>
          <a:p>
            <a:pPr marL="342900" lvl="2" indent="-342900">
              <a:buFont typeface="Arial" panose="020B0604020202020204" pitchFamily="34" charset="0"/>
              <a:buChar char="•"/>
            </a:pPr>
            <a:r>
              <a:rPr lang="en-US" sz="2800" dirty="0"/>
              <a:t>thoroughly using two real testbeds </a:t>
            </a:r>
            <a:endParaRPr lang="en-US" sz="2800" dirty="0" smtClean="0"/>
          </a:p>
          <a:p>
            <a:pPr marL="342900" lvl="2" indent="-342900">
              <a:buFont typeface="Arial" panose="020B0604020202020204" pitchFamily="34" charset="0"/>
              <a:buChar char="•"/>
            </a:pPr>
            <a:r>
              <a:rPr lang="en-US" sz="2800" dirty="0" smtClean="0"/>
              <a:t>Aloe provides significant </a:t>
            </a:r>
            <a:r>
              <a:rPr lang="en-US" sz="2800" dirty="0"/>
              <a:t>improvement </a:t>
            </a:r>
            <a:r>
              <a:rPr lang="en-US" sz="2800" dirty="0" smtClean="0"/>
              <a:t>I terms of response time</a:t>
            </a:r>
          </a:p>
        </p:txBody>
      </p:sp>
      <p:sp>
        <p:nvSpPr>
          <p:cNvPr id="3" name="Slide Number Placeholder 2"/>
          <p:cNvSpPr>
            <a:spLocks noGrp="1"/>
          </p:cNvSpPr>
          <p:nvPr>
            <p:ph type="sldNum" sz="quarter" idx="12"/>
          </p:nvPr>
        </p:nvSpPr>
        <p:spPr/>
        <p:txBody>
          <a:bodyPr/>
          <a:lstStyle/>
          <a:p>
            <a:fld id="{C6DF445F-4A74-2844-85C2-D3C66E1B6C93}" type="slidenum">
              <a:rPr lang="en-US" smtClean="0"/>
              <a:t>28</a:t>
            </a:fld>
            <a:endParaRPr lang="en-US"/>
          </a:p>
        </p:txBody>
      </p:sp>
    </p:spTree>
    <p:extLst>
      <p:ext uri="{BB962C8B-B14F-4D97-AF65-F5344CB8AC3E}">
        <p14:creationId xmlns:p14="http://schemas.microsoft.com/office/powerpoint/2010/main" val="95293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66" name="Shape 66"/>
          <p:cNvPicPr preferRelativeResize="0"/>
          <p:nvPr/>
        </p:nvPicPr>
        <p:blipFill>
          <a:blip r:embed="rId3">
            <a:extLst>
              <a:ext uri="{28A0092B-C50C-407E-A947-70E740481C1C}">
                <a14:useLocalDpi xmlns:a14="http://schemas.microsoft.com/office/drawing/2010/main" val="0"/>
              </a:ext>
            </a:extLst>
          </a:blip>
          <a:stretch>
            <a:fillRect/>
          </a:stretch>
        </p:blipFill>
        <p:spPr>
          <a:xfrm>
            <a:off x="3457972" y="53096"/>
            <a:ext cx="5276055" cy="4103599"/>
          </a:xfrm>
          <a:prstGeom prst="rect">
            <a:avLst/>
          </a:prstGeom>
          <a:noFill/>
          <a:ln>
            <a:noFill/>
          </a:ln>
        </p:spPr>
      </p:pic>
      <p:sp>
        <p:nvSpPr>
          <p:cNvPr id="2" name="Slide Number Placeholder 1"/>
          <p:cNvSpPr>
            <a:spLocks noGrp="1"/>
          </p:cNvSpPr>
          <p:nvPr>
            <p:ph type="sldNum" sz="quarter" idx="12"/>
          </p:nvPr>
        </p:nvSpPr>
        <p:spPr/>
        <p:txBody>
          <a:bodyPr/>
          <a:lstStyle/>
          <a:p>
            <a:fld id="{C6DF445F-4A74-2844-85C2-D3C66E1B6C93}" type="slidenum">
              <a:rPr lang="en-US" smtClean="0"/>
              <a:t>29</a:t>
            </a:fld>
            <a:endParaRPr lang="en-US"/>
          </a:p>
        </p:txBody>
      </p:sp>
      <p:sp>
        <p:nvSpPr>
          <p:cNvPr id="9" name="Shape 59"/>
          <p:cNvSpPr/>
          <p:nvPr/>
        </p:nvSpPr>
        <p:spPr>
          <a:xfrm>
            <a:off x="0" y="4261422"/>
            <a:ext cx="12192000" cy="2564780"/>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5400" b="1" dirty="0" smtClean="0">
                <a:solidFill>
                  <a:schemeClr val="lt1"/>
                </a:solidFill>
                <a:latin typeface="Calibri"/>
                <a:ea typeface="Calibri"/>
                <a:cs typeface="Calibri"/>
                <a:sym typeface="Calibri"/>
              </a:rPr>
              <a:t>Thank You</a:t>
            </a:r>
          </a:p>
          <a:p>
            <a:pPr marL="0" marR="0" lvl="0" indent="0" algn="ctr" rtl="0">
              <a:spcBef>
                <a:spcPts val="0"/>
              </a:spcBef>
              <a:buSzPct val="25000"/>
              <a:buNone/>
            </a:pPr>
            <a:endParaRPr lang="en-US" sz="5400" b="1" dirty="0">
              <a:solidFill>
                <a:schemeClr val="lt1"/>
              </a:solidFill>
              <a:latin typeface="Calibri"/>
              <a:ea typeface="Calibri"/>
              <a:cs typeface="Calibri"/>
              <a:sym typeface="Calibri"/>
            </a:endParaRPr>
          </a:p>
          <a:p>
            <a:pPr marL="0" marR="0" lvl="0" indent="0" algn="ctr" rtl="0">
              <a:spcBef>
                <a:spcPts val="0"/>
              </a:spcBef>
              <a:buSzPct val="25000"/>
              <a:buNone/>
            </a:pPr>
            <a:r>
              <a:rPr lang="en-US" sz="5400" b="1" dirty="0" smtClean="0">
                <a:solidFill>
                  <a:schemeClr val="lt1"/>
                </a:solidFill>
                <a:latin typeface="Calibri"/>
                <a:ea typeface="Calibri"/>
                <a:cs typeface="Calibri"/>
                <a:sym typeface="Calibri"/>
              </a:rPr>
              <a:t>Questions?</a:t>
            </a:r>
            <a:endParaRPr lang="en-US" sz="5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501848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t>
            </a:r>
            <a:r>
              <a:rPr lang="en-US" sz="3200" b="1" dirty="0">
                <a:solidFill>
                  <a:schemeClr val="bg1"/>
                </a:solidFill>
              </a:rPr>
              <a:t>An Elastic Architecture</a:t>
            </a:r>
            <a:endParaRPr lang="en-US" sz="3200" b="1" dirty="0">
              <a:solidFill>
                <a:schemeClr val="lt1"/>
              </a:solidFill>
              <a:ea typeface="Calibri"/>
              <a:cs typeface="Calibri"/>
              <a:sym typeface="Calibri"/>
            </a:endParaRPr>
          </a:p>
        </p:txBody>
      </p:sp>
      <p:sp>
        <p:nvSpPr>
          <p:cNvPr id="2" name="TextBox 1">
            <a:extLst>
              <a:ext uri="{FF2B5EF4-FFF2-40B4-BE49-F238E27FC236}">
                <a16:creationId xmlns:a16="http://schemas.microsoft.com/office/drawing/2014/main" xmlns="" id="{A1C09A20-4E02-EE4B-ACC9-E999479DB58C}"/>
              </a:ext>
            </a:extLst>
          </p:cNvPr>
          <p:cNvSpPr txBox="1"/>
          <p:nvPr/>
        </p:nvSpPr>
        <p:spPr>
          <a:xfrm>
            <a:off x="272321" y="928656"/>
            <a:ext cx="11647358" cy="4401205"/>
          </a:xfrm>
          <a:prstGeom prst="rect">
            <a:avLst/>
          </a:prstGeom>
          <a:noFill/>
        </p:spPr>
        <p:txBody>
          <a:bodyPr wrap="square" rtlCol="0">
            <a:spAutoFit/>
          </a:bodyPr>
          <a:lstStyle/>
          <a:p>
            <a:pPr marL="342900" indent="-342900">
              <a:buFont typeface="Arial" panose="020B0604020202020204" pitchFamily="34" charset="0"/>
              <a:buChar char="•"/>
            </a:pPr>
            <a:r>
              <a:rPr lang="en-US" sz="2800" dirty="0" err="1"/>
              <a:t>IoT</a:t>
            </a:r>
            <a:r>
              <a:rPr lang="en-US" sz="2800" dirty="0"/>
              <a:t> devices has inbuilt resources (Like CPU, Memory etc.)</a:t>
            </a:r>
          </a:p>
          <a:p>
            <a:pPr marL="342900" indent="-342900">
              <a:buFont typeface="Arial" panose="020B0604020202020204" pitchFamily="34" charset="0"/>
              <a:buChar char="•"/>
            </a:pPr>
            <a:r>
              <a:rPr lang="en-US" sz="2800" dirty="0"/>
              <a:t>Thousands of </a:t>
            </a:r>
            <a:r>
              <a:rPr lang="en-US" sz="2800" dirty="0" err="1"/>
              <a:t>IoT</a:t>
            </a:r>
            <a:r>
              <a:rPr lang="en-US" sz="2800" dirty="0"/>
              <a:t> devices form an </a:t>
            </a:r>
            <a:r>
              <a:rPr lang="en-US" sz="2800" dirty="0" err="1"/>
              <a:t>IoT</a:t>
            </a:r>
            <a:r>
              <a:rPr lang="en-US" sz="2800" dirty="0"/>
              <a:t> ecosystem</a:t>
            </a:r>
          </a:p>
          <a:p>
            <a:pPr marL="342900" indent="-342900">
              <a:buFont typeface="Arial" panose="020B0604020202020204" pitchFamily="34" charset="0"/>
              <a:buChar char="•"/>
            </a:pPr>
            <a:r>
              <a:rPr lang="en-US" sz="2800" dirty="0"/>
              <a:t>Can we form a resource Pool? </a:t>
            </a:r>
          </a:p>
          <a:p>
            <a:pPr marL="800100" lvl="1" indent="-342900">
              <a:buFont typeface="Arial" panose="020B0604020202020204" pitchFamily="34" charset="0"/>
              <a:buChar char="•"/>
            </a:pPr>
            <a:r>
              <a:rPr lang="en-US" sz="2800" dirty="0" smtClean="0"/>
              <a:t>Advantages of the resource pool</a:t>
            </a:r>
            <a:endParaRPr lang="en-US" sz="2800" dirty="0"/>
          </a:p>
          <a:p>
            <a:pPr marL="1257300" lvl="2" indent="-342900">
              <a:buFont typeface="Arial" panose="020B0604020202020204" pitchFamily="34" charset="0"/>
              <a:buChar char="•"/>
            </a:pPr>
            <a:r>
              <a:rPr lang="en-US" sz="2800" dirty="0"/>
              <a:t>Reduces “capex”.</a:t>
            </a:r>
          </a:p>
          <a:p>
            <a:pPr marL="1257300" lvl="2" indent="-342900">
              <a:buFont typeface="Arial" panose="020B0604020202020204" pitchFamily="34" charset="0"/>
              <a:buChar char="•"/>
            </a:pPr>
            <a:r>
              <a:rPr lang="en-US" sz="2800" dirty="0"/>
              <a:t>Provides faster response.</a:t>
            </a:r>
          </a:p>
          <a:p>
            <a:pPr marL="1257300" lvl="2" indent="-342900">
              <a:buFont typeface="Arial" panose="020B0604020202020204" pitchFamily="34" charset="0"/>
              <a:buChar char="•"/>
            </a:pPr>
            <a:r>
              <a:rPr lang="en-US" sz="2800" dirty="0"/>
              <a:t>Keep data inside network. (Provides security</a:t>
            </a:r>
            <a:r>
              <a:rPr lang="en-US" sz="2800" dirty="0" smtClean="0"/>
              <a:t>)</a:t>
            </a:r>
          </a:p>
          <a:p>
            <a:pPr marL="800100" lvl="1" indent="-342900">
              <a:buFont typeface="Arial" panose="020B0604020202020204" pitchFamily="34" charset="0"/>
              <a:buChar char="•"/>
            </a:pPr>
            <a:r>
              <a:rPr lang="en-US" sz="2800" dirty="0" smtClean="0"/>
              <a:t>In-Network processing</a:t>
            </a:r>
          </a:p>
          <a:p>
            <a:pPr marL="1257300" lvl="2" indent="-342900">
              <a:buFont typeface="Arial" panose="020B0604020202020204" pitchFamily="34" charset="0"/>
              <a:buChar char="•"/>
            </a:pPr>
            <a:r>
              <a:rPr lang="en-US" sz="2800" dirty="0" smtClean="0"/>
              <a:t>Use residual resources of the networking components</a:t>
            </a:r>
          </a:p>
          <a:p>
            <a:pPr marL="1257300" lvl="2" indent="-342900">
              <a:buFont typeface="Arial" panose="020B0604020202020204" pitchFamily="34" charset="0"/>
              <a:buChar char="•"/>
            </a:pPr>
            <a:endParaRPr lang="en-US" sz="2800" dirty="0"/>
          </a:p>
        </p:txBody>
      </p:sp>
      <p:sp>
        <p:nvSpPr>
          <p:cNvPr id="3" name="Slide Number Placeholder 2"/>
          <p:cNvSpPr>
            <a:spLocks noGrp="1"/>
          </p:cNvSpPr>
          <p:nvPr>
            <p:ph type="sldNum" sz="quarter" idx="12"/>
          </p:nvPr>
        </p:nvSpPr>
        <p:spPr/>
        <p:txBody>
          <a:bodyPr/>
          <a:lstStyle/>
          <a:p>
            <a:fld id="{C6DF445F-4A74-2844-85C2-D3C66E1B6C93}" type="slidenum">
              <a:rPr lang="en-US" smtClean="0"/>
              <a:t>3</a:t>
            </a:fld>
            <a:endParaRPr lang="en-US"/>
          </a:p>
        </p:txBody>
      </p:sp>
    </p:spTree>
    <p:extLst>
      <p:ext uri="{BB962C8B-B14F-4D97-AF65-F5344CB8AC3E}">
        <p14:creationId xmlns:p14="http://schemas.microsoft.com/office/powerpoint/2010/main" val="157784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dissolve">
                                      <p:cBhvr>
                                        <p:cTn id="7" dur="500"/>
                                        <p:tgtEl>
                                          <p:spTgt spid="2">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dissolve">
                                      <p:cBhvr>
                                        <p:cTn id="10" dur="500"/>
                                        <p:tgtEl>
                                          <p:spTgt spid="2">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dissolve">
                                      <p:cBhvr>
                                        <p:cTn id="13" dur="500"/>
                                        <p:tgtEl>
                                          <p:spTgt spid="2">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dissolve">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dissolve">
                                      <p:cBhvr>
                                        <p:cTn id="21" dur="500"/>
                                        <p:tgtEl>
                                          <p:spTgt spid="2">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dissolve">
                                      <p:cBhvr>
                                        <p:cTn id="2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smtClean="0">
                <a:solidFill>
                  <a:schemeClr val="lt1"/>
                </a:solidFill>
                <a:ea typeface="Calibri"/>
                <a:cs typeface="Calibri"/>
                <a:sym typeface="Calibri"/>
              </a:rPr>
              <a:t>Aloe and In-Network Processing</a:t>
            </a:r>
            <a:endParaRPr lang="en-US" sz="3200" b="1" dirty="0">
              <a:solidFill>
                <a:schemeClr val="lt1"/>
              </a:solidFill>
              <a:ea typeface="Calibri"/>
              <a:cs typeface="Calibri"/>
              <a:sym typeface="Calibri"/>
            </a:endParaRPr>
          </a:p>
        </p:txBody>
      </p:sp>
      <p:sp>
        <p:nvSpPr>
          <p:cNvPr id="2" name="TextBox 1">
            <a:extLst>
              <a:ext uri="{FF2B5EF4-FFF2-40B4-BE49-F238E27FC236}">
                <a16:creationId xmlns:a16="http://schemas.microsoft.com/office/drawing/2014/main" xmlns="" id="{A1C09A20-4E02-EE4B-ACC9-E999479DB58C}"/>
              </a:ext>
            </a:extLst>
          </p:cNvPr>
          <p:cNvSpPr txBox="1"/>
          <p:nvPr/>
        </p:nvSpPr>
        <p:spPr>
          <a:xfrm>
            <a:off x="272321" y="928656"/>
            <a:ext cx="5823679" cy="3108543"/>
          </a:xfrm>
          <a:prstGeom prst="rect">
            <a:avLst/>
          </a:prstGeom>
          <a:noFill/>
        </p:spPr>
        <p:txBody>
          <a:bodyPr wrap="square" rtlCol="0">
            <a:spAutoFit/>
          </a:bodyPr>
          <a:lstStyle/>
          <a:p>
            <a:pPr marL="342900" indent="-342900">
              <a:buFont typeface="Arial" panose="020B0604020202020204" pitchFamily="34" charset="0"/>
              <a:buChar char="•"/>
            </a:pPr>
            <a:r>
              <a:rPr lang="en-US" sz="2800" dirty="0"/>
              <a:t>How to manage the in-network processing infrastructure</a:t>
            </a:r>
            <a:r>
              <a:rPr lang="en-US" sz="2800" dirty="0" smtClean="0"/>
              <a:t>?</a:t>
            </a:r>
          </a:p>
          <a:p>
            <a:pPr marL="342900" indent="-342900">
              <a:buFont typeface="Arial" panose="020B0604020202020204" pitchFamily="34" charset="0"/>
              <a:buChar char="•"/>
            </a:pPr>
            <a:r>
              <a:rPr lang="en-US" sz="2800" b="1" dirty="0" smtClean="0"/>
              <a:t>Design Objectives:</a:t>
            </a:r>
          </a:p>
          <a:p>
            <a:pPr marL="800100" lvl="1" indent="-342900">
              <a:buFont typeface="Arial" panose="020B0604020202020204" pitchFamily="34" charset="0"/>
              <a:buChar char="•"/>
            </a:pPr>
            <a:r>
              <a:rPr lang="en-US" sz="2800" dirty="0"/>
              <a:t>﻿</a:t>
            </a:r>
            <a:r>
              <a:rPr lang="en-US" sz="2800" dirty="0" smtClean="0"/>
              <a:t>Auto-scalable</a:t>
            </a:r>
          </a:p>
          <a:p>
            <a:pPr marL="800100" lvl="1" indent="-342900">
              <a:buFont typeface="Arial" panose="020B0604020202020204" pitchFamily="34" charset="0"/>
              <a:buChar char="•"/>
            </a:pPr>
            <a:r>
              <a:rPr lang="en-US" sz="2800" dirty="0"/>
              <a:t>﻿Fault </a:t>
            </a:r>
            <a:r>
              <a:rPr lang="en-US" sz="2800" dirty="0" smtClean="0"/>
              <a:t>tolerance</a:t>
            </a:r>
          </a:p>
          <a:p>
            <a:pPr marL="800100" lvl="1" indent="-342900">
              <a:buFont typeface="Arial" panose="020B0604020202020204" pitchFamily="34" charset="0"/>
              <a:buChar char="•"/>
            </a:pPr>
            <a:r>
              <a:rPr lang="en-US" sz="2800" dirty="0"/>
              <a:t>Partition </a:t>
            </a:r>
            <a:r>
              <a:rPr lang="en-US" sz="2800" dirty="0" smtClean="0"/>
              <a:t>tolerance</a:t>
            </a:r>
          </a:p>
          <a:p>
            <a:pPr marL="800100" lvl="1" indent="-342900">
              <a:buFont typeface="Arial" panose="020B0604020202020204" pitchFamily="34" charset="0"/>
              <a:buChar char="•"/>
            </a:pPr>
            <a:r>
              <a:rPr lang="en-US" sz="2800" dirty="0"/>
              <a:t>﻿</a:t>
            </a:r>
            <a:r>
              <a:rPr lang="en-US" sz="2800" dirty="0" smtClean="0"/>
              <a:t>Plug-and-play</a:t>
            </a:r>
          </a:p>
        </p:txBody>
      </p:sp>
      <p:grpSp>
        <p:nvGrpSpPr>
          <p:cNvPr id="119" name="Group 118"/>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444015" y="5849137"/>
            <a:ext cx="3830876" cy="897865"/>
            <a:chOff x="444015" y="5849137"/>
            <a:chExt cx="3830876" cy="897865"/>
          </a:xfrm>
        </p:grpSpPr>
        <p:pic>
          <p:nvPicPr>
            <p:cNvPr id="29" name="Picture 28">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4015" y="5849137"/>
              <a:ext cx="931784" cy="897865"/>
            </a:xfrm>
            <a:prstGeom prst="rect">
              <a:avLst/>
            </a:prstGeom>
          </p:spPr>
        </p:pic>
        <p:sp>
          <p:nvSpPr>
            <p:cNvPr id="31" name="TextBox 30"/>
            <p:cNvSpPr txBox="1"/>
            <p:nvPr/>
          </p:nvSpPr>
          <p:spPr>
            <a:xfrm>
              <a:off x="1246754" y="5861377"/>
              <a:ext cx="3028137" cy="523220"/>
            </a:xfrm>
            <a:prstGeom prst="rect">
              <a:avLst/>
            </a:prstGeom>
            <a:noFill/>
          </p:spPr>
          <p:txBody>
            <a:bodyPr wrap="none" rtlCol="0">
              <a:spAutoFit/>
            </a:bodyPr>
            <a:lstStyle/>
            <a:p>
              <a:r>
                <a:rPr lang="en-US" sz="2800" dirty="0" err="1" smtClean="0"/>
                <a:t>OpenFlow</a:t>
              </a:r>
              <a:r>
                <a:rPr lang="en-US" sz="2800" dirty="0" smtClean="0"/>
                <a:t> Switches</a:t>
              </a:r>
              <a:endParaRPr lang="en-US" sz="2800" dirty="0"/>
            </a:p>
          </p:txBody>
        </p:sp>
      </p:grpSp>
      <p:pic>
        <p:nvPicPr>
          <p:cNvPr id="33" name="Picture 32">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0027" y="5760748"/>
            <a:ext cx="800755" cy="1056833"/>
          </a:xfrm>
          <a:prstGeom prst="rect">
            <a:avLst/>
          </a:prstGeom>
        </p:spPr>
      </p:pic>
      <p:sp>
        <p:nvSpPr>
          <p:cNvPr id="3" name="Slide Number Placeholder 2"/>
          <p:cNvSpPr>
            <a:spLocks noGrp="1"/>
          </p:cNvSpPr>
          <p:nvPr>
            <p:ph type="sldNum" sz="quarter" idx="12"/>
          </p:nvPr>
        </p:nvSpPr>
        <p:spPr/>
        <p:txBody>
          <a:bodyPr/>
          <a:lstStyle/>
          <a:p>
            <a:fld id="{C6DF445F-4A74-2844-85C2-D3C66E1B6C93}" type="slidenum">
              <a:rPr lang="en-US" smtClean="0"/>
              <a:t>4</a:t>
            </a:fld>
            <a:endParaRPr lang="en-US"/>
          </a:p>
        </p:txBody>
      </p:sp>
    </p:spTree>
    <p:extLst>
      <p:ext uri="{BB962C8B-B14F-4D97-AF65-F5344CB8AC3E}">
        <p14:creationId xmlns:p14="http://schemas.microsoft.com/office/powerpoint/2010/main" val="74742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ssolv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dissolve">
                                      <p:cBhvr>
                                        <p:cTn id="17" dur="500"/>
                                        <p:tgtEl>
                                          <p:spTgt spid="2">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dissolv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dissolve">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smtClean="0">
                <a:solidFill>
                  <a:schemeClr val="lt1"/>
                </a:solidFill>
                <a:ea typeface="Calibri"/>
                <a:cs typeface="Calibri"/>
                <a:sym typeface="Calibri"/>
              </a:rPr>
              <a:t>Aloe and In-Network Processing</a:t>
            </a:r>
            <a:endParaRPr lang="en-US" sz="3200" b="1" dirty="0">
              <a:solidFill>
                <a:schemeClr val="lt1"/>
              </a:solidFill>
              <a:ea typeface="Calibri"/>
              <a:cs typeface="Calibri"/>
              <a:sym typeface="Calibri"/>
            </a:endParaRPr>
          </a:p>
        </p:txBody>
      </p:sp>
      <p:sp>
        <p:nvSpPr>
          <p:cNvPr id="2" name="TextBox 1">
            <a:extLst>
              <a:ext uri="{FF2B5EF4-FFF2-40B4-BE49-F238E27FC236}">
                <a16:creationId xmlns:a16="http://schemas.microsoft.com/office/drawing/2014/main" xmlns="" id="{A1C09A20-4E02-EE4B-ACC9-E999479DB58C}"/>
              </a:ext>
            </a:extLst>
          </p:cNvPr>
          <p:cNvSpPr txBox="1"/>
          <p:nvPr/>
        </p:nvSpPr>
        <p:spPr>
          <a:xfrm>
            <a:off x="272321" y="928656"/>
            <a:ext cx="5823679" cy="4832092"/>
          </a:xfrm>
          <a:prstGeom prst="rect">
            <a:avLst/>
          </a:prstGeom>
          <a:noFill/>
        </p:spPr>
        <p:txBody>
          <a:bodyPr wrap="square" rtlCol="0">
            <a:spAutoFit/>
          </a:bodyPr>
          <a:lstStyle/>
          <a:p>
            <a:pPr marL="342900" indent="-342900">
              <a:buFont typeface="Arial" panose="020B0604020202020204" pitchFamily="34" charset="0"/>
              <a:buChar char="•"/>
            </a:pPr>
            <a:r>
              <a:rPr lang="en-US" sz="2800" dirty="0"/>
              <a:t>How to manage the in-network processing infrastructure</a:t>
            </a:r>
            <a:r>
              <a:rPr lang="en-US" sz="2800" dirty="0" smtClean="0"/>
              <a:t>?</a:t>
            </a:r>
          </a:p>
          <a:p>
            <a:pPr marL="342900" indent="-342900">
              <a:buFont typeface="Arial" panose="020B0604020202020204" pitchFamily="34" charset="0"/>
              <a:buChar char="•"/>
            </a:pPr>
            <a:r>
              <a:rPr lang="en-US" sz="2800" b="1" dirty="0" smtClean="0"/>
              <a:t>Design Objectives:</a:t>
            </a:r>
          </a:p>
          <a:p>
            <a:pPr marL="800100" lvl="1" indent="-342900">
              <a:buFont typeface="Arial" panose="020B0604020202020204" pitchFamily="34" charset="0"/>
              <a:buChar char="•"/>
            </a:pPr>
            <a:r>
              <a:rPr lang="en-US" sz="2800" dirty="0"/>
              <a:t>﻿</a:t>
            </a:r>
            <a:r>
              <a:rPr lang="en-US" sz="2800" dirty="0" smtClean="0"/>
              <a:t>Auto-scalable</a:t>
            </a:r>
          </a:p>
          <a:p>
            <a:pPr marL="800100" lvl="1" indent="-342900">
              <a:buFont typeface="Arial" panose="020B0604020202020204" pitchFamily="34" charset="0"/>
              <a:buChar char="•"/>
            </a:pPr>
            <a:r>
              <a:rPr lang="en-US" sz="2800" dirty="0"/>
              <a:t>﻿Fault </a:t>
            </a:r>
            <a:r>
              <a:rPr lang="en-US" sz="2800" dirty="0" smtClean="0"/>
              <a:t>tolerance</a:t>
            </a:r>
          </a:p>
          <a:p>
            <a:pPr marL="800100" lvl="1" indent="-342900">
              <a:buFont typeface="Arial" panose="020B0604020202020204" pitchFamily="34" charset="0"/>
              <a:buChar char="•"/>
            </a:pPr>
            <a:r>
              <a:rPr lang="en-US" sz="2800" dirty="0"/>
              <a:t>Partition </a:t>
            </a:r>
            <a:r>
              <a:rPr lang="en-US" sz="2800" dirty="0" smtClean="0"/>
              <a:t>tolerance</a:t>
            </a:r>
          </a:p>
          <a:p>
            <a:pPr marL="800100" lvl="1" indent="-342900">
              <a:buFont typeface="Arial" panose="020B0604020202020204" pitchFamily="34" charset="0"/>
              <a:buChar char="•"/>
            </a:pPr>
            <a:r>
              <a:rPr lang="en-US" sz="2800" dirty="0"/>
              <a:t>﻿</a:t>
            </a:r>
            <a:r>
              <a:rPr lang="en-US" sz="2800" dirty="0" smtClean="0"/>
              <a:t>Plug-and-play</a:t>
            </a:r>
          </a:p>
          <a:p>
            <a:pPr marL="800100" lvl="1" indent="-342900">
              <a:buFont typeface="Arial" panose="020B0604020202020204" pitchFamily="34" charset="0"/>
              <a:buChar char="•"/>
            </a:pPr>
            <a:r>
              <a:rPr lang="en-US" sz="2800" dirty="0"/>
              <a:t>﻿Short-lived </a:t>
            </a:r>
            <a:r>
              <a:rPr lang="en-US" sz="2800" dirty="0" smtClean="0"/>
              <a:t>flows</a:t>
            </a:r>
          </a:p>
          <a:p>
            <a:pPr marL="800100" lvl="1" indent="-342900">
              <a:buFont typeface="Arial" panose="020B0604020202020204" pitchFamily="34" charset="0"/>
              <a:buChar char="•"/>
            </a:pPr>
            <a:r>
              <a:rPr lang="en-US" sz="2800" dirty="0"/>
              <a:t>﻿﻿Micro-service </a:t>
            </a:r>
            <a:r>
              <a:rPr lang="en-US" sz="2800" dirty="0" smtClean="0"/>
              <a:t>architecture</a:t>
            </a:r>
          </a:p>
          <a:p>
            <a:pPr marL="800100" lvl="1" indent="-342900">
              <a:buFont typeface="Arial" panose="020B0604020202020204" pitchFamily="34" charset="0"/>
              <a:buChar char="•"/>
            </a:pPr>
            <a:r>
              <a:rPr lang="en-US" sz="2800" dirty="0" smtClean="0"/>
              <a:t>Rapid deployment</a:t>
            </a:r>
          </a:p>
          <a:p>
            <a:pPr marL="800100" lvl="1" indent="-342900">
              <a:buFont typeface="Arial" panose="020B0604020202020204" pitchFamily="34" charset="0"/>
              <a:buChar char="•"/>
            </a:pPr>
            <a:endParaRPr lang="en-US" sz="2800" dirty="0" smtClean="0"/>
          </a:p>
        </p:txBody>
      </p:sp>
      <p:grpSp>
        <p:nvGrpSpPr>
          <p:cNvPr id="119" name="Group 118"/>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444015" y="5849137"/>
            <a:ext cx="3830876" cy="897865"/>
            <a:chOff x="444015" y="5849137"/>
            <a:chExt cx="3830876" cy="897865"/>
          </a:xfrm>
        </p:grpSpPr>
        <p:pic>
          <p:nvPicPr>
            <p:cNvPr id="29" name="Picture 28">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4015" y="5849137"/>
              <a:ext cx="931784" cy="897865"/>
            </a:xfrm>
            <a:prstGeom prst="rect">
              <a:avLst/>
            </a:prstGeom>
          </p:spPr>
        </p:pic>
        <p:sp>
          <p:nvSpPr>
            <p:cNvPr id="31" name="TextBox 30"/>
            <p:cNvSpPr txBox="1"/>
            <p:nvPr/>
          </p:nvSpPr>
          <p:spPr>
            <a:xfrm>
              <a:off x="1246754" y="5861377"/>
              <a:ext cx="3028137" cy="523220"/>
            </a:xfrm>
            <a:prstGeom prst="rect">
              <a:avLst/>
            </a:prstGeom>
            <a:noFill/>
          </p:spPr>
          <p:txBody>
            <a:bodyPr wrap="none" rtlCol="0">
              <a:spAutoFit/>
            </a:bodyPr>
            <a:lstStyle/>
            <a:p>
              <a:r>
                <a:rPr lang="en-US" sz="2800" dirty="0" err="1" smtClean="0"/>
                <a:t>OpenFlow</a:t>
              </a:r>
              <a:r>
                <a:rPr lang="en-US" sz="2800" dirty="0" smtClean="0"/>
                <a:t> Switches</a:t>
              </a:r>
              <a:endParaRPr lang="en-US" sz="2800" dirty="0"/>
            </a:p>
          </p:txBody>
        </p:sp>
      </p:grpSp>
      <p:pic>
        <p:nvPicPr>
          <p:cNvPr id="33" name="Picture 32">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0027" y="5760748"/>
            <a:ext cx="800755" cy="1056833"/>
          </a:xfrm>
          <a:prstGeom prst="rect">
            <a:avLst/>
          </a:prstGeom>
        </p:spPr>
      </p:pic>
      <p:sp>
        <p:nvSpPr>
          <p:cNvPr id="3" name="Slide Number Placeholder 2"/>
          <p:cNvSpPr>
            <a:spLocks noGrp="1"/>
          </p:cNvSpPr>
          <p:nvPr>
            <p:ph type="sldNum" sz="quarter" idx="12"/>
          </p:nvPr>
        </p:nvSpPr>
        <p:spPr/>
        <p:txBody>
          <a:bodyPr/>
          <a:lstStyle/>
          <a:p>
            <a:fld id="{C6DF445F-4A74-2844-85C2-D3C66E1B6C93}" type="slidenum">
              <a:rPr lang="en-US" smtClean="0"/>
              <a:t>5</a:t>
            </a:fld>
            <a:endParaRPr lang="en-US"/>
          </a:p>
        </p:txBody>
      </p:sp>
    </p:spTree>
    <p:extLst>
      <p:ext uri="{BB962C8B-B14F-4D97-AF65-F5344CB8AC3E}">
        <p14:creationId xmlns:p14="http://schemas.microsoft.com/office/powerpoint/2010/main" val="15308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dissolve">
                                      <p:cBhvr>
                                        <p:cTn id="7" dur="5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dissolve">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dissolve">
                                      <p:cBhvr>
                                        <p:cTn id="1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smtClean="0">
                <a:solidFill>
                  <a:schemeClr val="lt1"/>
                </a:solidFill>
                <a:ea typeface="Calibri"/>
                <a:cs typeface="Calibri"/>
                <a:sym typeface="Calibri"/>
              </a:rPr>
              <a:t>Aloe and In-Network Processing</a:t>
            </a:r>
            <a:endParaRPr lang="en-US" sz="3200" b="1" dirty="0">
              <a:solidFill>
                <a:schemeClr val="lt1"/>
              </a:solidFill>
              <a:ea typeface="Calibri"/>
              <a:cs typeface="Calibri"/>
              <a:sym typeface="Calibri"/>
            </a:endParaRPr>
          </a:p>
        </p:txBody>
      </p:sp>
      <p:sp>
        <p:nvSpPr>
          <p:cNvPr id="2" name="TextBox 1">
            <a:extLst>
              <a:ext uri="{FF2B5EF4-FFF2-40B4-BE49-F238E27FC236}">
                <a16:creationId xmlns:a16="http://schemas.microsoft.com/office/drawing/2014/main" xmlns="" id="{A1C09A20-4E02-EE4B-ACC9-E999479DB58C}"/>
              </a:ext>
            </a:extLst>
          </p:cNvPr>
          <p:cNvSpPr txBox="1"/>
          <p:nvPr/>
        </p:nvSpPr>
        <p:spPr>
          <a:xfrm>
            <a:off x="272321" y="928656"/>
            <a:ext cx="5823679" cy="3970318"/>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SDN Based </a:t>
            </a:r>
            <a:r>
              <a:rPr lang="en-US" sz="2800" dirty="0" smtClean="0"/>
              <a:t>System</a:t>
            </a:r>
          </a:p>
          <a:p>
            <a:pPr marL="800100" lvl="1" indent="-342900">
              <a:buFont typeface="Arial" panose="020B0604020202020204" pitchFamily="34" charset="0"/>
              <a:buChar char="•"/>
            </a:pPr>
            <a:r>
              <a:rPr lang="en-US" sz="2800" dirty="0"/>
              <a:t>﻿</a:t>
            </a:r>
            <a:r>
              <a:rPr lang="en-US" sz="2800" dirty="0">
                <a:solidFill>
                  <a:srgbClr val="FF0000"/>
                </a:solidFill>
              </a:rPr>
              <a:t>Auto-scalable</a:t>
            </a:r>
          </a:p>
          <a:p>
            <a:pPr marL="800100" lvl="1" indent="-342900">
              <a:buFont typeface="Arial" panose="020B0604020202020204" pitchFamily="34" charset="0"/>
              <a:buChar char="•"/>
            </a:pPr>
            <a:r>
              <a:rPr lang="en-US" sz="2800" dirty="0">
                <a:solidFill>
                  <a:srgbClr val="FF0000"/>
                </a:solidFill>
              </a:rPr>
              <a:t>﻿Fault tolerance</a:t>
            </a:r>
          </a:p>
          <a:p>
            <a:pPr marL="800100" lvl="1" indent="-342900">
              <a:buFont typeface="Arial" panose="020B0604020202020204" pitchFamily="34" charset="0"/>
              <a:buChar char="•"/>
            </a:pPr>
            <a:r>
              <a:rPr lang="en-US" sz="2800" dirty="0">
                <a:solidFill>
                  <a:srgbClr val="FF0000"/>
                </a:solidFill>
              </a:rPr>
              <a:t>Partition tolerance</a:t>
            </a:r>
          </a:p>
          <a:p>
            <a:pPr marL="800100" lvl="1" indent="-342900">
              <a:buFont typeface="Arial" panose="020B0604020202020204" pitchFamily="34" charset="0"/>
              <a:buChar char="•"/>
            </a:pPr>
            <a:r>
              <a:rPr lang="en-US" sz="2800" dirty="0">
                <a:solidFill>
                  <a:srgbClr val="FF0000"/>
                </a:solidFill>
              </a:rPr>
              <a:t>﻿Plug-and-play</a:t>
            </a:r>
          </a:p>
          <a:p>
            <a:pPr marL="800100" lvl="1" indent="-342900">
              <a:buFont typeface="Arial" panose="020B0604020202020204" pitchFamily="34" charset="0"/>
              <a:buChar char="•"/>
            </a:pPr>
            <a:r>
              <a:rPr lang="en-US" sz="2800" dirty="0">
                <a:solidFill>
                  <a:srgbClr val="FF0000"/>
                </a:solidFill>
              </a:rPr>
              <a:t>﻿Short-lived flows</a:t>
            </a:r>
          </a:p>
          <a:p>
            <a:pPr marL="800100" lvl="1" indent="-342900">
              <a:buFont typeface="Arial" panose="020B0604020202020204" pitchFamily="34" charset="0"/>
              <a:buChar char="•"/>
            </a:pPr>
            <a:r>
              <a:rPr lang="en-US" sz="2800" dirty="0">
                <a:solidFill>
                  <a:srgbClr val="FF0000"/>
                </a:solidFill>
              </a:rPr>
              <a:t>﻿</a:t>
            </a:r>
            <a:r>
              <a:rPr lang="en-US" sz="2800" b="1" dirty="0">
                <a:solidFill>
                  <a:srgbClr val="00893D"/>
                </a:solidFill>
              </a:rPr>
              <a:t>Rapid deployment</a:t>
            </a:r>
          </a:p>
          <a:p>
            <a:pPr marL="800100" lvl="1" indent="-342900">
              <a:buFont typeface="Arial" panose="020B0604020202020204" pitchFamily="34" charset="0"/>
              <a:buChar char="•"/>
            </a:pPr>
            <a:r>
              <a:rPr lang="en-US" sz="2800" dirty="0"/>
              <a:t>﻿</a:t>
            </a:r>
            <a:r>
              <a:rPr lang="en-US" sz="2800" dirty="0">
                <a:solidFill>
                  <a:srgbClr val="FF0000"/>
                </a:solidFill>
              </a:rPr>
              <a:t>Micro-service architecture</a:t>
            </a:r>
          </a:p>
          <a:p>
            <a:pPr marL="1257300" lvl="2" indent="-342900">
              <a:buFont typeface="Arial" panose="020B0604020202020204" pitchFamily="34" charset="0"/>
              <a:buChar char="•"/>
            </a:pPr>
            <a:endParaRPr lang="en-US" sz="2800" dirty="0" smtClean="0"/>
          </a:p>
        </p:txBody>
      </p:sp>
      <p:grpSp>
        <p:nvGrpSpPr>
          <p:cNvPr id="117" name="Group 116"/>
          <p:cNvGrpSpPr/>
          <p:nvPr/>
        </p:nvGrpSpPr>
        <p:grpSpPr>
          <a:xfrm>
            <a:off x="6991804" y="1616537"/>
            <a:ext cx="4253045" cy="3898550"/>
            <a:chOff x="6991804" y="1616537"/>
            <a:chExt cx="4253045" cy="3898550"/>
          </a:xfrm>
        </p:grpSpPr>
        <p:cxnSp>
          <p:nvCxnSpPr>
            <p:cNvPr id="91" name="Straight Connector 90"/>
            <p:cNvCxnSpPr>
              <a:stCxn id="38" idx="3"/>
              <a:endCxn id="37" idx="1"/>
            </p:cNvCxnSpPr>
            <p:nvPr/>
          </p:nvCxnSpPr>
          <p:spPr>
            <a:xfrm flipV="1">
              <a:off x="7013373" y="1616537"/>
              <a:ext cx="1661959" cy="1437715"/>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6" idx="1"/>
              <a:endCxn id="37" idx="3"/>
            </p:cNvCxnSpPr>
            <p:nvPr/>
          </p:nvCxnSpPr>
          <p:spPr>
            <a:xfrm flipH="1" flipV="1">
              <a:off x="9607116" y="1616537"/>
              <a:ext cx="1608862" cy="140833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4" idx="0"/>
              <a:endCxn id="37" idx="1"/>
            </p:cNvCxnSpPr>
            <p:nvPr/>
          </p:nvCxnSpPr>
          <p:spPr>
            <a:xfrm flipV="1">
              <a:off x="8062728" y="1616537"/>
              <a:ext cx="612604" cy="2369463"/>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2" idx="0"/>
              <a:endCxn id="37" idx="1"/>
            </p:cNvCxnSpPr>
            <p:nvPr/>
          </p:nvCxnSpPr>
          <p:spPr>
            <a:xfrm flipV="1">
              <a:off x="6991804" y="1616537"/>
              <a:ext cx="1683528" cy="3851712"/>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8" idx="0"/>
              <a:endCxn id="37" idx="3"/>
            </p:cNvCxnSpPr>
            <p:nvPr/>
          </p:nvCxnSpPr>
          <p:spPr>
            <a:xfrm flipH="1" flipV="1">
              <a:off x="9607116" y="1616537"/>
              <a:ext cx="538660" cy="236164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0" idx="0"/>
              <a:endCxn id="37" idx="2"/>
            </p:cNvCxnSpPr>
            <p:nvPr/>
          </p:nvCxnSpPr>
          <p:spPr>
            <a:xfrm flipV="1">
              <a:off x="9134679" y="2065469"/>
              <a:ext cx="6545" cy="3428977"/>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4" idx="0"/>
              <a:endCxn id="37" idx="3"/>
            </p:cNvCxnSpPr>
            <p:nvPr/>
          </p:nvCxnSpPr>
          <p:spPr>
            <a:xfrm flipH="1" flipV="1">
              <a:off x="9607116" y="1616537"/>
              <a:ext cx="1637733" cy="389855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7" name="Picture 36">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75332" y="1167604"/>
            <a:ext cx="931784" cy="897865"/>
          </a:xfrm>
          <a:prstGeom prst="rect">
            <a:avLst/>
          </a:prstGeom>
        </p:spPr>
      </p:pic>
      <p:grpSp>
        <p:nvGrpSpPr>
          <p:cNvPr id="20" name="Group 19"/>
          <p:cNvGrpSpPr/>
          <p:nvPr/>
        </p:nvGrpSpPr>
        <p:grpSpPr>
          <a:xfrm>
            <a:off x="444015" y="5849137"/>
            <a:ext cx="5762238" cy="897865"/>
            <a:chOff x="444015" y="5849137"/>
            <a:chExt cx="5762238" cy="897865"/>
          </a:xfrm>
        </p:grpSpPr>
        <p:pic>
          <p:nvPicPr>
            <p:cNvPr id="52" name="Picture 51">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4015" y="5849137"/>
              <a:ext cx="931784" cy="897865"/>
            </a:xfrm>
            <a:prstGeom prst="rect">
              <a:avLst/>
            </a:prstGeom>
          </p:spPr>
        </p:pic>
        <p:sp>
          <p:nvSpPr>
            <p:cNvPr id="19" name="TextBox 18"/>
            <p:cNvSpPr txBox="1"/>
            <p:nvPr/>
          </p:nvSpPr>
          <p:spPr>
            <a:xfrm>
              <a:off x="1246754" y="5861377"/>
              <a:ext cx="4959499" cy="523220"/>
            </a:xfrm>
            <a:prstGeom prst="rect">
              <a:avLst/>
            </a:prstGeom>
            <a:noFill/>
          </p:spPr>
          <p:txBody>
            <a:bodyPr wrap="none" rtlCol="0">
              <a:spAutoFit/>
            </a:bodyPr>
            <a:lstStyle/>
            <a:p>
              <a:r>
                <a:rPr lang="en-US" sz="2800" dirty="0" err="1"/>
                <a:t>OpenFlow</a:t>
              </a:r>
              <a:r>
                <a:rPr lang="en-US" sz="2800" dirty="0"/>
                <a:t> Supported Controllers</a:t>
              </a:r>
            </a:p>
          </p:txBody>
        </p:sp>
      </p:grpSp>
      <p:sp>
        <p:nvSpPr>
          <p:cNvPr id="3" name="Slide Number Placeholder 2"/>
          <p:cNvSpPr>
            <a:spLocks noGrp="1"/>
          </p:cNvSpPr>
          <p:nvPr>
            <p:ph type="sldNum" sz="quarter" idx="12"/>
          </p:nvPr>
        </p:nvSpPr>
        <p:spPr/>
        <p:txBody>
          <a:bodyPr/>
          <a:lstStyle/>
          <a:p>
            <a:fld id="{C6DF445F-4A74-2844-85C2-D3C66E1B6C93}" type="slidenum">
              <a:rPr lang="en-US" smtClean="0"/>
              <a:t>6</a:t>
            </a:fld>
            <a:endParaRPr lang="en-US"/>
          </a:p>
        </p:txBody>
      </p:sp>
    </p:spTree>
    <p:extLst>
      <p:ext uri="{BB962C8B-B14F-4D97-AF65-F5344CB8AC3E}">
        <p14:creationId xmlns:p14="http://schemas.microsoft.com/office/powerpoint/2010/main" val="126136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dissolve">
                                      <p:cBhvr>
                                        <p:cTn id="7" dur="1000"/>
                                        <p:tgtEl>
                                          <p:spTgt spid="119"/>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1000"/>
                                        <p:tgtEl>
                                          <p:spTgt spid="37"/>
                                        </p:tgtEl>
                                      </p:cBhvr>
                                    </p:animEffec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dissolve">
                                      <p:cBhvr>
                                        <p:cTn id="1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grpSp>
        <p:nvGrpSpPr>
          <p:cNvPr id="5" name="Group 4"/>
          <p:cNvGrpSpPr/>
          <p:nvPr/>
        </p:nvGrpSpPr>
        <p:grpSpPr>
          <a:xfrm>
            <a:off x="4975257" y="3582668"/>
            <a:ext cx="4159422" cy="1911778"/>
            <a:chOff x="4834715" y="3582668"/>
            <a:chExt cx="4299964" cy="1911778"/>
          </a:xfrm>
        </p:grpSpPr>
        <p:cxnSp>
          <p:nvCxnSpPr>
            <p:cNvPr id="91" name="Straight Connector 90"/>
            <p:cNvCxnSpPr>
              <a:stCxn id="38" idx="2"/>
              <a:endCxn id="37" idx="3"/>
            </p:cNvCxnSpPr>
            <p:nvPr/>
          </p:nvCxnSpPr>
          <p:spPr>
            <a:xfrm flipH="1">
              <a:off x="4834715" y="3582668"/>
              <a:ext cx="1693076" cy="1308791"/>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4" idx="3"/>
              <a:endCxn id="37" idx="3"/>
            </p:cNvCxnSpPr>
            <p:nvPr/>
          </p:nvCxnSpPr>
          <p:spPr>
            <a:xfrm flipH="1">
              <a:off x="4834715" y="4514417"/>
              <a:ext cx="3605698" cy="377042"/>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2" idx="0"/>
              <a:endCxn id="37" idx="3"/>
            </p:cNvCxnSpPr>
            <p:nvPr/>
          </p:nvCxnSpPr>
          <p:spPr>
            <a:xfrm flipH="1" flipV="1">
              <a:off x="4834715" y="4891459"/>
              <a:ext cx="2084684" cy="57679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0" idx="0"/>
              <a:endCxn id="37" idx="3"/>
            </p:cNvCxnSpPr>
            <p:nvPr/>
          </p:nvCxnSpPr>
          <p:spPr>
            <a:xfrm flipH="1" flipV="1">
              <a:off x="4834715" y="4891459"/>
              <a:ext cx="4299964" cy="602987"/>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9511001" y="2032903"/>
            <a:ext cx="2105355" cy="3482184"/>
            <a:chOff x="9511001" y="2032903"/>
            <a:chExt cx="2105355" cy="3482184"/>
          </a:xfrm>
        </p:grpSpPr>
        <p:cxnSp>
          <p:nvCxnSpPr>
            <p:cNvPr id="93" name="Straight Connector 92"/>
            <p:cNvCxnSpPr>
              <a:stCxn id="36" idx="3"/>
            </p:cNvCxnSpPr>
            <p:nvPr/>
          </p:nvCxnSpPr>
          <p:spPr>
            <a:xfrm flipV="1">
              <a:off x="9511001" y="2032903"/>
              <a:ext cx="1837166" cy="101259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6" idx="0"/>
            </p:cNvCxnSpPr>
            <p:nvPr/>
          </p:nvCxnSpPr>
          <p:spPr>
            <a:xfrm flipH="1" flipV="1">
              <a:off x="11348167" y="2032903"/>
              <a:ext cx="268189" cy="463555"/>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8" idx="0"/>
            </p:cNvCxnSpPr>
            <p:nvPr/>
          </p:nvCxnSpPr>
          <p:spPr>
            <a:xfrm flipV="1">
              <a:off x="10145776" y="2032903"/>
              <a:ext cx="1202391" cy="194527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4" idx="0"/>
            </p:cNvCxnSpPr>
            <p:nvPr/>
          </p:nvCxnSpPr>
          <p:spPr>
            <a:xfrm flipV="1">
              <a:off x="11244849" y="2032903"/>
              <a:ext cx="103318" cy="348218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xmlns="" id="{A1C09A20-4E02-EE4B-ACC9-E999479DB58C}"/>
              </a:ext>
            </a:extLst>
          </p:cNvPr>
          <p:cNvSpPr txBox="1"/>
          <p:nvPr/>
        </p:nvSpPr>
        <p:spPr>
          <a:xfrm>
            <a:off x="269935" y="931297"/>
            <a:ext cx="5823679" cy="954107"/>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SDN Based </a:t>
            </a:r>
            <a:r>
              <a:rPr lang="en-US" sz="2800" dirty="0" smtClean="0"/>
              <a:t>System</a:t>
            </a:r>
          </a:p>
          <a:p>
            <a:pPr marL="342900" lvl="2" indent="-342900">
              <a:buFont typeface="Arial" panose="020B0604020202020204" pitchFamily="34" charset="0"/>
              <a:buChar char="•"/>
            </a:pPr>
            <a:r>
              <a:rPr lang="en-US" sz="2800" dirty="0" smtClean="0"/>
              <a:t>Distributed SDN</a:t>
            </a:r>
          </a:p>
        </p:txBody>
      </p:sp>
      <p:pic>
        <p:nvPicPr>
          <p:cNvPr id="37" name="Picture 36">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43473" y="4442526"/>
            <a:ext cx="931784" cy="897865"/>
          </a:xfrm>
          <a:prstGeom prst="rect">
            <a:avLst/>
          </a:prstGeom>
        </p:spPr>
      </p:pic>
      <p:pic>
        <p:nvPicPr>
          <p:cNvPr id="42" name="Picture 41">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82275" y="1194330"/>
            <a:ext cx="931784" cy="897865"/>
          </a:xfrm>
          <a:prstGeom prst="rect">
            <a:avLst/>
          </a:prstGeom>
        </p:spPr>
      </p:pic>
      <p:sp>
        <p:nvSpPr>
          <p:cNvPr id="2" name="Slide Number Placeholder 1"/>
          <p:cNvSpPr>
            <a:spLocks noGrp="1"/>
          </p:cNvSpPr>
          <p:nvPr>
            <p:ph type="sldNum" sz="quarter" idx="12"/>
          </p:nvPr>
        </p:nvSpPr>
        <p:spPr/>
        <p:txBody>
          <a:bodyPr/>
          <a:lstStyle/>
          <a:p>
            <a:fld id="{C6DF445F-4A74-2844-85C2-D3C66E1B6C93}" type="slidenum">
              <a:rPr lang="en-US" smtClean="0"/>
              <a:t>7</a:t>
            </a:fld>
            <a:endParaRPr lang="en-US"/>
          </a:p>
        </p:txBody>
      </p:sp>
    </p:spTree>
    <p:extLst>
      <p:ext uri="{BB962C8B-B14F-4D97-AF65-F5344CB8AC3E}">
        <p14:creationId xmlns:p14="http://schemas.microsoft.com/office/powerpoint/2010/main" val="88474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dissolve">
                                      <p:cBhvr>
                                        <p:cTn id="11" dur="1000"/>
                                        <p:tgtEl>
                                          <p:spTgt spid="42"/>
                                        </p:tgtEl>
                                      </p:cBhvr>
                                    </p:animEffec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1000"/>
                                        <p:tgtEl>
                                          <p:spTgt spid="37"/>
                                        </p:tgtEl>
                                      </p:cBhvr>
                                    </p:animEffect>
                                  </p:childTnLst>
                                </p:cTn>
                              </p:par>
                            </p:childTnLst>
                          </p:cTn>
                        </p:par>
                        <p:par>
                          <p:cTn id="16" fill="hold">
                            <p:stCondLst>
                              <p:cond delay="3000"/>
                            </p:stCondLst>
                            <p:childTnLst>
                              <p:par>
                                <p:cTn id="17" presetID="9"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par>
                          <p:cTn id="20" fill="hold">
                            <p:stCondLst>
                              <p:cond delay="3500"/>
                            </p:stCondLst>
                            <p:childTnLst>
                              <p:par>
                                <p:cTn id="21" presetID="9"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grpSp>
        <p:nvGrpSpPr>
          <p:cNvPr id="13" name="Group 12"/>
          <p:cNvGrpSpPr/>
          <p:nvPr/>
        </p:nvGrpSpPr>
        <p:grpSpPr>
          <a:xfrm>
            <a:off x="4834715" y="3582668"/>
            <a:ext cx="4299964" cy="1911778"/>
            <a:chOff x="4834715" y="3582668"/>
            <a:chExt cx="4299964" cy="1911778"/>
          </a:xfrm>
        </p:grpSpPr>
        <p:cxnSp>
          <p:nvCxnSpPr>
            <p:cNvPr id="91" name="Straight Connector 90"/>
            <p:cNvCxnSpPr>
              <a:stCxn id="38" idx="2"/>
              <a:endCxn id="50" idx="3"/>
            </p:cNvCxnSpPr>
            <p:nvPr/>
          </p:nvCxnSpPr>
          <p:spPr>
            <a:xfrm flipH="1">
              <a:off x="4834715" y="3582668"/>
              <a:ext cx="1778281" cy="1205485"/>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34" idx="3"/>
              <a:endCxn id="50" idx="3"/>
            </p:cNvCxnSpPr>
            <p:nvPr/>
          </p:nvCxnSpPr>
          <p:spPr>
            <a:xfrm flipH="1">
              <a:off x="4834715" y="4514417"/>
              <a:ext cx="3628390" cy="273736"/>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2" idx="0"/>
              <a:endCxn id="50" idx="3"/>
            </p:cNvCxnSpPr>
            <p:nvPr/>
          </p:nvCxnSpPr>
          <p:spPr>
            <a:xfrm flipH="1" flipV="1">
              <a:off x="4834715" y="4788153"/>
              <a:ext cx="2157089" cy="680096"/>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0" idx="0"/>
              <a:endCxn id="50" idx="3"/>
            </p:cNvCxnSpPr>
            <p:nvPr/>
          </p:nvCxnSpPr>
          <p:spPr>
            <a:xfrm flipH="1" flipV="1">
              <a:off x="4834715" y="4788153"/>
              <a:ext cx="4299964" cy="706293"/>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511001" y="2163969"/>
            <a:ext cx="2105355" cy="3351118"/>
            <a:chOff x="9511001" y="2163969"/>
            <a:chExt cx="2105355" cy="3351118"/>
          </a:xfrm>
        </p:grpSpPr>
        <p:cxnSp>
          <p:nvCxnSpPr>
            <p:cNvPr id="93" name="Straight Connector 92"/>
            <p:cNvCxnSpPr>
              <a:stCxn id="36" idx="3"/>
              <a:endCxn id="48" idx="2"/>
            </p:cNvCxnSpPr>
            <p:nvPr/>
          </p:nvCxnSpPr>
          <p:spPr>
            <a:xfrm flipV="1">
              <a:off x="9511001" y="2163969"/>
              <a:ext cx="1771652" cy="88152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6" idx="0"/>
              <a:endCxn id="48" idx="2"/>
            </p:cNvCxnSpPr>
            <p:nvPr/>
          </p:nvCxnSpPr>
          <p:spPr>
            <a:xfrm flipH="1" flipV="1">
              <a:off x="11282653" y="2163969"/>
              <a:ext cx="333703" cy="332489"/>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8" idx="0"/>
              <a:endCxn id="48" idx="2"/>
            </p:cNvCxnSpPr>
            <p:nvPr/>
          </p:nvCxnSpPr>
          <p:spPr>
            <a:xfrm flipV="1">
              <a:off x="10145776" y="2163969"/>
              <a:ext cx="1136877" cy="181420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4" idx="0"/>
              <a:endCxn id="48" idx="2"/>
            </p:cNvCxnSpPr>
            <p:nvPr/>
          </p:nvCxnSpPr>
          <p:spPr>
            <a:xfrm flipV="1">
              <a:off x="11244849" y="2163969"/>
              <a:ext cx="37804" cy="335111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xmlns="" id="{A1C09A20-4E02-EE4B-ACC9-E999479DB58C}"/>
              </a:ext>
            </a:extLst>
          </p:cNvPr>
          <p:cNvSpPr txBox="1"/>
          <p:nvPr/>
        </p:nvSpPr>
        <p:spPr>
          <a:xfrm>
            <a:off x="272321" y="928656"/>
            <a:ext cx="4562394" cy="1384995"/>
          </a:xfrm>
          <a:prstGeom prst="rect">
            <a:avLst/>
          </a:prstGeom>
          <a:noFill/>
        </p:spPr>
        <p:txBody>
          <a:bodyPr wrap="square" rtlCol="0">
            <a:spAutoFit/>
          </a:bodyPr>
          <a:lstStyle/>
          <a:p>
            <a:pPr marL="1257300" lvl="2" indent="-342900">
              <a:buFont typeface="Arial" panose="020B0604020202020204" pitchFamily="34" charset="0"/>
              <a:buChar char="•"/>
            </a:pPr>
            <a:r>
              <a:rPr lang="en-US" sz="2800" dirty="0" smtClean="0"/>
              <a:t>SDN Based</a:t>
            </a:r>
          </a:p>
          <a:p>
            <a:pPr marL="1257300" lvl="2" indent="-342900">
              <a:buFont typeface="Arial" panose="020B0604020202020204" pitchFamily="34" charset="0"/>
              <a:buChar char="•"/>
            </a:pPr>
            <a:r>
              <a:rPr lang="en-US" sz="2800" dirty="0" smtClean="0"/>
              <a:t>Distributed SDN</a:t>
            </a:r>
          </a:p>
          <a:p>
            <a:pPr marL="1714500" lvl="3" indent="-342900">
              <a:buFont typeface="Arial" panose="020B0604020202020204" pitchFamily="34" charset="0"/>
              <a:buChar char="•"/>
            </a:pPr>
            <a:r>
              <a:rPr lang="en-US" sz="2800" dirty="0" smtClean="0"/>
              <a:t>SCL</a:t>
            </a:r>
          </a:p>
        </p:txBody>
      </p:sp>
      <p:grpSp>
        <p:nvGrpSpPr>
          <p:cNvPr id="15" name="Group 14"/>
          <p:cNvGrpSpPr/>
          <p:nvPr/>
        </p:nvGrpSpPr>
        <p:grpSpPr>
          <a:xfrm>
            <a:off x="5226601" y="3053903"/>
            <a:ext cx="6450141" cy="3453053"/>
            <a:chOff x="5226601" y="3053903"/>
            <a:chExt cx="6450141" cy="3453053"/>
          </a:xfrm>
        </p:grpSpPr>
        <p:sp>
          <p:nvSpPr>
            <p:cNvPr id="2" name="Rounded Rectangle 1"/>
            <p:cNvSpPr/>
            <p:nvPr/>
          </p:nvSpPr>
          <p:spPr>
            <a:xfrm>
              <a:off x="5226601" y="3053903"/>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39" name="Rounded Rectangle 38"/>
            <p:cNvSpPr/>
            <p:nvPr/>
          </p:nvSpPr>
          <p:spPr>
            <a:xfrm>
              <a:off x="7788373" y="3090191"/>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1" name="Rounded Rectangle 40"/>
            <p:cNvSpPr/>
            <p:nvPr/>
          </p:nvSpPr>
          <p:spPr>
            <a:xfrm>
              <a:off x="10306600" y="3082937"/>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2" name="Rounded Rectangle 41"/>
            <p:cNvSpPr/>
            <p:nvPr/>
          </p:nvSpPr>
          <p:spPr>
            <a:xfrm>
              <a:off x="8804374" y="4483565"/>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3" name="Rounded Rectangle 42"/>
            <p:cNvSpPr/>
            <p:nvPr/>
          </p:nvSpPr>
          <p:spPr>
            <a:xfrm>
              <a:off x="10821857" y="4889971"/>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5" name="Rounded Rectangle 44"/>
            <p:cNvSpPr/>
            <p:nvPr/>
          </p:nvSpPr>
          <p:spPr>
            <a:xfrm>
              <a:off x="6692540" y="4563401"/>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7" name="Rounded Rectangle 46"/>
            <p:cNvSpPr/>
            <p:nvPr/>
          </p:nvSpPr>
          <p:spPr>
            <a:xfrm>
              <a:off x="7795629" y="5971281"/>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9" name="Rounded Rectangle 48"/>
            <p:cNvSpPr/>
            <p:nvPr/>
          </p:nvSpPr>
          <p:spPr>
            <a:xfrm>
              <a:off x="5596716" y="5978540"/>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grpSp>
      <p:pic>
        <p:nvPicPr>
          <p:cNvPr id="48" name="Picture 47">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16761" y="1266104"/>
            <a:ext cx="931784" cy="897865"/>
          </a:xfrm>
          <a:prstGeom prst="rect">
            <a:avLst/>
          </a:prstGeom>
        </p:spPr>
      </p:pic>
      <p:pic>
        <p:nvPicPr>
          <p:cNvPr id="50" name="Picture 49">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02931" y="4339220"/>
            <a:ext cx="931784" cy="897865"/>
          </a:xfrm>
          <a:prstGeom prst="rect">
            <a:avLst/>
          </a:prstGeom>
        </p:spPr>
      </p:pic>
      <p:sp>
        <p:nvSpPr>
          <p:cNvPr id="5" name="Slide Number Placeholder 4"/>
          <p:cNvSpPr>
            <a:spLocks noGrp="1"/>
          </p:cNvSpPr>
          <p:nvPr>
            <p:ph type="sldNum" sz="quarter" idx="12"/>
          </p:nvPr>
        </p:nvSpPr>
        <p:spPr/>
        <p:txBody>
          <a:bodyPr/>
          <a:lstStyle/>
          <a:p>
            <a:fld id="{C6DF445F-4A74-2844-85C2-D3C66E1B6C93}" type="slidenum">
              <a:rPr lang="en-US" smtClean="0"/>
              <a:t>8</a:t>
            </a:fld>
            <a:endParaRPr lang="en-US"/>
          </a:p>
        </p:txBody>
      </p:sp>
    </p:spTree>
    <p:extLst>
      <p:ext uri="{BB962C8B-B14F-4D97-AF65-F5344CB8AC3E}">
        <p14:creationId xmlns:p14="http://schemas.microsoft.com/office/powerpoint/2010/main" val="112889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nodeType="afterEffect">
                                  <p:stCondLst>
                                    <p:cond delay="0"/>
                                  </p:stCondLst>
                                  <p:childTnLst>
                                    <p:animEffect transition="out" filter="dissolve">
                                      <p:cBhvr>
                                        <p:cTn id="6" dur="1000"/>
                                        <p:tgtEl>
                                          <p:spTgt spid="13"/>
                                        </p:tgtEl>
                                      </p:cBhvr>
                                    </p:animEffect>
                                    <p:set>
                                      <p:cBhvr>
                                        <p:cTn id="7" dur="1" fill="hold">
                                          <p:stCondLst>
                                            <p:cond delay="999"/>
                                          </p:stCondLst>
                                        </p:cTn>
                                        <p:tgtEl>
                                          <p:spTgt spid="13"/>
                                        </p:tgtEl>
                                        <p:attrNameLst>
                                          <p:attrName>style.visibility</p:attrName>
                                        </p:attrNameLst>
                                      </p:cBhvr>
                                      <p:to>
                                        <p:strVal val="hidden"/>
                                      </p:to>
                                    </p:set>
                                  </p:childTnLst>
                                </p:cTn>
                              </p:par>
                            </p:childTnLst>
                          </p:cTn>
                        </p:par>
                        <p:par>
                          <p:cTn id="8" fill="hold">
                            <p:stCondLst>
                              <p:cond delay="1000"/>
                            </p:stCondLst>
                            <p:childTnLst>
                              <p:par>
                                <p:cTn id="9" presetID="9" presetClass="exit" presetSubtype="0" fill="hold" nodeType="afterEffect">
                                  <p:stCondLst>
                                    <p:cond delay="0"/>
                                  </p:stCondLst>
                                  <p:childTnLst>
                                    <p:animEffect transition="out" filter="dissolve">
                                      <p:cBhvr>
                                        <p:cTn id="10" dur="1000"/>
                                        <p:tgtEl>
                                          <p:spTgt spid="14"/>
                                        </p:tgtEl>
                                      </p:cBhvr>
                                    </p:animEffect>
                                    <p:set>
                                      <p:cBhvr>
                                        <p:cTn id="11" dur="1" fill="hold">
                                          <p:stCondLst>
                                            <p:cond delay="999"/>
                                          </p:stCondLst>
                                        </p:cTn>
                                        <p:tgtEl>
                                          <p:spTgt spid="14"/>
                                        </p:tgtEl>
                                        <p:attrNameLst>
                                          <p:attrName>style.visibility</p:attrName>
                                        </p:attrNameLst>
                                      </p:cBhvr>
                                      <p:to>
                                        <p:strVal val="hidden"/>
                                      </p:to>
                                    </p:se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0" y="9144"/>
            <a:ext cx="12192000" cy="850392"/>
          </a:xfrm>
          <a:prstGeom prst="rect">
            <a:avLst/>
          </a:prstGeom>
          <a:solidFill>
            <a:schemeClr val="accent6">
              <a:lumMod val="75000"/>
            </a:schemeClr>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lvl="0" algn="ctr">
              <a:buSzPct val="25000"/>
            </a:pPr>
            <a:r>
              <a:rPr lang="en-US" sz="3200" b="1" dirty="0">
                <a:solidFill>
                  <a:schemeClr val="lt1"/>
                </a:solidFill>
                <a:ea typeface="Calibri"/>
                <a:cs typeface="Calibri"/>
                <a:sym typeface="Calibri"/>
              </a:rPr>
              <a:t>Aloe and In-Network Processing</a:t>
            </a:r>
          </a:p>
        </p:txBody>
      </p:sp>
      <p:grpSp>
        <p:nvGrpSpPr>
          <p:cNvPr id="3" name="Group 2"/>
          <p:cNvGrpSpPr/>
          <p:nvPr/>
        </p:nvGrpSpPr>
        <p:grpSpPr>
          <a:xfrm>
            <a:off x="6212618" y="2496458"/>
            <a:ext cx="5804115" cy="4075462"/>
            <a:chOff x="6212618" y="2496458"/>
            <a:chExt cx="5804115" cy="4075462"/>
          </a:xfrm>
        </p:grpSpPr>
        <p:grpSp>
          <p:nvGrpSpPr>
            <p:cNvPr id="88" name="Group 87"/>
            <p:cNvGrpSpPr/>
            <p:nvPr/>
          </p:nvGrpSpPr>
          <p:grpSpPr>
            <a:xfrm>
              <a:off x="6212618" y="2496458"/>
              <a:ext cx="5804115" cy="4075462"/>
              <a:chOff x="6212618" y="2496458"/>
              <a:chExt cx="5804115" cy="4075462"/>
            </a:xfrm>
          </p:grpSpPr>
          <p:grpSp>
            <p:nvGrpSpPr>
              <p:cNvPr id="4" name="Group 3">
                <a:extLst>
                  <a:ext uri="{FF2B5EF4-FFF2-40B4-BE49-F238E27FC236}">
                    <a16:creationId xmlns:a16="http://schemas.microsoft.com/office/drawing/2014/main" xmlns="" id="{949A759A-DDA1-2B41-A943-32FB34A2E109}"/>
                  </a:ext>
                </a:extLst>
              </p:cNvPr>
              <p:cNvGrpSpPr/>
              <p:nvPr/>
            </p:nvGrpSpPr>
            <p:grpSpPr>
              <a:xfrm>
                <a:off x="6212618" y="2496458"/>
                <a:ext cx="5804115" cy="4075462"/>
                <a:chOff x="310294" y="3257196"/>
                <a:chExt cx="5804115" cy="3272091"/>
              </a:xfrm>
            </p:grpSpPr>
            <p:pic>
              <p:nvPicPr>
                <p:cNvPr id="38" name="Picture 37">
                  <a:extLst>
                    <a:ext uri="{FF2B5EF4-FFF2-40B4-BE49-F238E27FC236}">
                      <a16:creationId xmlns:a16="http://schemas.microsoft.com/office/drawing/2014/main" xmlns="" id="{111FDEA9-3CD3-8344-B340-87CA619425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0294" y="3280782"/>
                  <a:ext cx="800755" cy="848506"/>
                </a:xfrm>
                <a:prstGeom prst="rect">
                  <a:avLst/>
                </a:prstGeom>
              </p:spPr>
            </p:pic>
            <p:pic>
              <p:nvPicPr>
                <p:cNvPr id="36" name="Picture 35">
                  <a:extLst>
                    <a:ext uri="{FF2B5EF4-FFF2-40B4-BE49-F238E27FC236}">
                      <a16:creationId xmlns:a16="http://schemas.microsoft.com/office/drawing/2014/main" xmlns="" id="{FD760125-39D8-7A43-BF54-808C3F8F66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07922" y="3273753"/>
                  <a:ext cx="800755" cy="848506"/>
                </a:xfrm>
                <a:prstGeom prst="rect">
                  <a:avLst/>
                </a:prstGeom>
              </p:spPr>
            </p:pic>
            <p:pic>
              <p:nvPicPr>
                <p:cNvPr id="34" name="Picture 33">
                  <a:extLst>
                    <a:ext uri="{FF2B5EF4-FFF2-40B4-BE49-F238E27FC236}">
                      <a16:creationId xmlns:a16="http://schemas.microsoft.com/office/drawing/2014/main" xmlns="" id="{74A9A15E-5897-C245-9E16-EA5AFABC2AE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0026" y="4453114"/>
                  <a:ext cx="800755" cy="848506"/>
                </a:xfrm>
                <a:prstGeom prst="rect">
                  <a:avLst/>
                </a:prstGeom>
              </p:spPr>
            </p:pic>
            <p:pic>
              <p:nvPicPr>
                <p:cNvPr id="32" name="Picture 31">
                  <a:extLst>
                    <a:ext uri="{FF2B5EF4-FFF2-40B4-BE49-F238E27FC236}">
                      <a16:creationId xmlns:a16="http://schemas.microsoft.com/office/drawing/2014/main" xmlns="" id="{488895F5-CD76-DF45-9B5F-AA6BBB143C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102" y="5643176"/>
                  <a:ext cx="800755" cy="848506"/>
                </a:xfrm>
                <a:prstGeom prst="rect">
                  <a:avLst/>
                </a:prstGeom>
              </p:spPr>
            </p:pic>
            <p:pic>
              <p:nvPicPr>
                <p:cNvPr id="30" name="Picture 29">
                  <a:extLst>
                    <a:ext uri="{FF2B5EF4-FFF2-40B4-BE49-F238E27FC236}">
                      <a16:creationId xmlns:a16="http://schemas.microsoft.com/office/drawing/2014/main" xmlns="" id="{9521623E-CBBC-4A49-91ED-8F709EE624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1977" y="5664209"/>
                  <a:ext cx="800755" cy="848506"/>
                </a:xfrm>
                <a:prstGeom prst="rect">
                  <a:avLst/>
                </a:prstGeom>
              </p:spPr>
            </p:pic>
            <p:pic>
              <p:nvPicPr>
                <p:cNvPr id="28" name="Picture 27">
                  <a:extLst>
                    <a:ext uri="{FF2B5EF4-FFF2-40B4-BE49-F238E27FC236}">
                      <a16:creationId xmlns:a16="http://schemas.microsoft.com/office/drawing/2014/main" xmlns="" id="{DDFAB0EC-DCA2-8742-AD69-46010514B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074" y="4446833"/>
                  <a:ext cx="800755" cy="848506"/>
                </a:xfrm>
                <a:prstGeom prst="rect">
                  <a:avLst/>
                </a:prstGeom>
              </p:spPr>
            </p:pic>
            <p:pic>
              <p:nvPicPr>
                <p:cNvPr id="26" name="Picture 25">
                  <a:extLst>
                    <a:ext uri="{FF2B5EF4-FFF2-40B4-BE49-F238E27FC236}">
                      <a16:creationId xmlns:a16="http://schemas.microsoft.com/office/drawing/2014/main" xmlns="" id="{44B67318-0D8E-874A-939D-E1EAFE10B9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13654" y="3257196"/>
                  <a:ext cx="800755" cy="848506"/>
                </a:xfrm>
                <a:prstGeom prst="rect">
                  <a:avLst/>
                </a:prstGeom>
              </p:spPr>
            </p:pic>
            <p:pic>
              <p:nvPicPr>
                <p:cNvPr id="24" name="Picture 23">
                  <a:extLst>
                    <a:ext uri="{FF2B5EF4-FFF2-40B4-BE49-F238E27FC236}">
                      <a16:creationId xmlns:a16="http://schemas.microsoft.com/office/drawing/2014/main" xmlns="" id="{A027A3C7-0E06-8C41-BF82-0D95954A8B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42147" y="5680781"/>
                  <a:ext cx="800755" cy="848506"/>
                </a:xfrm>
                <a:prstGeom prst="rect">
                  <a:avLst/>
                </a:prstGeom>
              </p:spPr>
            </p:pic>
          </p:grpSp>
          <p:cxnSp>
            <p:nvCxnSpPr>
              <p:cNvPr id="40" name="Straight Connector 39"/>
              <p:cNvCxnSpPr>
                <a:stCxn id="38" idx="3"/>
                <a:endCxn id="36" idx="1"/>
              </p:cNvCxnSpPr>
              <p:nvPr/>
            </p:nvCxnSpPr>
            <p:spPr>
              <a:xfrm flipV="1">
                <a:off x="7013373" y="3045497"/>
                <a:ext cx="1696873" cy="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a:endCxn id="34" idx="2"/>
              </p:cNvCxnSpPr>
              <p:nvPr/>
            </p:nvCxnSpPr>
            <p:spPr>
              <a:xfrm flipV="1">
                <a:off x="7392181" y="5042834"/>
                <a:ext cx="670547" cy="95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4" idx="3"/>
                <a:endCxn id="36" idx="2"/>
              </p:cNvCxnSpPr>
              <p:nvPr/>
            </p:nvCxnSpPr>
            <p:spPr>
              <a:xfrm flipV="1">
                <a:off x="8463105" y="3573913"/>
                <a:ext cx="647519" cy="940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3"/>
                <a:endCxn id="26" idx="1"/>
              </p:cNvCxnSpPr>
              <p:nvPr/>
            </p:nvCxnSpPr>
            <p:spPr>
              <a:xfrm flipV="1">
                <a:off x="9511001" y="3024875"/>
                <a:ext cx="1704977" cy="20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1"/>
                <a:endCxn id="36" idx="2"/>
              </p:cNvCxnSpPr>
              <p:nvPr/>
            </p:nvCxnSpPr>
            <p:spPr>
              <a:xfrm flipH="1" flipV="1">
                <a:off x="9110624" y="3573913"/>
                <a:ext cx="634774" cy="93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6" idx="2"/>
              </p:cNvCxnSpPr>
              <p:nvPr/>
            </p:nvCxnSpPr>
            <p:spPr>
              <a:xfrm flipV="1">
                <a:off x="10546153" y="3553291"/>
                <a:ext cx="1070203" cy="95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0" idx="1"/>
                <a:endCxn id="34" idx="2"/>
              </p:cNvCxnSpPr>
              <p:nvPr/>
            </p:nvCxnSpPr>
            <p:spPr>
              <a:xfrm flipH="1" flipV="1">
                <a:off x="8062728" y="5042834"/>
                <a:ext cx="671573" cy="980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0" idx="3"/>
                <a:endCxn id="28" idx="2"/>
              </p:cNvCxnSpPr>
              <p:nvPr/>
            </p:nvCxnSpPr>
            <p:spPr>
              <a:xfrm flipV="1">
                <a:off x="9535056" y="5035010"/>
                <a:ext cx="610720" cy="98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4" idx="1"/>
                <a:endCxn id="28" idx="2"/>
              </p:cNvCxnSpPr>
              <p:nvPr/>
            </p:nvCxnSpPr>
            <p:spPr>
              <a:xfrm flipH="1" flipV="1">
                <a:off x="10145776" y="5035010"/>
                <a:ext cx="698695" cy="100849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a:stCxn id="38" idx="2"/>
              <a:endCxn id="34" idx="1"/>
            </p:cNvCxnSpPr>
            <p:nvPr/>
          </p:nvCxnSpPr>
          <p:spPr>
            <a:xfrm>
              <a:off x="6612996" y="3582668"/>
              <a:ext cx="1049354" cy="9317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xmlns="" id="{A1C09A20-4E02-EE4B-ACC9-E999479DB58C}"/>
              </a:ext>
            </a:extLst>
          </p:cNvPr>
          <p:cNvSpPr txBox="1"/>
          <p:nvPr/>
        </p:nvSpPr>
        <p:spPr>
          <a:xfrm>
            <a:off x="272321" y="928656"/>
            <a:ext cx="4562394" cy="3539430"/>
          </a:xfrm>
          <a:prstGeom prst="rect">
            <a:avLst/>
          </a:prstGeom>
          <a:noFill/>
        </p:spPr>
        <p:txBody>
          <a:bodyPr wrap="square" rtlCol="0">
            <a:spAutoFit/>
          </a:bodyPr>
          <a:lstStyle/>
          <a:p>
            <a:pPr marL="342900" lvl="2" indent="-342900">
              <a:buFont typeface="Arial" panose="020B0604020202020204" pitchFamily="34" charset="0"/>
              <a:buChar char="•"/>
            </a:pPr>
            <a:r>
              <a:rPr lang="en-US" sz="2800" dirty="0"/>
              <a:t>SDN Based System</a:t>
            </a:r>
          </a:p>
          <a:p>
            <a:pPr marL="342900" lvl="2" indent="-342900">
              <a:buFont typeface="Arial" panose="020B0604020202020204" pitchFamily="34" charset="0"/>
              <a:buChar char="•"/>
            </a:pPr>
            <a:r>
              <a:rPr lang="en-US" sz="2800" dirty="0"/>
              <a:t>Distributed SDN</a:t>
            </a:r>
          </a:p>
          <a:p>
            <a:pPr marL="1257300" lvl="2" indent="-342900">
              <a:buFont typeface="Arial" panose="020B0604020202020204" pitchFamily="34" charset="0"/>
              <a:buChar char="•"/>
            </a:pPr>
            <a:r>
              <a:rPr lang="en-US" sz="2800" dirty="0" smtClean="0"/>
              <a:t>SCL</a:t>
            </a:r>
          </a:p>
          <a:p>
            <a:pPr marL="1714500" lvl="3" indent="-342900">
              <a:buFont typeface="Arial" panose="020B0604020202020204" pitchFamily="34" charset="0"/>
              <a:buChar char="•"/>
            </a:pPr>
            <a:r>
              <a:rPr lang="en-US" sz="2000" dirty="0" smtClean="0">
                <a:solidFill>
                  <a:srgbClr val="FF0000"/>
                </a:solidFill>
              </a:rPr>
              <a:t>Auto-scalable</a:t>
            </a:r>
          </a:p>
          <a:p>
            <a:pPr marL="1714500" lvl="3" indent="-342900">
              <a:buFont typeface="Arial" panose="020B0604020202020204" pitchFamily="34" charset="0"/>
              <a:buChar char="•"/>
            </a:pPr>
            <a:r>
              <a:rPr lang="en-US" sz="2000" b="1" dirty="0">
                <a:solidFill>
                  <a:srgbClr val="00893D"/>
                </a:solidFill>
              </a:rPr>
              <a:t>﻿Fault </a:t>
            </a:r>
            <a:r>
              <a:rPr lang="en-US" sz="2000" b="1" dirty="0" smtClean="0">
                <a:solidFill>
                  <a:srgbClr val="00893D"/>
                </a:solidFill>
              </a:rPr>
              <a:t>tolerance</a:t>
            </a:r>
          </a:p>
          <a:p>
            <a:pPr marL="1714500" lvl="3" indent="-342900">
              <a:buFont typeface="Arial" panose="020B0604020202020204" pitchFamily="34" charset="0"/>
              <a:buChar char="•"/>
            </a:pPr>
            <a:r>
              <a:rPr lang="en-US" sz="2000" dirty="0" smtClean="0">
                <a:solidFill>
                  <a:srgbClr val="FF0000"/>
                </a:solidFill>
              </a:rPr>
              <a:t>Plug-and-play</a:t>
            </a:r>
          </a:p>
          <a:p>
            <a:pPr marL="1714500" lvl="3" indent="-342900">
              <a:buFont typeface="Arial" panose="020B0604020202020204" pitchFamily="34" charset="0"/>
              <a:buChar char="•"/>
            </a:pPr>
            <a:r>
              <a:rPr lang="en-US" sz="2000" dirty="0" smtClean="0">
                <a:solidFill>
                  <a:srgbClr val="FF0000"/>
                </a:solidFill>
              </a:rPr>
              <a:t>Short-lived flows</a:t>
            </a:r>
          </a:p>
          <a:p>
            <a:pPr marL="1714500" lvl="3" indent="-342900">
              <a:buFont typeface="Arial" panose="020B0604020202020204" pitchFamily="34" charset="0"/>
              <a:buChar char="•"/>
            </a:pPr>
            <a:r>
              <a:rPr lang="en-US" sz="2000" b="1" dirty="0">
                <a:solidFill>
                  <a:srgbClr val="00893D"/>
                </a:solidFill>
              </a:rPr>
              <a:t>﻿Rapid </a:t>
            </a:r>
            <a:r>
              <a:rPr lang="en-US" sz="2000" b="1" dirty="0" smtClean="0">
                <a:solidFill>
                  <a:srgbClr val="00893D"/>
                </a:solidFill>
              </a:rPr>
              <a:t>deployment</a:t>
            </a:r>
          </a:p>
          <a:p>
            <a:pPr marL="1714500" lvl="3" indent="-342900">
              <a:buFont typeface="Arial" panose="020B0604020202020204" pitchFamily="34" charset="0"/>
              <a:buChar char="•"/>
            </a:pPr>
            <a:r>
              <a:rPr lang="en-US" sz="2000" dirty="0" smtClean="0">
                <a:solidFill>
                  <a:srgbClr val="FF0000"/>
                </a:solidFill>
              </a:rPr>
              <a:t>Micro-service architecture</a:t>
            </a:r>
            <a:endParaRPr lang="en-US" sz="2000" dirty="0">
              <a:solidFill>
                <a:srgbClr val="FF0000"/>
              </a:solidFill>
            </a:endParaRPr>
          </a:p>
        </p:txBody>
      </p:sp>
      <p:sp>
        <p:nvSpPr>
          <p:cNvPr id="2" name="Rounded Rectangle 1"/>
          <p:cNvSpPr/>
          <p:nvPr/>
        </p:nvSpPr>
        <p:spPr>
          <a:xfrm>
            <a:off x="5226601" y="3053903"/>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39" name="Rounded Rectangle 38"/>
          <p:cNvSpPr/>
          <p:nvPr/>
        </p:nvSpPr>
        <p:spPr>
          <a:xfrm>
            <a:off x="7788373" y="3090191"/>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1" name="Rounded Rectangle 40"/>
          <p:cNvSpPr/>
          <p:nvPr/>
        </p:nvSpPr>
        <p:spPr>
          <a:xfrm>
            <a:off x="10306600" y="3082937"/>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2" name="Rounded Rectangle 41"/>
          <p:cNvSpPr/>
          <p:nvPr/>
        </p:nvSpPr>
        <p:spPr>
          <a:xfrm>
            <a:off x="8804374" y="4483565"/>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3" name="Rounded Rectangle 42"/>
          <p:cNvSpPr/>
          <p:nvPr/>
        </p:nvSpPr>
        <p:spPr>
          <a:xfrm>
            <a:off x="10821857" y="4889971"/>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5" name="Rounded Rectangle 44"/>
          <p:cNvSpPr/>
          <p:nvPr/>
        </p:nvSpPr>
        <p:spPr>
          <a:xfrm>
            <a:off x="6692540" y="4563401"/>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7" name="Rounded Rectangle 46"/>
          <p:cNvSpPr/>
          <p:nvPr/>
        </p:nvSpPr>
        <p:spPr>
          <a:xfrm>
            <a:off x="7795629" y="5971281"/>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sp>
        <p:nvSpPr>
          <p:cNvPr id="49" name="Rounded Rectangle 48"/>
          <p:cNvSpPr/>
          <p:nvPr/>
        </p:nvSpPr>
        <p:spPr>
          <a:xfrm>
            <a:off x="5596716" y="5978540"/>
            <a:ext cx="854885" cy="528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Switch Agent</a:t>
            </a:r>
            <a:endParaRPr lang="en-US" sz="1600" dirty="0"/>
          </a:p>
        </p:txBody>
      </p:sp>
      <p:grpSp>
        <p:nvGrpSpPr>
          <p:cNvPr id="18" name="Group 17"/>
          <p:cNvGrpSpPr/>
          <p:nvPr/>
        </p:nvGrpSpPr>
        <p:grpSpPr>
          <a:xfrm>
            <a:off x="5654044" y="2032903"/>
            <a:ext cx="5694123" cy="3945637"/>
            <a:chOff x="5654044" y="2032903"/>
            <a:chExt cx="5694123" cy="3945637"/>
          </a:xfrm>
        </p:grpSpPr>
        <p:cxnSp>
          <p:nvCxnSpPr>
            <p:cNvPr id="96" name="Straight Connector 95"/>
            <p:cNvCxnSpPr>
              <a:stCxn id="39" idx="0"/>
            </p:cNvCxnSpPr>
            <p:nvPr/>
          </p:nvCxnSpPr>
          <p:spPr>
            <a:xfrm flipV="1">
              <a:off x="8215816" y="2032903"/>
              <a:ext cx="3000162" cy="105728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41" idx="0"/>
            </p:cNvCxnSpPr>
            <p:nvPr/>
          </p:nvCxnSpPr>
          <p:spPr>
            <a:xfrm flipV="1">
              <a:off x="10734043" y="2032903"/>
              <a:ext cx="614124" cy="105003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 idx="0"/>
            </p:cNvCxnSpPr>
            <p:nvPr/>
          </p:nvCxnSpPr>
          <p:spPr>
            <a:xfrm flipV="1">
              <a:off x="5654044" y="2032903"/>
              <a:ext cx="5694123" cy="102100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3" idx="0"/>
            </p:cNvCxnSpPr>
            <p:nvPr/>
          </p:nvCxnSpPr>
          <p:spPr>
            <a:xfrm flipV="1">
              <a:off x="11249300" y="2032903"/>
              <a:ext cx="98867" cy="285706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0"/>
            </p:cNvCxnSpPr>
            <p:nvPr/>
          </p:nvCxnSpPr>
          <p:spPr>
            <a:xfrm flipV="1">
              <a:off x="9231817" y="2032903"/>
              <a:ext cx="2116350" cy="2450662"/>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0"/>
            </p:cNvCxnSpPr>
            <p:nvPr/>
          </p:nvCxnSpPr>
          <p:spPr>
            <a:xfrm flipV="1">
              <a:off x="7119983" y="2032903"/>
              <a:ext cx="4228184" cy="253049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7" idx="0"/>
            </p:cNvCxnSpPr>
            <p:nvPr/>
          </p:nvCxnSpPr>
          <p:spPr>
            <a:xfrm flipV="1">
              <a:off x="8223072" y="2032903"/>
              <a:ext cx="3125095" cy="393837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9" idx="0"/>
            </p:cNvCxnSpPr>
            <p:nvPr/>
          </p:nvCxnSpPr>
          <p:spPr>
            <a:xfrm flipV="1">
              <a:off x="6024159" y="2032903"/>
              <a:ext cx="5324008" cy="3945637"/>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01" name="Group 900"/>
          <p:cNvGrpSpPr/>
          <p:nvPr/>
        </p:nvGrpSpPr>
        <p:grpSpPr>
          <a:xfrm>
            <a:off x="4438715" y="3582319"/>
            <a:ext cx="6383142" cy="2396221"/>
            <a:chOff x="4438715" y="3582319"/>
            <a:chExt cx="6383142" cy="2396221"/>
          </a:xfrm>
        </p:grpSpPr>
        <p:cxnSp>
          <p:nvCxnSpPr>
            <p:cNvPr id="63" name="Straight Connector 62"/>
            <p:cNvCxnSpPr>
              <a:stCxn id="2" idx="2"/>
            </p:cNvCxnSpPr>
            <p:nvPr/>
          </p:nvCxnSpPr>
          <p:spPr>
            <a:xfrm flipH="1">
              <a:off x="4834715" y="3582319"/>
              <a:ext cx="819329" cy="1233736"/>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0" name="Straight Connector 879"/>
            <p:cNvCxnSpPr>
              <a:stCxn id="39" idx="2"/>
            </p:cNvCxnSpPr>
            <p:nvPr/>
          </p:nvCxnSpPr>
          <p:spPr>
            <a:xfrm flipH="1">
              <a:off x="4834715" y="3618607"/>
              <a:ext cx="3381101" cy="1197448"/>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3" name="Straight Connector 882"/>
            <p:cNvCxnSpPr>
              <a:stCxn id="41" idx="2"/>
            </p:cNvCxnSpPr>
            <p:nvPr/>
          </p:nvCxnSpPr>
          <p:spPr>
            <a:xfrm flipH="1">
              <a:off x="4834715" y="3611353"/>
              <a:ext cx="5899328" cy="1204702"/>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6" name="Straight Connector 885"/>
            <p:cNvCxnSpPr>
              <a:stCxn id="42" idx="0"/>
            </p:cNvCxnSpPr>
            <p:nvPr/>
          </p:nvCxnSpPr>
          <p:spPr>
            <a:xfrm flipH="1">
              <a:off x="4834715" y="4483565"/>
              <a:ext cx="4397102" cy="332490"/>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9" name="Straight Connector 888"/>
            <p:cNvCxnSpPr>
              <a:stCxn id="45" idx="1"/>
            </p:cNvCxnSpPr>
            <p:nvPr/>
          </p:nvCxnSpPr>
          <p:spPr>
            <a:xfrm flipH="1" flipV="1">
              <a:off x="4834715" y="4816055"/>
              <a:ext cx="1857825" cy="11554"/>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92" name="Straight Connector 891"/>
            <p:cNvCxnSpPr>
              <a:stCxn id="43" idx="1"/>
            </p:cNvCxnSpPr>
            <p:nvPr/>
          </p:nvCxnSpPr>
          <p:spPr>
            <a:xfrm flipH="1">
              <a:off x="4438715" y="5154179"/>
              <a:ext cx="6383142" cy="183876"/>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95" name="Straight Connector 894"/>
            <p:cNvCxnSpPr>
              <a:stCxn id="47" idx="0"/>
            </p:cNvCxnSpPr>
            <p:nvPr/>
          </p:nvCxnSpPr>
          <p:spPr>
            <a:xfrm flipH="1" flipV="1">
              <a:off x="4834715" y="4816055"/>
              <a:ext cx="3388357" cy="1155226"/>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98" name="Straight Connector 897"/>
            <p:cNvCxnSpPr>
              <a:stCxn id="49" idx="0"/>
            </p:cNvCxnSpPr>
            <p:nvPr/>
          </p:nvCxnSpPr>
          <p:spPr>
            <a:xfrm flipH="1" flipV="1">
              <a:off x="4438715" y="5338055"/>
              <a:ext cx="1585444" cy="640485"/>
            </a:xfrm>
            <a:prstGeom prst="line">
              <a:avLst/>
            </a:prstGeom>
            <a:ln w="2222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4438715" y="1161144"/>
            <a:ext cx="6513452" cy="3132911"/>
            <a:chOff x="4438715" y="1161144"/>
            <a:chExt cx="6513452" cy="3132911"/>
          </a:xfrm>
        </p:grpSpPr>
        <p:sp>
          <p:nvSpPr>
            <p:cNvPr id="902" name="Oval 901"/>
            <p:cNvSpPr/>
            <p:nvPr/>
          </p:nvSpPr>
          <p:spPr>
            <a:xfrm>
              <a:off x="5834743" y="1161144"/>
              <a:ext cx="1960886" cy="69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Policy Coordinator</a:t>
              </a:r>
              <a:endParaRPr lang="en-US" dirty="0"/>
            </a:p>
          </p:txBody>
        </p:sp>
        <p:cxnSp>
          <p:nvCxnSpPr>
            <p:cNvPr id="903" name="Curved Connector 902"/>
            <p:cNvCxnSpPr>
              <a:stCxn id="902" idx="2"/>
            </p:cNvCxnSpPr>
            <p:nvPr/>
          </p:nvCxnSpPr>
          <p:spPr>
            <a:xfrm rot="10800000" flipV="1">
              <a:off x="4438715" y="1509939"/>
              <a:ext cx="1396028" cy="2784116"/>
            </a:xfrm>
            <a:prstGeom prst="curvedConnector2">
              <a:avLst/>
            </a:prstGeom>
            <a:ln w="22225">
              <a:solidFill>
                <a:schemeClr val="accent6">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04" name="Straight Connector 903"/>
            <p:cNvCxnSpPr>
              <a:stCxn id="902" idx="6"/>
            </p:cNvCxnSpPr>
            <p:nvPr/>
          </p:nvCxnSpPr>
          <p:spPr>
            <a:xfrm>
              <a:off x="7795629" y="1509939"/>
              <a:ext cx="3156538" cy="964"/>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57" name="Picture 56">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82275" y="1143488"/>
            <a:ext cx="931784" cy="897865"/>
          </a:xfrm>
          <a:prstGeom prst="rect">
            <a:avLst/>
          </a:prstGeom>
        </p:spPr>
      </p:pic>
      <p:pic>
        <p:nvPicPr>
          <p:cNvPr id="61" name="Picture 60">
            <a:extLst>
              <a:ext uri="{FF2B5EF4-FFF2-40B4-BE49-F238E27FC236}">
                <a16:creationId xmlns:a16="http://schemas.microsoft.com/office/drawing/2014/main" xmlns="" id="{5C5C4426-C874-3448-8244-6FE2D4F439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79830" y="4454706"/>
            <a:ext cx="931784" cy="897865"/>
          </a:xfrm>
          <a:prstGeom prst="rect">
            <a:avLst/>
          </a:prstGeom>
        </p:spPr>
      </p:pic>
      <p:sp>
        <p:nvSpPr>
          <p:cNvPr id="6" name="Slide Number Placeholder 5"/>
          <p:cNvSpPr>
            <a:spLocks noGrp="1"/>
          </p:cNvSpPr>
          <p:nvPr>
            <p:ph type="sldNum" sz="quarter" idx="12"/>
          </p:nvPr>
        </p:nvSpPr>
        <p:spPr/>
        <p:txBody>
          <a:bodyPr/>
          <a:lstStyle/>
          <a:p>
            <a:fld id="{C6DF445F-4A74-2844-85C2-D3C66E1B6C93}" type="slidenum">
              <a:rPr lang="en-US" smtClean="0"/>
              <a:t>9</a:t>
            </a:fld>
            <a:endParaRPr lang="en-US"/>
          </a:p>
        </p:txBody>
      </p:sp>
    </p:spTree>
    <p:extLst>
      <p:ext uri="{BB962C8B-B14F-4D97-AF65-F5344CB8AC3E}">
        <p14:creationId xmlns:p14="http://schemas.microsoft.com/office/powerpoint/2010/main" val="167316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1000"/>
                                        <p:tgtEl>
                                          <p:spTgt spid="18"/>
                                        </p:tgtEl>
                                      </p:cBhvr>
                                    </p:animEffect>
                                  </p:childTnLst>
                                </p:cTn>
                              </p:par>
                            </p:childTnLst>
                          </p:cTn>
                        </p:par>
                        <p:par>
                          <p:cTn id="8" fill="hold">
                            <p:stCondLst>
                              <p:cond delay="1000"/>
                            </p:stCondLst>
                            <p:childTnLst>
                              <p:par>
                                <p:cTn id="9" presetID="9" presetClass="entr" presetSubtype="0" fill="hold" nodeType="afterEffect">
                                  <p:stCondLst>
                                    <p:cond delay="1000"/>
                                  </p:stCondLst>
                                  <p:childTnLst>
                                    <p:set>
                                      <p:cBhvr>
                                        <p:cTn id="10" dur="1" fill="hold">
                                          <p:stCondLst>
                                            <p:cond delay="0"/>
                                          </p:stCondLst>
                                        </p:cTn>
                                        <p:tgtEl>
                                          <p:spTgt spid="901"/>
                                        </p:tgtEl>
                                        <p:attrNameLst>
                                          <p:attrName>style.visibility</p:attrName>
                                        </p:attrNameLst>
                                      </p:cBhvr>
                                      <p:to>
                                        <p:strVal val="visible"/>
                                      </p:to>
                                    </p:set>
                                    <p:animEffect transition="in" filter="dissolve">
                                      <p:cBhvr>
                                        <p:cTn id="11" dur="1000"/>
                                        <p:tgtEl>
                                          <p:spTgt spid="901"/>
                                        </p:tgtEl>
                                      </p:cBhvr>
                                    </p:animEffect>
                                  </p:childTnLst>
                                </p:cTn>
                              </p:par>
                            </p:childTnLst>
                          </p:cTn>
                        </p:par>
                        <p:par>
                          <p:cTn id="12" fill="hold">
                            <p:stCondLst>
                              <p:cond delay="3000"/>
                            </p:stCondLst>
                            <p:childTnLst>
                              <p:par>
                                <p:cTn id="13" presetID="9"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16628</TotalTime>
  <Words>2468</Words>
  <Application>Microsoft Macintosh PowerPoint</Application>
  <PresentationFormat>Widescreen</PresentationFormat>
  <Paragraphs>334</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Subhrendu Chattopadhyay</cp:lastModifiedBy>
  <cp:revision>144</cp:revision>
  <dcterms:created xsi:type="dcterms:W3CDTF">2017-10-04T14:39:29Z</dcterms:created>
  <dcterms:modified xsi:type="dcterms:W3CDTF">2019-05-02T09:46:03Z</dcterms:modified>
</cp:coreProperties>
</file>