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d9d4441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d9d4441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aad639dc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aad639dc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ad639dc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aad639dc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d9d4441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d9d4441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d9d4441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d9d4441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d9d4441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bd9d4441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d9d4441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bd9d4441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d9d4441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bd9d4441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bd9d4441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bd9d4441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d9d4441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d9d4441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d9d444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d9d444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bd9d4441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bd9d4441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a830690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a830690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a930153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a930153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a930153e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a930153e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a83761c8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a83761c8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830690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830690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83761c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83761c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83761c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a83761c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a930153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a930153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d9d4441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d9d4441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d9d4441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d9d4441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ad639c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aad639c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466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Authors:</a:t>
            </a:r>
            <a:r>
              <a:rPr b="1" lang="en" sz="2400">
                <a:solidFill>
                  <a:srgbClr val="000000"/>
                </a:solidFill>
              </a:rPr>
              <a:t> Shubha Brata Nath</a:t>
            </a:r>
            <a:r>
              <a:rPr baseline="30000" lang="en" sz="2400">
                <a:solidFill>
                  <a:srgbClr val="000000"/>
                </a:solidFill>
              </a:rPr>
              <a:t>1</a:t>
            </a:r>
            <a:r>
              <a:rPr lang="en" sz="2400">
                <a:solidFill>
                  <a:srgbClr val="000000"/>
                </a:solidFill>
              </a:rPr>
              <a:t>, Subhrendu Chattopadhyay</a:t>
            </a:r>
            <a:r>
              <a:rPr baseline="30000" lang="en" sz="2400">
                <a:solidFill>
                  <a:srgbClr val="000000"/>
                </a:solidFill>
              </a:rPr>
              <a:t>2</a:t>
            </a:r>
            <a:r>
              <a:rPr lang="en" sz="2400">
                <a:solidFill>
                  <a:srgbClr val="000000"/>
                </a:solidFill>
              </a:rPr>
              <a:t>, Raja Karmakar</a:t>
            </a:r>
            <a:r>
              <a:rPr baseline="30000" lang="en" sz="2400">
                <a:solidFill>
                  <a:srgbClr val="000000"/>
                </a:solidFill>
              </a:rPr>
              <a:t>3</a:t>
            </a:r>
            <a:r>
              <a:rPr lang="en" sz="2400">
                <a:solidFill>
                  <a:srgbClr val="000000"/>
                </a:solidFill>
              </a:rPr>
              <a:t>, Sourav Kanti Addya</a:t>
            </a:r>
            <a:r>
              <a:rPr baseline="30000" lang="en" sz="2400">
                <a:solidFill>
                  <a:srgbClr val="000000"/>
                </a:solidFill>
              </a:rPr>
              <a:t>1</a:t>
            </a:r>
            <a:r>
              <a:rPr lang="en" sz="2400">
                <a:solidFill>
                  <a:srgbClr val="000000"/>
                </a:solidFill>
              </a:rPr>
              <a:t>, Sandip Chakraborty</a:t>
            </a:r>
            <a:r>
              <a:rPr baseline="30000" lang="en" sz="2400">
                <a:solidFill>
                  <a:srgbClr val="000000"/>
                </a:solidFill>
              </a:rPr>
              <a:t>1</a:t>
            </a:r>
            <a:r>
              <a:rPr lang="en" sz="2400">
                <a:solidFill>
                  <a:srgbClr val="000000"/>
                </a:solidFill>
              </a:rPr>
              <a:t> and Soumya K Ghosh</a:t>
            </a:r>
            <a:r>
              <a:rPr baseline="30000" lang="en" sz="2400">
                <a:solidFill>
                  <a:srgbClr val="000000"/>
                </a:solidFill>
              </a:rPr>
              <a:t>1</a:t>
            </a:r>
            <a:endParaRPr baseline="30000"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400">
                <a:solidFill>
                  <a:srgbClr val="000000"/>
                </a:solidFill>
              </a:rPr>
              <a:t>1</a:t>
            </a:r>
            <a:r>
              <a:rPr lang="en" sz="2400">
                <a:solidFill>
                  <a:srgbClr val="000000"/>
                </a:solidFill>
              </a:rPr>
              <a:t>Indian Institute of Technology Kharagpur, India,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400">
                <a:solidFill>
                  <a:srgbClr val="000000"/>
                </a:solidFill>
              </a:rPr>
              <a:t>2</a:t>
            </a:r>
            <a:r>
              <a:rPr lang="en" sz="2400">
                <a:solidFill>
                  <a:srgbClr val="000000"/>
                </a:solidFill>
              </a:rPr>
              <a:t>Indian Institute of Technology Guwahati, India,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400">
                <a:solidFill>
                  <a:srgbClr val="000000"/>
                </a:solidFill>
              </a:rPr>
              <a:t>3</a:t>
            </a:r>
            <a:r>
              <a:rPr lang="en" sz="2400">
                <a:solidFill>
                  <a:srgbClr val="000000"/>
                </a:solidFill>
              </a:rPr>
              <a:t>Techno International New Town, India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90700" y="1742463"/>
            <a:ext cx="5562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IEEE GLOBECOM 2019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1275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PTC: Pick-Test-Choose to Place Containerized Micro-services in IoT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</a:t>
            </a:r>
            <a:r>
              <a:rPr lang="en"/>
              <a:t>Micro-service Placement using B</a:t>
            </a:r>
            <a:r>
              <a:rPr lang="en"/>
              <a:t>O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000075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Bayesian Optimization: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As the problem is NP-hard and difficult to implement due to high monitoring overhead, we propose a reinforcement learning framework which requires very little monitoring and can perform in the presence of noise. For this purpose, we design Bayesian Optimization (BO) based mechanism, PTC.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assume that the utility function                   follows a normal distribution.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Acquisition Function: </a:t>
            </a:r>
            <a:r>
              <a:rPr lang="en">
                <a:solidFill>
                  <a:srgbClr val="000000"/>
                </a:solidFill>
              </a:rPr>
              <a:t>It notifies BO to choose the configurations for subsequent experiments. It leads the framework towards optimum configuration.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200" y="2936150"/>
            <a:ext cx="11049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Micro-service Placement using BO (contd.)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872113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Acquisition Function: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3" y="1374775"/>
            <a:ext cx="62388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6096000" y="1422400"/>
            <a:ext cx="604800" cy="35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00" y="2975200"/>
            <a:ext cx="2327777" cy="4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2514600" y="2289400"/>
            <a:ext cx="4953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2835775" y="2541825"/>
            <a:ext cx="4953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7600" y="3387500"/>
            <a:ext cx="1147269" cy="4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700" y="3422200"/>
            <a:ext cx="54292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 flipH="1" rot="10800000">
            <a:off x="1549400" y="2481704"/>
            <a:ext cx="393600" cy="27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700" y="3806713"/>
            <a:ext cx="28575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3327400" y="3390900"/>
            <a:ext cx="165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3098800" y="3014663"/>
            <a:ext cx="165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571500" y="1422400"/>
            <a:ext cx="4470300" cy="36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300" y="1569200"/>
            <a:ext cx="24765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6700800" y="1433413"/>
            <a:ext cx="1986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function.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6691850" y="1769225"/>
            <a:ext cx="1986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Covariance kernel function.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7085400" y="2306025"/>
            <a:ext cx="28575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Where, a</a:t>
            </a:r>
            <a:r>
              <a:rPr baseline="-25000" lang="en"/>
              <a:t>u </a:t>
            </a:r>
            <a:r>
              <a:rPr lang="en"/>
              <a:t>and </a:t>
            </a:r>
            <a:r>
              <a:rPr baseline="-25000" lang="en"/>
              <a:t> </a:t>
            </a:r>
            <a:r>
              <a:rPr lang="en"/>
              <a:t>a</a:t>
            </a:r>
            <a:r>
              <a:rPr baseline="-25000" lang="en"/>
              <a:t>v</a:t>
            </a:r>
            <a:r>
              <a:rPr lang="en"/>
              <a:t> are the allocation matrices. 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6946900" y="2806700"/>
            <a:ext cx="19869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038600" y="2868750"/>
            <a:ext cx="48951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</a:t>
            </a:r>
            <a:r>
              <a:rPr baseline="-25000" lang="en">
                <a:solidFill>
                  <a:schemeClr val="dk1"/>
                </a:solidFill>
              </a:rPr>
              <a:t>min </a:t>
            </a:r>
            <a:r>
              <a:rPr lang="en">
                <a:solidFill>
                  <a:schemeClr val="dk1"/>
                </a:solidFill>
              </a:rPr>
              <a:t>is the minimum value of the average response time observed till iteration d.                             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                            is the standard deviation between the allocation matrices a</a:t>
            </a:r>
            <a:r>
              <a:rPr baseline="-25000" lang="en">
                <a:solidFill>
                  <a:schemeClr val="dk1"/>
                </a:solidFill>
              </a:rPr>
              <a:t>d-1 </a:t>
            </a:r>
            <a:r>
              <a:rPr lang="en">
                <a:solidFill>
                  <a:schemeClr val="dk1"/>
                </a:solidFill>
              </a:rPr>
              <a:t>and a</a:t>
            </a:r>
            <a:r>
              <a:rPr baseline="-25000"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. 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4925" y="3383425"/>
            <a:ext cx="1438275" cy="2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1524000" y="3771900"/>
            <a:ext cx="482700" cy="6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3073400" y="3683000"/>
            <a:ext cx="165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2616200" y="2844800"/>
            <a:ext cx="165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2806700" y="3149600"/>
            <a:ext cx="165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Micro-service Placement using BO </a:t>
            </a:r>
            <a:r>
              <a:rPr lang="en"/>
              <a:t>(contd.)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6629400" y="1498600"/>
            <a:ext cx="604800" cy="35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3048000" y="2365600"/>
            <a:ext cx="4953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3369175" y="2618025"/>
            <a:ext cx="4953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2082800" y="3225800"/>
            <a:ext cx="3936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3860800" y="3467100"/>
            <a:ext cx="165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3632200" y="3090863"/>
            <a:ext cx="165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75" y="1942363"/>
            <a:ext cx="60388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6286500" y="2984500"/>
            <a:ext cx="4953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273000" y="3157125"/>
            <a:ext cx="84456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is an allocation matrix. D</a:t>
            </a:r>
            <a:r>
              <a:rPr baseline="-25000" lang="en" sz="1600">
                <a:solidFill>
                  <a:schemeClr val="dk1"/>
                </a:solidFill>
              </a:rPr>
              <a:t>d </a:t>
            </a:r>
            <a:r>
              <a:rPr lang="en" sz="1600">
                <a:solidFill>
                  <a:schemeClr val="dk1"/>
                </a:solidFill>
              </a:rPr>
              <a:t>is the set of prior observations after d iterations. </a:t>
            </a:r>
            <a:r>
              <a:rPr lang="en">
                <a:solidFill>
                  <a:schemeClr val="dk1"/>
                </a:solidFill>
              </a:rPr>
              <a:t>Φ,φ as standard normal cumulative distribution function and standard normal density function respectively.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872113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Acquisition Function: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</a:t>
            </a:r>
            <a:r>
              <a:rPr lang="en"/>
              <a:t>Implementation Details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878650"/>
            <a:ext cx="85206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Testbed Components:</a:t>
            </a:r>
            <a:endParaRPr>
              <a:solidFill>
                <a:srgbClr val="0000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Raspberry Pi 3 model b single-board computers as the fog devices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Docker for micro-service isolation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Institute private cloud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Baselines:</a:t>
            </a:r>
            <a:endParaRPr>
              <a:solidFill>
                <a:srgbClr val="0000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Foglets [4]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Best-Fit [5], First-Fit [5]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Mobility-based [6]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Simulator Used:</a:t>
            </a:r>
            <a:endParaRPr>
              <a:solidFill>
                <a:srgbClr val="0000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</a:rPr>
              <a:t>iFogSim [12]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in Testbed: Results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29150"/>
            <a:ext cx="8675250" cy="32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590800" y="914400"/>
            <a:ext cx="342900" cy="2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6959600" y="914400"/>
            <a:ext cx="342900" cy="2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304800" y="3835400"/>
            <a:ext cx="458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PTC </a:t>
            </a:r>
            <a:r>
              <a:rPr lang="en">
                <a:solidFill>
                  <a:srgbClr val="0000FF"/>
                </a:solidFill>
              </a:rPr>
              <a:t>reduces</a:t>
            </a:r>
            <a:r>
              <a:rPr lang="en"/>
              <a:t> the </a:t>
            </a:r>
            <a:r>
              <a:rPr lang="en">
                <a:solidFill>
                  <a:srgbClr val="0000FF"/>
                </a:solidFill>
              </a:rPr>
              <a:t>average response time</a:t>
            </a:r>
            <a:r>
              <a:rPr lang="en"/>
              <a:t> by BO based reinforcement learning.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4572000" y="3835400"/>
            <a:ext cx="458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PTC has </a:t>
            </a:r>
            <a:r>
              <a:rPr lang="en">
                <a:solidFill>
                  <a:srgbClr val="0000FF"/>
                </a:solidFill>
              </a:rPr>
              <a:t>more average memory usage</a:t>
            </a:r>
            <a:r>
              <a:rPr lang="en"/>
              <a:t> of the </a:t>
            </a:r>
            <a:r>
              <a:rPr lang="en">
                <a:solidFill>
                  <a:srgbClr val="0000FF"/>
                </a:solidFill>
              </a:rPr>
              <a:t>fog devices </a:t>
            </a:r>
            <a:r>
              <a:rPr lang="en"/>
              <a:t>than the baselines.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in Testbed: Results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311700" y="1152475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0450"/>
            <a:ext cx="8694626" cy="29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6959600" y="890450"/>
            <a:ext cx="342900" cy="2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2630525" y="890450"/>
            <a:ext cx="342900" cy="2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304800" y="3835400"/>
            <a:ext cx="458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>
                <a:solidFill>
                  <a:srgbClr val="0000FF"/>
                </a:solidFill>
              </a:rPr>
              <a:t>average CPU usage</a:t>
            </a:r>
            <a:r>
              <a:rPr lang="en"/>
              <a:t> of the</a:t>
            </a:r>
            <a:r>
              <a:rPr lang="en">
                <a:solidFill>
                  <a:srgbClr val="0000FF"/>
                </a:solidFill>
              </a:rPr>
              <a:t> fog devices</a:t>
            </a:r>
            <a:r>
              <a:rPr lang="en"/>
              <a:t> is </a:t>
            </a:r>
            <a:r>
              <a:rPr lang="en">
                <a:solidFill>
                  <a:srgbClr val="0000FF"/>
                </a:solidFill>
              </a:rPr>
              <a:t>higher</a:t>
            </a:r>
            <a:r>
              <a:rPr lang="en"/>
              <a:t> in PTC.</a:t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4572000" y="3835400"/>
            <a:ext cx="458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>
                <a:solidFill>
                  <a:srgbClr val="0000FF"/>
                </a:solidFill>
              </a:rPr>
              <a:t>bandwidth usage</a:t>
            </a:r>
            <a:r>
              <a:rPr lang="en"/>
              <a:t> of the </a:t>
            </a:r>
            <a:r>
              <a:rPr lang="en">
                <a:solidFill>
                  <a:srgbClr val="0000FF"/>
                </a:solidFill>
              </a:rPr>
              <a:t>fog</a:t>
            </a:r>
            <a:r>
              <a:rPr lang="en"/>
              <a:t> is in the range of </a:t>
            </a:r>
            <a:r>
              <a:rPr lang="en">
                <a:solidFill>
                  <a:srgbClr val="0000FF"/>
                </a:solidFill>
              </a:rPr>
              <a:t>3 KB/s -36 KB/s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in Testbed: Results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11700" y="1152475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12925"/>
            <a:ext cx="8632349" cy="29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6896100" y="712925"/>
            <a:ext cx="342900" cy="2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2590800" y="712925"/>
            <a:ext cx="342900" cy="2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304800" y="3606800"/>
            <a:ext cx="458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PTC has </a:t>
            </a:r>
            <a:r>
              <a:rPr lang="en">
                <a:solidFill>
                  <a:srgbClr val="0000FF"/>
                </a:solidFill>
              </a:rPr>
              <a:t>more average memory usage for the controller device</a:t>
            </a:r>
            <a:r>
              <a:rPr lang="en"/>
              <a:t> due  to the overhead of multiple iterations.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4572000" y="3606800"/>
            <a:ext cx="458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>
                <a:solidFill>
                  <a:srgbClr val="0000FF"/>
                </a:solidFill>
              </a:rPr>
              <a:t>average CPU usage of the controller device</a:t>
            </a:r>
            <a:r>
              <a:rPr lang="en"/>
              <a:t> is </a:t>
            </a:r>
            <a:r>
              <a:rPr lang="en">
                <a:solidFill>
                  <a:srgbClr val="0000FF"/>
                </a:solidFill>
              </a:rPr>
              <a:t>higher</a:t>
            </a:r>
            <a:r>
              <a:rPr lang="en"/>
              <a:t> in PTC.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in Testbed: Results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311700" y="1152475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62750"/>
            <a:ext cx="8707076" cy="29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6908800" y="762750"/>
            <a:ext cx="342900" cy="2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2616200" y="762750"/>
            <a:ext cx="342900" cy="2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304800" y="3683000"/>
            <a:ext cx="458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>
                <a:solidFill>
                  <a:schemeClr val="dk1"/>
                </a:solidFill>
              </a:rPr>
              <a:t>he </a:t>
            </a:r>
            <a:r>
              <a:rPr lang="en">
                <a:solidFill>
                  <a:srgbClr val="0000FF"/>
                </a:solidFill>
              </a:rPr>
              <a:t>bandwidth usage of the fog controller</a:t>
            </a:r>
            <a:r>
              <a:rPr lang="en">
                <a:solidFill>
                  <a:schemeClr val="dk1"/>
                </a:solidFill>
              </a:rPr>
              <a:t> is in the range of </a:t>
            </a:r>
            <a:r>
              <a:rPr lang="en">
                <a:solidFill>
                  <a:srgbClr val="0000FF"/>
                </a:solidFill>
              </a:rPr>
              <a:t>11 KB/s -291 KB/s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4648200" y="3683000"/>
            <a:ext cx="458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hough the total number of migrations increases, the </a:t>
            </a:r>
            <a:r>
              <a:rPr lang="en">
                <a:solidFill>
                  <a:srgbClr val="0000FF"/>
                </a:solidFill>
              </a:rPr>
              <a:t>average number of migrations decreases</a:t>
            </a:r>
            <a:r>
              <a:rPr lang="en"/>
              <a:t> with the </a:t>
            </a:r>
            <a:r>
              <a:rPr lang="en">
                <a:solidFill>
                  <a:srgbClr val="0000FF"/>
                </a:solidFill>
              </a:rPr>
              <a:t>increase in the number of applications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in iFogSim Simulator: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0" y="712925"/>
            <a:ext cx="8667975" cy="31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6845300" y="712925"/>
            <a:ext cx="342900" cy="2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2590800" y="712925"/>
            <a:ext cx="342900" cy="2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546100" y="3860800"/>
            <a:ext cx="8229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he </a:t>
            </a:r>
            <a:r>
              <a:rPr lang="en">
                <a:solidFill>
                  <a:srgbClr val="0000FF"/>
                </a:solidFill>
              </a:rPr>
              <a:t>average response time </a:t>
            </a:r>
            <a:r>
              <a:rPr lang="en"/>
              <a:t>is</a:t>
            </a:r>
            <a:r>
              <a:rPr lang="en">
                <a:solidFill>
                  <a:srgbClr val="0000FF"/>
                </a:solidFill>
              </a:rPr>
              <a:t> reduced </a:t>
            </a:r>
            <a:r>
              <a:rPr lang="en"/>
              <a:t>significantly in PTC, as the </a:t>
            </a:r>
            <a:r>
              <a:rPr lang="en">
                <a:solidFill>
                  <a:srgbClr val="0000FF"/>
                </a:solidFill>
              </a:rPr>
              <a:t>number of available fog devices increases</a:t>
            </a:r>
            <a:r>
              <a:rPr lang="en"/>
              <a:t>.</a:t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939800" y="711400"/>
            <a:ext cx="7759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</a:t>
            </a:r>
            <a:r>
              <a:rPr b="1" lang="en"/>
              <a:t>(a) number of fog devices=20                                            (b) number of fog devices=40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311700" y="1000075"/>
            <a:ext cx="88323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P</a:t>
            </a:r>
            <a:r>
              <a:rPr lang="en">
                <a:solidFill>
                  <a:srgbClr val="0000FF"/>
                </a:solidFill>
              </a:rPr>
              <a:t>rimary workload</a:t>
            </a:r>
            <a:r>
              <a:rPr lang="en">
                <a:solidFill>
                  <a:srgbClr val="000000"/>
                </a:solidFill>
              </a:rPr>
              <a:t> of the fog devices needs to be considered.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problem of </a:t>
            </a:r>
            <a:r>
              <a:rPr lang="en">
                <a:solidFill>
                  <a:srgbClr val="0000FF"/>
                </a:solidFill>
              </a:rPr>
              <a:t>c</a:t>
            </a:r>
            <a:r>
              <a:rPr lang="en">
                <a:solidFill>
                  <a:srgbClr val="0000FF"/>
                </a:solidFill>
              </a:rPr>
              <a:t>ontainerized micro-service placement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lang="en">
                <a:solidFill>
                  <a:srgbClr val="0000FF"/>
                </a:solidFill>
              </a:rPr>
              <a:t>IoT</a:t>
            </a:r>
            <a:r>
              <a:rPr lang="en">
                <a:solidFill>
                  <a:srgbClr val="000000"/>
                </a:solidFill>
              </a:rPr>
              <a:t> has been studied.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have formulated the micro-service </a:t>
            </a:r>
            <a:r>
              <a:rPr lang="en">
                <a:solidFill>
                  <a:srgbClr val="000000"/>
                </a:solidFill>
              </a:rPr>
              <a:t>placement problem as an </a:t>
            </a:r>
            <a:r>
              <a:rPr lang="en">
                <a:solidFill>
                  <a:srgbClr val="0000FF"/>
                </a:solidFill>
              </a:rPr>
              <a:t>optimization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BO-based iterative reinforcement learning</a:t>
            </a:r>
            <a:r>
              <a:rPr lang="en">
                <a:solidFill>
                  <a:srgbClr val="000000"/>
                </a:solidFill>
              </a:rPr>
              <a:t> mechanism is proposed.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PTC is tested in an </a:t>
            </a:r>
            <a:r>
              <a:rPr lang="en">
                <a:solidFill>
                  <a:srgbClr val="0000FF"/>
                </a:solidFill>
              </a:rPr>
              <a:t>in-house testbed</a:t>
            </a:r>
            <a:r>
              <a:rPr lang="en">
                <a:solidFill>
                  <a:srgbClr val="000000"/>
                </a:solidFill>
              </a:rPr>
              <a:t> setup as well as in </a:t>
            </a:r>
            <a:r>
              <a:rPr lang="en">
                <a:solidFill>
                  <a:srgbClr val="0000FF"/>
                </a:solidFill>
              </a:rPr>
              <a:t>iFogSim simulator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observed that PTC can </a:t>
            </a:r>
            <a:r>
              <a:rPr lang="en">
                <a:solidFill>
                  <a:srgbClr val="0000FF"/>
                </a:solidFill>
              </a:rPr>
              <a:t>minimize the response time</a:t>
            </a:r>
            <a:r>
              <a:rPr lang="en">
                <a:solidFill>
                  <a:srgbClr val="000000"/>
                </a:solidFill>
              </a:rPr>
              <a:t> of the system.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the future, we plan to evaluate performance of PTC under </a:t>
            </a:r>
            <a:r>
              <a:rPr lang="en">
                <a:solidFill>
                  <a:srgbClr val="0000FF"/>
                </a:solidFill>
              </a:rPr>
              <a:t>different services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76425" y="941525"/>
            <a:ext cx="8904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Cloud Computing and Internet of Things (IoT) applications:</a:t>
            </a:r>
            <a:r>
              <a:rPr lang="en">
                <a:solidFill>
                  <a:srgbClr val="000000"/>
                </a:solidFill>
              </a:rPr>
              <a:t> Short bursty flows generated by the IoT applications increase the response time in cloud.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Fog Computing </a:t>
            </a:r>
            <a:r>
              <a:rPr lang="en">
                <a:solidFill>
                  <a:srgbClr val="0000FF"/>
                </a:solidFill>
              </a:rPr>
              <a:t>[1]</a:t>
            </a:r>
            <a:r>
              <a:rPr b="1" lang="en">
                <a:solidFill>
                  <a:srgbClr val="0000FF"/>
                </a:solidFill>
              </a:rPr>
              <a:t>:</a:t>
            </a:r>
            <a:r>
              <a:rPr lang="en">
                <a:solidFill>
                  <a:srgbClr val="000000"/>
                </a:solidFill>
              </a:rPr>
              <a:t> Fog computing delivers user desired quality of service for IoT applications.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Micro-service architecture </a:t>
            </a:r>
            <a:r>
              <a:rPr lang="en">
                <a:solidFill>
                  <a:srgbClr val="0000FF"/>
                </a:solidFill>
              </a:rPr>
              <a:t>[2]</a:t>
            </a:r>
            <a:r>
              <a:rPr b="1" lang="en">
                <a:solidFill>
                  <a:srgbClr val="0000FF"/>
                </a:solidFill>
              </a:rPr>
              <a:t>: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In this architecture, each application is developed in the form of a bunch of loosely coupled lightweight services.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Containers: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It is a lightweight virtualization technology that provides service isolation, lightweight migration.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</a:rPr>
              <a:t>Pick-Test-Choose (PTC) framework</a:t>
            </a:r>
            <a:r>
              <a:rPr b="1" lang="en"/>
              <a:t>: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PTC uses bayesian optimization [3] based iterative reinforcement learning algorithm.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11700" y="847675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F. Bonomi, R. Milito, P. Natarajan, and J. Zhu, “Fog computing: A platform for internet of things and analytics,” in Big data and internet of things: A roadmap for smart environments. Springer, 2014, pp. 169–186.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S. Hassan and R. Bahsoon, “Microservices and their design trade-offs: A self-adaptive roadmap,” in Proc. of the 13th IEEE SCC. IEEE, 2016, pp. 813–818.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J. Snoek, H. Larochelle, and R. P. Adams, “Practical bayesian optimization of machine learning algorithms,” in Advances in neural information processing systems, 2012, pp. 2951–2959.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E. Saurez, K. Hong, D. Lillethun, U. Ramachandran, and B. Ottenwälder, “Incremental deployment and migration of geo-distributed situation awareness applications in the fog,” in Proc. of the 10th ACM DEBS. ACM, 2016, pp. 258–269.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(contd.)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923875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5"/>
            </a:pPr>
            <a:r>
              <a:rPr lang="en">
                <a:solidFill>
                  <a:srgbClr val="000000"/>
                </a:solidFill>
              </a:rPr>
              <a:t>V. Souza, X. Masip-Bruin, E. Marı́n-Tordera, S. Sànchez-López, J. Garcia, G.-J. Ren, A. Jukan, and A. J. Ferrer, “Towards a proper service placement in combined Fog-to-Cloud (F2C) architectures,” Future Generation Computer Systems, vol. 87, pp. 1–15, 2018.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5"/>
            </a:pPr>
            <a:r>
              <a:rPr lang="en">
                <a:solidFill>
                  <a:srgbClr val="000000"/>
                </a:solidFill>
              </a:rPr>
              <a:t>D. Gonçalves, K. Velasquez, M. Curado, L. Bittencourt, and E. Madeira, “Proactive virtual machine migration in fog environments,” in Proc. of the 23rd IEEE ISCC. IEEE, 2018, pp. 00 742–00 745.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5"/>
            </a:pPr>
            <a:r>
              <a:rPr lang="en">
                <a:solidFill>
                  <a:srgbClr val="000000"/>
                </a:solidFill>
              </a:rPr>
              <a:t>W. Wang, Y. Zhao, M. Tornatore, A. Gupta, J. Zhang, and B. Mukherjee, “Virtual machine placement and workload assignment for mobile edge computing,” in Proc. of the 6th IEEE CloudNet. IEEE, 2017, pp. 1–6.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(contd.)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1700" y="923875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8"/>
            </a:pPr>
            <a:r>
              <a:rPr lang="en">
                <a:solidFill>
                  <a:srgbClr val="000000"/>
                </a:solidFill>
              </a:rPr>
              <a:t>A. Ahmed and G. Pierre, “Docker Container Deployment in Fog Computing Infrastructures,” in Proc. of the IEEE EDGE. IEEE, July 2018, pp. 1–8.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8"/>
            </a:pPr>
            <a:r>
              <a:rPr lang="en">
                <a:solidFill>
                  <a:srgbClr val="000000"/>
                </a:solidFill>
              </a:rPr>
              <a:t>E. Yigitoglu, M. Mohamed, L. Liu, and H. Ludwig, “Foggy: A Framework for Continuous Automated IoT Application Deployment in Fog Computing,” in Proc. of the 6th IEEE AIMS. IEEE, 2017, pp. 38–45.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8"/>
            </a:pPr>
            <a:r>
              <a:rPr lang="en">
                <a:solidFill>
                  <a:srgbClr val="000000"/>
                </a:solidFill>
              </a:rPr>
              <a:t>M. Taneja and A. Davy, “Resource aware placement of IoT application modules in Fog-Cloud Computing Paradigm,” in Proc. of the 15th IFIP/IEEE IM. IFIP/IEEE, 2017, pp. 1222–1228.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8"/>
            </a:pPr>
            <a:r>
              <a:rPr lang="en">
                <a:solidFill>
                  <a:srgbClr val="000000"/>
                </a:solidFill>
              </a:rPr>
              <a:t>T. Elgamal, A. Sandur, P. Nguyen, K. Nahrstedt, and G. Agha, “DROPLET: Distributed Operator Placement for IoT Applications Spanning Edge and Cloud Resources,” in Proc. of the 11th IEEE CLOUD. IEEE, July 2018, pp. 1–8.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(contd.)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311700" y="923875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12"/>
            </a:pPr>
            <a:r>
              <a:rPr lang="en">
                <a:solidFill>
                  <a:srgbClr val="000000"/>
                </a:solidFill>
              </a:rPr>
              <a:t>H. Gupta, A. Vahid Dastjerdi, S. K. Ghosh, and R. Buyya, “iFogSim: A toolkit for   modeling and simulation of resource management techniques in the Internet of Things, Edge and Fog computing environments,” Weily Software: Practice and Experience, vol. 47, no. 9, pp. 1275–1296, 2017.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311700" y="202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81075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can we cater to the </a:t>
            </a:r>
            <a:r>
              <a:rPr lang="en">
                <a:solidFill>
                  <a:srgbClr val="0000FF"/>
                </a:solidFill>
              </a:rPr>
              <a:t>p</a:t>
            </a:r>
            <a:r>
              <a:rPr lang="en">
                <a:solidFill>
                  <a:srgbClr val="0000FF"/>
                </a:solidFill>
              </a:rPr>
              <a:t>rimary workloads</a:t>
            </a:r>
            <a:r>
              <a:rPr lang="en">
                <a:solidFill>
                  <a:srgbClr val="000000"/>
                </a:solidFill>
              </a:rPr>
              <a:t> of the fog devices?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to provide micro-service </a:t>
            </a:r>
            <a:r>
              <a:rPr lang="en">
                <a:solidFill>
                  <a:srgbClr val="0000FF"/>
                </a:solidFill>
              </a:rPr>
              <a:t>isolation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can we handle </a:t>
            </a:r>
            <a:r>
              <a:rPr lang="en">
                <a:solidFill>
                  <a:srgbClr val="0000FF"/>
                </a:solidFill>
              </a:rPr>
              <a:t>migration</a:t>
            </a:r>
            <a:r>
              <a:rPr lang="en">
                <a:solidFill>
                  <a:srgbClr val="000000"/>
                </a:solidFill>
              </a:rPr>
              <a:t> of micro-services?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to make the deployment and migration </a:t>
            </a:r>
            <a:r>
              <a:rPr lang="en">
                <a:solidFill>
                  <a:srgbClr val="0000FF"/>
                </a:solidFill>
              </a:rPr>
              <a:t>framework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lightweight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 to </a:t>
            </a:r>
            <a:r>
              <a:rPr lang="en">
                <a:solidFill>
                  <a:srgbClr val="0000FF"/>
                </a:solidFill>
              </a:rPr>
              <a:t>monitor</a:t>
            </a:r>
            <a:r>
              <a:rPr lang="en">
                <a:solidFill>
                  <a:srgbClr val="000000"/>
                </a:solidFill>
              </a:rPr>
              <a:t> the highly dynamic in-network processing architecture?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60275"/>
            <a:ext cx="85206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Given the communication graph and available resources, the </a:t>
            </a:r>
            <a:r>
              <a:rPr lang="en">
                <a:solidFill>
                  <a:srgbClr val="0000FF"/>
                </a:solidFill>
              </a:rPr>
              <a:t>micro-service placement problem</a:t>
            </a:r>
            <a:r>
              <a:rPr lang="en">
                <a:solidFill>
                  <a:srgbClr val="000000"/>
                </a:solidFill>
              </a:rPr>
              <a:t> finds an </a:t>
            </a:r>
            <a:r>
              <a:rPr lang="en">
                <a:solidFill>
                  <a:srgbClr val="0000FF"/>
                </a:solidFill>
              </a:rPr>
              <a:t>allocation schedule</a:t>
            </a:r>
            <a:r>
              <a:rPr lang="en">
                <a:solidFill>
                  <a:srgbClr val="000000"/>
                </a:solidFill>
              </a:rPr>
              <a:t> for each micro-service with required instructions and resources such that the </a:t>
            </a:r>
            <a:r>
              <a:rPr lang="en">
                <a:solidFill>
                  <a:srgbClr val="0000FF"/>
                </a:solidFill>
              </a:rPr>
              <a:t>maximum response time</a:t>
            </a:r>
            <a:r>
              <a:rPr lang="en">
                <a:solidFill>
                  <a:srgbClr val="000000"/>
                </a:solidFill>
              </a:rPr>
              <a:t> taken by the applications is </a:t>
            </a:r>
            <a:r>
              <a:rPr lang="en">
                <a:solidFill>
                  <a:srgbClr val="0000FF"/>
                </a:solidFill>
              </a:rPr>
              <a:t>minimized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88250" y="789350"/>
            <a:ext cx="8767500" cy="3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Saurez et al., ACM DEBS 2016 [4]: </a:t>
            </a:r>
            <a:r>
              <a:rPr lang="en" sz="1800">
                <a:solidFill>
                  <a:schemeClr val="dk1"/>
                </a:solidFill>
              </a:rPr>
              <a:t>Developed a programming infrastructure which launches the application modules and performs the migration of these modules as containers.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Souza et al., FGCS 2018 [5]: </a:t>
            </a:r>
            <a:r>
              <a:rPr lang="en" sz="1800">
                <a:solidFill>
                  <a:schemeClr val="dk1"/>
                </a:solidFill>
              </a:rPr>
              <a:t>Developed a micro-service offloading framework by exploiting traditional memory allocation strategies (best-fit,first-fit).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Goncalves et al., IEEE ISCC 2018 [6]: </a:t>
            </a:r>
            <a:r>
              <a:rPr lang="en" sz="1800"/>
              <a:t>Provided a VM placement and migration framework to maximize the number of applications placed in fog while reducing the overall application latency.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Wang et al., IEEE CloudNet 2017 [7]: </a:t>
            </a:r>
            <a:r>
              <a:rPr lang="en" sz="1800"/>
              <a:t>Placed the applications as virtual machines in the edge or fog devices.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(contd.)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88250" y="789350"/>
            <a:ext cx="8767500" cy="3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Ahmed</a:t>
            </a:r>
            <a:r>
              <a:rPr lang="en" sz="1800">
                <a:solidFill>
                  <a:srgbClr val="0000FF"/>
                </a:solidFill>
              </a:rPr>
              <a:t> et al., IEEE EDGE 2018 [8]: </a:t>
            </a:r>
            <a:r>
              <a:rPr lang="en" sz="1800"/>
              <a:t>P</a:t>
            </a:r>
            <a:r>
              <a:rPr lang="en" sz="1800"/>
              <a:t>roposed a container driven framework to speed-up application deployment procedure.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Yigitoglu et al., IEEE AIMS 2017 [9]:</a:t>
            </a:r>
            <a:r>
              <a:rPr lang="en" sz="1800"/>
              <a:t> Proposed task scheduling mechanisms using containers in fog computing architecture.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Taneja et al., IFIP/IEEE IM 2017 [10]: </a:t>
            </a:r>
            <a:r>
              <a:rPr lang="en" sz="1800"/>
              <a:t>Proposed a module mapping algorithm for efficient utilization of resources in Fog-Cloud infrastructure.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Elgamal et al., IEEE CLOUD 2018 [11]: </a:t>
            </a:r>
            <a:r>
              <a:rPr lang="en" sz="1800"/>
              <a:t>Proposed a</a:t>
            </a:r>
            <a:r>
              <a:rPr lang="en" sz="1800">
                <a:solidFill>
                  <a:srgbClr val="0000FF"/>
                </a:solidFill>
              </a:rPr>
              <a:t> </a:t>
            </a:r>
            <a:r>
              <a:rPr lang="en" sz="1800"/>
              <a:t>scalable dynamic programming algorithm called DROPLET, to partition operations in IoT applications across shared edge and cloud resources, while minimizing completion time of the end-to-end operations.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</a:t>
            </a:r>
            <a:r>
              <a:rPr lang="en"/>
              <a:t>with PTC framework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50" y="706950"/>
            <a:ext cx="8782901" cy="34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Architecture: Components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000075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Client Node: </a:t>
            </a:r>
            <a:r>
              <a:rPr lang="en">
                <a:solidFill>
                  <a:srgbClr val="000000"/>
                </a:solidFill>
              </a:rPr>
              <a:t>It generates a fog service request.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Fog Controller Device: </a:t>
            </a:r>
            <a:r>
              <a:rPr lang="en">
                <a:solidFill>
                  <a:srgbClr val="000000"/>
                </a:solidFill>
              </a:rPr>
              <a:t>It manages the computation offloading in the fog devices.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Fog Device: </a:t>
            </a:r>
            <a:r>
              <a:rPr lang="en">
                <a:solidFill>
                  <a:srgbClr val="000000"/>
                </a:solidFill>
              </a:rPr>
              <a:t>Fog devices are responsible for the actual computation and storage related to the applications provided by the fog-cloud.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Cloud: </a:t>
            </a:r>
            <a:r>
              <a:rPr lang="en">
                <a:solidFill>
                  <a:srgbClr val="000000"/>
                </a:solidFill>
              </a:rPr>
              <a:t>It manages the overloaded scenarios when it is not possible to cater to all the micro-service demands inside the fog.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Micro-service Placement as an Optimization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568275"/>
            <a:ext cx="8520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Objective Function with Constraints</a:t>
            </a:r>
            <a:r>
              <a:rPr lang="en">
                <a:solidFill>
                  <a:srgbClr val="0000FF"/>
                </a:solidFill>
              </a:rPr>
              <a:t>: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0" y="4292600"/>
            <a:ext cx="914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PTC: Pick-Test-Choose to Place Containerized Micro-services in IoT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Shubha Brata Nath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Subhrendu Chattopadhyay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Raja Karmakar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Sourav Kanti Addya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Sandip Chakraborty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Soumya K Ghosh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Kharagpur,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Indian Institute of Technology Guwahati, India, 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Techno International New Town, India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00" y="951150"/>
            <a:ext cx="60550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5955000" y="1973100"/>
            <a:ext cx="560100" cy="43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69100" y="2411688"/>
            <a:ext cx="5943600" cy="73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0" y="3068625"/>
            <a:ext cx="41681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 flipH="1">
            <a:off x="721500" y="3047025"/>
            <a:ext cx="3072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 b="1"/>
          </a:p>
        </p:txBody>
      </p:sp>
      <p:sp>
        <p:nvSpPr>
          <p:cNvPr id="119" name="Google Shape;119;p21"/>
          <p:cNvSpPr txBox="1"/>
          <p:nvPr/>
        </p:nvSpPr>
        <p:spPr>
          <a:xfrm>
            <a:off x="13400" y="2302850"/>
            <a:ext cx="87243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                  is maximum response time taken by the applications.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900" y="2364087"/>
            <a:ext cx="11049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57700" y="2662850"/>
            <a:ext cx="5695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             is the resource availability vector.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388" y="2683799"/>
            <a:ext cx="770925" cy="3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5930900" y="2286000"/>
            <a:ext cx="11049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0" y="3428625"/>
            <a:ext cx="872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 is the number of fog nodes.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 is total number of resource types.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 is the number of time slots.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311900" y="1384300"/>
            <a:ext cx="7239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