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6CDBB-44F2-48E8-9FB6-D061DB6F907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CAF1-F8A1-45AA-92FD-2CB714748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IN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4"/>
              </a:spcAft>
            </a:pPr>
            <a:r>
              <a:rPr lang="en-IN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IN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IN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IN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IN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IN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372ABA0F-0B22-4897-8E62-80C64613DB9C}" type="slidenum">
              <a:rPr lang="en-IN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IN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1"/>
              </a:spcAft>
            </a:pPr>
            <a:r>
              <a:rPr lang="en-IN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IN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IN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IN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IN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IN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46B3381-B026-44BE-8977-A17732674184}" type="slidenum">
              <a:rPr lang="en-IN" sz="1800" b="1" strike="noStrike" spc="-1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Team : Infynite Loop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STG Makeathon – March,2019</a:t>
            </a:r>
          </a:p>
          <a:p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Bhubaneswar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096000"/>
            <a:ext cx="3348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4400" b="1" strike="noStrike" spc="-1">
                <a:solidFill>
                  <a:srgbClr val="1C1C1C"/>
                </a:solidFill>
                <a:latin typeface="Source Sans Pro Semibold"/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Problem Statement	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3200" b="1" strike="noStrike" spc="-1">
                <a:solidFill>
                  <a:srgbClr val="1C1C1C"/>
                </a:solidFill>
                <a:latin typeface="Source Sans Pro Semibold"/>
              </a:rPr>
              <a:t>Problem #3</a:t>
            </a:r>
          </a:p>
          <a:p>
            <a:pPr>
              <a:spcAft>
                <a:spcPts val="1142"/>
              </a:spcAft>
            </a:pPr>
            <a:r>
              <a:rPr lang="en-US" sz="3200" b="1" strike="noStrike" spc="-1">
                <a:solidFill>
                  <a:srgbClr val="1C1C1C"/>
                </a:solidFill>
                <a:latin typeface="Source Sans Pro Semibold"/>
              </a:rPr>
              <a:t>Visitor Management System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Objective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To develop a Secure, Friction Less, Feature Rich and User Friendly visitor management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Salient Features of our solution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 Face recognition </a:t>
            </a:r>
          </a:p>
          <a:p>
            <a:pPr marL="288000" lvl="1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 Find a visitor by their face </a:t>
            </a:r>
          </a:p>
          <a:p>
            <a:pPr marL="288000" lvl="1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 Verify a visitor’s identity by clicking their </a:t>
            </a:r>
            <a:r>
              <a:rPr lang="en-US" sz="2200" b="0" strike="noStrike" spc="-1" dirty="0" smtClean="0">
                <a:solidFill>
                  <a:srgbClr val="1C1C1C"/>
                </a:solidFill>
                <a:latin typeface="Source Sans Pro Light"/>
              </a:rPr>
              <a:t>photo</a:t>
            </a:r>
          </a:p>
          <a:p>
            <a:pPr marL="288000" lvl="1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dirty="0">
                <a:solidFill>
                  <a:srgbClr val="1C1C1C"/>
                </a:solidFill>
                <a:latin typeface="Source Sans Pro Light"/>
              </a:rPr>
              <a:t> </a:t>
            </a:r>
            <a:r>
              <a:rPr lang="en-US" sz="2200" spc="-1" dirty="0" smtClean="0">
                <a:solidFill>
                  <a:srgbClr val="1C1C1C"/>
                </a:solidFill>
                <a:latin typeface="Source Sans Pro Light"/>
              </a:rPr>
              <a:t>Kiosk application at key locations to identify a </a:t>
            </a:r>
            <a:r>
              <a:rPr lang="en-US" sz="2200" spc="-1" dirty="0" err="1" smtClean="0">
                <a:solidFill>
                  <a:srgbClr val="1C1C1C"/>
                </a:solidFill>
                <a:latin typeface="Source Sans Pro Light"/>
              </a:rPr>
              <a:t>vistor</a:t>
            </a:r>
            <a:r>
              <a:rPr lang="en-US" sz="2200" spc="-1" dirty="0" smtClean="0">
                <a:solidFill>
                  <a:srgbClr val="1C1C1C"/>
                </a:solidFill>
                <a:latin typeface="Source Sans Pro Light"/>
              </a:rPr>
              <a:t> by face</a:t>
            </a:r>
            <a:endParaRPr lang="en-US" sz="2200" b="0" strike="noStrike" spc="-1" dirty="0" smtClean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Aft>
                <a:spcPts val="1134"/>
              </a:spcAft>
              <a:buClr>
                <a:srgbClr val="000000"/>
              </a:buClr>
              <a:buSzPct val="75000"/>
            </a:pPr>
            <a:endParaRPr lang="en-US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 Paperless Operation</a:t>
            </a:r>
          </a:p>
          <a:p>
            <a:pPr marL="288000" lvl="1">
              <a:spcAft>
                <a:spcPts val="1134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 Mobile application developed for security guards for easy paperless operation</a:t>
            </a:r>
          </a:p>
          <a:p>
            <a:pPr marL="288000" lvl="1">
              <a:spcAft>
                <a:spcPts val="1134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 Gate pass and visitor requests sent electronically </a:t>
            </a:r>
            <a:endParaRPr lang="en-US" sz="2200" b="0" strike="noStrike" spc="-1" dirty="0" smtClean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Aft>
                <a:spcPts val="1134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en-US" sz="2200" spc="-1" dirty="0">
                <a:solidFill>
                  <a:srgbClr val="1C1C1C"/>
                </a:solidFill>
                <a:latin typeface="Source Sans Pro Light"/>
              </a:rPr>
              <a:t> </a:t>
            </a:r>
            <a:r>
              <a:rPr lang="en-US" sz="2200" spc="-1" dirty="0" smtClean="0">
                <a:solidFill>
                  <a:srgbClr val="1C1C1C"/>
                </a:solidFill>
                <a:latin typeface="Source Sans Pro Light"/>
              </a:rPr>
              <a:t>Overstaying alerts send via Text Message automatically</a:t>
            </a:r>
            <a:endParaRPr lang="en-US" sz="22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-1" dirty="0">
                <a:solidFill>
                  <a:srgbClr val="FFFFFF"/>
                </a:solidFill>
                <a:latin typeface="Source Sans Pro Black"/>
                <a:ea typeface="+mn-ea"/>
                <a:cs typeface="+mn-cs"/>
              </a:rPr>
              <a:t>High Level Design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97142" y="4350660"/>
            <a:ext cx="2971800" cy="2301240"/>
            <a:chOff x="731520" y="1722120"/>
            <a:chExt cx="2971800" cy="2301240"/>
          </a:xfrm>
        </p:grpSpPr>
        <p:sp>
          <p:nvSpPr>
            <p:cNvPr id="4" name="Rounded Rectangle 3"/>
            <p:cNvSpPr/>
            <p:nvPr/>
          </p:nvSpPr>
          <p:spPr>
            <a:xfrm>
              <a:off x="731520" y="1722120"/>
              <a:ext cx="2971800" cy="23012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8680" y="1874010"/>
              <a:ext cx="263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Desktop APP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680" y="2365611"/>
              <a:ext cx="1361442" cy="68072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0690" y="2282371"/>
              <a:ext cx="1564510" cy="876126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0879" y="3078839"/>
              <a:ext cx="697043" cy="859226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243483" y="1677857"/>
            <a:ext cx="2971800" cy="2301240"/>
            <a:chOff x="346786" y="1654459"/>
            <a:chExt cx="2971800" cy="2301240"/>
          </a:xfrm>
        </p:grpSpPr>
        <p:sp>
          <p:nvSpPr>
            <p:cNvPr id="22" name="Rounded Rectangle 21"/>
            <p:cNvSpPr/>
            <p:nvPr/>
          </p:nvSpPr>
          <p:spPr>
            <a:xfrm>
              <a:off x="346786" y="1654459"/>
              <a:ext cx="2971800" cy="23012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3946" y="1806349"/>
              <a:ext cx="263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Mobile App</a:t>
              </a:r>
              <a:endParaRPr lang="en-US" dirty="0"/>
            </a:p>
          </p:txBody>
        </p:sp>
        <p:pic>
          <p:nvPicPr>
            <p:cNvPr id="1038" name="Picture 14" descr="Image result for androi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46" y="2214710"/>
              <a:ext cx="1024709" cy="1024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qr cod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86" y="2353133"/>
              <a:ext cx="903892" cy="903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81284" y="4341748"/>
            <a:ext cx="2971800" cy="2301240"/>
            <a:chOff x="469902" y="1526104"/>
            <a:chExt cx="2971800" cy="2301240"/>
          </a:xfrm>
        </p:grpSpPr>
        <p:sp>
          <p:nvSpPr>
            <p:cNvPr id="34" name="Rounded Rectangle 33"/>
            <p:cNvSpPr/>
            <p:nvPr/>
          </p:nvSpPr>
          <p:spPr>
            <a:xfrm>
              <a:off x="469902" y="1526104"/>
              <a:ext cx="2971800" cy="23012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1709" y="1755444"/>
              <a:ext cx="263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Web APP</a:t>
              </a:r>
              <a:endParaRPr lang="en-US" dirty="0"/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24" y="5128486"/>
            <a:ext cx="1143326" cy="114332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2689" y="5116408"/>
            <a:ext cx="1229791" cy="1229791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3655424" y="4350660"/>
            <a:ext cx="2971800" cy="2301240"/>
            <a:chOff x="469902" y="1526104"/>
            <a:chExt cx="2971800" cy="2301240"/>
          </a:xfrm>
        </p:grpSpPr>
        <p:sp>
          <p:nvSpPr>
            <p:cNvPr id="52" name="Rounded Rectangle 51"/>
            <p:cNvSpPr/>
            <p:nvPr/>
          </p:nvSpPr>
          <p:spPr>
            <a:xfrm>
              <a:off x="469902" y="1526104"/>
              <a:ext cx="2971800" cy="23012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1709" y="1755444"/>
              <a:ext cx="263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Web Services</a:t>
              </a:r>
              <a:endParaRPr lang="en-US" dirty="0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4892" y="5277419"/>
            <a:ext cx="982754" cy="98275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6636" y="5131734"/>
            <a:ext cx="858677" cy="1103258"/>
          </a:xfrm>
          <a:prstGeom prst="rect">
            <a:avLst/>
          </a:prstGeom>
        </p:spPr>
      </p:pic>
      <p:sp>
        <p:nvSpPr>
          <p:cNvPr id="59" name="Rounded Rectangle 58"/>
          <p:cNvSpPr/>
          <p:nvPr/>
        </p:nvSpPr>
        <p:spPr>
          <a:xfrm>
            <a:off x="7245985" y="1721278"/>
            <a:ext cx="2599055" cy="2301239"/>
          </a:xfrm>
          <a:prstGeom prst="roundRect">
            <a:avLst>
              <a:gd name="adj" fmla="val 60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662110" y="1915208"/>
            <a:ext cx="178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6127" y="2529962"/>
            <a:ext cx="1762091" cy="90637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646553" y="1721278"/>
            <a:ext cx="3255273" cy="2301240"/>
            <a:chOff x="731520" y="1722120"/>
            <a:chExt cx="2971800" cy="2301240"/>
          </a:xfrm>
        </p:grpSpPr>
        <p:sp>
          <p:nvSpPr>
            <p:cNvPr id="30" name="Rounded Rectangle 29"/>
            <p:cNvSpPr/>
            <p:nvPr/>
          </p:nvSpPr>
          <p:spPr>
            <a:xfrm>
              <a:off x="731520" y="1722120"/>
              <a:ext cx="2971800" cy="23012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8680" y="1874010"/>
              <a:ext cx="263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ML Services</a:t>
              </a:r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680" y="2365611"/>
              <a:ext cx="1361442" cy="68072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0690" y="2282371"/>
              <a:ext cx="1564510" cy="876126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0879" y="3078839"/>
              <a:ext cx="697043" cy="85922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30122" y="3158497"/>
              <a:ext cx="1237684" cy="69310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54056" y="5787037"/>
            <a:ext cx="1080972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6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Face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Source Sans Pro Black"/>
              </a:rPr>
              <a:t>Recognization</a:t>
            </a: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 Model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1C1C1C"/>
                </a:solidFill>
                <a:latin typeface="Source Sans Pro Semibold"/>
              </a:rPr>
              <a:t>One-shot Learning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1C1C1C"/>
                </a:solidFill>
                <a:latin typeface="Source Sans Pro Semibold"/>
              </a:rPr>
              <a:t>Using trained VGGNET model to convert images to vectors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1C1C1C"/>
                </a:solidFill>
                <a:latin typeface="Source Sans Pro Semibold"/>
              </a:rPr>
              <a:t>OpenCV is used to detect and crop faces from images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384480" y="3384000"/>
            <a:ext cx="9047520" cy="332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Work Flow Diagram</a:t>
            </a: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648000" y="1512000"/>
            <a:ext cx="6768000" cy="529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Database Model</a:t>
            </a: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72000" y="1341000"/>
            <a:ext cx="9864000" cy="555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96000" y="3132000"/>
            <a:ext cx="3348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4400" b="1" strike="noStrike" spc="-1">
                <a:solidFill>
                  <a:srgbClr val="1C1C1C"/>
                </a:solidFill>
                <a:latin typeface="Source Sans Pro Semibold"/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149</Words>
  <Application>Microsoft Office PowerPoint</Application>
  <PresentationFormat>Custom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DejaVu Sans</vt:lpstr>
      <vt:lpstr>Source Sans Pro Black</vt:lpstr>
      <vt:lpstr>Source Sans Pro Light</vt:lpstr>
      <vt:lpstr>Source Sans Pro Semibold</vt:lpstr>
      <vt:lpstr>StarSymbol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High Level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Subhendu Ranjan Mishra</cp:lastModifiedBy>
  <cp:revision>21</cp:revision>
  <dcterms:created xsi:type="dcterms:W3CDTF">2019-03-09T10:44:58Z</dcterms:created>
  <dcterms:modified xsi:type="dcterms:W3CDTF">2019-03-28T08:29:53Z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Subhendu_Mishra@ad.infosys.com</vt:lpwstr>
  </property>
  <property fmtid="{D5CDD505-2E9C-101B-9397-08002B2CF9AE}" pid="5" name="MSIP_Label_be4b3411-284d-4d31-bd4f-bc13ef7f1fd6_SetDate">
    <vt:lpwstr>2019-03-27T09:48:38.8594021Z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Subhendu_Mishra@ad.infosys.com</vt:lpwstr>
  </property>
  <property fmtid="{D5CDD505-2E9C-101B-9397-08002B2CF9AE}" pid="12" name="MSIP_Label_a0819fa7-4367-4500-ba88-dd630d977609_SetDate">
    <vt:lpwstr>2019-03-27T09:48:38.8594021Z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