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haswata-saha-74b209251/" TargetMode="External"/><Relationship Id="rId2" Type="http://schemas.openxmlformats.org/officeDocument/2006/relationships/hyperlink" Target="mailto:shaswata.ssaha@gmail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bhro1530/Steganography_GUI.gi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68" y="1488743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73968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66729" y="427140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ptos Narrow" panose="020B0004020202020204" pitchFamily="34" charset="0"/>
                <a:cs typeface="Arial" pitchFamily="34" charset="0"/>
              </a:rPr>
              <a:t>SHASWATA SAHA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  <a:cs typeface="Arial"/>
              </a:rPr>
              <a:t>Student Name : 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ptos Narrow" panose="020B0004020202020204" pitchFamily="34" charset="0"/>
                <a:cs typeface="Arial"/>
              </a:rPr>
              <a:t>SHASWATA SAHA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ptos Narrow" panose="020B0004020202020204" pitchFamily="34" charset="0"/>
                <a:cs typeface="Arial"/>
              </a:rPr>
              <a:t>UNIVERSITY OF CALCUTTA (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Aptos Narrow" panose="020B0004020202020204" pitchFamily="34" charset="0"/>
                <a:cs typeface="Arial"/>
              </a:rPr>
              <a:t>B.Tech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ptos Narrow" panose="020B0004020202020204" pitchFamily="34" charset="0"/>
                <a:cs typeface="Arial"/>
              </a:rPr>
              <a:t> CSE)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ptos Narrow" panose="020B00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389366" y="498630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  <a:latin typeface="Aptos Narrow" panose="020B0004020202020204" pitchFamily="34" charset="0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D688C0-7736-EC6C-99AD-3BC98CD006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9367" y="1025040"/>
            <a:ext cx="10561674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1. Enhanced Encryption Techniques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Implement AES or RSA encryption before embedding data to increase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Combine steganography with cryptography for multi-layered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2. Support for Multiple File Types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Extend the system to hide various file formats (PDFs, audio, videos) instead of just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Introduce compression algorithms to optimize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3. AI-Based Steganalysis Resistance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Integrate machine learning techniques to make hidden messages more resistant to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Ensure robustness against modern steganalysis attacks used in cybersecurity.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4. Cross-Platform &amp; Mobile Support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Develop Android/iOS applications for on-the-go secure data embedding and retrieval.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Build a web-based version for easy accessibility without local installations.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5. Blockchain Integration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Utilize blockchain technology for tracking and verifying steganographic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Enable a tamper-proof and decentralized steganography system for highly secure communications.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6. Cloud-Based Secure 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Implement a cloud-based service where encrypted steganographic images can be securely stored and accessed.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Enable secure file sharing with end-to-end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001" y="2949098"/>
            <a:ext cx="3677998" cy="47990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31B6A0-39D3-778E-A01E-183ECFE90D00}"/>
              </a:ext>
            </a:extLst>
          </p:cNvPr>
          <p:cNvSpPr txBox="1"/>
          <p:nvPr/>
        </p:nvSpPr>
        <p:spPr>
          <a:xfrm>
            <a:off x="2688336" y="5481670"/>
            <a:ext cx="6815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2060"/>
                </a:solidFill>
              </a:rPr>
              <a:t>SHASWATA SAHA</a:t>
            </a:r>
          </a:p>
          <a:p>
            <a:pPr algn="ctr"/>
            <a:r>
              <a:rPr lang="en-IN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shaswata.ssaha@gmail.com</a:t>
            </a:r>
            <a:endParaRPr lang="en-IN" dirty="0">
              <a:solidFill>
                <a:srgbClr val="002060"/>
              </a:solidFill>
            </a:endParaRPr>
          </a:p>
          <a:p>
            <a:pPr algn="ctr"/>
            <a:r>
              <a:rPr lang="en-IN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https://www.linkedin.com/in/shaswata-saha-74b209251/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49" y="777240"/>
            <a:ext cx="10515600" cy="50328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949" y="91485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ptos Narrow" panose="020B0004020202020204" pitchFamily="34" charset="0"/>
                <a:ea typeface="+mn-lt"/>
                <a:cs typeface="Arial"/>
              </a:rPr>
              <a:t> </a:t>
            </a:r>
            <a:endParaRPr lang="en-US" dirty="0">
              <a:latin typeface="Aptos Narrow" panose="020B0004020202020204" pitchFamily="34" charset="0"/>
              <a:cs typeface="Arial"/>
            </a:endParaRPr>
          </a:p>
          <a:p>
            <a:pPr marL="305435" indent="-305435"/>
            <a:r>
              <a:rPr lang="en-US" sz="2000" b="1" dirty="0">
                <a:latin typeface="Aptos Narrow" panose="020B0004020202020204" pitchFamily="34" charset="0"/>
                <a:ea typeface="+mn-lt"/>
                <a:cs typeface="Arial"/>
                <a:hlinkClick r:id="rId2" action="ppaction://hlinksldjump"/>
              </a:rPr>
              <a:t>Problem Statement </a:t>
            </a:r>
            <a:endParaRPr lang="en-US" sz="2000" b="1" dirty="0">
              <a:latin typeface="Aptos Narrow" panose="020B0004020202020204" pitchFamily="34" charset="0"/>
              <a:ea typeface="+mn-lt"/>
              <a:cs typeface="Arial"/>
            </a:endParaRPr>
          </a:p>
          <a:p>
            <a:pPr marL="305435" indent="-305435"/>
            <a:r>
              <a:rPr lang="en-US" sz="2000" b="1" dirty="0">
                <a:latin typeface="Aptos Narrow" panose="020B0004020202020204" pitchFamily="34" charset="0"/>
                <a:ea typeface="+mn-lt"/>
                <a:cs typeface="Arial"/>
                <a:hlinkClick r:id="rId3" action="ppaction://hlinksldjump"/>
              </a:rPr>
              <a:t>Technology used</a:t>
            </a:r>
            <a:endParaRPr lang="en-US" dirty="0">
              <a:latin typeface="Aptos Narrow" panose="020B0004020202020204" pitchFamily="34" charset="0"/>
              <a:cs typeface="Arial"/>
            </a:endParaRPr>
          </a:p>
          <a:p>
            <a:pPr marL="305435" indent="-305435"/>
            <a:r>
              <a:rPr lang="en-US" sz="2000" b="1" dirty="0">
                <a:latin typeface="Aptos Narrow" panose="020B0004020202020204" pitchFamily="34" charset="0"/>
                <a:ea typeface="+mn-lt"/>
                <a:cs typeface="+mn-lt"/>
                <a:hlinkClick r:id="rId4" action="ppaction://hlinksldjump"/>
              </a:rPr>
              <a:t>Wow factor </a:t>
            </a:r>
            <a:endParaRPr lang="en-US" sz="2000" dirty="0">
              <a:latin typeface="Aptos Narrow" panose="020B0004020202020204" pitchFamily="34" charset="0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ptos Narrow" panose="020B0004020202020204" pitchFamily="34" charset="0"/>
                <a:ea typeface="+mn-lt"/>
                <a:cs typeface="+mn-lt"/>
                <a:hlinkClick r:id="rId5" action="ppaction://hlinksldjump"/>
              </a:rPr>
              <a:t>End users</a:t>
            </a:r>
            <a:endParaRPr lang="en-US" sz="2000" b="1" dirty="0">
              <a:latin typeface="Aptos Narrow" panose="020B0004020202020204" pitchFamily="34" charset="0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ptos Narrow" panose="020B0004020202020204" pitchFamily="34" charset="0"/>
                <a:ea typeface="+mn-lt"/>
                <a:cs typeface="+mn-lt"/>
                <a:hlinkClick r:id="rId6" action="ppaction://hlinksldjump"/>
              </a:rPr>
              <a:t>Result</a:t>
            </a:r>
            <a:endParaRPr lang="en-US" sz="2000" b="1" dirty="0">
              <a:latin typeface="Aptos Narrow" panose="020B0004020202020204" pitchFamily="34" charset="0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ptos Narrow" panose="020B0004020202020204" pitchFamily="34" charset="0"/>
                <a:ea typeface="+mn-lt"/>
                <a:cs typeface="+mn-lt"/>
                <a:hlinkClick r:id="rId7" action="ppaction://hlinksldjump"/>
              </a:rPr>
              <a:t>Conclusion</a:t>
            </a:r>
            <a:endParaRPr lang="en-US" sz="2000" b="1" dirty="0">
              <a:latin typeface="Aptos Narrow" panose="020B0004020202020204" pitchFamily="34" charset="0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ptos Narrow" panose="020B0004020202020204" pitchFamily="34" charset="0"/>
                <a:ea typeface="+mn-lt"/>
                <a:cs typeface="+mn-lt"/>
                <a:hlinkClick r:id="rId8" action="ppaction://hlinksldjump"/>
              </a:rPr>
              <a:t>Git-hub Link</a:t>
            </a:r>
            <a:endParaRPr lang="en-US" sz="2000" b="1" dirty="0">
              <a:latin typeface="Aptos Narrow" panose="020B0004020202020204" pitchFamily="34" charset="0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ptos Narrow" panose="020B0004020202020204" pitchFamily="34" charset="0"/>
                <a:ea typeface="+mn-lt"/>
                <a:cs typeface="+mn-lt"/>
                <a:hlinkClick r:id="rId9" action="ppaction://hlinksldjump"/>
              </a:rPr>
              <a:t>Future scope</a:t>
            </a:r>
            <a:endParaRPr lang="en-US" sz="2000" b="1" dirty="0">
              <a:latin typeface="Aptos Narrow" panose="020B0004020202020204" pitchFamily="34" charset="0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ptos Narrow" panose="020B0004020202020204" pitchFamily="34" charset="0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ptos Narrow" panose="020B0004020202020204" pitchFamily="34" charset="0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ptos Narrow" panose="020B00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3" y="681896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Problem Statement</a:t>
            </a:r>
            <a:endParaRPr lang="en-US" sz="3200" dirty="0">
              <a:latin typeface="Aptos Narrow" panose="020B00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8D22B6-27A6-E2C8-C5D3-500CABB2E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7009" y="1212192"/>
            <a:ext cx="103040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ptos Narrow" panose="020B0004020202020204" pitchFamily="34" charset="0"/>
              </a:rPr>
              <a:t>Developing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Secure Data Hiding in Images using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application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Python,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OpenCV,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. The app </a:t>
            </a:r>
            <a:r>
              <a:rPr lang="en-US" altLang="en-US" sz="1800" dirty="0">
                <a:solidFill>
                  <a:schemeClr val="tx1"/>
                </a:solidFill>
                <a:latin typeface="Aptos Narrow" panose="020B0004020202020204" pitchFamily="34" charset="0"/>
              </a:rPr>
              <a:t>will allow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encode and decode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within images securely.</a:t>
            </a:r>
            <a:endParaRPr lang="en-US" altLang="en-US" sz="1800" dirty="0">
              <a:solidFill>
                <a:schemeClr val="tx1"/>
              </a:solidFill>
              <a:latin typeface="Aptos Narrow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It will feature an intuitive GUI for selecting images, embedding files with a password, and retrieving hidden data.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Encryption enhances security, ensuring safe and efficient data hiding.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5F4E07-EE6A-6475-97D9-400D0B3532DE}"/>
              </a:ext>
            </a:extLst>
          </p:cNvPr>
          <p:cNvGrpSpPr/>
          <p:nvPr/>
        </p:nvGrpSpPr>
        <p:grpSpPr>
          <a:xfrm>
            <a:off x="2035291" y="2691085"/>
            <a:ext cx="7863840" cy="3332619"/>
            <a:chOff x="2035291" y="2843485"/>
            <a:chExt cx="7863840" cy="333261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16F4A3C-71FB-60AB-DCBD-258DA7C91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9310"/>
            <a:stretch/>
          </p:blipFill>
          <p:spPr>
            <a:xfrm>
              <a:off x="2035291" y="2843485"/>
              <a:ext cx="7863840" cy="30086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7D00BD-FE10-DF62-2115-4351E2EE9165}"/>
                </a:ext>
              </a:extLst>
            </p:cNvPr>
            <p:cNvSpPr txBox="1"/>
            <p:nvPr/>
          </p:nvSpPr>
          <p:spPr>
            <a:xfrm>
              <a:off x="3157220" y="5806772"/>
              <a:ext cx="2458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NORMAL IMAGE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101EEC-1D98-66E8-A388-6D4BA91F20EB}"/>
                </a:ext>
              </a:extLst>
            </p:cNvPr>
            <p:cNvSpPr txBox="1"/>
            <p:nvPr/>
          </p:nvSpPr>
          <p:spPr>
            <a:xfrm>
              <a:off x="6921500" y="5780031"/>
              <a:ext cx="2458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 WITH SECRET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54" y="590396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Technology  used</a:t>
            </a:r>
            <a:endParaRPr lang="en-US" sz="3200" dirty="0">
              <a:latin typeface="Aptos Narrow" panose="020B00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8E21CD5-A6F1-E973-1CD8-12E550B147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154" y="1113624"/>
            <a:ext cx="1068754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I developed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Secure Data Hiding in Images using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with the following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technologies: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 Built the GUI for a user-friendly interface to encode and decode hidden data in images.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Pillow (PIL)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 Handled image processing tasks such as loading, modifying, and saving images efficiently.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Stegano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 Provided steganographic encoding and decoding functionalities for secure data embedding.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 Assisted in efficient numerical operations and pixel manipulation for image processing.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OpenCV (cv2)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 Enabled advanced image handling, transformations, and visualization.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This application allows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securely embed and retrieve hidden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from images using password protection,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ensuring a simple yet effective steganography implementation.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ABBAD9-7FC4-28BA-BC5E-FEF78AB8B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863" y="4056349"/>
            <a:ext cx="2533455" cy="25334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68D8E1-9294-ADDF-08A5-00A7A0153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611" y="5280185"/>
            <a:ext cx="3021342" cy="15106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1A7514-3C66-0479-1F4D-7FEABFE4C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538" y="4344709"/>
            <a:ext cx="1446196" cy="17874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795118-A4E5-F8C4-1B8A-554B1CE1C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506" y="4316678"/>
            <a:ext cx="4287246" cy="92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91" y="622652"/>
            <a:ext cx="11029616" cy="53029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ptos Narrow" panose="020B0004020202020204" pitchFamily="34" charset="0"/>
                <a:ea typeface="+mj-lt"/>
                <a:cs typeface="Arial"/>
              </a:rPr>
              <a:t>Wow factors</a:t>
            </a:r>
            <a:endParaRPr lang="en-US" dirty="0">
              <a:solidFill>
                <a:schemeClr val="accent1"/>
              </a:solidFill>
              <a:latin typeface="Aptos Narrow" panose="020B0004020202020204" pitchFamily="34" charset="0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5F303D-51F7-847B-4F53-4EC423E8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91" y="1106782"/>
            <a:ext cx="1156000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1. Dual Interface (CLI + GUI)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Offers both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command-line (CLI)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graphical user interface (GUI)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versions for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CLI provides lightweight, scriptable execution, while GUI ensures ease of use for non-technical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ptos Narrow" panose="020B0004020202020204" pitchFamily="34" charset="0"/>
              </a:rPr>
              <a:t>2.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Password-Protected Encoding &amp; Decoding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Ensures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security and controlled 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to hidden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Users must provide the correct password to retrieve the embedded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ptos Narrow" panose="020B0004020202020204" pitchFamily="34" charset="0"/>
              </a:rPr>
              <a:t>3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. Flexible Data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Supports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direct text 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embedding text files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extracting messages into files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, making it versatile.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ptos Narrow" panose="020B0004020202020204" pitchFamily="34" charset="0"/>
              </a:rPr>
              <a:t>4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. Modular &amp; Extensible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Separate Python scripts (cli_rgb_change_stego.py, gui_rgb_change_stego.py, gui_stego_lib.py) allow users to choose between different functionalities.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Easy to integrate or extend with additional cryptographic techniques if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ptos Narrow" panose="020B0004020202020204" pitchFamily="34" charset="0"/>
              </a:rPr>
              <a:t>5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. Interactive GUI for Seamless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Built with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, providing an intuitive interface for encoding and decoding messages without requiring command-line knowledge.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ptos Narrow" panose="020B0004020202020204" pitchFamily="34" charset="0"/>
              </a:rPr>
              <a:t>6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. Secure and Encrypted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The project doesn't just embed messages; it also encrypts them within images, ensuring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confidentiality and protection from unauthorized 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51" y="566702"/>
            <a:ext cx="11029616" cy="53029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Aptos Narrow" panose="020B0004020202020204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52" y="1442438"/>
            <a:ext cx="11029615" cy="46733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Aptos Narrow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Aptos Narrow" panose="020B0004020202020204" pitchFamily="34" charset="0"/>
              </a:rPr>
              <a:t>Cybersecurity Enthusiasts &amp; Researchers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Can explore and analyze </a:t>
            </a:r>
            <a:r>
              <a:rPr lang="en-US" sz="1800" b="1" dirty="0">
                <a:latin typeface="Aptos Narrow" panose="020B0004020202020204" pitchFamily="34" charset="0"/>
              </a:rPr>
              <a:t>data hiding techniques</a:t>
            </a:r>
            <a:r>
              <a:rPr lang="en-US" sz="1800" dirty="0">
                <a:latin typeface="Aptos Narrow" panose="020B0004020202020204" pitchFamily="34" charset="0"/>
              </a:rPr>
              <a:t> using RGB value manipulation and LSB steganography.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Useful for studying </a:t>
            </a:r>
            <a:r>
              <a:rPr lang="en-US" sz="1800" b="1" dirty="0">
                <a:latin typeface="Aptos Narrow" panose="020B0004020202020204" pitchFamily="34" charset="0"/>
              </a:rPr>
              <a:t>secure communication and cryptographic applications</a:t>
            </a:r>
            <a:r>
              <a:rPr lang="en-US" sz="1800" dirty="0">
                <a:latin typeface="Aptos Narrow" panose="020B000402020202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Aptos Narrow" panose="020B0004020202020204" pitchFamily="34" charset="0"/>
              </a:rPr>
              <a:t>Ethical Hackers &amp; Digital Forensics Experts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Helps in understanding </a:t>
            </a:r>
            <a:r>
              <a:rPr lang="en-US" sz="1800" b="1" dirty="0">
                <a:latin typeface="Aptos Narrow" panose="020B0004020202020204" pitchFamily="34" charset="0"/>
              </a:rPr>
              <a:t>covert communication methods</a:t>
            </a:r>
            <a:r>
              <a:rPr lang="en-US" sz="1800" dirty="0">
                <a:latin typeface="Aptos Narrow" panose="020B0004020202020204" pitchFamily="34" charset="0"/>
              </a:rPr>
              <a:t> used in cybersecurity.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Can be used for </a:t>
            </a:r>
            <a:r>
              <a:rPr lang="en-US" sz="1800" b="1" dirty="0">
                <a:latin typeface="Aptos Narrow" panose="020B0004020202020204" pitchFamily="34" charset="0"/>
              </a:rPr>
              <a:t>analyzing hidden data within images</a:t>
            </a:r>
            <a:r>
              <a:rPr lang="en-US" sz="1800" dirty="0">
                <a:latin typeface="Aptos Narrow" panose="020B0004020202020204" pitchFamily="34" charset="0"/>
              </a:rPr>
              <a:t> for forensic investigations.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Aptos Narrow" panose="020B0004020202020204" pitchFamily="34" charset="0"/>
              </a:rPr>
              <a:t>General Users Seeking Data Privacy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Individuals who want to </a:t>
            </a:r>
            <a:r>
              <a:rPr lang="en-US" sz="1800" b="1" dirty="0">
                <a:latin typeface="Aptos Narrow" panose="020B0004020202020204" pitchFamily="34" charset="0"/>
              </a:rPr>
              <a:t>securely store sensitive messages</a:t>
            </a:r>
            <a:r>
              <a:rPr lang="en-US" sz="1800" dirty="0">
                <a:latin typeface="Aptos Narrow" panose="020B0004020202020204" pitchFamily="34" charset="0"/>
              </a:rPr>
              <a:t> inside images for personal use.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Useful for </a:t>
            </a:r>
            <a:r>
              <a:rPr lang="en-US" sz="1800" b="1" dirty="0">
                <a:latin typeface="Aptos Narrow" panose="020B0004020202020204" pitchFamily="34" charset="0"/>
              </a:rPr>
              <a:t>private communication and secure storage of information</a:t>
            </a:r>
            <a:r>
              <a:rPr lang="en-US" sz="1800" dirty="0">
                <a:latin typeface="Aptos Narrow" panose="020B0004020202020204" pitchFamily="34" charset="0"/>
              </a:rPr>
              <a:t> without drawing attention.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Aptos Narrow" panose="020B0004020202020204" pitchFamily="34" charset="0"/>
              </a:rPr>
              <a:t>Students &amp; Educators in Computer Science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A great </a:t>
            </a:r>
            <a:r>
              <a:rPr lang="en-US" sz="1800" b="1" dirty="0">
                <a:latin typeface="Aptos Narrow" panose="020B0004020202020204" pitchFamily="34" charset="0"/>
              </a:rPr>
              <a:t>learning tool</a:t>
            </a:r>
            <a:r>
              <a:rPr lang="en-US" sz="1800" dirty="0">
                <a:latin typeface="Aptos Narrow" panose="020B0004020202020204" pitchFamily="34" charset="0"/>
              </a:rPr>
              <a:t> for students studying </a:t>
            </a:r>
            <a:r>
              <a:rPr lang="en-US" sz="1800" b="1" dirty="0">
                <a:latin typeface="Aptos Narrow" panose="020B0004020202020204" pitchFamily="34" charset="0"/>
              </a:rPr>
              <a:t>cryptography, cybersecurity, or digital image processing</a:t>
            </a:r>
            <a:r>
              <a:rPr lang="en-US" sz="1800" dirty="0">
                <a:latin typeface="Aptos Narrow" panose="020B000402020202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Educators can use this project to </a:t>
            </a:r>
            <a:r>
              <a:rPr lang="en-US" sz="1800" b="1" dirty="0">
                <a:latin typeface="Aptos Narrow" panose="020B0004020202020204" pitchFamily="34" charset="0"/>
              </a:rPr>
              <a:t>demonstrate steganography concepts</a:t>
            </a:r>
            <a:r>
              <a:rPr lang="en-US" sz="1800" dirty="0">
                <a:latin typeface="Aptos Narrow" panose="020B0004020202020204" pitchFamily="34" charset="0"/>
              </a:rPr>
              <a:t> practically.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Aptos Narrow" panose="020B0004020202020204" pitchFamily="34" charset="0"/>
              </a:rPr>
              <a:t>Developers &amp; Open-Source Contributors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Offers an </a:t>
            </a:r>
            <a:r>
              <a:rPr lang="en-US" sz="1800" b="1" dirty="0">
                <a:latin typeface="Aptos Narrow" panose="020B0004020202020204" pitchFamily="34" charset="0"/>
              </a:rPr>
              <a:t>extensible framework</a:t>
            </a:r>
            <a:r>
              <a:rPr lang="en-US" sz="1800" dirty="0">
                <a:latin typeface="Aptos Narrow" panose="020B0004020202020204" pitchFamily="34" charset="0"/>
              </a:rPr>
              <a:t> for developers to modify and enhance steganographic methods.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Open-source contributors can </a:t>
            </a:r>
            <a:r>
              <a:rPr lang="en-US" sz="1800" b="1" dirty="0">
                <a:latin typeface="Aptos Narrow" panose="020B0004020202020204" pitchFamily="34" charset="0"/>
              </a:rPr>
              <a:t>experiment with improving security measures</a:t>
            </a:r>
            <a:r>
              <a:rPr lang="en-US" sz="1800" dirty="0">
                <a:latin typeface="Aptos Narrow" panose="020B0004020202020204" pitchFamily="34" charset="0"/>
              </a:rPr>
              <a:t> and adding new features.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latin typeface="Aptos Narrow" panose="020B0004020202020204" pitchFamily="34" charset="0"/>
              </a:rPr>
              <a:t>Government &amp; Intelligence Agencies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Can be used for </a:t>
            </a:r>
            <a:r>
              <a:rPr lang="en-US" sz="1800" b="1" dirty="0">
                <a:latin typeface="Aptos Narrow" panose="020B0004020202020204" pitchFamily="34" charset="0"/>
              </a:rPr>
              <a:t>covert data transmission</a:t>
            </a:r>
            <a:r>
              <a:rPr lang="en-US" sz="1800" dirty="0">
                <a:latin typeface="Aptos Narrow" panose="020B0004020202020204" pitchFamily="34" charset="0"/>
              </a:rPr>
              <a:t> in secure environments.</a:t>
            </a:r>
          </a:p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ptos Narrow" panose="020B0004020202020204" pitchFamily="34" charset="0"/>
              </a:rPr>
              <a:t>Assists in research for </a:t>
            </a:r>
            <a:r>
              <a:rPr lang="en-US" sz="1800" b="1" dirty="0">
                <a:latin typeface="Aptos Narrow" panose="020B0004020202020204" pitchFamily="34" charset="0"/>
              </a:rPr>
              <a:t>counter-steganography techniques</a:t>
            </a:r>
            <a:r>
              <a:rPr lang="en-US" sz="1800" dirty="0">
                <a:latin typeface="Aptos Narrow" panose="020B0004020202020204" pitchFamily="34" charset="0"/>
              </a:rPr>
              <a:t> to detect hidden threats.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12" y="506632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Aptos Narrow" panose="020B0004020202020204" pitchFamily="34" charset="0"/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2C5B4B-D992-6C95-F8CD-3201BB90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180" y="1666240"/>
            <a:ext cx="2242820" cy="39892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A809B5-2494-C1FF-4ADD-1E3BF4A02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900" y="1666240"/>
            <a:ext cx="2242820" cy="39892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6D2398-D0CF-EBD4-1516-CE7EFE97804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6604000" y="3660843"/>
            <a:ext cx="19939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E13A28-644C-9DA9-8814-6033413B31BD}"/>
              </a:ext>
            </a:extLst>
          </p:cNvPr>
          <p:cNvGrpSpPr/>
          <p:nvPr/>
        </p:nvGrpSpPr>
        <p:grpSpPr>
          <a:xfrm>
            <a:off x="6687946" y="3169382"/>
            <a:ext cx="1826007" cy="461665"/>
            <a:chOff x="6659879" y="3174117"/>
            <a:chExt cx="1826007" cy="4616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50F81A-74C8-5F9F-0857-EEC6D28EE574}"/>
                </a:ext>
              </a:extLst>
            </p:cNvPr>
            <p:cNvSpPr txBox="1"/>
            <p:nvPr/>
          </p:nvSpPr>
          <p:spPr>
            <a:xfrm>
              <a:off x="6995414" y="3174117"/>
              <a:ext cx="1490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Text: </a:t>
              </a:r>
              <a:r>
                <a:rPr lang="en-IN" sz="1200" dirty="0">
                  <a:solidFill>
                    <a:schemeClr val="accent1"/>
                  </a:solidFill>
                </a:rPr>
                <a:t>Hello there</a:t>
              </a:r>
            </a:p>
            <a:p>
              <a:r>
                <a:rPr lang="en-IN" sz="1200" dirty="0"/>
                <a:t>Passphrase: </a:t>
              </a:r>
              <a:r>
                <a:rPr lang="en-IN" sz="1200" dirty="0">
                  <a:solidFill>
                    <a:schemeClr val="accent1"/>
                  </a:solidFill>
                </a:rPr>
                <a:t>12345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88B16831-07CA-8E80-B63E-BBE3A7B38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9879" y="3222788"/>
              <a:ext cx="364325" cy="36432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7AECF3E-B50C-6E9D-F5EC-FABCA3ED2E97}"/>
              </a:ext>
            </a:extLst>
          </p:cNvPr>
          <p:cNvSpPr txBox="1"/>
          <p:nvPr/>
        </p:nvSpPr>
        <p:spPr>
          <a:xfrm>
            <a:off x="4822698" y="5737591"/>
            <a:ext cx="1490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ORIGINAL IMAGE</a:t>
            </a:r>
            <a:endParaRPr lang="en-IN" sz="120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5E27F7-064B-B7DF-4C22-53729B04D13E}"/>
              </a:ext>
            </a:extLst>
          </p:cNvPr>
          <p:cNvSpPr txBox="1"/>
          <p:nvPr/>
        </p:nvSpPr>
        <p:spPr>
          <a:xfrm>
            <a:off x="9044178" y="5737590"/>
            <a:ext cx="1490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ENCRYPTED IMAGE</a:t>
            </a:r>
            <a:endParaRPr lang="en-IN" sz="1200" dirty="0">
              <a:solidFill>
                <a:schemeClr val="accent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A13DBE-4897-37D5-1463-CD239B69B358}"/>
              </a:ext>
            </a:extLst>
          </p:cNvPr>
          <p:cNvGrpSpPr/>
          <p:nvPr/>
        </p:nvGrpSpPr>
        <p:grpSpPr>
          <a:xfrm>
            <a:off x="525759" y="1346667"/>
            <a:ext cx="2891133" cy="5328453"/>
            <a:chOff x="479959" y="1130852"/>
            <a:chExt cx="2891133" cy="54476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25B1A4-0E61-F18E-7B74-1792E4177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959" y="1130852"/>
              <a:ext cx="2884271" cy="248074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C77E431-0BBD-B9BB-E3DF-9ED689056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9959" y="3785410"/>
              <a:ext cx="2891133" cy="248074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14BA60-2DC2-316D-25AE-255EAC3EEFDE}"/>
                </a:ext>
              </a:extLst>
            </p:cNvPr>
            <p:cNvSpPr txBox="1"/>
            <p:nvPr/>
          </p:nvSpPr>
          <p:spPr>
            <a:xfrm>
              <a:off x="1179576" y="6301469"/>
              <a:ext cx="16649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GUI OF APPLICATION</a:t>
              </a:r>
              <a:endParaRPr lang="en-IN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B99BF63-03D3-60FD-D35B-C08208A334A8}"/>
              </a:ext>
            </a:extLst>
          </p:cNvPr>
          <p:cNvSpPr/>
          <p:nvPr/>
        </p:nvSpPr>
        <p:spPr>
          <a:xfrm>
            <a:off x="3949002" y="1318018"/>
            <a:ext cx="7639429" cy="4992624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B4C9F26-64CD-8869-ED4D-9819BDDB5ECC}"/>
              </a:ext>
            </a:extLst>
          </p:cNvPr>
          <p:cNvSpPr/>
          <p:nvPr/>
        </p:nvSpPr>
        <p:spPr>
          <a:xfrm>
            <a:off x="329184" y="1051560"/>
            <a:ext cx="3284285" cy="5623560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63" y="645304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Aptos Narrow" panose="020B00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64" y="1175600"/>
            <a:ext cx="11029615" cy="181607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ptos Narrow" panose="020B0004020202020204" pitchFamily="34" charset="0"/>
              </a:rPr>
              <a:t>The </a:t>
            </a:r>
            <a:r>
              <a:rPr lang="en-US" b="1" dirty="0">
                <a:latin typeface="Aptos Narrow" panose="020B0004020202020204" pitchFamily="34" charset="0"/>
              </a:rPr>
              <a:t>AICTE Steganography Project</a:t>
            </a:r>
            <a:r>
              <a:rPr lang="en-US" dirty="0">
                <a:latin typeface="Aptos Narrow" panose="020B0004020202020204" pitchFamily="34" charset="0"/>
              </a:rPr>
              <a:t> is a powerful and versatile tool that combines </a:t>
            </a:r>
            <a:r>
              <a:rPr lang="en-US" b="1" dirty="0">
                <a:latin typeface="Aptos Narrow" panose="020B0004020202020204" pitchFamily="34" charset="0"/>
              </a:rPr>
              <a:t>security, usability, and flexibility</a:t>
            </a:r>
            <a:r>
              <a:rPr lang="en-US" dirty="0">
                <a:latin typeface="Aptos Narrow" panose="020B0004020202020204" pitchFamily="34" charset="0"/>
              </a:rPr>
              <a:t> in data hiding. By integrating </a:t>
            </a:r>
            <a:r>
              <a:rPr lang="en-US" b="1" dirty="0">
                <a:latin typeface="Aptos Narrow" panose="020B0004020202020204" pitchFamily="34" charset="0"/>
              </a:rPr>
              <a:t>RGB manipulation and LSB steganography</a:t>
            </a:r>
            <a:r>
              <a:rPr lang="en-US" dirty="0">
                <a:latin typeface="Aptos Narrow" panose="020B0004020202020204" pitchFamily="34" charset="0"/>
              </a:rPr>
              <a:t>, it provides a secure way to embed and retrieve hidden messages within images. With both </a:t>
            </a:r>
            <a:r>
              <a:rPr lang="en-US" b="1" dirty="0">
                <a:latin typeface="Aptos Narrow" panose="020B0004020202020204" pitchFamily="34" charset="0"/>
              </a:rPr>
              <a:t>CLI and GUI interfaces</a:t>
            </a:r>
            <a:r>
              <a:rPr lang="en-US" dirty="0">
                <a:latin typeface="Aptos Narrow" panose="020B0004020202020204" pitchFamily="34" charset="0"/>
              </a:rPr>
              <a:t>, it caters to a wide range of users—from cybersecurity professionals and ethical hackers to students, educators, and privacy-conscious individuals. The inclusion of </a:t>
            </a:r>
            <a:r>
              <a:rPr lang="en-US" b="1" dirty="0">
                <a:latin typeface="Aptos Narrow" panose="020B0004020202020204" pitchFamily="34" charset="0"/>
              </a:rPr>
              <a:t>password protection</a:t>
            </a:r>
            <a:r>
              <a:rPr lang="en-US" dirty="0">
                <a:latin typeface="Aptos Narrow" panose="020B0004020202020204" pitchFamily="34" charset="0"/>
              </a:rPr>
              <a:t> enhances security, ensuring that sensitive information remains confidential. This project not only serves as a </a:t>
            </a:r>
            <a:r>
              <a:rPr lang="en-US" b="1" dirty="0">
                <a:latin typeface="Aptos Narrow" panose="020B0004020202020204" pitchFamily="34" charset="0"/>
              </a:rPr>
              <a:t>practical application of steganography</a:t>
            </a:r>
            <a:r>
              <a:rPr lang="en-US" dirty="0">
                <a:latin typeface="Aptos Narrow" panose="020B0004020202020204" pitchFamily="34" charset="0"/>
              </a:rPr>
              <a:t> but also opens doors for future enhancements in </a:t>
            </a:r>
            <a:r>
              <a:rPr lang="en-US" b="1" dirty="0">
                <a:latin typeface="Aptos Narrow" panose="020B0004020202020204" pitchFamily="34" charset="0"/>
              </a:rPr>
              <a:t>secure communication and data protection</a:t>
            </a:r>
            <a:r>
              <a:rPr lang="en-US" dirty="0">
                <a:latin typeface="Aptos Narrow" panose="020B0004020202020204" pitchFamily="34" charset="0"/>
              </a:rPr>
              <a:t>.</a:t>
            </a:r>
            <a:endParaRPr lang="en-IN" dirty="0">
              <a:latin typeface="Aptos Narrow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90DA0-C7C0-A650-EE5A-4B6DAC21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720" y="3108572"/>
            <a:ext cx="6151101" cy="321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41" y="56499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Aptos Narrow" panose="020B0004020202020204" pitchFamily="34" charset="0"/>
              </a:rPr>
              <a:t>GitHub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6DFE83-9D59-F2A9-95E2-9278FA04F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4139" y="1712601"/>
            <a:ext cx="2121021" cy="21210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A88092-409B-71DB-F6F6-535A60A69A84}"/>
              </a:ext>
            </a:extLst>
          </p:cNvPr>
          <p:cNvSpPr txBox="1"/>
          <p:nvPr/>
        </p:nvSpPr>
        <p:spPr>
          <a:xfrm>
            <a:off x="1692295" y="4052161"/>
            <a:ext cx="8807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https://github.com/subhro1530/Steganography_GUI.git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 isContent="1"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96</TotalTime>
  <Words>972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 Narrow</vt:lpstr>
      <vt:lpstr>Arial</vt:lpstr>
      <vt:lpstr>Calibri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Shaswata Saha</cp:lastModifiedBy>
  <cp:revision>34</cp:revision>
  <dcterms:created xsi:type="dcterms:W3CDTF">2021-05-26T16:50:10Z</dcterms:created>
  <dcterms:modified xsi:type="dcterms:W3CDTF">2025-02-13T06:29:24Z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