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67" r:id="rId4"/>
    <p:sldId id="264" r:id="rId5"/>
    <p:sldId id="258" r:id="rId6"/>
    <p:sldId id="260" r:id="rId7"/>
    <p:sldId id="259" r:id="rId8"/>
    <p:sldId id="269" r:id="rId9"/>
    <p:sldId id="266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38B7DD-A11B-4217-90E9-6BE089FABA2B}">
          <p14:sldIdLst>
            <p14:sldId id="256"/>
            <p14:sldId id="257"/>
            <p14:sldId id="267"/>
            <p14:sldId id="264"/>
            <p14:sldId id="258"/>
            <p14:sldId id="260"/>
            <p14:sldId id="259"/>
            <p14:sldId id="269"/>
            <p14:sldId id="266"/>
            <p14:sldId id="26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9D20-80B6-4924-999B-F50093D00BAB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C2E8F-B4DA-456A-8313-3DF855DF2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6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C2E8F-B4DA-456A-8313-3DF855DF29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3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14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57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64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658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84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7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37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7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62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0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7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3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67FF-5FC6-44B1-B509-8955990E2FD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22B639-7282-43FC-AD25-563BA29A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0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C4B2309-F2F2-1C4B-B939-B5068D7D9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A34F5-10EF-8C9C-7831-FAD0CF3DC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512" y="2601876"/>
            <a:ext cx="3447289" cy="990337"/>
          </a:xfrm>
        </p:spPr>
        <p:txBody>
          <a:bodyPr>
            <a:noAutofit/>
          </a:bodyPr>
          <a:lstStyle/>
          <a:p>
            <a:pPr algn="l"/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sz="6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ECH</a:t>
            </a:r>
            <a:endParaRPr lang="en-IN" sz="6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BF3F4-FB8C-E427-666C-0FA1CB4F7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24" y="542271"/>
            <a:ext cx="2609088" cy="407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0289-E4D5-C747-3639-10501F9F1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31" y="189102"/>
            <a:ext cx="993648" cy="9903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30932D-9DEF-DBFA-A8CC-6D4D6B9103D3}"/>
              </a:ext>
            </a:extLst>
          </p:cNvPr>
          <p:cNvSpPr txBox="1">
            <a:spLocks/>
          </p:cNvSpPr>
          <p:nvPr/>
        </p:nvSpPr>
        <p:spPr>
          <a:xfrm>
            <a:off x="4997711" y="3532777"/>
            <a:ext cx="3371090" cy="690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HREADS</a:t>
            </a: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C4E99-9B1C-E64C-9B5D-19F6805E64CE}"/>
              </a:ext>
            </a:extLst>
          </p:cNvPr>
          <p:cNvCxnSpPr>
            <a:cxnSpLocks/>
          </p:cNvCxnSpPr>
          <p:nvPr/>
        </p:nvCxnSpPr>
        <p:spPr>
          <a:xfrm>
            <a:off x="4747776" y="2760109"/>
            <a:ext cx="0" cy="132130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48B687-3554-3F1F-B5C1-B9FFDC7A4931}"/>
              </a:ext>
            </a:extLst>
          </p:cNvPr>
          <p:cNvSpPr txBox="1"/>
          <p:nvPr/>
        </p:nvSpPr>
        <p:spPr>
          <a:xfrm>
            <a:off x="3388369" y="4132101"/>
            <a:ext cx="478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 TOWARDS DIGITAL FABRICATION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6F5909-F429-C487-3987-D8F3B71298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31" y="2906477"/>
            <a:ext cx="1295238" cy="1028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50158-1A29-B01D-0037-046F75E6C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54" y="132893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8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52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EMPLOYMENT SCOPES</a:t>
            </a:r>
            <a:endParaRPr lang="en-IN" sz="2800" u="sng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1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12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WHY US?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844B5-8E1A-2B9D-7150-07AD85335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6" y="-58431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6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FUTURE VISIONS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298448"/>
            <a:ext cx="84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LOREM300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57763-CACD-DE54-46F2-F0D199D9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10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553586" y="484631"/>
            <a:ext cx="589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in Today’s Textile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487478" y="1450914"/>
            <a:ext cx="9098974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As we all know, today’s apparel industry is not sustainable. Each stage of it’s value chain is harmful to both people and planet.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fact, fashion is world’s second-most pollution industry.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6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555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exactly is 3D Printing?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487478" y="1450915"/>
            <a:ext cx="5029588" cy="502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3-D printing technology is considered as one of the most emerging and significant technology of the upcoming revolution in the fashion industry.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One can use 3D printing technology in fashion to design accessories, build prototypes and manufacturing tools , boost towards sustainability efforts and expand customization options.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Moreover, it can reduce </a:t>
            </a:r>
            <a:r>
              <a:rPr lang="en-US" dirty="0" err="1"/>
              <a:t>labour</a:t>
            </a:r>
            <a:r>
              <a:rPr lang="en-US" dirty="0"/>
              <a:t> costs and increase efficiency in production of better and sustainable fabrics to the population.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1F810F-1451-5132-BCCB-4A23CCDCB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39" y="1382622"/>
            <a:ext cx="4315836" cy="2479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0E38E1-35FD-AEE4-FA29-19BD1BCCF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349" y="4142449"/>
            <a:ext cx="4408818" cy="2479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44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43725A-2B34-AFAC-F190-B7E58A2B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20" y="1759974"/>
            <a:ext cx="6526683" cy="41309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27000">
              <a:schemeClr val="accent1">
                <a:alpha val="25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550299" y="415771"/>
            <a:ext cx="425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GOALS AND VISIONS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632596" y="1298449"/>
            <a:ext cx="49510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What we aspire to do?</a:t>
            </a:r>
          </a:p>
          <a:p>
            <a:endParaRPr lang="en-US" dirty="0"/>
          </a:p>
          <a:p>
            <a:r>
              <a:rPr lang="en-US" dirty="0"/>
              <a:t>We are revolutionizing the fashion industry by making clothes that are not only unique but also highly creative. These clothes have great opportunities for personalization/customization and the material used to prepare these clothes are quite affordable, sustainable and eco-friendly.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EC7FA-5568-D4BB-5B86-7E19205C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83" y="0"/>
            <a:ext cx="2546928" cy="110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0E805A-507D-1574-784D-E0894D4AC5E5}"/>
              </a:ext>
            </a:extLst>
          </p:cNvPr>
          <p:cNvSpPr txBox="1"/>
          <p:nvPr/>
        </p:nvSpPr>
        <p:spPr>
          <a:xfrm>
            <a:off x="632596" y="4468548"/>
            <a:ext cx="40561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How we should do it?</a:t>
            </a:r>
          </a:p>
          <a:p>
            <a:endParaRPr lang="en-US" dirty="0"/>
          </a:p>
          <a:p>
            <a:r>
              <a:rPr lang="en-US" dirty="0"/>
              <a:t>Using the above mentioned efficient fabrication system we can make better products as the 3D printing technology allows us to do so.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11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CC9B19-3931-14B9-0BD9-D841F70D4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50" y="0"/>
            <a:ext cx="2546928" cy="110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ED5785-6856-F2D1-00BA-E0CF7D571F75}"/>
              </a:ext>
            </a:extLst>
          </p:cNvPr>
          <p:cNvSpPr txBox="1"/>
          <p:nvPr/>
        </p:nvSpPr>
        <p:spPr>
          <a:xfrm>
            <a:off x="724035" y="1366897"/>
            <a:ext cx="452173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Why we do it?</a:t>
            </a:r>
          </a:p>
          <a:p>
            <a:endParaRPr lang="en-US" dirty="0"/>
          </a:p>
          <a:p>
            <a:pPr algn="just"/>
            <a:r>
              <a:rPr lang="en-US" dirty="0"/>
              <a:t>To keep up with the technical drive and to solve a lot of problems our textile industry is facing these years like </a:t>
            </a:r>
            <a:r>
              <a:rPr lang="en-US" dirty="0" err="1"/>
              <a:t>labour</a:t>
            </a:r>
            <a:r>
              <a:rPr lang="en-US" dirty="0"/>
              <a:t> and lack of technical efficiency, we decided to solve this problem our way like this.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C1CDC-B22F-4CFB-1548-E7E5B2BD38C3}"/>
              </a:ext>
            </a:extLst>
          </p:cNvPr>
          <p:cNvSpPr txBox="1"/>
          <p:nvPr/>
        </p:nvSpPr>
        <p:spPr>
          <a:xfrm>
            <a:off x="724035" y="484631"/>
            <a:ext cx="452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Continued…</a:t>
            </a:r>
            <a:endParaRPr lang="en-IN" sz="2800" u="sng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F227C-9BAF-DF0C-B23A-807ACAB7E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579" y="1257299"/>
            <a:ext cx="4953270" cy="31393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97D253-8D2C-0358-E5A5-E0DA640DC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85" y="3982998"/>
            <a:ext cx="4451888" cy="25969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59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528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HOW DOES OUR SYSTEM WORK?</a:t>
            </a:r>
            <a:endParaRPr lang="en-IN" sz="2800" u="sng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08DDDD-F649-B2A2-606C-97306F606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60" y="2487736"/>
            <a:ext cx="2941900" cy="294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6A1B6E-3BE9-ED54-1926-F5845D6A94CE}"/>
              </a:ext>
            </a:extLst>
          </p:cNvPr>
          <p:cNvSpPr txBox="1"/>
          <p:nvPr/>
        </p:nvSpPr>
        <p:spPr>
          <a:xfrm>
            <a:off x="4469130" y="1412019"/>
            <a:ext cx="1874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Showcasing Digital designs or prototypes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3BE38-8104-A49C-471C-3567308BA5BC}"/>
              </a:ext>
            </a:extLst>
          </p:cNvPr>
          <p:cNvSpPr txBox="1"/>
          <p:nvPr/>
        </p:nvSpPr>
        <p:spPr>
          <a:xfrm>
            <a:off x="6944429" y="1873684"/>
            <a:ext cx="1874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 choose their designs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95ABD-6A53-8A34-A0E3-C4C33C6DB15C}"/>
              </a:ext>
            </a:extLst>
          </p:cNvPr>
          <p:cNvSpPr txBox="1"/>
          <p:nvPr/>
        </p:nvSpPr>
        <p:spPr>
          <a:xfrm>
            <a:off x="7667128" y="3341191"/>
            <a:ext cx="1874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Start manufacturing their chosen designs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42203-A91F-356B-2449-53D2D9696EFB}"/>
              </a:ext>
            </a:extLst>
          </p:cNvPr>
          <p:cNvSpPr txBox="1"/>
          <p:nvPr/>
        </p:nvSpPr>
        <p:spPr>
          <a:xfrm>
            <a:off x="6520994" y="5294531"/>
            <a:ext cx="2083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Taking digital measurements of the customer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2D21C-1E4B-F7A0-44E5-0B197AA8160A}"/>
              </a:ext>
            </a:extLst>
          </p:cNvPr>
          <p:cNvSpPr txBox="1"/>
          <p:nvPr/>
        </p:nvSpPr>
        <p:spPr>
          <a:xfrm>
            <a:off x="4012606" y="5671007"/>
            <a:ext cx="208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Delivery to the customer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B9289-79BB-4443-68F9-82D3618FEF0E}"/>
              </a:ext>
            </a:extLst>
          </p:cNvPr>
          <p:cNvSpPr txBox="1"/>
          <p:nvPr/>
        </p:nvSpPr>
        <p:spPr>
          <a:xfrm>
            <a:off x="244785" y="3916681"/>
            <a:ext cx="3365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After usage collecting the used product by giving the customer digital credits which they might use to buy new clothes from our website at a discount.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795120-1E21-FF99-2B69-9C948D7DC7D9}"/>
              </a:ext>
            </a:extLst>
          </p:cNvPr>
          <p:cNvSpPr txBox="1"/>
          <p:nvPr/>
        </p:nvSpPr>
        <p:spPr>
          <a:xfrm>
            <a:off x="244785" y="1981938"/>
            <a:ext cx="3365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Damaged products will be used as filaments and would then be converted to clothes. </a:t>
            </a:r>
            <a:endParaRPr lang="en-IN" b="1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60FD11-23F0-FD0C-8F06-322E2489461C}"/>
              </a:ext>
            </a:extLst>
          </p:cNvPr>
          <p:cNvSpPr/>
          <p:nvPr/>
        </p:nvSpPr>
        <p:spPr>
          <a:xfrm rot="20239289">
            <a:off x="3674108" y="1986753"/>
            <a:ext cx="731520" cy="3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A027D37-DED4-9A2B-EDE0-ABCA7C022A40}"/>
              </a:ext>
            </a:extLst>
          </p:cNvPr>
          <p:cNvSpPr/>
          <p:nvPr/>
        </p:nvSpPr>
        <p:spPr>
          <a:xfrm rot="685258">
            <a:off x="6366227" y="1925210"/>
            <a:ext cx="731520" cy="3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0625EE8-C739-D8B2-A8EB-B4175953365A}"/>
              </a:ext>
            </a:extLst>
          </p:cNvPr>
          <p:cNvSpPr/>
          <p:nvPr/>
        </p:nvSpPr>
        <p:spPr>
          <a:xfrm rot="2853484">
            <a:off x="7962602" y="2928526"/>
            <a:ext cx="563715" cy="349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1628DD8-9866-C674-ADC1-2D90CC2268FE}"/>
              </a:ext>
            </a:extLst>
          </p:cNvPr>
          <p:cNvSpPr/>
          <p:nvPr/>
        </p:nvSpPr>
        <p:spPr>
          <a:xfrm rot="7221073">
            <a:off x="7810444" y="4782656"/>
            <a:ext cx="731520" cy="3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8F025AE-F08C-0C69-2F0D-68C3D863753E}"/>
              </a:ext>
            </a:extLst>
          </p:cNvPr>
          <p:cNvSpPr/>
          <p:nvPr/>
        </p:nvSpPr>
        <p:spPr>
          <a:xfrm rot="9660301">
            <a:off x="5959741" y="5819224"/>
            <a:ext cx="524156" cy="315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EFC9F18-C678-04B4-552C-C56FA172CBCA}"/>
              </a:ext>
            </a:extLst>
          </p:cNvPr>
          <p:cNvSpPr/>
          <p:nvPr/>
        </p:nvSpPr>
        <p:spPr>
          <a:xfrm rot="12558111">
            <a:off x="3277181" y="5533261"/>
            <a:ext cx="731520" cy="3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DCA46D1-8291-8B2A-708B-9BE97C70DFB5}"/>
              </a:ext>
            </a:extLst>
          </p:cNvPr>
          <p:cNvSpPr/>
          <p:nvPr/>
        </p:nvSpPr>
        <p:spPr>
          <a:xfrm rot="16200000">
            <a:off x="1950048" y="3425009"/>
            <a:ext cx="731520" cy="30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158633-8D1D-3407-A405-0C6BBC00DB77}"/>
              </a:ext>
            </a:extLst>
          </p:cNvPr>
          <p:cNvSpPr txBox="1"/>
          <p:nvPr/>
        </p:nvSpPr>
        <p:spPr>
          <a:xfrm>
            <a:off x="4416424" y="3004568"/>
            <a:ext cx="173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Our Website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58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45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OUR FINANCIAL STRATEGY</a:t>
            </a:r>
            <a:endParaRPr lang="en-IN" sz="2800" u="sng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916345"/>
            <a:ext cx="3376017" cy="16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070C0"/>
                </a:solidFill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Revenue</a:t>
            </a:r>
            <a:endParaRPr lang="en-IN" sz="1800" dirty="0">
              <a:solidFill>
                <a:srgbClr val="0070C0"/>
              </a:solidFill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Selling the clothes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Subscriptions for exclusive designs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Using recycled filaments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26916-085F-AA32-8E4F-6E2C1145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82" y="50396"/>
            <a:ext cx="2546928" cy="1102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0901C7-7FB7-318A-B72E-0D1CA370D79E}"/>
              </a:ext>
            </a:extLst>
          </p:cNvPr>
          <p:cNvSpPr txBox="1"/>
          <p:nvPr/>
        </p:nvSpPr>
        <p:spPr>
          <a:xfrm>
            <a:off x="7473880" y="1323618"/>
            <a:ext cx="3376017" cy="284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u="sng" dirty="0">
                <a:solidFill>
                  <a:srgbClr val="0070C0"/>
                </a:solidFill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Expenditure</a:t>
            </a:r>
            <a:endParaRPr lang="en-IN" dirty="0">
              <a:solidFill>
                <a:srgbClr val="0070C0"/>
              </a:solidFill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3D printers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Manufacturing costs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Employees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Maintenance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Delivery variable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Operational costs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Marketing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Filaments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7089A9A-28CE-DB0C-BBCF-31AFFF9E5210}"/>
              </a:ext>
            </a:extLst>
          </p:cNvPr>
          <p:cNvSpPr/>
          <p:nvPr/>
        </p:nvSpPr>
        <p:spPr>
          <a:xfrm>
            <a:off x="4100052" y="1916344"/>
            <a:ext cx="3087329" cy="1663597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73E7B55-DF58-D797-2346-E42BFC710463}"/>
              </a:ext>
            </a:extLst>
          </p:cNvPr>
          <p:cNvSpPr/>
          <p:nvPr/>
        </p:nvSpPr>
        <p:spPr>
          <a:xfrm rot="5400000">
            <a:off x="4258075" y="2669971"/>
            <a:ext cx="2258449" cy="1663597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F6DB6-F715-2F6A-A758-F5B0FCBF56B4}"/>
              </a:ext>
            </a:extLst>
          </p:cNvPr>
          <p:cNvSpPr txBox="1"/>
          <p:nvPr/>
        </p:nvSpPr>
        <p:spPr>
          <a:xfrm>
            <a:off x="4122201" y="2563476"/>
            <a:ext cx="97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Cash 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06DA6-9577-8D6B-318F-C6A19168BA20}"/>
              </a:ext>
            </a:extLst>
          </p:cNvPr>
          <p:cNvSpPr txBox="1"/>
          <p:nvPr/>
        </p:nvSpPr>
        <p:spPr>
          <a:xfrm>
            <a:off x="4714569" y="4638035"/>
            <a:ext cx="141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Net Profit</a:t>
            </a:r>
            <a:endParaRPr lang="en-IN" u="sng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A54AE-DF87-BEAE-01E1-526354304AF5}"/>
              </a:ext>
            </a:extLst>
          </p:cNvPr>
          <p:cNvSpPr txBox="1"/>
          <p:nvPr/>
        </p:nvSpPr>
        <p:spPr>
          <a:xfrm>
            <a:off x="5879691" y="2563476"/>
            <a:ext cx="110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Cash Out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ACF2A-C88C-4EBC-4BD5-F179F90E0B48}"/>
              </a:ext>
            </a:extLst>
          </p:cNvPr>
          <p:cNvSpPr txBox="1"/>
          <p:nvPr/>
        </p:nvSpPr>
        <p:spPr>
          <a:xfrm>
            <a:off x="884903" y="5329609"/>
            <a:ext cx="7973962" cy="10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supply chain is responsive, which prevents over production and consumes less storage.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as responsive as required, as efficient as possible.</a:t>
            </a:r>
          </a:p>
        </p:txBody>
      </p:sp>
    </p:spTree>
    <p:extLst>
      <p:ext uri="{BB962C8B-B14F-4D97-AF65-F5344CB8AC3E}">
        <p14:creationId xmlns:p14="http://schemas.microsoft.com/office/powerpoint/2010/main" val="29310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AEB57-0F7A-3469-F59C-6F20DE999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44" y="1767840"/>
            <a:ext cx="6225349" cy="41461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52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OUR MARKETING STRATEGY</a:t>
            </a:r>
            <a:endParaRPr lang="en-IN" sz="2800" u="sng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897074"/>
            <a:ext cx="8494776" cy="306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b="1" u="sng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Target Audience:</a:t>
            </a:r>
            <a:endParaRPr lang="en-IN" sz="3600" b="1" dirty="0"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2000" dirty="0"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16 – 28 years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Film Industry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Fashion Shoes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Influencers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Audience (Middle &amp; Upper-middle class)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4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7ABAB-0CD3-A9DC-B176-A36D42B66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68" y="1518505"/>
            <a:ext cx="6330380" cy="42223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A61C1F-2626-1E9E-4397-255AFE856209}"/>
              </a:ext>
            </a:extLst>
          </p:cNvPr>
          <p:cNvSpPr txBox="1"/>
          <p:nvPr/>
        </p:nvSpPr>
        <p:spPr>
          <a:xfrm>
            <a:off x="724035" y="484631"/>
            <a:ext cx="452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Continued…</a:t>
            </a:r>
            <a:endParaRPr lang="en-IN" sz="2800" u="sng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9B83-6FA9-204C-0E2A-B762DB752752}"/>
              </a:ext>
            </a:extLst>
          </p:cNvPr>
          <p:cNvSpPr txBox="1"/>
          <p:nvPr/>
        </p:nvSpPr>
        <p:spPr>
          <a:xfrm>
            <a:off x="724035" y="1613408"/>
            <a:ext cx="6367645" cy="478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Strategy for marketing:</a:t>
            </a:r>
            <a:endParaRPr lang="en-IN" sz="2800" b="1" dirty="0"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>
              <a:effectLst/>
              <a:latin typeface="Trebuchet MS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Exclusive </a:t>
            </a: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previews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Showcasing as a sustainable and durable product through memes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Google and Facebook ads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Social Media posts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Virtual events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Introductory offers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Building a premium brank look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Giving credits to customer when we will collect the sold clothes, which they can use to buy new ones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effectLst/>
                <a:latin typeface="Trebuchet MS (Body)"/>
                <a:ea typeface="Calibri" panose="020F0502020204030204" pitchFamily="34" charset="0"/>
                <a:cs typeface="Times New Roman" panose="02020603050405020304" pitchFamily="18" charset="0"/>
              </a:rPr>
              <a:t>Doing a social media event where we will take designs and choose top 3 and send the clothes with their design back to them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2B331-D50B-DE8D-20C0-01507F11E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42" y="0"/>
            <a:ext cx="2546928" cy="1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87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583</TotalTime>
  <Words>499</Words>
  <Application>Microsoft Office PowerPoint</Application>
  <PresentationFormat>Widescreen</PresentationFormat>
  <Paragraphs>76</Paragraphs>
  <Slides>12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Bookman Old Style</vt:lpstr>
      <vt:lpstr>Calibri</vt:lpstr>
      <vt:lpstr>Courier New</vt:lpstr>
      <vt:lpstr>Symbol</vt:lpstr>
      <vt:lpstr>Trebuchet MS</vt:lpstr>
      <vt:lpstr>Trebuchet MS (Body)</vt:lpstr>
      <vt:lpstr>Wingdings</vt:lpstr>
      <vt:lpstr>Wingdings 3</vt:lpstr>
      <vt:lpstr>Facet</vt:lpstr>
      <vt:lpstr>TECH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</dc:title>
  <dc:creator>shaswata.ssaha@outlook.com</dc:creator>
  <cp:lastModifiedBy>shaswata.ssaha@outlook.com</cp:lastModifiedBy>
  <cp:revision>20</cp:revision>
  <dcterms:created xsi:type="dcterms:W3CDTF">2023-01-12T03:35:32Z</dcterms:created>
  <dcterms:modified xsi:type="dcterms:W3CDTF">2023-01-16T13:33:04Z</dcterms:modified>
</cp:coreProperties>
</file>