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4B5E8-D9B0-441B-B361-D2A8BE83B4E5}" type="datetimeFigureOut">
              <a:rPr lang="en-IN" smtClean="0"/>
              <a:t>30-05-2023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6AB06-68B2-46AD-8D2C-2BAE68B52909}" type="slidenum">
              <a:rPr lang="en-IN" smtClean="0"/>
              <a:t>‹#›</a:t>
            </a:fld>
            <a:endParaRPr lang="en-IN"/>
          </a:p>
        </p:txBody>
      </p:sp>
    </p:spTree>
    <p:extLst>
      <p:ext uri="{BB962C8B-B14F-4D97-AF65-F5344CB8AC3E}">
        <p14:creationId xmlns:p14="http://schemas.microsoft.com/office/powerpoint/2010/main" val="426791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E833-0236-4CF6-9A1B-26E4B4659169}"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334413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B658A-3A13-452E-B56D-EE0F7CB84114}"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16905897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B658A-3A13-452E-B56D-EE0F7CB84114}"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F309A0-8964-48EB-B385-4760B1BF80B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7423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B658A-3A13-452E-B56D-EE0F7CB84114}"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31648756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B658A-3A13-452E-B56D-EE0F7CB84114}"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F309A0-8964-48EB-B385-4760B1BF80B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51072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B658A-3A13-452E-B56D-EE0F7CB84114}"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43069423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E128D-CA79-449C-9211-04F843A482DD}"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8121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04B33-545B-4A10-9CAA-2F32FD9C78BB}"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124872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3D860-25FD-4F3F-9F78-4ECDA030032E}"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235246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7F4B08-85E0-42BC-81BA-42A15010B509}" type="datetime1">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226844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8869EB-C5BD-490F-BEE5-64B1E2141E63}"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363775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9F27AE-BB68-41C6-983C-C171C61437BF}" type="datetime1">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188651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979B5A-9339-4902-A321-6D540E0DDD47}" type="datetime1">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297259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CE9D0-6DA5-4830-ACFF-2A682E6E043D}" type="datetime1">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4379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DC955-A57C-41EE-964C-7AE418E1A426}"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237844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40521-5841-4322-8891-21D99D171CBA}" type="datetime1">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F309A0-8964-48EB-B385-4760B1BF80B8}" type="slidenum">
              <a:rPr lang="en-IN" smtClean="0"/>
              <a:t>‹#›</a:t>
            </a:fld>
            <a:endParaRPr lang="en-IN"/>
          </a:p>
        </p:txBody>
      </p:sp>
    </p:spTree>
    <p:extLst>
      <p:ext uri="{BB962C8B-B14F-4D97-AF65-F5344CB8AC3E}">
        <p14:creationId xmlns:p14="http://schemas.microsoft.com/office/powerpoint/2010/main" val="25859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2B658A-3A13-452E-B56D-EE0F7CB84114}" type="datetime1">
              <a:rPr lang="en-IN" smtClean="0"/>
              <a:t>30-05-2023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F309A0-8964-48EB-B385-4760B1BF80B8}" type="slidenum">
              <a:rPr lang="en-IN" smtClean="0"/>
              <a:t>‹#›</a:t>
            </a:fld>
            <a:endParaRPr lang="en-IN"/>
          </a:p>
        </p:txBody>
      </p:sp>
    </p:spTree>
    <p:extLst>
      <p:ext uri="{BB962C8B-B14F-4D97-AF65-F5344CB8AC3E}">
        <p14:creationId xmlns:p14="http://schemas.microsoft.com/office/powerpoint/2010/main" val="5177615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95484-8EEE-CB6C-5F43-9C51618176D3}"/>
              </a:ext>
            </a:extLst>
          </p:cNvPr>
          <p:cNvSpPr>
            <a:spLocks noGrp="1"/>
          </p:cNvSpPr>
          <p:nvPr>
            <p:ph type="sldNum" sz="quarter" idx="12"/>
          </p:nvPr>
        </p:nvSpPr>
        <p:spPr/>
        <p:txBody>
          <a:bodyPr/>
          <a:lstStyle/>
          <a:p>
            <a:fld id="{05F309A0-8964-48EB-B385-4760B1BF80B8}" type="slidenum">
              <a:rPr lang="en-IN" smtClean="0"/>
              <a:t>1</a:t>
            </a:fld>
            <a:endParaRPr lang="en-IN"/>
          </a:p>
        </p:txBody>
      </p:sp>
      <p:pic>
        <p:nvPicPr>
          <p:cNvPr id="4" name="Picture 3">
            <a:extLst>
              <a:ext uri="{FF2B5EF4-FFF2-40B4-BE49-F238E27FC236}">
                <a16:creationId xmlns:a16="http://schemas.microsoft.com/office/drawing/2014/main" id="{C4951F44-1F2D-766A-0898-8F8144505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1609342"/>
            <a:ext cx="10972822" cy="1463043"/>
          </a:xfrm>
          <a:prstGeom prst="rect">
            <a:avLst/>
          </a:prstGeom>
        </p:spPr>
      </p:pic>
      <p:pic>
        <p:nvPicPr>
          <p:cNvPr id="6" name="Graphic 5">
            <a:extLst>
              <a:ext uri="{FF2B5EF4-FFF2-40B4-BE49-F238E27FC236}">
                <a16:creationId xmlns:a16="http://schemas.microsoft.com/office/drawing/2014/main" id="{C90E5C94-208A-FB67-59C2-ADF320287E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6177" y="787782"/>
            <a:ext cx="3784092" cy="737898"/>
          </a:xfrm>
          <a:prstGeom prst="rect">
            <a:avLst/>
          </a:prstGeom>
        </p:spPr>
      </p:pic>
      <p:sp>
        <p:nvSpPr>
          <p:cNvPr id="7" name="TextBox 6">
            <a:extLst>
              <a:ext uri="{FF2B5EF4-FFF2-40B4-BE49-F238E27FC236}">
                <a16:creationId xmlns:a16="http://schemas.microsoft.com/office/drawing/2014/main" id="{2AC78809-9F53-148F-BD0C-1DB5829266B3}"/>
              </a:ext>
            </a:extLst>
          </p:cNvPr>
          <p:cNvSpPr txBox="1"/>
          <p:nvPr/>
        </p:nvSpPr>
        <p:spPr>
          <a:xfrm>
            <a:off x="4047389" y="3633279"/>
            <a:ext cx="4097221" cy="1692771"/>
          </a:xfrm>
          <a:prstGeom prst="rect">
            <a:avLst/>
          </a:prstGeom>
          <a:noFill/>
        </p:spPr>
        <p:txBody>
          <a:bodyPr wrap="square" rtlCol="0">
            <a:spAutoFit/>
          </a:bodyPr>
          <a:lstStyle/>
          <a:p>
            <a:pPr algn="ctr"/>
            <a:r>
              <a:rPr lang="en-US" sz="3200" dirty="0">
                <a:solidFill>
                  <a:schemeClr val="accent1"/>
                </a:solidFill>
              </a:rPr>
              <a:t>Walkthrough</a:t>
            </a:r>
          </a:p>
          <a:p>
            <a:pPr algn="ctr"/>
            <a:r>
              <a:rPr lang="en-US" sz="3200" dirty="0">
                <a:solidFill>
                  <a:schemeClr val="accent1"/>
                </a:solidFill>
              </a:rPr>
              <a:t>By </a:t>
            </a:r>
          </a:p>
          <a:p>
            <a:pPr algn="ctr"/>
            <a:r>
              <a:rPr lang="en-US" sz="4000" b="1" dirty="0">
                <a:solidFill>
                  <a:schemeClr val="accent1"/>
                </a:solidFill>
              </a:rPr>
              <a:t>Shaswata Saha</a:t>
            </a:r>
            <a:endParaRPr lang="en-IN" sz="4000" b="1" dirty="0">
              <a:solidFill>
                <a:schemeClr val="accent1"/>
              </a:solidFill>
            </a:endParaRPr>
          </a:p>
        </p:txBody>
      </p:sp>
    </p:spTree>
    <p:extLst>
      <p:ext uri="{BB962C8B-B14F-4D97-AF65-F5344CB8AC3E}">
        <p14:creationId xmlns:p14="http://schemas.microsoft.com/office/powerpoint/2010/main" val="293279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76D4-9543-F03E-E765-2FDB857C15A4}"/>
              </a:ext>
            </a:extLst>
          </p:cNvPr>
          <p:cNvSpPr>
            <a:spLocks noGrp="1"/>
          </p:cNvSpPr>
          <p:nvPr>
            <p:ph type="title"/>
          </p:nvPr>
        </p:nvSpPr>
        <p:spPr>
          <a:xfrm>
            <a:off x="2592925" y="624110"/>
            <a:ext cx="1997364" cy="802354"/>
          </a:xfrm>
        </p:spPr>
        <p:txBody>
          <a:bodyPr>
            <a:normAutofit fontScale="90000"/>
          </a:bodyPr>
          <a:lstStyle/>
          <a:p>
            <a:r>
              <a:rPr lang="en-US" sz="4800" b="1" u="sng" dirty="0"/>
              <a:t>TOPIC</a:t>
            </a:r>
            <a:endParaRPr lang="en-IN" sz="4800" b="1" u="sng" dirty="0"/>
          </a:p>
        </p:txBody>
      </p:sp>
      <p:sp>
        <p:nvSpPr>
          <p:cNvPr id="3" name="Slide Number Placeholder 2">
            <a:extLst>
              <a:ext uri="{FF2B5EF4-FFF2-40B4-BE49-F238E27FC236}">
                <a16:creationId xmlns:a16="http://schemas.microsoft.com/office/drawing/2014/main" id="{43B07B27-43BF-86BB-1025-98064F0238FD}"/>
              </a:ext>
            </a:extLst>
          </p:cNvPr>
          <p:cNvSpPr>
            <a:spLocks noGrp="1"/>
          </p:cNvSpPr>
          <p:nvPr>
            <p:ph type="sldNum" sz="quarter" idx="12"/>
          </p:nvPr>
        </p:nvSpPr>
        <p:spPr/>
        <p:txBody>
          <a:bodyPr/>
          <a:lstStyle/>
          <a:p>
            <a:fld id="{05F309A0-8964-48EB-B385-4760B1BF80B8}" type="slidenum">
              <a:rPr lang="en-IN" smtClean="0"/>
              <a:t>2</a:t>
            </a:fld>
            <a:endParaRPr lang="en-IN"/>
          </a:p>
        </p:txBody>
      </p:sp>
      <p:sp>
        <p:nvSpPr>
          <p:cNvPr id="4" name="TextBox 3">
            <a:extLst>
              <a:ext uri="{FF2B5EF4-FFF2-40B4-BE49-F238E27FC236}">
                <a16:creationId xmlns:a16="http://schemas.microsoft.com/office/drawing/2014/main" id="{E23E8896-52E4-6F14-2663-35429E6D8C9F}"/>
              </a:ext>
            </a:extLst>
          </p:cNvPr>
          <p:cNvSpPr txBox="1"/>
          <p:nvPr/>
        </p:nvSpPr>
        <p:spPr>
          <a:xfrm>
            <a:off x="2592925" y="2002536"/>
            <a:ext cx="8613648" cy="3970318"/>
          </a:xfrm>
          <a:prstGeom prst="rect">
            <a:avLst/>
          </a:prstGeom>
          <a:noFill/>
        </p:spPr>
        <p:txBody>
          <a:bodyPr wrap="square" rtlCol="0">
            <a:spAutoFit/>
          </a:bodyPr>
          <a:lstStyle/>
          <a:p>
            <a:r>
              <a:rPr lang="en-US" sz="3600" b="1" u="sng" dirty="0">
                <a:solidFill>
                  <a:schemeClr val="accent1"/>
                </a:solidFill>
              </a:rPr>
              <a:t>India in Space</a:t>
            </a:r>
          </a:p>
          <a:p>
            <a:endParaRPr lang="en-US" sz="2400" dirty="0">
              <a:solidFill>
                <a:schemeClr val="accent1"/>
              </a:solidFill>
            </a:endParaRPr>
          </a:p>
          <a:p>
            <a:r>
              <a:rPr lang="en-US" sz="2400" dirty="0">
                <a:solidFill>
                  <a:schemeClr val="accent1"/>
                </a:solidFill>
              </a:rPr>
              <a:t>With a specific emphasis on India's space </a:t>
            </a:r>
            <a:r>
              <a:rPr lang="en-US" sz="2400" dirty="0" err="1">
                <a:solidFill>
                  <a:schemeClr val="accent1"/>
                </a:solidFill>
              </a:rPr>
              <a:t>programme</a:t>
            </a:r>
            <a:r>
              <a:rPr lang="en-US" sz="2400" dirty="0">
                <a:solidFill>
                  <a:schemeClr val="accent1"/>
                </a:solidFill>
              </a:rPr>
              <a:t>, this track focuses on encouraging innovation and creativity in the fields of space technology and exploration. Participants in this track are urged to create initiatives and remedies that enhance India's space sector, deal with pressing issues, and investigate fresh possibilities. </a:t>
            </a:r>
          </a:p>
          <a:p>
            <a:endParaRPr lang="en-IN" sz="2400" dirty="0">
              <a:solidFill>
                <a:schemeClr val="accent1"/>
              </a:solidFill>
            </a:endParaRPr>
          </a:p>
        </p:txBody>
      </p:sp>
    </p:spTree>
    <p:extLst>
      <p:ext uri="{BB962C8B-B14F-4D97-AF65-F5344CB8AC3E}">
        <p14:creationId xmlns:p14="http://schemas.microsoft.com/office/powerpoint/2010/main" val="221328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r>
              <a:rPr lang="en-US" b="1" u="sng" dirty="0"/>
              <a:t>Initiatives to Enhance India's Space Sector:</a:t>
            </a:r>
            <a:br>
              <a:rPr lang="en-US" b="1" u="sng" dirty="0"/>
            </a:b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3</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700784"/>
            <a:ext cx="8412480" cy="486287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Promote Public-Private Partnerships (PPP):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1"/>
                </a:solidFill>
                <a:effectLst/>
                <a:latin typeface="Arial" panose="020B0604020202020204" pitchFamily="34" charset="0"/>
              </a:rPr>
              <a:t>Encourage collaboration between the Indian Space Research </a:t>
            </a:r>
            <a:r>
              <a:rPr kumimoji="0" lang="en-US" altLang="en-US" sz="1800" b="0" i="0" u="none" strike="noStrike" cap="none" normalizeH="0" baseline="0" dirty="0" err="1">
                <a:ln>
                  <a:noFill/>
                </a:ln>
                <a:solidFill>
                  <a:schemeClr val="accent1"/>
                </a:solidFill>
                <a:effectLst/>
                <a:latin typeface="Arial" panose="020B0604020202020204" pitchFamily="34" charset="0"/>
              </a:rPr>
              <a:t>Organisation</a:t>
            </a:r>
            <a:r>
              <a:rPr kumimoji="0" lang="en-US" altLang="en-US" sz="1800" b="0" i="0" u="none" strike="noStrike" cap="none" normalizeH="0" baseline="0" dirty="0">
                <a:ln>
                  <a:noFill/>
                </a:ln>
                <a:solidFill>
                  <a:schemeClr val="accent1"/>
                </a:solidFill>
                <a:effectLst/>
                <a:latin typeface="Arial" panose="020B0604020202020204" pitchFamily="34" charset="0"/>
              </a:rPr>
              <a:t> (ISRO) and private industry players to leverage their expertise and resources. This can lead to increased innovation, cost-efficiency, and faster development of space technologies.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Establish Space Technology Incubation Centers: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1"/>
                </a:solidFill>
                <a:effectLst/>
                <a:latin typeface="Arial" panose="020B0604020202020204" pitchFamily="34" charset="0"/>
              </a:rPr>
              <a:t> Set up incubation centers across the country to nurture startups and entrepreneurs in the space sector. Provide them with mentorship, infrastructure, and funding to accelerate the development of innovative space technologies and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Strengthen Skill Development Programs: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1"/>
                </a:solidFill>
                <a:effectLst/>
                <a:latin typeface="Arial" panose="020B0604020202020204" pitchFamily="34" charset="0"/>
              </a:rPr>
              <a:t>Enhance vocational training programs and educational initiatives to develop a skilled workforce in the space sector. Focus on fostering expertise in satellite technology, remote sensing, data analysis, and space exploration.</a:t>
            </a:r>
          </a:p>
          <a:p>
            <a:endParaRPr lang="en-IN" dirty="0">
              <a:solidFill>
                <a:schemeClr val="accent1"/>
              </a:solidFill>
            </a:endParaRPr>
          </a:p>
        </p:txBody>
      </p:sp>
    </p:spTree>
    <p:extLst>
      <p:ext uri="{BB962C8B-B14F-4D97-AF65-F5344CB8AC3E}">
        <p14:creationId xmlns:p14="http://schemas.microsoft.com/office/powerpoint/2010/main" val="185647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r>
              <a:rPr lang="en-US" b="1" u="sng" dirty="0"/>
              <a:t>Initiatives to Enhance India's Space Sector:</a:t>
            </a:r>
            <a:br>
              <a:rPr lang="en-US" b="1" u="sng" dirty="0"/>
            </a:b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4</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700784"/>
            <a:ext cx="8412480" cy="320087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Foster International Collaborations: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Forge strategic partnerships and collaborations with other space-faring nations, international space agencies, and industry leaders. This can facilitate knowledge sharing, technology transfer, and joint missions, boosting India's space capabilities.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Encourage Space Tourism: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Explore opportunities to develop space tourism infrastructure and services in collaboration with private space companies. Promote investments in space tourism ventures, allowing India to tap into the emerging market and generate revenue.</a:t>
            </a:r>
          </a:p>
        </p:txBody>
      </p:sp>
    </p:spTree>
    <p:extLst>
      <p:ext uri="{BB962C8B-B14F-4D97-AF65-F5344CB8AC3E}">
        <p14:creationId xmlns:p14="http://schemas.microsoft.com/office/powerpoint/2010/main" val="68651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pPr algn="ctr"/>
            <a:r>
              <a:rPr lang="en-US" b="1" u="sng" dirty="0"/>
              <a:t>Remedies to Address Pressing Issues in India's Space Sector:</a:t>
            </a: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5</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892808"/>
            <a:ext cx="8412480" cy="461664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Augment Infrastructure</a:t>
            </a:r>
            <a:r>
              <a:rPr kumimoji="0" lang="en-US" altLang="en-US" b="0" i="0" u="none" strike="noStrike" cap="none" normalizeH="0" baseline="0" dirty="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Invest in the development and upgradation of space infrastructure, including launch facilities, ground stations, and satellite assembly/testing facilities. This will improve the efficiency and capacity of India's space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Expand Satellite Communication Network</a:t>
            </a:r>
            <a:r>
              <a:rPr kumimoji="0" lang="en-US" altLang="en-US" b="0" i="0" u="none" strike="noStrike" cap="none" normalizeH="0" baseline="0" dirty="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Enhance the coverage and bandwidth of India's satellite communication network to address connectivity gaps in remote areas. This will facilitate telecommunication, internet access, and e-governance services, fostering digital inclusivity.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Strengthen Space Debris Management</a:t>
            </a:r>
            <a:r>
              <a:rPr kumimoji="0" lang="en-US" altLang="en-US" b="0" i="0" u="none" strike="noStrike" cap="none" normalizeH="0" baseline="0" dirty="0">
                <a:ln>
                  <a:noFill/>
                </a:ln>
                <a:solidFill>
                  <a:schemeClr val="accent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Develop comprehensive strategies and technologies to track, monitor, and mitigate space debris. Implement measures to prevent collisions, remove defunct satellites, and promote responsible space practices to safeguard valuable orbital assets.</a:t>
            </a:r>
          </a:p>
        </p:txBody>
      </p:sp>
    </p:spTree>
    <p:extLst>
      <p:ext uri="{BB962C8B-B14F-4D97-AF65-F5344CB8AC3E}">
        <p14:creationId xmlns:p14="http://schemas.microsoft.com/office/powerpoint/2010/main" val="293004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pPr algn="ctr"/>
            <a:r>
              <a:rPr lang="en-US" b="1" u="sng" dirty="0"/>
              <a:t>Investigating Fresh Possibilities in India's Space Sector:</a:t>
            </a: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6</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892808"/>
            <a:ext cx="8412480" cy="486287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Lunar Exploration Missions: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Initiate lunar exploration missions, including robotic landers and rovers, to study the moon's surface, resources, and potential for future human habitation. This will contribute to scientific discoveries, technological advancements, and international collaborations.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Mars Mission Planning: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Develop a roadmap for a Mars mission, encompassing an orbiter, lander, and rover missions. This ambitious undertaking will allow India to expand its interplanetary exploration capabilities and contribute to global understanding of the Red Planet.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accent1"/>
                </a:solidFill>
                <a:effectLst/>
                <a:latin typeface="Arial" panose="020B0604020202020204" pitchFamily="34" charset="0"/>
              </a:rPr>
              <a:t>Small Satellite Constellations: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1"/>
                </a:solidFill>
                <a:effectLst/>
                <a:latin typeface="Arial" panose="020B0604020202020204" pitchFamily="34" charset="0"/>
              </a:rPr>
              <a:t>Foster the development of small satellite constellations for various applications such as Earth observation, communication, and scientific research. These constellations can provide cost-effective solutions with increased revisit rates and global coverage.</a:t>
            </a:r>
          </a:p>
        </p:txBody>
      </p:sp>
    </p:spTree>
    <p:extLst>
      <p:ext uri="{BB962C8B-B14F-4D97-AF65-F5344CB8AC3E}">
        <p14:creationId xmlns:p14="http://schemas.microsoft.com/office/powerpoint/2010/main" val="187232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pPr algn="ctr"/>
            <a:r>
              <a:rPr lang="en-US" b="1" u="sng" dirty="0"/>
              <a:t>Investigating Fresh Possibilities in India's Space Sector:</a:t>
            </a: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7</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892808"/>
            <a:ext cx="8412480" cy="150810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u="sng" dirty="0">
                <a:solidFill>
                  <a:schemeClr val="accent1"/>
                </a:solidFill>
              </a:rPr>
              <a:t>Space Science Missions</a:t>
            </a:r>
            <a:r>
              <a:rPr lang="en-US" sz="2000" dirty="0">
                <a:solidFill>
                  <a:schemeClr val="accent1"/>
                </a:solidFill>
              </a:rPr>
              <a:t>: </a:t>
            </a: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accent1"/>
                </a:solidFill>
              </a:rPr>
              <a:t>Encourage the launch of dedicated space science missions to study cosmic phenomena, planetary science, astrophysics, and astrobiology. These missions can expand scientific knowledge, inspire young researchers, and contribute to India's space research legacy.</a:t>
            </a:r>
            <a:endParaRPr kumimoji="0" lang="en-US" altLang="en-US" sz="16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76988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66A9-F54D-75A4-5710-2E3E7A010BB1}"/>
              </a:ext>
            </a:extLst>
          </p:cNvPr>
          <p:cNvSpPr>
            <a:spLocks noGrp="1"/>
          </p:cNvSpPr>
          <p:nvPr>
            <p:ph type="title"/>
          </p:nvPr>
        </p:nvSpPr>
        <p:spPr>
          <a:xfrm>
            <a:off x="2592924" y="624110"/>
            <a:ext cx="8911687" cy="528797"/>
          </a:xfrm>
        </p:spPr>
        <p:txBody>
          <a:bodyPr>
            <a:normAutofit fontScale="90000"/>
          </a:bodyPr>
          <a:lstStyle/>
          <a:p>
            <a:pPr algn="ctr"/>
            <a:r>
              <a:rPr lang="en-US" b="1" u="sng" dirty="0"/>
              <a:t>Conclusion</a:t>
            </a:r>
            <a:endParaRPr lang="en-IN" b="1" u="sng" dirty="0"/>
          </a:p>
        </p:txBody>
      </p:sp>
      <p:sp>
        <p:nvSpPr>
          <p:cNvPr id="3" name="Slide Number Placeholder 2">
            <a:extLst>
              <a:ext uri="{FF2B5EF4-FFF2-40B4-BE49-F238E27FC236}">
                <a16:creationId xmlns:a16="http://schemas.microsoft.com/office/drawing/2014/main" id="{1A0735E8-7F50-FA31-2B9C-35004B69B928}"/>
              </a:ext>
            </a:extLst>
          </p:cNvPr>
          <p:cNvSpPr>
            <a:spLocks noGrp="1"/>
          </p:cNvSpPr>
          <p:nvPr>
            <p:ph type="sldNum" sz="quarter" idx="12"/>
          </p:nvPr>
        </p:nvSpPr>
        <p:spPr/>
        <p:txBody>
          <a:bodyPr/>
          <a:lstStyle/>
          <a:p>
            <a:fld id="{05F309A0-8964-48EB-B385-4760B1BF80B8}" type="slidenum">
              <a:rPr lang="en-IN" smtClean="0"/>
              <a:t>8</a:t>
            </a:fld>
            <a:endParaRPr lang="en-IN"/>
          </a:p>
        </p:txBody>
      </p:sp>
      <p:sp>
        <p:nvSpPr>
          <p:cNvPr id="4" name="TextBox 3">
            <a:extLst>
              <a:ext uri="{FF2B5EF4-FFF2-40B4-BE49-F238E27FC236}">
                <a16:creationId xmlns:a16="http://schemas.microsoft.com/office/drawing/2014/main" id="{DC34C798-93EC-F269-84F4-BFA16DE55901}"/>
              </a:ext>
            </a:extLst>
          </p:cNvPr>
          <p:cNvSpPr txBox="1"/>
          <p:nvPr/>
        </p:nvSpPr>
        <p:spPr>
          <a:xfrm>
            <a:off x="2706624" y="1892808"/>
            <a:ext cx="8412480" cy="163121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solidFill>
                  <a:schemeClr val="accent1"/>
                </a:solidFill>
              </a:rPr>
              <a:t>It's important to note that the implementation of these initiatives and remedies requires careful planning, adequate funding, and collaboration among stakeholders, including government agencies, private companies, academia, and international partners.</a:t>
            </a:r>
            <a:endParaRPr kumimoji="0" lang="en-US" altLang="en-US" sz="16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778227413"/>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48</TotalTime>
  <Words>646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PowerPoint Presentation</vt:lpstr>
      <vt:lpstr>TOPIC</vt:lpstr>
      <vt:lpstr>Initiatives to Enhance India's Space Sector: </vt:lpstr>
      <vt:lpstr>Initiatives to Enhance India's Space Sector: </vt:lpstr>
      <vt:lpstr>Remedies to Address Pressing Issues in India's Space Sector:</vt:lpstr>
      <vt:lpstr>Investigating Fresh Possibilities in India's Space Sector:</vt:lpstr>
      <vt:lpstr>Investigating Fresh Possibilities in India's Space Sector: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shaswata.ssaha@outlook.com</dc:creator>
  <cp:lastModifiedBy>shaswata.ssaha@outlook.com</cp:lastModifiedBy>
  <cp:revision>4</cp:revision>
  <dcterms:created xsi:type="dcterms:W3CDTF">2023-05-30T10:31:28Z</dcterms:created>
  <dcterms:modified xsi:type="dcterms:W3CDTF">2023-05-30T11:19:45Z</dcterms:modified>
</cp:coreProperties>
</file>