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58"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8BE121-E7CB-429A-A7FD-8D0464B834E3}"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150361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8BE121-E7CB-429A-A7FD-8D0464B834E3}" type="datetimeFigureOut">
              <a:rPr lang="en-IN" smtClean="0"/>
              <a:t>28-05-2023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325881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8BE121-E7CB-429A-A7FD-8D0464B834E3}"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2054976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8BE121-E7CB-429A-A7FD-8D0464B834E3}"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0D295-E9D8-4837-9E02-48C19CDCE7F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04592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BE121-E7CB-429A-A7FD-8D0464B834E3}"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3501667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8BE121-E7CB-429A-A7FD-8D0464B834E3}" type="datetimeFigureOut">
              <a:rPr lang="en-IN" smtClean="0"/>
              <a:t>28-05-2023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4077059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8BE121-E7CB-429A-A7FD-8D0464B834E3}" type="datetimeFigureOut">
              <a:rPr lang="en-IN" smtClean="0"/>
              <a:t>28-05-2023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110959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BE121-E7CB-429A-A7FD-8D0464B834E3}"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2731286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BE121-E7CB-429A-A7FD-8D0464B834E3}"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176881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8BE121-E7CB-429A-A7FD-8D0464B834E3}"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92281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BE121-E7CB-429A-A7FD-8D0464B834E3}"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273299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8BE121-E7CB-429A-A7FD-8D0464B834E3}" type="datetimeFigureOut">
              <a:rPr lang="en-IN" smtClean="0"/>
              <a:t>28-05-2023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213217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8BE121-E7CB-429A-A7FD-8D0464B834E3}" type="datetimeFigureOut">
              <a:rPr lang="en-IN" smtClean="0"/>
              <a:t>28-05-2023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1917818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8BE121-E7CB-429A-A7FD-8D0464B834E3}" type="datetimeFigureOut">
              <a:rPr lang="en-IN" smtClean="0"/>
              <a:t>28-05-2023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3604690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8BE121-E7CB-429A-A7FD-8D0464B834E3}" type="datetimeFigureOut">
              <a:rPr lang="en-IN" smtClean="0"/>
              <a:t>28-05-2023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31465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8BE121-E7CB-429A-A7FD-8D0464B834E3}" type="datetimeFigureOut">
              <a:rPr lang="en-IN" smtClean="0"/>
              <a:t>28-05-2023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143178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8BE121-E7CB-429A-A7FD-8D0464B834E3}" type="datetimeFigureOut">
              <a:rPr lang="en-IN" smtClean="0"/>
              <a:t>28-05-2023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0D295-E9D8-4837-9E02-48C19CDCE7FC}" type="slidenum">
              <a:rPr lang="en-IN" smtClean="0"/>
              <a:t>‹#›</a:t>
            </a:fld>
            <a:endParaRPr lang="en-IN"/>
          </a:p>
        </p:txBody>
      </p:sp>
    </p:spTree>
    <p:extLst>
      <p:ext uri="{BB962C8B-B14F-4D97-AF65-F5344CB8AC3E}">
        <p14:creationId xmlns:p14="http://schemas.microsoft.com/office/powerpoint/2010/main" val="427066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8BE121-E7CB-429A-A7FD-8D0464B834E3}" type="datetimeFigureOut">
              <a:rPr lang="en-IN" smtClean="0"/>
              <a:t>28-05-2023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DE0D295-E9D8-4837-9E02-48C19CDCE7FC}" type="slidenum">
              <a:rPr lang="en-IN" smtClean="0"/>
              <a:t>‹#›</a:t>
            </a:fld>
            <a:endParaRPr lang="en-IN"/>
          </a:p>
        </p:txBody>
      </p:sp>
    </p:spTree>
    <p:extLst>
      <p:ext uri="{BB962C8B-B14F-4D97-AF65-F5344CB8AC3E}">
        <p14:creationId xmlns:p14="http://schemas.microsoft.com/office/powerpoint/2010/main" val="21075795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igma.com/file/VTkPxSe7IP3CQQ11tOxUQG/TerraGrow-Solutions?type=design&amp;node-id=0%3A1&amp;t=ehZQwP0dMEbFosgT-1"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etcomposer.org/download/" TargetMode="External"/><Relationship Id="rId2" Type="http://schemas.openxmlformats.org/officeDocument/2006/relationships/hyperlink" Target="https://www.php.net/downloads.php"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D7FBD9-B99D-933B-89E6-64B0B8A06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1682496"/>
          </a:xfrm>
          <a:prstGeom prst="rect">
            <a:avLst/>
          </a:prstGeom>
        </p:spPr>
      </p:pic>
      <p:pic>
        <p:nvPicPr>
          <p:cNvPr id="5" name="Graphic 4">
            <a:extLst>
              <a:ext uri="{FF2B5EF4-FFF2-40B4-BE49-F238E27FC236}">
                <a16:creationId xmlns:a16="http://schemas.microsoft.com/office/drawing/2014/main" id="{4B6D07B7-5934-A3D1-D6DC-266719CCEE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42342" y="1673352"/>
            <a:ext cx="2907316" cy="566926"/>
          </a:xfrm>
          <a:prstGeom prst="rect">
            <a:avLst/>
          </a:prstGeom>
        </p:spPr>
      </p:pic>
      <p:sp>
        <p:nvSpPr>
          <p:cNvPr id="6" name="TextBox 5">
            <a:extLst>
              <a:ext uri="{FF2B5EF4-FFF2-40B4-BE49-F238E27FC236}">
                <a16:creationId xmlns:a16="http://schemas.microsoft.com/office/drawing/2014/main" id="{35AC1E64-FBD3-9E42-11D2-4D03E414BDAE}"/>
              </a:ext>
            </a:extLst>
          </p:cNvPr>
          <p:cNvSpPr txBox="1"/>
          <p:nvPr/>
        </p:nvSpPr>
        <p:spPr>
          <a:xfrm>
            <a:off x="2433828" y="2891722"/>
            <a:ext cx="7324344" cy="2185214"/>
          </a:xfrm>
          <a:prstGeom prst="rect">
            <a:avLst/>
          </a:prstGeom>
          <a:noFill/>
        </p:spPr>
        <p:txBody>
          <a:bodyPr wrap="square" rtlCol="0">
            <a:spAutoFit/>
          </a:bodyPr>
          <a:lstStyle/>
          <a:p>
            <a:pPr algn="ctr"/>
            <a:r>
              <a:rPr lang="en-US" sz="3200" dirty="0"/>
              <a:t>Walkthrough</a:t>
            </a:r>
          </a:p>
          <a:p>
            <a:pPr algn="ctr"/>
            <a:r>
              <a:rPr lang="en-US" sz="3200" dirty="0"/>
              <a:t>By </a:t>
            </a:r>
          </a:p>
          <a:p>
            <a:pPr algn="ctr"/>
            <a:r>
              <a:rPr lang="en-US" sz="4000" b="1" dirty="0"/>
              <a:t>Shaswata Saha</a:t>
            </a:r>
          </a:p>
          <a:p>
            <a:pPr algn="ctr"/>
            <a:r>
              <a:rPr lang="en-US" sz="3200" i="1" dirty="0"/>
              <a:t>shaswata.ssaha@gmail.com</a:t>
            </a:r>
            <a:endParaRPr lang="en-IN" sz="3200" i="1" dirty="0"/>
          </a:p>
        </p:txBody>
      </p:sp>
    </p:spTree>
    <p:extLst>
      <p:ext uri="{BB962C8B-B14F-4D97-AF65-F5344CB8AC3E}">
        <p14:creationId xmlns:p14="http://schemas.microsoft.com/office/powerpoint/2010/main" val="332934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A7E2-758E-7F33-2582-13CBEB5E424D}"/>
              </a:ext>
            </a:extLst>
          </p:cNvPr>
          <p:cNvSpPr>
            <a:spLocks noGrp="1"/>
          </p:cNvSpPr>
          <p:nvPr>
            <p:ph type="title"/>
          </p:nvPr>
        </p:nvSpPr>
        <p:spPr>
          <a:xfrm>
            <a:off x="646111" y="452718"/>
            <a:ext cx="9404723" cy="708570"/>
          </a:xfrm>
        </p:spPr>
        <p:txBody>
          <a:bodyPr/>
          <a:lstStyle/>
          <a:p>
            <a:r>
              <a:rPr lang="en-US" b="1" u="sng" dirty="0"/>
              <a:t>Solution</a:t>
            </a:r>
            <a:endParaRPr lang="en-IN" b="1" u="sng" dirty="0"/>
          </a:p>
        </p:txBody>
      </p:sp>
      <p:sp>
        <p:nvSpPr>
          <p:cNvPr id="5" name="TextBox 4">
            <a:extLst>
              <a:ext uri="{FF2B5EF4-FFF2-40B4-BE49-F238E27FC236}">
                <a16:creationId xmlns:a16="http://schemas.microsoft.com/office/drawing/2014/main" id="{612D482F-38A9-032F-58CF-C8543C676BBC}"/>
              </a:ext>
            </a:extLst>
          </p:cNvPr>
          <p:cNvSpPr txBox="1"/>
          <p:nvPr/>
        </p:nvSpPr>
        <p:spPr>
          <a:xfrm>
            <a:off x="822960" y="1627632"/>
            <a:ext cx="9930384" cy="286232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7</a:t>
            </a:r>
            <a:r>
              <a:rPr kumimoji="0" lang="en-US" altLang="en-US" sz="1800" b="1" i="0" u="none" strike="noStrike" cap="none" normalizeH="0" baseline="0" dirty="0">
                <a:ln>
                  <a:noFill/>
                </a:ln>
                <a:solidFill>
                  <a:schemeClr val="tx1"/>
                </a:solidFill>
                <a:effectLst/>
                <a:latin typeface="+mj-lt"/>
              </a:rPr>
              <a:t>.Access to financial services</a:t>
            </a:r>
            <a:r>
              <a:rPr kumimoji="0" lang="en-US" altLang="en-US" sz="1800" b="0" i="0" u="none" strike="noStrike" cap="none" normalizeH="0" baseline="0" dirty="0">
                <a:ln>
                  <a:noFill/>
                </a:ln>
                <a:solidFill>
                  <a:schemeClr val="tx1"/>
                </a:solidFill>
                <a:effectLst/>
                <a:latin typeface="+mj-lt"/>
              </a:rPr>
              <a:t>: Partner with financial institutions or microfinance organizations to provide access to financial services, such as microloans, insurance, and savings accounts tailored to the needs of farmers. Enable farmers to apply for loans, manage their finances, and access financial literacy resources through the website.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8.</a:t>
            </a:r>
            <a:r>
              <a:rPr kumimoji="0" lang="en-US" altLang="en-US" sz="1800" b="1" i="0" u="none" strike="noStrike" cap="none" normalizeH="0" baseline="0" dirty="0">
                <a:ln>
                  <a:noFill/>
                </a:ln>
                <a:solidFill>
                  <a:schemeClr val="tx1"/>
                </a:solidFill>
                <a:effectLst/>
                <a:latin typeface="+mj-lt"/>
              </a:rPr>
              <a:t>Policy advocacy and information</a:t>
            </a:r>
            <a:r>
              <a:rPr kumimoji="0" lang="en-US" altLang="en-US" sz="1800" b="0" i="0" u="none" strike="noStrike" cap="none" normalizeH="0" baseline="0" dirty="0">
                <a:ln>
                  <a:noFill/>
                </a:ln>
                <a:solidFill>
                  <a:schemeClr val="tx1"/>
                </a:solidFill>
                <a:effectLst/>
                <a:latin typeface="+mj-lt"/>
              </a:rPr>
              <a:t>: Use the website as a platform to raise awareness about agricultural policies, advocate for necessary reforms, and provide information on government programs and initiatives supporting agriculture. Engage with policymakers, researchers, and stakeholders to promote evidence-based decision-making and agricultural development.</a:t>
            </a:r>
          </a:p>
        </p:txBody>
      </p:sp>
    </p:spTree>
    <p:extLst>
      <p:ext uri="{BB962C8B-B14F-4D97-AF65-F5344CB8AC3E}">
        <p14:creationId xmlns:p14="http://schemas.microsoft.com/office/powerpoint/2010/main" val="145966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602D-5930-C398-71ED-1482D21261F9}"/>
              </a:ext>
            </a:extLst>
          </p:cNvPr>
          <p:cNvSpPr>
            <a:spLocks noGrp="1"/>
          </p:cNvSpPr>
          <p:nvPr>
            <p:ph type="title"/>
          </p:nvPr>
        </p:nvSpPr>
        <p:spPr>
          <a:xfrm>
            <a:off x="646111" y="452718"/>
            <a:ext cx="9404723" cy="726858"/>
          </a:xfrm>
        </p:spPr>
        <p:txBody>
          <a:bodyPr/>
          <a:lstStyle/>
          <a:p>
            <a:r>
              <a:rPr lang="en-US" b="1" u="sng" dirty="0"/>
              <a:t>LOGO OF THE WEBSITE</a:t>
            </a:r>
            <a:endParaRPr lang="en-IN" b="1" u="sng" dirty="0"/>
          </a:p>
        </p:txBody>
      </p:sp>
      <p:pic>
        <p:nvPicPr>
          <p:cNvPr id="4" name="Picture 3">
            <a:hlinkClick r:id="rId2"/>
            <a:extLst>
              <a:ext uri="{FF2B5EF4-FFF2-40B4-BE49-F238E27FC236}">
                <a16:creationId xmlns:a16="http://schemas.microsoft.com/office/drawing/2014/main" id="{EFA1EF57-738C-6D02-4EA8-EF46B2B46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417" y="2595525"/>
            <a:ext cx="8295166" cy="1666950"/>
          </a:xfrm>
          <a:prstGeom prst="rect">
            <a:avLst/>
          </a:prstGeom>
        </p:spPr>
      </p:pic>
      <p:sp>
        <p:nvSpPr>
          <p:cNvPr id="5" name="TextBox 4">
            <a:extLst>
              <a:ext uri="{FF2B5EF4-FFF2-40B4-BE49-F238E27FC236}">
                <a16:creationId xmlns:a16="http://schemas.microsoft.com/office/drawing/2014/main" id="{BC7F9791-44E7-1056-6171-B96BAF335373}"/>
              </a:ext>
            </a:extLst>
          </p:cNvPr>
          <p:cNvSpPr txBox="1"/>
          <p:nvPr/>
        </p:nvSpPr>
        <p:spPr>
          <a:xfrm>
            <a:off x="4351020" y="5493758"/>
            <a:ext cx="3489960" cy="369332"/>
          </a:xfrm>
          <a:prstGeom prst="rect">
            <a:avLst/>
          </a:prstGeom>
          <a:noFill/>
        </p:spPr>
        <p:txBody>
          <a:bodyPr wrap="square" rtlCol="0">
            <a:spAutoFit/>
          </a:bodyPr>
          <a:lstStyle/>
          <a:p>
            <a:r>
              <a:rPr lang="en-US" dirty="0">
                <a:solidFill>
                  <a:schemeClr val="accent1">
                    <a:lumMod val="75000"/>
                  </a:schemeClr>
                </a:solidFill>
              </a:rPr>
              <a:t>Click image to open in Figma</a:t>
            </a:r>
            <a:endParaRPr lang="en-IN" dirty="0">
              <a:solidFill>
                <a:schemeClr val="accent1">
                  <a:lumMod val="75000"/>
                </a:schemeClr>
              </a:solidFill>
            </a:endParaRPr>
          </a:p>
        </p:txBody>
      </p:sp>
    </p:spTree>
    <p:extLst>
      <p:ext uri="{BB962C8B-B14F-4D97-AF65-F5344CB8AC3E}">
        <p14:creationId xmlns:p14="http://schemas.microsoft.com/office/powerpoint/2010/main" val="78955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602D-5930-C398-71ED-1482D21261F9}"/>
              </a:ext>
            </a:extLst>
          </p:cNvPr>
          <p:cNvSpPr>
            <a:spLocks noGrp="1"/>
          </p:cNvSpPr>
          <p:nvPr>
            <p:ph type="title"/>
          </p:nvPr>
        </p:nvSpPr>
        <p:spPr>
          <a:xfrm>
            <a:off x="646111" y="452718"/>
            <a:ext cx="9404723" cy="726858"/>
          </a:xfrm>
        </p:spPr>
        <p:txBody>
          <a:bodyPr/>
          <a:lstStyle/>
          <a:p>
            <a:r>
              <a:rPr lang="en-US" b="1" u="sng" dirty="0"/>
              <a:t>WEBSITE DETAILS</a:t>
            </a:r>
            <a:endParaRPr lang="en-IN" b="1" u="sng" dirty="0"/>
          </a:p>
        </p:txBody>
      </p:sp>
      <p:pic>
        <p:nvPicPr>
          <p:cNvPr id="6" name="Picture 5">
            <a:extLst>
              <a:ext uri="{FF2B5EF4-FFF2-40B4-BE49-F238E27FC236}">
                <a16:creationId xmlns:a16="http://schemas.microsoft.com/office/drawing/2014/main" id="{367FF4AF-C390-AB7C-5FC8-617D9ECFB664}"/>
              </a:ext>
            </a:extLst>
          </p:cNvPr>
          <p:cNvPicPr>
            <a:picLocks noChangeAspect="1"/>
          </p:cNvPicPr>
          <p:nvPr/>
        </p:nvPicPr>
        <p:blipFill>
          <a:blip r:embed="rId2"/>
          <a:stretch>
            <a:fillRect/>
          </a:stretch>
        </p:blipFill>
        <p:spPr>
          <a:xfrm>
            <a:off x="646111" y="1493444"/>
            <a:ext cx="10442448" cy="49118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1967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602D-5930-C398-71ED-1482D21261F9}"/>
              </a:ext>
            </a:extLst>
          </p:cNvPr>
          <p:cNvSpPr>
            <a:spLocks noGrp="1"/>
          </p:cNvSpPr>
          <p:nvPr>
            <p:ph type="title"/>
          </p:nvPr>
        </p:nvSpPr>
        <p:spPr>
          <a:xfrm>
            <a:off x="646111" y="452718"/>
            <a:ext cx="9404723" cy="726858"/>
          </a:xfrm>
        </p:spPr>
        <p:txBody>
          <a:bodyPr/>
          <a:lstStyle/>
          <a:p>
            <a:r>
              <a:rPr lang="en-US" b="1" u="sng" dirty="0"/>
              <a:t>WEBSITE DETAILS</a:t>
            </a:r>
            <a:endParaRPr lang="en-IN" b="1" u="sng" dirty="0"/>
          </a:p>
        </p:txBody>
      </p:sp>
      <p:pic>
        <p:nvPicPr>
          <p:cNvPr id="4" name="Picture 3">
            <a:extLst>
              <a:ext uri="{FF2B5EF4-FFF2-40B4-BE49-F238E27FC236}">
                <a16:creationId xmlns:a16="http://schemas.microsoft.com/office/drawing/2014/main" id="{D00CED93-6ADB-4A14-3022-39D80F814D76}"/>
              </a:ext>
            </a:extLst>
          </p:cNvPr>
          <p:cNvPicPr>
            <a:picLocks noChangeAspect="1"/>
          </p:cNvPicPr>
          <p:nvPr/>
        </p:nvPicPr>
        <p:blipFill>
          <a:blip r:embed="rId2"/>
          <a:stretch>
            <a:fillRect/>
          </a:stretch>
        </p:blipFill>
        <p:spPr>
          <a:xfrm>
            <a:off x="783270" y="1518333"/>
            <a:ext cx="10275947" cy="4886949"/>
          </a:xfrm>
          <a:prstGeom prst="roundRect">
            <a:avLst>
              <a:gd name="adj" fmla="val 5664"/>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2578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696F-E544-BB54-3D2D-270B3521E4EA}"/>
              </a:ext>
            </a:extLst>
          </p:cNvPr>
          <p:cNvSpPr>
            <a:spLocks noGrp="1"/>
          </p:cNvSpPr>
          <p:nvPr>
            <p:ph type="title"/>
          </p:nvPr>
        </p:nvSpPr>
        <p:spPr>
          <a:xfrm>
            <a:off x="646111" y="452718"/>
            <a:ext cx="9404723" cy="681138"/>
          </a:xfrm>
        </p:spPr>
        <p:txBody>
          <a:bodyPr/>
          <a:lstStyle/>
          <a:p>
            <a:r>
              <a:rPr lang="en-US" b="1" u="sng" dirty="0"/>
              <a:t>ABOUT THE HACKATHON</a:t>
            </a:r>
            <a:endParaRPr lang="en-IN" b="1" u="sng" dirty="0"/>
          </a:p>
        </p:txBody>
      </p:sp>
      <p:sp>
        <p:nvSpPr>
          <p:cNvPr id="3" name="TextBox 2">
            <a:extLst>
              <a:ext uri="{FF2B5EF4-FFF2-40B4-BE49-F238E27FC236}">
                <a16:creationId xmlns:a16="http://schemas.microsoft.com/office/drawing/2014/main" id="{85DF2264-E8B6-A506-99C7-975BF8A8E5D6}"/>
              </a:ext>
            </a:extLst>
          </p:cNvPr>
          <p:cNvSpPr txBox="1"/>
          <p:nvPr/>
        </p:nvSpPr>
        <p:spPr>
          <a:xfrm>
            <a:off x="646111" y="1499616"/>
            <a:ext cx="9592056" cy="1754326"/>
          </a:xfrm>
          <a:prstGeom prst="rect">
            <a:avLst/>
          </a:prstGeom>
          <a:noFill/>
        </p:spPr>
        <p:txBody>
          <a:bodyPr wrap="square" rtlCol="0">
            <a:spAutoFit/>
          </a:bodyPr>
          <a:lstStyle/>
          <a:p>
            <a:r>
              <a:rPr lang="en-US" dirty="0"/>
              <a:t>MBOA CODE is a hackathon which aims at bringing together University and High school students of all ages (novices to advanced) who are problem identifiers/solvers from all over Cameroon to converge and show their skills to investors and the world at large while standing multiple chances to go home with prizes that range from cash prizes, gadgets, sponsor awards, popularity awards and opportunities to foster their careers while having fun.</a:t>
            </a:r>
            <a:endParaRPr lang="en-IN" dirty="0"/>
          </a:p>
        </p:txBody>
      </p:sp>
    </p:spTree>
    <p:extLst>
      <p:ext uri="{BB962C8B-B14F-4D97-AF65-F5344CB8AC3E}">
        <p14:creationId xmlns:p14="http://schemas.microsoft.com/office/powerpoint/2010/main" val="125603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696F-E544-BB54-3D2D-270B3521E4EA}"/>
              </a:ext>
            </a:extLst>
          </p:cNvPr>
          <p:cNvSpPr>
            <a:spLocks noGrp="1"/>
          </p:cNvSpPr>
          <p:nvPr>
            <p:ph type="title"/>
          </p:nvPr>
        </p:nvSpPr>
        <p:spPr>
          <a:xfrm>
            <a:off x="646111" y="452718"/>
            <a:ext cx="9404723" cy="681138"/>
          </a:xfrm>
        </p:spPr>
        <p:txBody>
          <a:bodyPr/>
          <a:lstStyle/>
          <a:p>
            <a:r>
              <a:rPr lang="en-US" b="1" u="sng" dirty="0"/>
              <a:t>PROBLEM STATEMENT</a:t>
            </a:r>
            <a:endParaRPr lang="en-IN" b="1" u="sng" dirty="0"/>
          </a:p>
        </p:txBody>
      </p:sp>
      <p:sp>
        <p:nvSpPr>
          <p:cNvPr id="3" name="TextBox 2">
            <a:extLst>
              <a:ext uri="{FF2B5EF4-FFF2-40B4-BE49-F238E27FC236}">
                <a16:creationId xmlns:a16="http://schemas.microsoft.com/office/drawing/2014/main" id="{85DF2264-E8B6-A506-99C7-975BF8A8E5D6}"/>
              </a:ext>
            </a:extLst>
          </p:cNvPr>
          <p:cNvSpPr txBox="1"/>
          <p:nvPr/>
        </p:nvSpPr>
        <p:spPr>
          <a:xfrm>
            <a:off x="646111" y="1499616"/>
            <a:ext cx="9592056" cy="646331"/>
          </a:xfrm>
          <a:prstGeom prst="rect">
            <a:avLst/>
          </a:prstGeom>
          <a:noFill/>
        </p:spPr>
        <p:txBody>
          <a:bodyPr wrap="square" rtlCol="0">
            <a:spAutoFit/>
          </a:bodyPr>
          <a:lstStyle/>
          <a:p>
            <a:r>
              <a:rPr lang="en-US" dirty="0"/>
              <a:t>MBOA CODE participants will have 24 to 48 hours to build and submit working prototypes of applications useful in the </a:t>
            </a:r>
            <a:r>
              <a:rPr lang="en-US" dirty="0" err="1"/>
              <a:t>the</a:t>
            </a:r>
            <a:r>
              <a:rPr lang="en-US" dirty="0"/>
              <a:t> field of agriculture.</a:t>
            </a:r>
            <a:endParaRPr lang="en-IN" dirty="0"/>
          </a:p>
        </p:txBody>
      </p:sp>
    </p:spTree>
    <p:extLst>
      <p:ext uri="{BB962C8B-B14F-4D97-AF65-F5344CB8AC3E}">
        <p14:creationId xmlns:p14="http://schemas.microsoft.com/office/powerpoint/2010/main" val="91054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62BE-9D85-95BC-6884-9C1EB52E766B}"/>
              </a:ext>
            </a:extLst>
          </p:cNvPr>
          <p:cNvSpPr>
            <a:spLocks noGrp="1"/>
          </p:cNvSpPr>
          <p:nvPr>
            <p:ph type="title"/>
          </p:nvPr>
        </p:nvSpPr>
        <p:spPr>
          <a:xfrm>
            <a:off x="646111" y="452718"/>
            <a:ext cx="9404723" cy="736002"/>
          </a:xfrm>
        </p:spPr>
        <p:txBody>
          <a:bodyPr/>
          <a:lstStyle/>
          <a:p>
            <a:r>
              <a:rPr lang="en-US" b="1" u="sng" dirty="0"/>
              <a:t>TECHNOLOGIES USED</a:t>
            </a:r>
            <a:endParaRPr lang="en-IN" b="1" u="sng" dirty="0"/>
          </a:p>
        </p:txBody>
      </p:sp>
      <p:sp>
        <p:nvSpPr>
          <p:cNvPr id="3" name="TextBox 2">
            <a:extLst>
              <a:ext uri="{FF2B5EF4-FFF2-40B4-BE49-F238E27FC236}">
                <a16:creationId xmlns:a16="http://schemas.microsoft.com/office/drawing/2014/main" id="{45C36429-A5D7-52B6-2DBE-63456D9B4C7D}"/>
              </a:ext>
            </a:extLst>
          </p:cNvPr>
          <p:cNvSpPr txBox="1"/>
          <p:nvPr/>
        </p:nvSpPr>
        <p:spPr>
          <a:xfrm>
            <a:off x="722376" y="1481328"/>
            <a:ext cx="9628632" cy="3693319"/>
          </a:xfrm>
          <a:prstGeom prst="rect">
            <a:avLst/>
          </a:prstGeom>
          <a:noFill/>
        </p:spPr>
        <p:txBody>
          <a:bodyPr wrap="square" rtlCol="0">
            <a:spAutoFit/>
          </a:bodyPr>
          <a:lstStyle/>
          <a:p>
            <a:pPr marL="342900" indent="-342900">
              <a:buAutoNum type="arabicPeriod"/>
            </a:pPr>
            <a:r>
              <a:rPr lang="en-US" dirty="0"/>
              <a:t>Laravel</a:t>
            </a:r>
          </a:p>
          <a:p>
            <a:pPr marL="342900" indent="-342900">
              <a:buAutoNum type="arabicPeriod"/>
            </a:pPr>
            <a:r>
              <a:rPr lang="en-US" dirty="0" err="1"/>
              <a:t>PHPMyAdmin</a:t>
            </a:r>
            <a:endParaRPr lang="en-US" dirty="0"/>
          </a:p>
          <a:p>
            <a:pPr marL="342900" indent="-342900">
              <a:buAutoNum type="arabicPeriod"/>
            </a:pPr>
            <a:r>
              <a:rPr lang="en-US" dirty="0"/>
              <a:t>HTML</a:t>
            </a:r>
          </a:p>
          <a:p>
            <a:pPr marL="342900" indent="-342900">
              <a:buAutoNum type="arabicPeriod"/>
            </a:pPr>
            <a:r>
              <a:rPr lang="en-US" dirty="0"/>
              <a:t>CSS</a:t>
            </a:r>
          </a:p>
          <a:p>
            <a:pPr marL="342900" indent="-342900">
              <a:buAutoNum type="arabicPeriod"/>
            </a:pPr>
            <a:r>
              <a:rPr lang="en-US" dirty="0"/>
              <a:t>JavaScript</a:t>
            </a:r>
          </a:p>
          <a:p>
            <a:pPr marL="342900" indent="-342900">
              <a:buAutoNum type="arabicPeriod"/>
            </a:pPr>
            <a:r>
              <a:rPr lang="en-US" dirty="0"/>
              <a:t>Git</a:t>
            </a:r>
          </a:p>
          <a:p>
            <a:pPr marL="342900" indent="-342900">
              <a:buAutoNum type="arabicPeriod"/>
            </a:pPr>
            <a:r>
              <a:rPr lang="en-US" dirty="0"/>
              <a:t>Bash</a:t>
            </a:r>
          </a:p>
          <a:p>
            <a:pPr marL="342900" indent="-342900">
              <a:buAutoNum type="arabicPeriod"/>
            </a:pPr>
            <a:r>
              <a:rPr lang="en-US" dirty="0"/>
              <a:t>Linux</a:t>
            </a:r>
          </a:p>
          <a:p>
            <a:pPr marL="342900" indent="-342900">
              <a:buAutoNum type="arabicPeriod"/>
            </a:pPr>
            <a:r>
              <a:rPr lang="en-US" dirty="0"/>
              <a:t>Ubuntu</a:t>
            </a:r>
          </a:p>
          <a:p>
            <a:pPr marL="342900" indent="-342900">
              <a:buAutoNum type="arabicPeriod"/>
            </a:pPr>
            <a:r>
              <a:rPr lang="en-US" dirty="0" err="1"/>
              <a:t>ChatGPT</a:t>
            </a:r>
            <a:endParaRPr lang="en-US" dirty="0"/>
          </a:p>
          <a:p>
            <a:pPr marL="342900" indent="-342900">
              <a:buAutoNum type="arabicPeriod"/>
            </a:pPr>
            <a:r>
              <a:rPr lang="en-US" dirty="0" err="1"/>
              <a:t>Youtube</a:t>
            </a:r>
            <a:endParaRPr lang="en-US" dirty="0"/>
          </a:p>
          <a:p>
            <a:pPr marL="342900" indent="-342900">
              <a:buAutoNum type="arabicPeriod"/>
            </a:pPr>
            <a:r>
              <a:rPr lang="en-US" dirty="0"/>
              <a:t>MySQL</a:t>
            </a:r>
          </a:p>
          <a:p>
            <a:pPr marL="342900" indent="-342900">
              <a:buAutoNum type="arabicPeriod"/>
            </a:pPr>
            <a:endParaRPr lang="en-IN" dirty="0"/>
          </a:p>
        </p:txBody>
      </p:sp>
    </p:spTree>
    <p:extLst>
      <p:ext uri="{BB962C8B-B14F-4D97-AF65-F5344CB8AC3E}">
        <p14:creationId xmlns:p14="http://schemas.microsoft.com/office/powerpoint/2010/main" val="322339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A7E2-758E-7F33-2582-13CBEB5E424D}"/>
              </a:ext>
            </a:extLst>
          </p:cNvPr>
          <p:cNvSpPr>
            <a:spLocks noGrp="1"/>
          </p:cNvSpPr>
          <p:nvPr>
            <p:ph type="title"/>
          </p:nvPr>
        </p:nvSpPr>
        <p:spPr/>
        <p:txBody>
          <a:bodyPr/>
          <a:lstStyle/>
          <a:p>
            <a:r>
              <a:rPr lang="en-US" b="1" u="sng" dirty="0"/>
              <a:t>Implementing Laravel</a:t>
            </a:r>
            <a:endParaRPr lang="en-IN" b="1" u="sng" dirty="0"/>
          </a:p>
        </p:txBody>
      </p:sp>
      <p:sp>
        <p:nvSpPr>
          <p:cNvPr id="3" name="TextBox 2">
            <a:extLst>
              <a:ext uri="{FF2B5EF4-FFF2-40B4-BE49-F238E27FC236}">
                <a16:creationId xmlns:a16="http://schemas.microsoft.com/office/drawing/2014/main" id="{25F0D31C-C17A-6C46-5A8A-E6CCB5EF3F6E}"/>
              </a:ext>
            </a:extLst>
          </p:cNvPr>
          <p:cNvSpPr txBox="1"/>
          <p:nvPr/>
        </p:nvSpPr>
        <p:spPr>
          <a:xfrm>
            <a:off x="740664" y="1463040"/>
            <a:ext cx="9592056" cy="3693319"/>
          </a:xfrm>
          <a:prstGeom prst="rect">
            <a:avLst/>
          </a:prstGeom>
          <a:noFill/>
        </p:spPr>
        <p:txBody>
          <a:bodyPr wrap="square" rtlCol="0">
            <a:spAutoFit/>
          </a:bodyPr>
          <a:lstStyle/>
          <a:p>
            <a:r>
              <a:rPr lang="en-US" dirty="0"/>
              <a:t>Install Laravel: First, you need to install Laravel on your system. Laravel requires PHP and Composer to be installed. If you don't have them already, you can download and install PHP from the official website (</a:t>
            </a:r>
            <a:r>
              <a:rPr lang="en-US" dirty="0">
                <a:hlinkClick r:id="rId2"/>
              </a:rPr>
              <a:t>https://www.php.net/downloads.php</a:t>
            </a:r>
            <a:r>
              <a:rPr lang="en-US" dirty="0"/>
              <a:t>) and Composer from (</a:t>
            </a:r>
            <a:r>
              <a:rPr lang="en-US" dirty="0">
                <a:hlinkClick r:id="rId3"/>
              </a:rPr>
              <a:t>https://getcomposer.org/download/</a:t>
            </a:r>
            <a:r>
              <a:rPr lang="en-US" dirty="0"/>
              <a:t>).</a:t>
            </a:r>
          </a:p>
          <a:p>
            <a:r>
              <a:rPr lang="en-US" dirty="0"/>
              <a:t>	</a:t>
            </a:r>
          </a:p>
          <a:p>
            <a:r>
              <a:rPr lang="en-US" dirty="0"/>
              <a:t>Once you have PHP and Composer installed, open your command-line 	interface and run the following command to install Laravel globally:</a:t>
            </a:r>
          </a:p>
          <a:p>
            <a:r>
              <a:rPr lang="en-US" dirty="0"/>
              <a:t>	</a:t>
            </a:r>
          </a:p>
          <a:p>
            <a:r>
              <a:rPr kumimoji="0" lang="en-US" altLang="en-US" sz="1800" b="0" i="1" u="none" strike="noStrike" cap="none" normalizeH="0" baseline="0" dirty="0" err="1">
                <a:ln>
                  <a:noFill/>
                </a:ln>
                <a:solidFill>
                  <a:schemeClr val="tx1"/>
                </a:solidFill>
                <a:effectLst/>
                <a:latin typeface="Arial Unicode MS"/>
              </a:rPr>
              <a:t>laravel</a:t>
            </a:r>
            <a:r>
              <a:rPr kumimoji="0" lang="en-US" altLang="en-US" sz="1800" b="0" i="1" u="none" strike="noStrike" cap="none" normalizeH="0" baseline="0" dirty="0">
                <a:ln>
                  <a:noFill/>
                </a:ln>
                <a:solidFill>
                  <a:schemeClr val="tx1"/>
                </a:solidFill>
                <a:effectLst/>
                <a:latin typeface="Arial Unicode MS"/>
              </a:rPr>
              <a:t> new project-name</a:t>
            </a:r>
            <a:r>
              <a:rPr kumimoji="0" lang="en-US" altLang="en-US" sz="1400" b="0" i="1" u="none" strike="noStrike" cap="none" normalizeH="0" baseline="0" dirty="0">
                <a:ln>
                  <a:noFill/>
                </a:ln>
                <a:solidFill>
                  <a:schemeClr val="tx1"/>
                </a:solidFill>
                <a:effectLst/>
              </a:rPr>
              <a:t> </a:t>
            </a:r>
          </a:p>
          <a:p>
            <a:endParaRPr lang="en-US" altLang="en-US" sz="1400" i="1" dirty="0">
              <a:latin typeface="Arial" panose="020B0604020202020204" pitchFamily="34" charset="0"/>
            </a:endParaRPr>
          </a:p>
          <a:p>
            <a:endParaRPr kumimoji="0" lang="en-US" altLang="en-US" sz="4000" b="0" i="1"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15171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A7E2-758E-7F33-2582-13CBEB5E424D}"/>
              </a:ext>
            </a:extLst>
          </p:cNvPr>
          <p:cNvSpPr>
            <a:spLocks noGrp="1"/>
          </p:cNvSpPr>
          <p:nvPr>
            <p:ph type="title"/>
          </p:nvPr>
        </p:nvSpPr>
        <p:spPr>
          <a:xfrm>
            <a:off x="646111" y="452718"/>
            <a:ext cx="9404723" cy="708570"/>
          </a:xfrm>
        </p:spPr>
        <p:txBody>
          <a:bodyPr/>
          <a:lstStyle/>
          <a:p>
            <a:r>
              <a:rPr lang="en-US" b="1" u="sng" dirty="0"/>
              <a:t>Research</a:t>
            </a:r>
            <a:endParaRPr lang="en-IN" b="1" u="sng" dirty="0"/>
          </a:p>
        </p:txBody>
      </p:sp>
      <p:sp>
        <p:nvSpPr>
          <p:cNvPr id="4" name="TextBox 3">
            <a:extLst>
              <a:ext uri="{FF2B5EF4-FFF2-40B4-BE49-F238E27FC236}">
                <a16:creationId xmlns:a16="http://schemas.microsoft.com/office/drawing/2014/main" id="{A2AE2DE5-3CD3-379D-E7FF-A18E60EAE837}"/>
              </a:ext>
            </a:extLst>
          </p:cNvPr>
          <p:cNvSpPr txBox="1"/>
          <p:nvPr/>
        </p:nvSpPr>
        <p:spPr>
          <a:xfrm>
            <a:off x="603504" y="1335024"/>
            <a:ext cx="10984992" cy="5632311"/>
          </a:xfrm>
          <a:prstGeom prst="rect">
            <a:avLst/>
          </a:prstGeom>
          <a:noFill/>
        </p:spPr>
        <p:txBody>
          <a:bodyPr wrap="square" rtlCol="0">
            <a:spAutoFit/>
          </a:bodyPr>
          <a:lstStyle/>
          <a:p>
            <a:r>
              <a:rPr lang="en-US" dirty="0"/>
              <a:t>Africa faces various challenges in the agricultural sector. Some of the key problems affecting agriculture in Africa include:</a:t>
            </a:r>
          </a:p>
          <a:p>
            <a:endParaRPr lang="en-US" dirty="0"/>
          </a:p>
          <a:p>
            <a:pPr>
              <a:buFont typeface="+mj-lt"/>
              <a:buAutoNum type="arabicPeriod"/>
            </a:pPr>
            <a:r>
              <a:rPr lang="en-US" b="1" dirty="0"/>
              <a:t>Limited access to modern agricultural inputs</a:t>
            </a:r>
            <a:r>
              <a:rPr lang="en-US" dirty="0"/>
              <a:t>: Many farmers in Africa lack access to quality seeds, fertilizers, pesticides, and other modern agricultural inputs. This limits their productivity and hampers their ability to adopt improved farming techniques.</a:t>
            </a:r>
          </a:p>
          <a:p>
            <a:pPr>
              <a:buFont typeface="+mj-lt"/>
              <a:buAutoNum type="arabicPeriod"/>
            </a:pPr>
            <a:endParaRPr lang="en-US" dirty="0"/>
          </a:p>
          <a:p>
            <a:pPr>
              <a:buFont typeface="+mj-lt"/>
              <a:buAutoNum type="arabicPeriod"/>
            </a:pPr>
            <a:r>
              <a:rPr lang="en-US" b="1" dirty="0"/>
              <a:t>Poor infrastructure</a:t>
            </a:r>
            <a:r>
              <a:rPr lang="en-US" dirty="0"/>
              <a:t>: Inadequate rural infrastructure, including roads, transportation systems, and storage facilities, makes it difficult for farmers to access markets and transport their produce. It results in post-harvest losses and reduces the profitability of farming.</a:t>
            </a:r>
          </a:p>
          <a:p>
            <a:pPr>
              <a:buFont typeface="+mj-lt"/>
              <a:buAutoNum type="arabicPeriod"/>
            </a:pPr>
            <a:endParaRPr lang="en-US" dirty="0"/>
          </a:p>
          <a:p>
            <a:pPr>
              <a:buFont typeface="+mj-lt"/>
              <a:buAutoNum type="arabicPeriod"/>
            </a:pPr>
            <a:r>
              <a:rPr lang="en-US" b="1" dirty="0"/>
              <a:t>Climate change and weather variability</a:t>
            </a:r>
            <a:r>
              <a:rPr lang="en-US" dirty="0"/>
              <a:t>: African countries are vulnerable to climate change, which leads to unpredictable weather patterns, including droughts, floods, and erratic rainfall. These factors negatively impact agricultural production, leading to crop failure, reduced yields, and livestock losses.</a:t>
            </a:r>
          </a:p>
          <a:p>
            <a:pPr>
              <a:buFont typeface="+mj-lt"/>
              <a:buAutoNum type="arabicPeriod"/>
            </a:pPr>
            <a:endParaRPr lang="en-US" dirty="0"/>
          </a:p>
          <a:p>
            <a:pPr>
              <a:buFont typeface="+mj-lt"/>
              <a:buAutoNum type="arabicPeriod"/>
            </a:pPr>
            <a:r>
              <a:rPr lang="en-US" b="1" dirty="0"/>
              <a:t>Land degradation</a:t>
            </a:r>
            <a:r>
              <a:rPr lang="en-US" dirty="0"/>
              <a:t>: Soil erosion, deforestation, overgrazing, and improper land management practices contribute to land degradation in many parts of Africa. It reduces soil fertility, decreases agricultural productivity, and exacerbates food insecurity.</a:t>
            </a:r>
          </a:p>
          <a:p>
            <a:endParaRPr lang="en-IN" dirty="0"/>
          </a:p>
        </p:txBody>
      </p:sp>
    </p:spTree>
    <p:extLst>
      <p:ext uri="{BB962C8B-B14F-4D97-AF65-F5344CB8AC3E}">
        <p14:creationId xmlns:p14="http://schemas.microsoft.com/office/powerpoint/2010/main" val="187450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A7E2-758E-7F33-2582-13CBEB5E424D}"/>
              </a:ext>
            </a:extLst>
          </p:cNvPr>
          <p:cNvSpPr>
            <a:spLocks noGrp="1"/>
          </p:cNvSpPr>
          <p:nvPr>
            <p:ph type="title"/>
          </p:nvPr>
        </p:nvSpPr>
        <p:spPr>
          <a:xfrm>
            <a:off x="646111" y="452718"/>
            <a:ext cx="9404723" cy="708570"/>
          </a:xfrm>
        </p:spPr>
        <p:txBody>
          <a:bodyPr/>
          <a:lstStyle/>
          <a:p>
            <a:r>
              <a:rPr lang="en-US" b="1" u="sng" dirty="0"/>
              <a:t>Research</a:t>
            </a:r>
            <a:endParaRPr lang="en-IN" b="1" u="sng" dirty="0"/>
          </a:p>
        </p:txBody>
      </p:sp>
      <p:sp>
        <p:nvSpPr>
          <p:cNvPr id="6" name="TextBox 5">
            <a:extLst>
              <a:ext uri="{FF2B5EF4-FFF2-40B4-BE49-F238E27FC236}">
                <a16:creationId xmlns:a16="http://schemas.microsoft.com/office/drawing/2014/main" id="{13B408AB-D00A-9D20-39BF-5C4CCE704B77}"/>
              </a:ext>
            </a:extLst>
          </p:cNvPr>
          <p:cNvSpPr txBox="1"/>
          <p:nvPr/>
        </p:nvSpPr>
        <p:spPr>
          <a:xfrm>
            <a:off x="740664" y="1380744"/>
            <a:ext cx="10671048" cy="5632311"/>
          </a:xfrm>
          <a:prstGeom prst="rect">
            <a:avLst/>
          </a:prstGeom>
          <a:noFill/>
        </p:spPr>
        <p:txBody>
          <a:bodyPr wrap="square" rtlCol="0">
            <a:spAutoFit/>
          </a:bodyPr>
          <a:lstStyle/>
          <a:p>
            <a:pPr defTabSz="914400" eaLnBrk="0" fontAlgn="base" hangingPunct="0">
              <a:spcBef>
                <a:spcPct val="0"/>
              </a:spcBef>
              <a:spcAft>
                <a:spcPct val="0"/>
              </a:spcAft>
            </a:pPr>
            <a:r>
              <a:rPr lang="en-US" b="1" dirty="0">
                <a:latin typeface="+mj-lt"/>
              </a:rPr>
              <a:t>5.Lack of access to credit and financial services</a:t>
            </a:r>
            <a:r>
              <a:rPr lang="en-US" dirty="0">
                <a:latin typeface="+mj-lt"/>
              </a:rPr>
              <a:t>: Smallholder farmers often struggle to access credit and financial services to invest in their farms, purchase inputs, or expand their operations. Limited access to finance restricts their ability to improve productivity and adopt modern farming technologies.</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6.</a:t>
            </a:r>
            <a:r>
              <a:rPr kumimoji="0" lang="en-US" altLang="en-US" sz="1800" b="1" i="0" strike="noStrike" cap="none" normalizeH="0" baseline="0" dirty="0">
                <a:ln>
                  <a:noFill/>
                </a:ln>
                <a:solidFill>
                  <a:schemeClr val="tx1"/>
                </a:solidFill>
                <a:effectLst/>
                <a:latin typeface="+mj-lt"/>
              </a:rPr>
              <a:t>Limited market access</a:t>
            </a:r>
            <a:r>
              <a:rPr kumimoji="0" lang="en-US" altLang="en-US" sz="1800" b="0" i="0" u="none" strike="noStrike" cap="none" normalizeH="0" baseline="0" dirty="0">
                <a:ln>
                  <a:noFill/>
                </a:ln>
                <a:solidFill>
                  <a:schemeClr val="tx1"/>
                </a:solidFill>
                <a:effectLst/>
                <a:latin typeface="+mj-lt"/>
              </a:rPr>
              <a:t>: Many farmers in Africa face challenges in accessing local and international markets. Poor market infrastructure, high transportation costs, and limited market information hinder their ability to sell their produce at fair prices and engage in profitable agricultural trade. Inadequate agricultural extension services: Limited access to agricultural extension services, such as training, technical advice, and information on best practices, hampers farmers' ability to adopt modern farming techniques and improve productivity.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7.</a:t>
            </a:r>
            <a:r>
              <a:rPr kumimoji="0" lang="en-US" altLang="en-US" sz="1800" b="1" i="0" u="none" strike="noStrike" cap="none" normalizeH="0" baseline="0" dirty="0">
                <a:ln>
                  <a:noFill/>
                </a:ln>
                <a:solidFill>
                  <a:schemeClr val="tx1"/>
                </a:solidFill>
                <a:effectLst/>
                <a:latin typeface="+mj-lt"/>
              </a:rPr>
              <a:t>Pests and diseases</a:t>
            </a:r>
            <a:r>
              <a:rPr kumimoji="0" lang="en-US" altLang="en-US" sz="1800" b="0" i="0" u="none" strike="noStrike" cap="none" normalizeH="0" baseline="0" dirty="0">
                <a:ln>
                  <a:noFill/>
                </a:ln>
                <a:solidFill>
                  <a:schemeClr val="tx1"/>
                </a:solidFill>
                <a:effectLst/>
                <a:latin typeface="+mj-lt"/>
              </a:rPr>
              <a:t>: Crop pests, diseases, and livestock ailments pose significant challenges to African farmers. Inadequate pest control measures, limited access to veterinary services, and lack of disease-resistant varieties contribute to crop and livestock losses.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8.</a:t>
            </a:r>
            <a:r>
              <a:rPr kumimoji="0" lang="en-US" altLang="en-US" sz="1800" b="1" i="0" u="none" strike="noStrike" cap="none" normalizeH="0" baseline="0" dirty="0">
                <a:ln>
                  <a:noFill/>
                </a:ln>
                <a:solidFill>
                  <a:schemeClr val="tx1"/>
                </a:solidFill>
                <a:effectLst/>
                <a:latin typeface="+mj-lt"/>
              </a:rPr>
              <a:t>Inadequate policy support</a:t>
            </a:r>
            <a:r>
              <a:rPr kumimoji="0" lang="en-US" altLang="en-US" sz="1800" b="0" i="0" u="none" strike="noStrike" cap="none" normalizeH="0" baseline="0" dirty="0">
                <a:ln>
                  <a:noFill/>
                </a:ln>
                <a:solidFill>
                  <a:schemeClr val="tx1"/>
                </a:solidFill>
                <a:effectLst/>
                <a:latin typeface="+mj-lt"/>
              </a:rPr>
              <a:t>: In some cases, inadequate policy support and weak institutional frameworks hinder agricultural development. Limited investment in agricultural research, extension services, and infrastructure development can slow down progress in the sector.</a:t>
            </a:r>
          </a:p>
          <a:p>
            <a:endParaRPr lang="en-IN" dirty="0">
              <a:latin typeface="+mj-lt"/>
            </a:endParaRPr>
          </a:p>
        </p:txBody>
      </p:sp>
    </p:spTree>
    <p:extLst>
      <p:ext uri="{BB962C8B-B14F-4D97-AF65-F5344CB8AC3E}">
        <p14:creationId xmlns:p14="http://schemas.microsoft.com/office/powerpoint/2010/main" val="223952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A7E2-758E-7F33-2582-13CBEB5E424D}"/>
              </a:ext>
            </a:extLst>
          </p:cNvPr>
          <p:cNvSpPr>
            <a:spLocks noGrp="1"/>
          </p:cNvSpPr>
          <p:nvPr>
            <p:ph type="title"/>
          </p:nvPr>
        </p:nvSpPr>
        <p:spPr>
          <a:xfrm>
            <a:off x="646111" y="452718"/>
            <a:ext cx="9404723" cy="708570"/>
          </a:xfrm>
        </p:spPr>
        <p:txBody>
          <a:bodyPr/>
          <a:lstStyle/>
          <a:p>
            <a:r>
              <a:rPr lang="en-US" b="1" u="sng" dirty="0"/>
              <a:t>Solution</a:t>
            </a:r>
            <a:endParaRPr lang="en-IN" b="1" u="sng" dirty="0"/>
          </a:p>
        </p:txBody>
      </p:sp>
      <p:sp>
        <p:nvSpPr>
          <p:cNvPr id="3" name="TextBox 2">
            <a:extLst>
              <a:ext uri="{FF2B5EF4-FFF2-40B4-BE49-F238E27FC236}">
                <a16:creationId xmlns:a16="http://schemas.microsoft.com/office/drawing/2014/main" id="{7C292D16-15BE-005A-3BA7-2B51A4825B78}"/>
              </a:ext>
            </a:extLst>
          </p:cNvPr>
          <p:cNvSpPr txBox="1"/>
          <p:nvPr/>
        </p:nvSpPr>
        <p:spPr>
          <a:xfrm>
            <a:off x="749808" y="1481328"/>
            <a:ext cx="10268712" cy="5355312"/>
          </a:xfrm>
          <a:prstGeom prst="rect">
            <a:avLst/>
          </a:prstGeom>
          <a:noFill/>
        </p:spPr>
        <p:txBody>
          <a:bodyPr wrap="square" rtlCol="0">
            <a:spAutoFit/>
          </a:bodyPr>
          <a:lstStyle/>
          <a:p>
            <a:r>
              <a:rPr lang="en-US" dirty="0"/>
              <a:t>While a website alone cannot solve all the agricultural problems in Africa, it can contribute to addressing some of the challenges and providing valuable information and resources to farmers. Here are some ways a website can help:</a:t>
            </a:r>
          </a:p>
          <a:p>
            <a:endParaRPr lang="en-US" dirty="0"/>
          </a:p>
          <a:p>
            <a:pPr>
              <a:buFont typeface="+mj-lt"/>
              <a:buAutoNum type="arabicPeriod"/>
            </a:pPr>
            <a:r>
              <a:rPr lang="en-US" b="1" dirty="0"/>
              <a:t>Information dissemination</a:t>
            </a:r>
            <a:r>
              <a:rPr lang="en-US" dirty="0"/>
              <a:t>: Create a website that serves as a knowledge hub for agriculture in Africa. Provide comprehensive information on modern farming techniques, best practices, pest and disease management, climate-smart agriculture, and sustainable farming methods. Make this information easily accessible and available in local languages.</a:t>
            </a:r>
          </a:p>
          <a:p>
            <a:pPr>
              <a:buFont typeface="+mj-lt"/>
              <a:buAutoNum type="arabicPeriod"/>
            </a:pPr>
            <a:endParaRPr lang="en-US" dirty="0"/>
          </a:p>
          <a:p>
            <a:pPr>
              <a:buFont typeface="+mj-lt"/>
              <a:buAutoNum type="arabicPeriod"/>
            </a:pPr>
            <a:r>
              <a:rPr lang="en-US" b="1" dirty="0"/>
              <a:t>Market access and e-commerce</a:t>
            </a:r>
            <a:r>
              <a:rPr lang="en-US" dirty="0"/>
              <a:t>: Develop an online platform where farmers can showcase their produce and connect with potential buyers, including local markets, retailers, and exporters. This platform can facilitate direct sales, reduce middlemen, and enable farmers to access fair prices for their products.</a:t>
            </a:r>
          </a:p>
          <a:p>
            <a:pPr>
              <a:buFont typeface="+mj-lt"/>
              <a:buAutoNum type="arabicPeriod"/>
            </a:pPr>
            <a:endParaRPr lang="en-US" dirty="0"/>
          </a:p>
          <a:p>
            <a:pPr>
              <a:buFont typeface="+mj-lt"/>
              <a:buAutoNum type="arabicPeriod"/>
            </a:pPr>
            <a:r>
              <a:rPr lang="en-US" b="1" dirty="0"/>
              <a:t>Access to agricultural inputs</a:t>
            </a:r>
            <a:r>
              <a:rPr lang="en-US" dirty="0"/>
              <a:t>: Collaborate with agribusinesses and suppliers to create an online marketplace where farmers can purchase quality seeds, fertilizers, pesticides, and other agricultural inputs. Provide information on product availability, pricing, and delivery options.</a:t>
            </a:r>
          </a:p>
          <a:p>
            <a:endParaRPr lang="en-IN" dirty="0"/>
          </a:p>
        </p:txBody>
      </p:sp>
    </p:spTree>
    <p:extLst>
      <p:ext uri="{BB962C8B-B14F-4D97-AF65-F5344CB8AC3E}">
        <p14:creationId xmlns:p14="http://schemas.microsoft.com/office/powerpoint/2010/main" val="317761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A7E2-758E-7F33-2582-13CBEB5E424D}"/>
              </a:ext>
            </a:extLst>
          </p:cNvPr>
          <p:cNvSpPr>
            <a:spLocks noGrp="1"/>
          </p:cNvSpPr>
          <p:nvPr>
            <p:ph type="title"/>
          </p:nvPr>
        </p:nvSpPr>
        <p:spPr>
          <a:xfrm>
            <a:off x="646111" y="452718"/>
            <a:ext cx="9404723" cy="708570"/>
          </a:xfrm>
        </p:spPr>
        <p:txBody>
          <a:bodyPr/>
          <a:lstStyle/>
          <a:p>
            <a:r>
              <a:rPr lang="en-US" b="1" u="sng" dirty="0"/>
              <a:t>Solution</a:t>
            </a:r>
            <a:endParaRPr lang="en-IN" b="1" u="sng" dirty="0"/>
          </a:p>
        </p:txBody>
      </p:sp>
      <p:sp>
        <p:nvSpPr>
          <p:cNvPr id="5" name="TextBox 4">
            <a:extLst>
              <a:ext uri="{FF2B5EF4-FFF2-40B4-BE49-F238E27FC236}">
                <a16:creationId xmlns:a16="http://schemas.microsoft.com/office/drawing/2014/main" id="{612D482F-38A9-032F-58CF-C8543C676BBC}"/>
              </a:ext>
            </a:extLst>
          </p:cNvPr>
          <p:cNvSpPr txBox="1"/>
          <p:nvPr/>
        </p:nvSpPr>
        <p:spPr>
          <a:xfrm>
            <a:off x="822960" y="1627632"/>
            <a:ext cx="9930384" cy="424731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mj-lt"/>
              </a:rPr>
              <a:t>4.Weather information and climate services</a:t>
            </a:r>
            <a:r>
              <a:rPr kumimoji="0" lang="en-US" altLang="en-US" sz="1800" b="0" i="0" u="none" strike="noStrike" cap="none" normalizeH="0" baseline="0" dirty="0">
                <a:ln>
                  <a:noFill/>
                </a:ln>
                <a:solidFill>
                  <a:schemeClr val="tx1"/>
                </a:solidFill>
                <a:effectLst/>
                <a:latin typeface="+mj-lt"/>
              </a:rPr>
              <a:t>: Integrate weather forecasting services into the website, providing real-time weather updates, climate information, and early warning systems for extreme weather events. This helps farmers plan their activities, adapt to changing weather patterns, and mitigate risks.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mj-lt"/>
              </a:rPr>
              <a:t>5.Online training and extension services</a:t>
            </a:r>
            <a:r>
              <a:rPr kumimoji="0" lang="en-US" altLang="en-US" sz="1800" b="0" i="0" u="none" strike="noStrike" cap="none" normalizeH="0" baseline="0" dirty="0">
                <a:ln>
                  <a:noFill/>
                </a:ln>
                <a:solidFill>
                  <a:schemeClr val="tx1"/>
                </a:solidFill>
                <a:effectLst/>
                <a:latin typeface="+mj-lt"/>
              </a:rPr>
              <a:t>: Offer online training courses, video tutorials, and webinars on various agricultural topics, targeting smallholder farmers. Provide access to agricultural extension services through the website, enabling farmers to seek expert advice and guidance remotely.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mj-lt"/>
              </a:rPr>
              <a:t>6.Farmer networking and community building</a:t>
            </a:r>
            <a:r>
              <a:rPr kumimoji="0" lang="en-US" altLang="en-US" sz="1800" b="0" i="0" u="none" strike="noStrike" cap="none" normalizeH="0" baseline="0" dirty="0">
                <a:ln>
                  <a:noFill/>
                </a:ln>
                <a:solidFill>
                  <a:schemeClr val="tx1"/>
                </a:solidFill>
                <a:effectLst/>
                <a:latin typeface="+mj-lt"/>
              </a:rPr>
              <a:t>: Create a platform where farmers can connect, share experiences, and learn from each other. Include discussion forums, online communities, and social networking features to facilitate knowledge exchange and collaboration.</a:t>
            </a:r>
          </a:p>
          <a:p>
            <a:endParaRPr lang="en-IN" dirty="0">
              <a:latin typeface="+mj-lt"/>
            </a:endParaRPr>
          </a:p>
        </p:txBody>
      </p:sp>
    </p:spTree>
    <p:extLst>
      <p:ext uri="{BB962C8B-B14F-4D97-AF65-F5344CB8AC3E}">
        <p14:creationId xmlns:p14="http://schemas.microsoft.com/office/powerpoint/2010/main" val="3470960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424</TotalTime>
  <Words>1095</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Century Gothic</vt:lpstr>
      <vt:lpstr>Wingdings 3</vt:lpstr>
      <vt:lpstr>Ion</vt:lpstr>
      <vt:lpstr>PowerPoint Presentation</vt:lpstr>
      <vt:lpstr>ABOUT THE HACKATHON</vt:lpstr>
      <vt:lpstr>PROBLEM STATEMENT</vt:lpstr>
      <vt:lpstr>TECHNOLOGIES USED</vt:lpstr>
      <vt:lpstr>Implementing Laravel</vt:lpstr>
      <vt:lpstr>Research</vt:lpstr>
      <vt:lpstr>Research</vt:lpstr>
      <vt:lpstr>Solution</vt:lpstr>
      <vt:lpstr>Solution</vt:lpstr>
      <vt:lpstr>Solution</vt:lpstr>
      <vt:lpstr>LOGO OF THE WEBSITE</vt:lpstr>
      <vt:lpstr>WEBSITE DETAILS</vt:lpstr>
      <vt:lpstr>WEBSITE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shaswata.ssaha@outlook.com</dc:creator>
  <cp:lastModifiedBy>shaswata.ssaha@outlook.com</cp:lastModifiedBy>
  <cp:revision>7</cp:revision>
  <dcterms:created xsi:type="dcterms:W3CDTF">2023-05-28T08:17:25Z</dcterms:created>
  <dcterms:modified xsi:type="dcterms:W3CDTF">2023-05-28T15:21:44Z</dcterms:modified>
</cp:coreProperties>
</file>