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7" r:id="rId13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0580" y="2697663"/>
            <a:ext cx="359533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6373" y="2439072"/>
            <a:ext cx="6600825" cy="710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3" y="4226016"/>
            <a:ext cx="7556500" cy="6500495"/>
          </a:xfrm>
          <a:custGeom>
            <a:avLst/>
            <a:gdLst/>
            <a:ahLst/>
            <a:cxnLst/>
            <a:rect l="l" t="t" r="r" b="b"/>
            <a:pathLst>
              <a:path w="7556500" h="6500495">
                <a:moveTo>
                  <a:pt x="7555991" y="6500112"/>
                </a:moveTo>
                <a:lnTo>
                  <a:pt x="0" y="6500112"/>
                </a:lnTo>
                <a:lnTo>
                  <a:pt x="0" y="0"/>
                </a:lnTo>
                <a:lnTo>
                  <a:pt x="7555991" y="0"/>
                </a:lnTo>
                <a:lnTo>
                  <a:pt x="7555991" y="6500112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pPr algn="ctr"/>
            <a:endParaRPr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729" y="3728467"/>
            <a:ext cx="5254625" cy="90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6590" algn="l">
              <a:lnSpc>
                <a:spcPct val="100000"/>
              </a:lnSpc>
              <a:spcBef>
                <a:spcPts val="95"/>
              </a:spcBef>
            </a:pPr>
            <a:r>
              <a:rPr sz="5800" b="1" spc="-570" dirty="0">
                <a:solidFill>
                  <a:srgbClr val="212121"/>
                </a:solidFill>
                <a:latin typeface="Arial MT"/>
                <a:cs typeface="Arial Black"/>
              </a:rPr>
              <a:t>GALEFORCE</a:t>
            </a:r>
            <a:endParaRPr sz="5800" b="1" dirty="0">
              <a:latin typeface="Arial MT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700" y="473075"/>
            <a:ext cx="297180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050" spc="-170" dirty="0">
                <a:latin typeface="Arial MT"/>
                <a:cs typeface="Arial Black"/>
              </a:rPr>
              <a:t>NOVEMBER</a:t>
            </a:r>
            <a:r>
              <a:rPr sz="2050" spc="-114" dirty="0">
                <a:latin typeface="Arial MT"/>
                <a:cs typeface="Arial Black"/>
              </a:rPr>
              <a:t> </a:t>
            </a:r>
            <a:r>
              <a:rPr sz="2050" spc="-95" dirty="0">
                <a:latin typeface="Arial MT"/>
                <a:cs typeface="Arial Black"/>
              </a:rPr>
              <a:t>2023-</a:t>
            </a:r>
            <a:r>
              <a:rPr sz="2050" spc="-60" dirty="0">
                <a:latin typeface="Arial MT"/>
                <a:cs typeface="Arial Black"/>
              </a:rPr>
              <a:t>2024</a:t>
            </a:r>
            <a:endParaRPr sz="2050" dirty="0">
              <a:latin typeface="Arial MT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2373" y="2300691"/>
            <a:ext cx="35953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315" dirty="0">
                <a:latin typeface="Arial MT"/>
              </a:rPr>
              <a:t>PROJECT </a:t>
            </a:r>
            <a:r>
              <a:rPr spc="-345" dirty="0">
                <a:latin typeface="Arial MT"/>
              </a:rPr>
              <a:t>REPORT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729" y="6986746"/>
            <a:ext cx="5314877" cy="2942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ts val="3825"/>
              </a:lnSpc>
              <a:spcBef>
                <a:spcPts val="95"/>
              </a:spcBef>
            </a:pPr>
            <a:r>
              <a:rPr sz="3200" spc="-280" dirty="0">
                <a:solidFill>
                  <a:srgbClr val="FFFFFF"/>
                </a:solidFill>
                <a:latin typeface="Arial MT"/>
                <a:cs typeface="Arial Black"/>
              </a:rPr>
              <a:t>PRPARED</a:t>
            </a:r>
            <a:r>
              <a:rPr sz="3200" spc="-290" dirty="0">
                <a:solidFill>
                  <a:srgbClr val="FFFFFF"/>
                </a:solidFill>
                <a:latin typeface="Arial MT"/>
                <a:cs typeface="Arial Black"/>
              </a:rPr>
              <a:t> FOR:</a:t>
            </a:r>
            <a:endParaRPr sz="3200" dirty="0">
              <a:latin typeface="Arial MT"/>
              <a:cs typeface="Arial Black"/>
            </a:endParaRPr>
          </a:p>
          <a:p>
            <a:pPr marL="12700" algn="l">
              <a:lnSpc>
                <a:spcPts val="2805"/>
              </a:lnSpc>
            </a:pPr>
            <a:r>
              <a:rPr sz="2350" spc="-180" dirty="0">
                <a:solidFill>
                  <a:srgbClr val="FFFFFF"/>
                </a:solidFill>
                <a:latin typeface="Arial MT"/>
                <a:cs typeface="Arial Black"/>
              </a:rPr>
              <a:t>WRO</a:t>
            </a:r>
            <a:r>
              <a:rPr sz="2350" spc="-210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sz="2350" spc="-165" dirty="0">
                <a:solidFill>
                  <a:srgbClr val="FFFFFF"/>
                </a:solidFill>
                <a:latin typeface="Arial MT"/>
                <a:cs typeface="Arial Black"/>
              </a:rPr>
              <a:t>INTERNATIONALS</a:t>
            </a:r>
            <a:endParaRPr sz="2350" dirty="0">
              <a:latin typeface="Arial MT"/>
              <a:cs typeface="Arial Black"/>
            </a:endParaRPr>
          </a:p>
          <a:p>
            <a:pPr marL="12700" marR="1024255" algn="l">
              <a:lnSpc>
                <a:spcPct val="116399"/>
              </a:lnSpc>
              <a:spcBef>
                <a:spcPts val="1995"/>
              </a:spcBef>
            </a:pPr>
            <a:r>
              <a:rPr sz="2200" spc="-25" dirty="0">
                <a:solidFill>
                  <a:srgbClr val="FFFFFF"/>
                </a:solidFill>
                <a:latin typeface="Arial MT"/>
                <a:cs typeface="Arial Black"/>
              </a:rPr>
              <a:t>BY: </a:t>
            </a:r>
            <a:endParaRPr lang="en-IN" sz="2200" spc="-25" dirty="0">
              <a:solidFill>
                <a:srgbClr val="FFFFFF"/>
              </a:solidFill>
              <a:latin typeface="Arial MT"/>
              <a:cs typeface="Arial Black"/>
            </a:endParaRPr>
          </a:p>
          <a:p>
            <a:pPr marL="12700" marR="1024255" algn="l">
              <a:lnSpc>
                <a:spcPct val="116399"/>
              </a:lnSpc>
              <a:spcBef>
                <a:spcPts val="1995"/>
              </a:spcBef>
            </a:pPr>
            <a:r>
              <a:rPr sz="2200" spc="-175" dirty="0">
                <a:solidFill>
                  <a:srgbClr val="FFFFFF"/>
                </a:solidFill>
                <a:latin typeface="Arial MT"/>
                <a:cs typeface="Arial Black"/>
              </a:rPr>
              <a:t>JHANVARSHAN</a:t>
            </a:r>
            <a:r>
              <a:rPr lang="en-IN" sz="2200" spc="-175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Arial MT"/>
                <a:cs typeface="Arial Black"/>
              </a:rPr>
              <a:t>.</a:t>
            </a:r>
            <a:r>
              <a:rPr lang="en-IN" sz="2200" spc="-175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Arial MT"/>
                <a:cs typeface="Arial Black"/>
              </a:rPr>
              <a:t>N</a:t>
            </a:r>
            <a:endParaRPr sz="2200" dirty="0">
              <a:latin typeface="Arial MT"/>
              <a:cs typeface="Arial Black"/>
            </a:endParaRPr>
          </a:p>
          <a:p>
            <a:pPr marL="12700" marR="5080" algn="l">
              <a:lnSpc>
                <a:spcPct val="116399"/>
              </a:lnSpc>
            </a:pPr>
            <a:r>
              <a:rPr sz="2200" spc="-210" dirty="0">
                <a:solidFill>
                  <a:srgbClr val="FFFFFF"/>
                </a:solidFill>
                <a:latin typeface="Arial MT"/>
                <a:cs typeface="Arial Black"/>
              </a:rPr>
              <a:t>SARANSH</a:t>
            </a:r>
            <a:r>
              <a:rPr sz="2200" spc="-160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Black"/>
              </a:rPr>
              <a:t>SINGHANIA </a:t>
            </a:r>
            <a:endParaRPr lang="en-IN" sz="2200" spc="-45" dirty="0">
              <a:solidFill>
                <a:srgbClr val="FFFFFF"/>
              </a:solidFill>
              <a:latin typeface="Arial MT"/>
              <a:cs typeface="Arial Black"/>
            </a:endParaRPr>
          </a:p>
          <a:p>
            <a:pPr marL="12700" marR="5080" algn="l">
              <a:lnSpc>
                <a:spcPct val="116399"/>
              </a:lnSpc>
            </a:pPr>
            <a:r>
              <a:rPr sz="2200" spc="-160" dirty="0">
                <a:solidFill>
                  <a:srgbClr val="FFFFFF"/>
                </a:solidFill>
                <a:latin typeface="Arial MT"/>
                <a:cs typeface="Arial Black"/>
              </a:rPr>
              <a:t>COACH:</a:t>
            </a:r>
            <a:r>
              <a:rPr sz="2200" spc="-220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lang="en-IN" sz="2200" spc="-210" dirty="0">
                <a:solidFill>
                  <a:srgbClr val="FFFFFF"/>
                </a:solidFill>
                <a:latin typeface="Arial MT"/>
                <a:cs typeface="Arial Black"/>
              </a:rPr>
              <a:t>ABIRAMI RAJAGOPALAN</a:t>
            </a:r>
            <a:endParaRPr sz="2200" dirty="0">
              <a:latin typeface="Arial MT"/>
              <a:cs typeface="Arial Black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46803" y="5351206"/>
            <a:ext cx="6086475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6590" algn="l">
              <a:spcBef>
                <a:spcPts val="95"/>
              </a:spcBef>
            </a:pPr>
            <a:r>
              <a:rPr lang="en-US" sz="3600" spc="-204" dirty="0">
                <a:solidFill>
                  <a:srgbClr val="FFFFFF"/>
                </a:solidFill>
                <a:latin typeface="Arial MT"/>
                <a:cs typeface="Arial Black"/>
              </a:rPr>
              <a:t>Where</a:t>
            </a:r>
            <a:r>
              <a:rPr lang="en-US" sz="3600" spc="-290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lang="en-US" sz="3600" spc="-175" dirty="0">
                <a:solidFill>
                  <a:srgbClr val="FFFFFF"/>
                </a:solidFill>
                <a:latin typeface="Arial MT"/>
                <a:cs typeface="Arial Black"/>
              </a:rPr>
              <a:t>the</a:t>
            </a:r>
            <a:r>
              <a:rPr lang="en-US" sz="3600" spc="-290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lang="en-US" sz="3600" spc="-185" dirty="0">
                <a:solidFill>
                  <a:srgbClr val="FFFFFF"/>
                </a:solidFill>
                <a:latin typeface="Arial MT"/>
                <a:cs typeface="Arial Black"/>
              </a:rPr>
              <a:t>Future</a:t>
            </a:r>
            <a:r>
              <a:rPr lang="en-US" sz="3600" spc="-290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lang="en-US" sz="3600" spc="-280" dirty="0">
                <a:solidFill>
                  <a:srgbClr val="FFFFFF"/>
                </a:solidFill>
                <a:latin typeface="Arial MT"/>
                <a:cs typeface="Arial Black"/>
              </a:rPr>
              <a:t>Sets</a:t>
            </a:r>
            <a:r>
              <a:rPr lang="en-US" sz="3600" spc="-285" dirty="0">
                <a:solidFill>
                  <a:srgbClr val="FFFFFF"/>
                </a:solidFill>
                <a:latin typeface="Arial MT"/>
                <a:cs typeface="Arial Black"/>
              </a:rPr>
              <a:t> </a:t>
            </a:r>
            <a:r>
              <a:rPr lang="en-US" sz="3600" spc="-155" dirty="0">
                <a:solidFill>
                  <a:srgbClr val="FFFFFF"/>
                </a:solidFill>
                <a:latin typeface="Arial MT"/>
                <a:cs typeface="Arial Black"/>
              </a:rPr>
              <a:t>Sail</a:t>
            </a:r>
            <a:endParaRPr lang="en-US" sz="3600" dirty="0">
              <a:latin typeface="Arial MT"/>
              <a:cs typeface="Arial Black"/>
            </a:endParaRPr>
          </a:p>
          <a:p>
            <a:pPr marL="656590" algn="ctr">
              <a:lnSpc>
                <a:spcPct val="100000"/>
              </a:lnSpc>
              <a:spcBef>
                <a:spcPts val="95"/>
              </a:spcBef>
            </a:pPr>
            <a:endParaRPr sz="3600" b="1" dirty="0">
              <a:latin typeface="Arial MT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66786"/>
            <a:ext cx="7556500" cy="2120900"/>
            <a:chOff x="0" y="8566786"/>
            <a:chExt cx="7556500" cy="2120900"/>
          </a:xfrm>
        </p:grpSpPr>
        <p:sp>
          <p:nvSpPr>
            <p:cNvPr id="3" name="object 3"/>
            <p:cNvSpPr/>
            <p:nvPr/>
          </p:nvSpPr>
          <p:spPr>
            <a:xfrm>
              <a:off x="0" y="8566786"/>
              <a:ext cx="7556500" cy="2120900"/>
            </a:xfrm>
            <a:custGeom>
              <a:avLst/>
              <a:gdLst/>
              <a:ahLst/>
              <a:cxnLst/>
              <a:rect l="l" t="t" r="r" b="b"/>
              <a:pathLst>
                <a:path w="7556500" h="2120900">
                  <a:moveTo>
                    <a:pt x="7555991" y="0"/>
                  </a:moveTo>
                  <a:lnTo>
                    <a:pt x="7555991" y="2120808"/>
                  </a:lnTo>
                  <a:lnTo>
                    <a:pt x="0" y="2120808"/>
                  </a:lnTo>
                  <a:lnTo>
                    <a:pt x="0" y="0"/>
                  </a:lnTo>
                  <a:lnTo>
                    <a:pt x="7555991" y="0"/>
                  </a:lnTo>
                  <a:close/>
                </a:path>
              </a:pathLst>
            </a:custGeom>
            <a:solidFill>
              <a:srgbClr val="AAD5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995" y="8626208"/>
              <a:ext cx="381000" cy="285750"/>
            </a:xfrm>
            <a:custGeom>
              <a:avLst/>
              <a:gdLst/>
              <a:ahLst/>
              <a:cxnLst/>
              <a:rect l="l" t="t" r="r" b="b"/>
              <a:pathLst>
                <a:path w="381000" h="285750">
                  <a:moveTo>
                    <a:pt x="178892" y="201472"/>
                  </a:moveTo>
                  <a:lnTo>
                    <a:pt x="172567" y="170611"/>
                  </a:lnTo>
                  <a:lnTo>
                    <a:pt x="155333" y="145402"/>
                  </a:lnTo>
                  <a:lnTo>
                    <a:pt x="129794" y="128409"/>
                  </a:lnTo>
                  <a:lnTo>
                    <a:pt x="98501" y="122174"/>
                  </a:lnTo>
                  <a:lnTo>
                    <a:pt x="85293" y="123253"/>
                  </a:lnTo>
                  <a:lnTo>
                    <a:pt x="72796" y="126365"/>
                  </a:lnTo>
                  <a:lnTo>
                    <a:pt x="61150" y="131330"/>
                  </a:lnTo>
                  <a:lnTo>
                    <a:pt x="50533" y="137960"/>
                  </a:lnTo>
                  <a:lnTo>
                    <a:pt x="57327" y="107086"/>
                  </a:lnTo>
                  <a:lnTo>
                    <a:pt x="75768" y="76212"/>
                  </a:lnTo>
                  <a:lnTo>
                    <a:pt x="105879" y="45339"/>
                  </a:lnTo>
                  <a:lnTo>
                    <a:pt x="147713" y="14452"/>
                  </a:lnTo>
                  <a:lnTo>
                    <a:pt x="138277" y="0"/>
                  </a:lnTo>
                  <a:lnTo>
                    <a:pt x="88493" y="34569"/>
                  </a:lnTo>
                  <a:lnTo>
                    <a:pt x="49784" y="70459"/>
                  </a:lnTo>
                  <a:lnTo>
                    <a:pt x="22123" y="107670"/>
                  </a:lnTo>
                  <a:lnTo>
                    <a:pt x="5524" y="146189"/>
                  </a:lnTo>
                  <a:lnTo>
                    <a:pt x="0" y="186042"/>
                  </a:lnTo>
                  <a:lnTo>
                    <a:pt x="1600" y="208038"/>
                  </a:lnTo>
                  <a:lnTo>
                    <a:pt x="14427" y="244475"/>
                  </a:lnTo>
                  <a:lnTo>
                    <a:pt x="54737" y="278676"/>
                  </a:lnTo>
                  <a:lnTo>
                    <a:pt x="90614" y="285254"/>
                  </a:lnTo>
                  <a:lnTo>
                    <a:pt x="109308" y="283933"/>
                  </a:lnTo>
                  <a:lnTo>
                    <a:pt x="154000" y="264071"/>
                  </a:lnTo>
                  <a:lnTo>
                    <a:pt x="176580" y="227355"/>
                  </a:lnTo>
                  <a:lnTo>
                    <a:pt x="178092" y="212699"/>
                  </a:lnTo>
                  <a:lnTo>
                    <a:pt x="178054" y="212293"/>
                  </a:lnTo>
                  <a:lnTo>
                    <a:pt x="178536" y="208749"/>
                  </a:lnTo>
                  <a:lnTo>
                    <a:pt x="178892" y="205168"/>
                  </a:lnTo>
                  <a:lnTo>
                    <a:pt x="178892" y="201472"/>
                  </a:lnTo>
                  <a:close/>
                </a:path>
                <a:path w="381000" h="285750">
                  <a:moveTo>
                    <a:pt x="380682" y="201472"/>
                  </a:moveTo>
                  <a:lnTo>
                    <a:pt x="374357" y="170611"/>
                  </a:lnTo>
                  <a:lnTo>
                    <a:pt x="357136" y="145402"/>
                  </a:lnTo>
                  <a:lnTo>
                    <a:pt x="331584" y="128397"/>
                  </a:lnTo>
                  <a:lnTo>
                    <a:pt x="300304" y="122174"/>
                  </a:lnTo>
                  <a:lnTo>
                    <a:pt x="285445" y="123532"/>
                  </a:lnTo>
                  <a:lnTo>
                    <a:pt x="271500" y="127457"/>
                  </a:lnTo>
                  <a:lnTo>
                    <a:pt x="258711" y="133680"/>
                  </a:lnTo>
                  <a:lnTo>
                    <a:pt x="247307" y="141960"/>
                  </a:lnTo>
                  <a:lnTo>
                    <a:pt x="247307" y="141478"/>
                  </a:lnTo>
                  <a:lnTo>
                    <a:pt x="247230" y="141058"/>
                  </a:lnTo>
                  <a:lnTo>
                    <a:pt x="247230" y="140563"/>
                  </a:lnTo>
                  <a:lnTo>
                    <a:pt x="253314" y="109029"/>
                  </a:lnTo>
                  <a:lnTo>
                    <a:pt x="271589" y="77508"/>
                  </a:lnTo>
                  <a:lnTo>
                    <a:pt x="302031" y="45974"/>
                  </a:lnTo>
                  <a:lnTo>
                    <a:pt x="344665" y="14439"/>
                  </a:lnTo>
                  <a:lnTo>
                    <a:pt x="335229" y="0"/>
                  </a:lnTo>
                  <a:lnTo>
                    <a:pt x="285445" y="34569"/>
                  </a:lnTo>
                  <a:lnTo>
                    <a:pt x="246722" y="70459"/>
                  </a:lnTo>
                  <a:lnTo>
                    <a:pt x="219062" y="107670"/>
                  </a:lnTo>
                  <a:lnTo>
                    <a:pt x="202476" y="146202"/>
                  </a:lnTo>
                  <a:lnTo>
                    <a:pt x="196938" y="186067"/>
                  </a:lnTo>
                  <a:lnTo>
                    <a:pt x="198539" y="208051"/>
                  </a:lnTo>
                  <a:lnTo>
                    <a:pt x="211378" y="244487"/>
                  </a:lnTo>
                  <a:lnTo>
                    <a:pt x="251675" y="278688"/>
                  </a:lnTo>
                  <a:lnTo>
                    <a:pt x="287553" y="285280"/>
                  </a:lnTo>
                  <a:lnTo>
                    <a:pt x="306247" y="283959"/>
                  </a:lnTo>
                  <a:lnTo>
                    <a:pt x="350939" y="264083"/>
                  </a:lnTo>
                  <a:lnTo>
                    <a:pt x="354965" y="259892"/>
                  </a:lnTo>
                  <a:lnTo>
                    <a:pt x="358394" y="256222"/>
                  </a:lnTo>
                  <a:lnTo>
                    <a:pt x="359435" y="255028"/>
                  </a:lnTo>
                  <a:lnTo>
                    <a:pt x="360692" y="253898"/>
                  </a:lnTo>
                  <a:lnTo>
                    <a:pt x="361645" y="252666"/>
                  </a:lnTo>
                  <a:lnTo>
                    <a:pt x="369620" y="241579"/>
                  </a:lnTo>
                  <a:lnTo>
                    <a:pt x="375602" y="229209"/>
                  </a:lnTo>
                  <a:lnTo>
                    <a:pt x="379374" y="215773"/>
                  </a:lnTo>
                  <a:lnTo>
                    <a:pt x="380682" y="201472"/>
                  </a:lnTo>
                  <a:close/>
                </a:path>
              </a:pathLst>
            </a:custGeom>
            <a:solidFill>
              <a:srgbClr val="318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8246" y="10084215"/>
              <a:ext cx="304544" cy="2366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99571" y="250348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667" y="899792"/>
            <a:ext cx="44195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9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3300" spc="-484" dirty="0">
                <a:solidFill>
                  <a:srgbClr val="212121"/>
                </a:solidFill>
                <a:latin typeface="Trebuchet MS"/>
                <a:cs typeface="Trebuchet MS"/>
              </a:rPr>
              <a:t>9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606" y="8800484"/>
            <a:ext cx="718502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99"/>
              </a:lnSpc>
              <a:spcBef>
                <a:spcPts val="100"/>
              </a:spcBef>
            </a:pPr>
            <a:r>
              <a:rPr sz="2600" spc="-185" dirty="0">
                <a:solidFill>
                  <a:srgbClr val="FFFFFF"/>
                </a:solidFill>
                <a:latin typeface="Arial Black"/>
                <a:cs typeface="Arial Black"/>
              </a:rPr>
              <a:t>Galeforce: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70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Arial Black"/>
                <a:cs typeface="Arial Black"/>
              </a:rPr>
              <a:t>wind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10" dirty="0">
                <a:solidFill>
                  <a:srgbClr val="FFFFFF"/>
                </a:solidFill>
                <a:latin typeface="Arial Black"/>
                <a:cs typeface="Arial Black"/>
              </a:rPr>
              <a:t>becomes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Arial Black"/>
                <a:cs typeface="Arial Black"/>
              </a:rPr>
              <a:t>our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Black"/>
                <a:cs typeface="Arial Black"/>
              </a:rPr>
              <a:t>ally, </a:t>
            </a:r>
            <a:r>
              <a:rPr sz="2600" spc="-16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Arial Black"/>
                <a:cs typeface="Arial Black"/>
              </a:rPr>
              <a:t>innovation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Arial Black"/>
                <a:cs typeface="Arial Black"/>
              </a:rPr>
              <a:t>charts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00" dirty="0">
                <a:solidFill>
                  <a:srgbClr val="FFFFFF"/>
                </a:solidFill>
                <a:latin typeface="Arial Black"/>
                <a:cs typeface="Arial Black"/>
              </a:rPr>
              <a:t>course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towards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3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2600" spc="-185" dirty="0">
                <a:solidFill>
                  <a:srgbClr val="FFFFFF"/>
                </a:solidFill>
                <a:latin typeface="Arial Black"/>
                <a:cs typeface="Arial Black"/>
              </a:rPr>
              <a:t>sustainable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 Black"/>
                <a:cs typeface="Arial Black"/>
              </a:rPr>
              <a:t>tomorrow.</a:t>
            </a:r>
            <a:endParaRPr sz="26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457" y="828742"/>
            <a:ext cx="601091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50" spc="-190" dirty="0">
                <a:latin typeface="Arial Black"/>
                <a:cs typeface="Arial Black"/>
              </a:rPr>
              <a:t>Our</a:t>
            </a:r>
            <a:r>
              <a:rPr sz="4250" spc="-405" dirty="0">
                <a:latin typeface="Arial Black"/>
                <a:cs typeface="Arial Black"/>
              </a:rPr>
              <a:t> </a:t>
            </a:r>
            <a:r>
              <a:rPr sz="4250" spc="-270" dirty="0">
                <a:latin typeface="Arial Black"/>
                <a:cs typeface="Arial Black"/>
              </a:rPr>
              <a:t>Present</a:t>
            </a:r>
            <a:r>
              <a:rPr sz="4250" spc="-405" dirty="0">
                <a:latin typeface="Arial Black"/>
                <a:cs typeface="Arial Black"/>
              </a:rPr>
              <a:t> </a:t>
            </a:r>
            <a:r>
              <a:rPr sz="4250" spc="-145" dirty="0">
                <a:latin typeface="Arial Black"/>
                <a:cs typeface="Arial Black"/>
              </a:rPr>
              <a:t>Prototype</a:t>
            </a:r>
            <a:endParaRPr sz="425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838" y="1728727"/>
            <a:ext cx="6758940" cy="4307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600"/>
              </a:lnSpc>
              <a:spcBef>
                <a:spcPts val="100"/>
              </a:spcBef>
            </a:pPr>
            <a:r>
              <a:rPr lang="en-US" sz="2100" spc="-55" dirty="0">
                <a:latin typeface="Verdana"/>
                <a:cs typeface="Verdana"/>
              </a:rPr>
              <a:t>This</a:t>
            </a:r>
            <a:r>
              <a:rPr lang="en-US" sz="2100" spc="-140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boundless </a:t>
            </a:r>
            <a:r>
              <a:rPr lang="en-US" sz="2100" spc="-50" dirty="0">
                <a:latin typeface="Verdana"/>
                <a:cs typeface="Verdana"/>
              </a:rPr>
              <a:t>versatility,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dirty="0">
                <a:latin typeface="Verdana"/>
                <a:cs typeface="Verdana"/>
              </a:rPr>
              <a:t>coupled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35" dirty="0">
                <a:latin typeface="Verdana"/>
                <a:cs typeface="Verdana"/>
              </a:rPr>
              <a:t>with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its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55" dirty="0">
                <a:latin typeface="Verdana"/>
                <a:cs typeface="Verdana"/>
              </a:rPr>
              <a:t>seamless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compatibility, </a:t>
            </a:r>
            <a:r>
              <a:rPr lang="en-US" sz="2100" spc="-40" dirty="0">
                <a:latin typeface="Verdana"/>
                <a:cs typeface="Verdana"/>
              </a:rPr>
              <a:t>renders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Arduino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75" dirty="0">
                <a:latin typeface="Verdana"/>
                <a:cs typeface="Verdana"/>
              </a:rPr>
              <a:t>an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irreplaceable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35" dirty="0">
                <a:latin typeface="Verdana"/>
                <a:cs typeface="Verdana"/>
              </a:rPr>
              <a:t>choice.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50" dirty="0">
                <a:latin typeface="Verdana"/>
                <a:cs typeface="Verdana"/>
              </a:rPr>
              <a:t>As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70" dirty="0">
                <a:latin typeface="Verdana"/>
                <a:cs typeface="Verdana"/>
              </a:rPr>
              <a:t>we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navigate </a:t>
            </a:r>
            <a:r>
              <a:rPr lang="en-US" sz="2100" spc="-50" dirty="0">
                <a:latin typeface="Verdana"/>
                <a:cs typeface="Verdana"/>
              </a:rPr>
              <a:t>through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30" dirty="0">
                <a:latin typeface="Verdana"/>
                <a:cs typeface="Verdana"/>
              </a:rPr>
              <a:t>the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55" dirty="0">
                <a:latin typeface="Verdana"/>
                <a:cs typeface="Verdana"/>
              </a:rPr>
              <a:t>myriad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options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45" dirty="0">
                <a:latin typeface="Verdana"/>
                <a:cs typeface="Verdana"/>
              </a:rPr>
              <a:t>at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30" dirty="0">
                <a:latin typeface="Verdana"/>
                <a:cs typeface="Verdana"/>
              </a:rPr>
              <a:t>our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45" dirty="0">
                <a:latin typeface="Verdana"/>
                <a:cs typeface="Verdana"/>
              </a:rPr>
              <a:t>disposal,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70" dirty="0">
                <a:latin typeface="Verdana"/>
                <a:cs typeface="Verdana"/>
              </a:rPr>
              <a:t>we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harness </a:t>
            </a:r>
            <a:r>
              <a:rPr lang="en-US" sz="2100" spc="-35" dirty="0">
                <a:latin typeface="Verdana"/>
                <a:cs typeface="Verdana"/>
              </a:rPr>
              <a:t>Arduino's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60" dirty="0">
                <a:latin typeface="Verdana"/>
                <a:cs typeface="Verdana"/>
              </a:rPr>
              <a:t>sleeker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75" dirty="0">
                <a:latin typeface="Verdana"/>
                <a:cs typeface="Verdana"/>
              </a:rPr>
              <a:t>design,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amplified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dirty="0">
                <a:latin typeface="Verdana"/>
                <a:cs typeface="Verdana"/>
              </a:rPr>
              <a:t>fin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95" dirty="0">
                <a:latin typeface="Verdana"/>
                <a:cs typeface="Verdana"/>
              </a:rPr>
              <a:t>size,</a:t>
            </a:r>
            <a:r>
              <a:rPr lang="en-US" sz="2100" spc="-150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exhaustive </a:t>
            </a:r>
            <a:r>
              <a:rPr lang="en-US" sz="2100" spc="-60" dirty="0">
                <a:latin typeface="Verdana"/>
                <a:cs typeface="Verdana"/>
              </a:rPr>
              <a:t>research,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40" dirty="0">
                <a:latin typeface="Verdana"/>
                <a:cs typeface="Verdana"/>
              </a:rPr>
              <a:t>and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100" dirty="0">
                <a:latin typeface="Verdana"/>
                <a:cs typeface="Verdana"/>
              </a:rPr>
              <a:t>a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55" dirty="0">
                <a:latin typeface="Verdana"/>
                <a:cs typeface="Verdana"/>
              </a:rPr>
              <a:t>design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approach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30" dirty="0">
                <a:latin typeface="Verdana"/>
                <a:cs typeface="Verdana"/>
              </a:rPr>
              <a:t>that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45" dirty="0">
                <a:latin typeface="Verdana"/>
                <a:cs typeface="Verdana"/>
              </a:rPr>
              <a:t>reaches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dirty="0">
                <a:latin typeface="Verdana"/>
                <a:cs typeface="Verdana"/>
              </a:rPr>
              <a:t>for</a:t>
            </a:r>
            <a:r>
              <a:rPr lang="en-US" sz="2100" spc="-165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the pinnacle</a:t>
            </a:r>
            <a:r>
              <a:rPr lang="en-US" sz="2100" spc="-135" dirty="0">
                <a:latin typeface="Verdana"/>
                <a:cs typeface="Verdana"/>
              </a:rPr>
              <a:t> </a:t>
            </a:r>
            <a:r>
              <a:rPr lang="en-US" sz="2100" dirty="0">
                <a:latin typeface="Verdana"/>
                <a:cs typeface="Verdana"/>
              </a:rPr>
              <a:t>of</a:t>
            </a:r>
            <a:r>
              <a:rPr lang="en-US" sz="2100" spc="-130" dirty="0">
                <a:latin typeface="Verdana"/>
                <a:cs typeface="Verdana"/>
              </a:rPr>
              <a:t> </a:t>
            </a:r>
            <a:r>
              <a:rPr lang="en-US" sz="2100" spc="-50" dirty="0">
                <a:latin typeface="Verdana"/>
                <a:cs typeface="Verdana"/>
              </a:rPr>
              <a:t>optimization.</a:t>
            </a:r>
            <a:r>
              <a:rPr lang="en-US" sz="2100" spc="-130" dirty="0">
                <a:latin typeface="Verdana"/>
                <a:cs typeface="Verdana"/>
              </a:rPr>
              <a:t> </a:t>
            </a:r>
            <a:r>
              <a:rPr lang="en-US" sz="2100" spc="-55" dirty="0">
                <a:latin typeface="Verdana"/>
                <a:cs typeface="Verdana"/>
              </a:rPr>
              <a:t>This</a:t>
            </a:r>
            <a:r>
              <a:rPr lang="en-US" sz="2100" spc="-135" dirty="0">
                <a:latin typeface="Verdana"/>
                <a:cs typeface="Verdana"/>
              </a:rPr>
              <a:t> </a:t>
            </a:r>
            <a:r>
              <a:rPr lang="en-US" sz="2100" spc="-70" dirty="0">
                <a:latin typeface="Verdana"/>
                <a:cs typeface="Verdana"/>
              </a:rPr>
              <a:t>amalgamation</a:t>
            </a:r>
            <a:r>
              <a:rPr lang="en-US" sz="2100" spc="-130" dirty="0">
                <a:latin typeface="Verdana"/>
                <a:cs typeface="Verdana"/>
              </a:rPr>
              <a:t> </a:t>
            </a:r>
            <a:r>
              <a:rPr lang="en-US" sz="2100" spc="-50" dirty="0">
                <a:latin typeface="Verdana"/>
                <a:cs typeface="Verdana"/>
              </a:rPr>
              <a:t>empowers</a:t>
            </a:r>
            <a:r>
              <a:rPr lang="en-US" sz="2100" spc="-130" dirty="0">
                <a:latin typeface="Verdana"/>
                <a:cs typeface="Verdana"/>
              </a:rPr>
              <a:t> </a:t>
            </a:r>
            <a:r>
              <a:rPr lang="en-US" sz="2100" spc="-35" dirty="0">
                <a:latin typeface="Verdana"/>
                <a:cs typeface="Verdana"/>
              </a:rPr>
              <a:t>us </a:t>
            </a:r>
            <a:r>
              <a:rPr lang="en-US" sz="2100" dirty="0">
                <a:latin typeface="Verdana"/>
                <a:cs typeface="Verdana"/>
              </a:rPr>
              <a:t>to</a:t>
            </a:r>
            <a:r>
              <a:rPr lang="en-US" sz="2100" spc="-175" dirty="0">
                <a:latin typeface="Verdana"/>
                <a:cs typeface="Verdana"/>
              </a:rPr>
              <a:t> </a:t>
            </a:r>
            <a:r>
              <a:rPr lang="en-US" sz="2100" dirty="0">
                <a:latin typeface="Verdana"/>
                <a:cs typeface="Verdana"/>
              </a:rPr>
              <a:t>craft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100" dirty="0">
                <a:latin typeface="Verdana"/>
                <a:cs typeface="Verdana"/>
              </a:rPr>
              <a:t>a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prototype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30" dirty="0">
                <a:latin typeface="Verdana"/>
                <a:cs typeface="Verdana"/>
              </a:rPr>
              <a:t>that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35" dirty="0">
                <a:latin typeface="Verdana"/>
                <a:cs typeface="Verdana"/>
              </a:rPr>
              <a:t>encapsulates</a:t>
            </a:r>
            <a:r>
              <a:rPr lang="en-US" sz="2100" spc="-175" dirty="0">
                <a:latin typeface="Verdana"/>
                <a:cs typeface="Verdana"/>
              </a:rPr>
              <a:t> </a:t>
            </a:r>
            <a:r>
              <a:rPr lang="en-US" sz="2100" spc="-30" dirty="0">
                <a:latin typeface="Verdana"/>
                <a:cs typeface="Verdana"/>
              </a:rPr>
              <a:t>the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50" dirty="0">
                <a:latin typeface="Verdana"/>
                <a:cs typeface="Verdana"/>
              </a:rPr>
              <a:t>zenith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of </a:t>
            </a:r>
            <a:r>
              <a:rPr lang="en-US" sz="2100" spc="-30" dirty="0">
                <a:latin typeface="Verdana"/>
                <a:cs typeface="Verdana"/>
              </a:rPr>
              <a:t>attributes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from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40" dirty="0">
                <a:latin typeface="Verdana"/>
                <a:cs typeface="Verdana"/>
              </a:rPr>
              <a:t>diverse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80" dirty="0">
                <a:latin typeface="Verdana"/>
                <a:cs typeface="Verdana"/>
              </a:rPr>
              <a:t>avenues,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45" dirty="0">
                <a:latin typeface="Verdana"/>
                <a:cs typeface="Verdana"/>
              </a:rPr>
              <a:t>setting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spc="-30" dirty="0">
                <a:latin typeface="Verdana"/>
                <a:cs typeface="Verdana"/>
              </a:rPr>
              <a:t>the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75" dirty="0">
                <a:latin typeface="Verdana"/>
                <a:cs typeface="Verdana"/>
              </a:rPr>
              <a:t>stage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dirty="0">
                <a:latin typeface="Verdana"/>
                <a:cs typeface="Verdana"/>
              </a:rPr>
              <a:t>for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an </a:t>
            </a:r>
            <a:r>
              <a:rPr lang="en-US" sz="2100" spc="-65" dirty="0">
                <a:latin typeface="Verdana"/>
                <a:cs typeface="Verdana"/>
              </a:rPr>
              <a:t>era</a:t>
            </a:r>
            <a:r>
              <a:rPr lang="en-US" sz="2100" spc="-160" dirty="0">
                <a:latin typeface="Verdana"/>
                <a:cs typeface="Verdana"/>
              </a:rPr>
              <a:t> </a:t>
            </a:r>
            <a:r>
              <a:rPr lang="en-US" sz="2100" dirty="0">
                <a:latin typeface="Verdana"/>
                <a:cs typeface="Verdana"/>
              </a:rPr>
              <a:t>of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60" dirty="0">
                <a:latin typeface="Verdana"/>
                <a:cs typeface="Verdana"/>
              </a:rPr>
              <a:t>maritime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35" dirty="0">
                <a:latin typeface="Verdana"/>
                <a:cs typeface="Verdana"/>
              </a:rPr>
              <a:t>innovation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30" dirty="0">
                <a:latin typeface="Verdana"/>
                <a:cs typeface="Verdana"/>
              </a:rPr>
              <a:t>that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40" dirty="0">
                <a:latin typeface="Verdana"/>
                <a:cs typeface="Verdana"/>
              </a:rPr>
              <a:t>stands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40" dirty="0">
                <a:latin typeface="Verdana"/>
                <a:cs typeface="Verdana"/>
              </a:rPr>
              <a:t>unmatched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35" dirty="0">
                <a:latin typeface="Verdana"/>
                <a:cs typeface="Verdana"/>
              </a:rPr>
              <a:t>in</a:t>
            </a:r>
            <a:r>
              <a:rPr lang="en-US" sz="2100" spc="-155" dirty="0">
                <a:latin typeface="Verdana"/>
                <a:cs typeface="Verdana"/>
              </a:rPr>
              <a:t> </a:t>
            </a:r>
            <a:r>
              <a:rPr lang="en-US" sz="2100" spc="-25" dirty="0">
                <a:latin typeface="Verdana"/>
                <a:cs typeface="Verdana"/>
              </a:rPr>
              <a:t>its </a:t>
            </a:r>
            <a:r>
              <a:rPr lang="en-US" sz="2100" spc="-40" dirty="0">
                <a:latin typeface="Verdana"/>
                <a:cs typeface="Verdana"/>
              </a:rPr>
              <a:t>prowess</a:t>
            </a:r>
            <a:r>
              <a:rPr lang="en-US" sz="2100" spc="-175" dirty="0">
                <a:latin typeface="Verdana"/>
                <a:cs typeface="Verdana"/>
              </a:rPr>
              <a:t> </a:t>
            </a:r>
            <a:r>
              <a:rPr lang="en-US" sz="2100" spc="-40" dirty="0">
                <a:latin typeface="Verdana"/>
                <a:cs typeface="Verdana"/>
              </a:rPr>
              <a:t>and</a:t>
            </a:r>
            <a:r>
              <a:rPr lang="en-US" sz="2100" spc="-170" dirty="0">
                <a:latin typeface="Verdana"/>
                <a:cs typeface="Verdana"/>
              </a:rPr>
              <a:t> </a:t>
            </a:r>
            <a:r>
              <a:rPr lang="en-US" sz="2100" spc="-10" dirty="0">
                <a:latin typeface="Verdana"/>
                <a:cs typeface="Verdana"/>
              </a:rPr>
              <a:t>potential.</a:t>
            </a:r>
            <a:endParaRPr lang="en-US" sz="2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098" y="308784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4515" y="295832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98" y="6068813"/>
            <a:ext cx="3092450" cy="2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9571" y="286319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18316"/>
            <a:ext cx="7556500" cy="4669790"/>
          </a:xfrm>
          <a:custGeom>
            <a:avLst/>
            <a:gdLst/>
            <a:ahLst/>
            <a:cxnLst/>
            <a:rect l="l" t="t" r="r" b="b"/>
            <a:pathLst>
              <a:path w="7556500" h="4669790">
                <a:moveTo>
                  <a:pt x="7555991" y="0"/>
                </a:moveTo>
                <a:lnTo>
                  <a:pt x="7555991" y="4669277"/>
                </a:lnTo>
                <a:lnTo>
                  <a:pt x="0" y="4669277"/>
                </a:lnTo>
                <a:lnTo>
                  <a:pt x="0" y="0"/>
                </a:lnTo>
                <a:lnTo>
                  <a:pt x="7555991" y="0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661464"/>
            <a:ext cx="7394620" cy="823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3665"/>
              </a:lnSpc>
              <a:spcBef>
                <a:spcPts val="105"/>
              </a:spcBef>
            </a:pPr>
            <a:r>
              <a:rPr lang="en-IN" sz="3300" spc="-935" dirty="0">
                <a:solidFill>
                  <a:srgbClr val="212121"/>
                </a:solidFill>
                <a:latin typeface="Trebuchet MS"/>
                <a:cs typeface="Trebuchet MS"/>
              </a:rPr>
              <a:t>                         1        0</a:t>
            </a:r>
            <a:endParaRPr sz="3300" dirty="0">
              <a:latin typeface="Trebuchet MS"/>
              <a:cs typeface="Trebuchet MS"/>
            </a:endParaRPr>
          </a:p>
          <a:p>
            <a:pPr marL="223520" algn="just">
              <a:lnSpc>
                <a:spcPts val="4805"/>
              </a:lnSpc>
            </a:pPr>
            <a:r>
              <a:rPr sz="4250" spc="-145" dirty="0">
                <a:latin typeface="Arial Black"/>
                <a:cs typeface="Arial Black"/>
              </a:rPr>
              <a:t>One-</a:t>
            </a:r>
            <a:r>
              <a:rPr sz="4250" spc="-265" dirty="0">
                <a:latin typeface="Arial Black"/>
                <a:cs typeface="Arial Black"/>
              </a:rPr>
              <a:t>Step</a:t>
            </a:r>
            <a:r>
              <a:rPr sz="4250" spc="-385" dirty="0">
                <a:latin typeface="Arial Black"/>
                <a:cs typeface="Arial Black"/>
              </a:rPr>
              <a:t> </a:t>
            </a:r>
            <a:r>
              <a:rPr sz="4250" spc="-365" dirty="0">
                <a:latin typeface="Arial Black"/>
                <a:cs typeface="Arial Black"/>
              </a:rPr>
              <a:t>Towards</a:t>
            </a:r>
            <a:r>
              <a:rPr sz="4250" spc="-380" dirty="0">
                <a:latin typeface="Arial Black"/>
                <a:cs typeface="Arial Black"/>
              </a:rPr>
              <a:t> </a:t>
            </a:r>
            <a:r>
              <a:rPr sz="4250" spc="-270" dirty="0">
                <a:latin typeface="Arial Black"/>
                <a:cs typeface="Arial Black"/>
              </a:rPr>
              <a:t>Reality</a:t>
            </a:r>
            <a:endParaRPr sz="4250" dirty="0">
              <a:latin typeface="Arial Black"/>
              <a:cs typeface="Arial Black"/>
            </a:endParaRPr>
          </a:p>
          <a:p>
            <a:pPr marL="368935" marR="720090" algn="just">
              <a:lnSpc>
                <a:spcPct val="116399"/>
              </a:lnSpc>
              <a:spcBef>
                <a:spcPts val="1730"/>
              </a:spcBef>
            </a:pPr>
            <a:r>
              <a:rPr sz="2100" spc="-50" dirty="0">
                <a:latin typeface="Verdana"/>
                <a:cs typeface="Verdana"/>
              </a:rPr>
              <a:t>While</a:t>
            </a:r>
            <a:r>
              <a:rPr sz="2100" spc="-21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our</a:t>
            </a:r>
            <a:r>
              <a:rPr sz="2100" spc="-21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prototype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110" dirty="0">
                <a:latin typeface="Verdana"/>
                <a:cs typeface="Verdana"/>
              </a:rPr>
              <a:t>may</a:t>
            </a:r>
            <a:r>
              <a:rPr sz="2100" spc="-21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not</a:t>
            </a:r>
            <a:r>
              <a:rPr sz="2100" spc="-21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encompass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the full-</a:t>
            </a:r>
            <a:r>
              <a:rPr sz="2100" spc="-35" dirty="0">
                <a:latin typeface="Verdana"/>
                <a:cs typeface="Verdana"/>
              </a:rPr>
              <a:t>scale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vision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Galeforce,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it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undeniably </a:t>
            </a:r>
            <a:r>
              <a:rPr sz="2100" spc="-114" dirty="0">
                <a:latin typeface="Verdana"/>
                <a:cs typeface="Verdana"/>
              </a:rPr>
              <a:t>marks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significant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stride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toward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its </a:t>
            </a:r>
            <a:r>
              <a:rPr sz="2100" spc="-65" dirty="0">
                <a:latin typeface="Verdana"/>
                <a:cs typeface="Verdana"/>
              </a:rPr>
              <a:t>realization.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65" dirty="0">
                <a:latin typeface="Verdana"/>
                <a:cs typeface="Verdana"/>
              </a:rPr>
              <a:t>In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initial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stages,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prospect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crafting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prototype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from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our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ambitious </a:t>
            </a:r>
            <a:r>
              <a:rPr sz="2100" dirty="0">
                <a:latin typeface="Verdana"/>
                <a:cs typeface="Verdana"/>
              </a:rPr>
              <a:t>concept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seemed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formidable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challenge.</a:t>
            </a:r>
            <a:endParaRPr lang="en-IN" sz="2100" spc="-10" dirty="0">
              <a:latin typeface="Verdana"/>
              <a:cs typeface="Verdana"/>
            </a:endParaRPr>
          </a:p>
          <a:p>
            <a:pPr marL="368935" marR="720090" algn="just">
              <a:lnSpc>
                <a:spcPct val="116399"/>
              </a:lnSpc>
              <a:spcBef>
                <a:spcPts val="1730"/>
              </a:spcBef>
            </a:pPr>
            <a:endParaRPr lang="en-IN" sz="2100" spc="-10" dirty="0">
              <a:latin typeface="Verdana"/>
              <a:cs typeface="Verdana"/>
            </a:endParaRPr>
          </a:p>
          <a:p>
            <a:pPr marL="368935" marR="662305" algn="just">
              <a:lnSpc>
                <a:spcPct val="116399"/>
              </a:lnSpc>
            </a:pPr>
            <a:r>
              <a:rPr sz="2100" spc="-105" dirty="0">
                <a:latin typeface="Verdana"/>
                <a:cs typeface="Verdana"/>
              </a:rPr>
              <a:t>Thus,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we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opted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focused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approach, </a:t>
            </a:r>
            <a:r>
              <a:rPr sz="2100" spc="-60" dirty="0">
                <a:latin typeface="Verdana"/>
                <a:cs typeface="Verdana"/>
              </a:rPr>
              <a:t>honing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in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on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singular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facet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concept, </a:t>
            </a:r>
            <a:r>
              <a:rPr sz="2100" spc="-45" dirty="0">
                <a:latin typeface="Verdana"/>
                <a:cs typeface="Verdana"/>
              </a:rPr>
              <a:t>and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allowing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it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serve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as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cornerstone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of </a:t>
            </a:r>
            <a:r>
              <a:rPr sz="2100" spc="-35" dirty="0">
                <a:latin typeface="Verdana"/>
                <a:cs typeface="Verdana"/>
              </a:rPr>
              <a:t>our</a:t>
            </a:r>
            <a:r>
              <a:rPr sz="2100" spc="-21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prototype.</a:t>
            </a:r>
            <a:endParaRPr sz="21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Verdana"/>
              <a:cs typeface="Verdana"/>
            </a:endParaRPr>
          </a:p>
          <a:p>
            <a:pPr marL="368935" marR="946150" algn="just">
              <a:lnSpc>
                <a:spcPct val="116399"/>
              </a:lnSpc>
              <a:spcBef>
                <a:spcPts val="5"/>
              </a:spcBef>
            </a:pPr>
            <a:r>
              <a:rPr sz="2100" spc="-6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deliberate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culminated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iteration.</a:t>
            </a:r>
            <a:endParaRPr sz="2100" dirty="0">
              <a:latin typeface="Verdana"/>
              <a:cs typeface="Verdana"/>
            </a:endParaRPr>
          </a:p>
          <a:p>
            <a:pPr marL="368935" marR="636905" algn="just">
              <a:lnSpc>
                <a:spcPct val="116399"/>
              </a:lnSpc>
            </a:pP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Although</a:t>
            </a:r>
            <a:r>
              <a:rPr sz="21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21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1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embody</a:t>
            </a:r>
            <a:r>
              <a:rPr sz="21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complete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spectrum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concept's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capabilities,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represents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inaugural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stride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toward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transformation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imaginative vision</a:t>
            </a:r>
            <a:r>
              <a:rPr sz="21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1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concrete</a:t>
            </a:r>
            <a:r>
              <a:rPr sz="21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reality.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098" y="308787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515" y="295836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8626" y="250350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456" y="769002"/>
            <a:ext cx="44195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434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3300" spc="-994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18429"/>
            <a:ext cx="502284" cy="8469630"/>
          </a:xfrm>
          <a:custGeom>
            <a:avLst/>
            <a:gdLst/>
            <a:ahLst/>
            <a:cxnLst/>
            <a:rect l="l" t="t" r="r" b="b"/>
            <a:pathLst>
              <a:path w="502284" h="8469630">
                <a:moveTo>
                  <a:pt x="0" y="0"/>
                </a:moveTo>
                <a:lnTo>
                  <a:pt x="502103" y="0"/>
                </a:lnTo>
                <a:lnTo>
                  <a:pt x="502103" y="8469164"/>
                </a:lnTo>
                <a:lnTo>
                  <a:pt x="0" y="8469164"/>
                </a:lnTo>
                <a:lnTo>
                  <a:pt x="0" y="0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5967" y="727230"/>
            <a:ext cx="299593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50" spc="-265" dirty="0">
                <a:latin typeface="Arial Black"/>
                <a:cs typeface="Arial Black"/>
              </a:rPr>
              <a:t>Conclusion</a:t>
            </a:r>
            <a:endParaRPr sz="425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2138466"/>
            <a:ext cx="6591115" cy="7471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100"/>
              </a:spcBef>
            </a:pPr>
            <a:r>
              <a:rPr sz="2100" spc="-165" dirty="0">
                <a:latin typeface="Verdana"/>
                <a:cs typeface="Verdana"/>
              </a:rPr>
              <a:t>In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retrospect,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journey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creating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our </a:t>
            </a:r>
            <a:r>
              <a:rPr sz="2100" spc="-10" dirty="0">
                <a:latin typeface="Verdana"/>
                <a:cs typeface="Verdana"/>
              </a:rPr>
              <a:t>prototype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was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an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invigorating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yet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demanding </a:t>
            </a:r>
            <a:r>
              <a:rPr sz="2100" spc="-65" dirty="0">
                <a:latin typeface="Verdana"/>
                <a:cs typeface="Verdana"/>
              </a:rPr>
              <a:t>adventure.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While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complexities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were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evident,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our </a:t>
            </a:r>
            <a:r>
              <a:rPr sz="2100" spc="-35" dirty="0">
                <a:latin typeface="Verdana"/>
                <a:cs typeface="Verdana"/>
              </a:rPr>
              <a:t>resolute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team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pushed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forward,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culminating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in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the </a:t>
            </a:r>
            <a:r>
              <a:rPr sz="2100" spc="-10" dirty="0">
                <a:latin typeface="Verdana"/>
                <a:cs typeface="Verdana"/>
              </a:rPr>
              <a:t>birth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Galeforce's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inaugural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model.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The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odyssey </a:t>
            </a:r>
            <a:r>
              <a:rPr sz="2100" spc="-80" dirty="0">
                <a:latin typeface="Verdana"/>
                <a:cs typeface="Verdana"/>
              </a:rPr>
              <a:t>has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been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truly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transformative,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and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we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hold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a </a:t>
            </a:r>
            <a:r>
              <a:rPr sz="2100" dirty="0">
                <a:latin typeface="Verdana"/>
                <a:cs typeface="Verdana"/>
              </a:rPr>
              <a:t>profound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appreciation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ground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we've </a:t>
            </a:r>
            <a:r>
              <a:rPr sz="2100" spc="-20" dirty="0">
                <a:latin typeface="Verdana"/>
                <a:cs typeface="Verdana"/>
              </a:rPr>
              <a:t>covered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in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both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competition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and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our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project. </a:t>
            </a:r>
            <a:r>
              <a:rPr sz="2100" spc="-70" dirty="0">
                <a:latin typeface="Verdana"/>
                <a:cs typeface="Verdana"/>
              </a:rPr>
              <a:t>Through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this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prototype,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we've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unearthed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trove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innovative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possibilities,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delving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into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diverse </a:t>
            </a:r>
            <a:r>
              <a:rPr sz="2100" spc="-20" dirty="0">
                <a:latin typeface="Verdana"/>
                <a:cs typeface="Verdana"/>
              </a:rPr>
              <a:t>applications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components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and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beyond.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Though </a:t>
            </a:r>
            <a:r>
              <a:rPr sz="2100" dirty="0">
                <a:latin typeface="Verdana"/>
                <a:cs typeface="Verdana"/>
              </a:rPr>
              <a:t>it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carries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imperfections,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we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don't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see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this </a:t>
            </a:r>
            <a:r>
              <a:rPr sz="2100" spc="-10" dirty="0">
                <a:latin typeface="Verdana"/>
                <a:cs typeface="Verdana"/>
              </a:rPr>
              <a:t>prototype</a:t>
            </a:r>
            <a:r>
              <a:rPr sz="2100" spc="-21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as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finality,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but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rather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as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pioneering </a:t>
            </a:r>
            <a:r>
              <a:rPr sz="2100" dirty="0">
                <a:latin typeface="Verdana"/>
                <a:cs typeface="Verdana"/>
              </a:rPr>
              <a:t>force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poised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shape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future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our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planet—</a:t>
            </a:r>
            <a:r>
              <a:rPr sz="2100" spc="-25" dirty="0">
                <a:latin typeface="Verdana"/>
                <a:cs typeface="Verdana"/>
              </a:rPr>
              <a:t>an </a:t>
            </a:r>
            <a:r>
              <a:rPr sz="2100" spc="-60" dirty="0">
                <a:latin typeface="Verdana"/>
                <a:cs typeface="Verdana"/>
              </a:rPr>
              <a:t>emblem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Zero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Emission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Earth,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where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the boundless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tapestry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life,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both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aquatic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and </a:t>
            </a:r>
            <a:r>
              <a:rPr sz="2100" spc="-55" dirty="0">
                <a:latin typeface="Verdana"/>
                <a:cs typeface="Verdana"/>
              </a:rPr>
              <a:t>terrestrial,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thrives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in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harmonious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synchrony.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We </a:t>
            </a:r>
            <a:r>
              <a:rPr sz="2100" spc="-35" dirty="0">
                <a:latin typeface="Verdana"/>
                <a:cs typeface="Verdana"/>
              </a:rPr>
              <a:t>present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it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with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immense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pride,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knowing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it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signifies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monumental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step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towards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114" dirty="0">
                <a:latin typeface="Verdana"/>
                <a:cs typeface="Verdana"/>
              </a:rPr>
              <a:t>a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sustainable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and </a:t>
            </a:r>
            <a:r>
              <a:rPr sz="2100" spc="-40" dirty="0">
                <a:latin typeface="Verdana"/>
                <a:cs typeface="Verdana"/>
              </a:rPr>
              <a:t>flourishing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global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ecosystem.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098" y="308787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4515" y="295837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456" y="504644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9571" y="504644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225495"/>
            <a:ext cx="7556500" cy="1462400"/>
          </a:xfrm>
          <a:custGeom>
            <a:avLst/>
            <a:gdLst/>
            <a:ahLst/>
            <a:cxnLst/>
            <a:rect l="l" t="t" r="r" b="b"/>
            <a:pathLst>
              <a:path w="7556500" h="2987675">
                <a:moveTo>
                  <a:pt x="7555991" y="2987373"/>
                </a:moveTo>
                <a:lnTo>
                  <a:pt x="0" y="2987373"/>
                </a:lnTo>
                <a:lnTo>
                  <a:pt x="0" y="0"/>
                </a:lnTo>
                <a:lnTo>
                  <a:pt x="7555991" y="0"/>
                </a:lnTo>
                <a:lnTo>
                  <a:pt x="7555991" y="2987373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13201" y="504644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25449" y="930275"/>
            <a:ext cx="7131051" cy="77207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935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3300" spc="-484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2</a:t>
            </a:r>
            <a:endParaRPr sz="33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335915" algn="ctr">
              <a:lnSpc>
                <a:spcPct val="100000"/>
              </a:lnSpc>
            </a:pPr>
            <a:r>
              <a:rPr sz="4250" spc="-42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TABLE</a:t>
            </a:r>
            <a:r>
              <a:rPr sz="4250" spc="-41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4250" spc="-32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OF</a:t>
            </a:r>
            <a:r>
              <a:rPr sz="4250" spc="-41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4250" spc="-395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CONTENTS</a:t>
            </a:r>
            <a:endParaRPr lang="en-IN" sz="4250" spc="-395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sz="29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Team</a:t>
            </a:r>
            <a:r>
              <a:rPr sz="2900" spc="-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20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Introduction</a:t>
            </a:r>
            <a:r>
              <a:rPr sz="2900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endParaRPr lang="en-IN" sz="2900" spc="-25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sz="2900"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Roles </a:t>
            </a:r>
            <a:r>
              <a:rPr sz="2900"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Summary</a:t>
            </a:r>
            <a:r>
              <a:rPr sz="2900" spc="-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2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2900" spc="-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1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our</a:t>
            </a:r>
            <a:r>
              <a:rPr sz="2900" spc="-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1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project</a:t>
            </a:r>
            <a:endParaRPr lang="en-IN" sz="2900" spc="185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sz="2900" spc="1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Our</a:t>
            </a:r>
            <a:r>
              <a:rPr sz="2900" spc="-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1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Solution </a:t>
            </a:r>
            <a:endParaRPr lang="en-IN" sz="2900" spc="145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lang="en-IN" sz="2900"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</a:t>
            </a:r>
            <a:r>
              <a:rPr sz="2900" spc="175" dirty="0" err="1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mprovement</a:t>
            </a:r>
            <a:r>
              <a:rPr sz="2900"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endParaRPr lang="en-IN" sz="2900" spc="175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sz="2900"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Social</a:t>
            </a:r>
            <a:r>
              <a:rPr sz="2900" spc="-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1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Impact </a:t>
            </a:r>
            <a:endParaRPr lang="en-IN" sz="2900" spc="17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sz="2900" spc="1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Present</a:t>
            </a:r>
            <a:r>
              <a:rPr lang="en-IN" sz="2900" spc="1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P</a:t>
            </a:r>
            <a:r>
              <a:rPr sz="2900" spc="190" dirty="0" err="1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roto</a:t>
            </a:r>
            <a:r>
              <a:rPr lang="en-IN" sz="2900" spc="1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type</a:t>
            </a: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sz="2900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One-</a:t>
            </a:r>
            <a:r>
              <a:rPr sz="2900"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Step</a:t>
            </a:r>
            <a:r>
              <a:rPr sz="2900" spc="-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Towards</a:t>
            </a:r>
            <a:r>
              <a:rPr lang="en-IN" sz="2900"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2900"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Reality </a:t>
            </a:r>
            <a:endParaRPr lang="en-IN" sz="2900" spc="1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R="103505">
              <a:spcBef>
                <a:spcPts val="2915"/>
              </a:spcBef>
              <a:buFont typeface="Arial" panose="020B0604020202020204" pitchFamily="34" charset="0"/>
              <a:buChar char="•"/>
            </a:pPr>
            <a:r>
              <a:rPr sz="2900"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Conclusion</a:t>
            </a:r>
            <a:endParaRPr sz="29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456" y="504644"/>
            <a:ext cx="32194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77210" algn="l"/>
              </a:tabLst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073" y="2492375"/>
            <a:ext cx="4987290" cy="266700"/>
          </a:xfrm>
          <a:custGeom>
            <a:avLst/>
            <a:gdLst/>
            <a:ahLst/>
            <a:cxnLst/>
            <a:rect l="l" t="t" r="r" b="b"/>
            <a:pathLst>
              <a:path w="4987290" h="266700">
                <a:moveTo>
                  <a:pt x="0" y="0"/>
                </a:moveTo>
                <a:lnTo>
                  <a:pt x="4986908" y="0"/>
                </a:lnTo>
                <a:lnTo>
                  <a:pt x="4986908" y="266476"/>
                </a:lnTo>
                <a:lnTo>
                  <a:pt x="0" y="266476"/>
                </a:lnTo>
                <a:lnTo>
                  <a:pt x="0" y="0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456" y="683278"/>
            <a:ext cx="5705475" cy="15278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9775" algn="l"/>
              </a:tabLst>
            </a:pPr>
            <a:r>
              <a:rPr sz="3300" spc="-9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300" spc="-484" dirty="0">
                <a:solidFill>
                  <a:srgbClr val="212121"/>
                </a:solidFill>
                <a:latin typeface="Trebuchet MS"/>
                <a:cs typeface="Trebuchet MS"/>
              </a:rPr>
              <a:t>3</a:t>
            </a:r>
            <a:r>
              <a:rPr sz="330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4250" spc="-409" dirty="0"/>
              <a:t>Team </a:t>
            </a:r>
            <a:r>
              <a:rPr sz="4250" spc="-165" dirty="0"/>
              <a:t>Introduction</a:t>
            </a:r>
            <a:endParaRPr sz="4250">
              <a:latin typeface="Trebuchet MS"/>
              <a:cs typeface="Trebuchet MS"/>
            </a:endParaRPr>
          </a:p>
          <a:p>
            <a:pPr marL="739775" algn="ctr">
              <a:lnSpc>
                <a:spcPct val="100000"/>
              </a:lnSpc>
              <a:spcBef>
                <a:spcPts val="815"/>
              </a:spcBef>
            </a:pPr>
            <a:r>
              <a:rPr sz="4250" spc="-240" dirty="0"/>
              <a:t>and</a:t>
            </a:r>
            <a:r>
              <a:rPr sz="4250" spc="-390" dirty="0"/>
              <a:t> </a:t>
            </a:r>
            <a:r>
              <a:rPr sz="4250" spc="-330" dirty="0"/>
              <a:t>Roles</a:t>
            </a:r>
            <a:endParaRPr sz="4250"/>
          </a:p>
        </p:txBody>
      </p:sp>
      <p:sp>
        <p:nvSpPr>
          <p:cNvPr id="5" name="object 5"/>
          <p:cNvSpPr/>
          <p:nvPr/>
        </p:nvSpPr>
        <p:spPr>
          <a:xfrm>
            <a:off x="539073" y="5114124"/>
            <a:ext cx="4987290" cy="266700"/>
          </a:xfrm>
          <a:custGeom>
            <a:avLst/>
            <a:gdLst/>
            <a:ahLst/>
            <a:cxnLst/>
            <a:rect l="l" t="t" r="r" b="b"/>
            <a:pathLst>
              <a:path w="4987290" h="266700">
                <a:moveTo>
                  <a:pt x="0" y="0"/>
                </a:moveTo>
                <a:lnTo>
                  <a:pt x="4986908" y="0"/>
                </a:lnTo>
                <a:lnTo>
                  <a:pt x="4986908" y="266476"/>
                </a:lnTo>
                <a:lnTo>
                  <a:pt x="0" y="266476"/>
                </a:lnTo>
                <a:lnTo>
                  <a:pt x="0" y="0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117" y="7597775"/>
            <a:ext cx="4987290" cy="266700"/>
          </a:xfrm>
          <a:custGeom>
            <a:avLst/>
            <a:gdLst/>
            <a:ahLst/>
            <a:cxnLst/>
            <a:rect l="l" t="t" r="r" b="b"/>
            <a:pathLst>
              <a:path w="4987290" h="266700">
                <a:moveTo>
                  <a:pt x="0" y="0"/>
                </a:moveTo>
                <a:lnTo>
                  <a:pt x="4986908" y="0"/>
                </a:lnTo>
                <a:lnTo>
                  <a:pt x="4986908" y="266476"/>
                </a:lnTo>
                <a:lnTo>
                  <a:pt x="0" y="266476"/>
                </a:lnTo>
                <a:lnTo>
                  <a:pt x="0" y="0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30225" y="2454275"/>
            <a:ext cx="6600825" cy="7955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70"/>
              </a:spcBef>
            </a:pPr>
            <a:r>
              <a:rPr lang="en-IN" sz="2000" spc="-2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Abirami Rajagopalan</a:t>
            </a:r>
          </a:p>
          <a:p>
            <a:pPr marL="12700" algn="just">
              <a:lnSpc>
                <a:spcPct val="100000"/>
              </a:lnSpc>
              <a:spcBef>
                <a:spcPts val="1470"/>
              </a:spcBef>
            </a:pPr>
            <a:r>
              <a:rPr sz="1500" spc="-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Role:</a:t>
            </a:r>
            <a:r>
              <a:rPr sz="1500" spc="-9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500" spc="-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Coach</a:t>
            </a:r>
            <a:endParaRPr sz="15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12700" marR="67310" algn="just">
              <a:lnSpc>
                <a:spcPct val="116599"/>
              </a:lnSpc>
            </a:pP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I'm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thrilled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stand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as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coach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Team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GaleForce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from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SRM</a:t>
            </a:r>
            <a:r>
              <a:rPr sz="1500" spc="-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Public School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this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prestigious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competition!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Fueled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4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by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passion,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I'm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here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inspire</a:t>
            </a:r>
            <a:r>
              <a:rPr sz="1500" spc="-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cultivate</a:t>
            </a:r>
            <a:r>
              <a:rPr sz="1500" spc="-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innovation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our</a:t>
            </a:r>
            <a:r>
              <a:rPr sz="1500" spc="-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students.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We're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not</a:t>
            </a:r>
            <a:r>
              <a:rPr sz="1500" spc="-1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just </a:t>
            </a:r>
            <a:r>
              <a:rPr sz="1500" spc="9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constructing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robots;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we're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forging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future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limitless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potential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boundless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excitement!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Together,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we're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charging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headfirst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into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this </a:t>
            </a:r>
            <a:r>
              <a:rPr sz="1500" spc="9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competition,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ready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leave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indelible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mark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on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world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robotics!</a:t>
            </a:r>
            <a:endParaRPr lang="en-IN" sz="15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12700" marR="67310" algn="just">
              <a:lnSpc>
                <a:spcPct val="116599"/>
              </a:lnSpc>
            </a:pPr>
            <a:r>
              <a:rPr lang="en-IN" spc="-85" dirty="0"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  <a:r>
              <a:rPr spc="-85" dirty="0" err="1">
                <a:latin typeface="Verdana" panose="020B0604030504040204" pitchFamily="34" charset="0"/>
                <a:ea typeface="Verdana" panose="020B0604030504040204" pitchFamily="34" charset="0"/>
              </a:rPr>
              <a:t>hanavarshan.N</a:t>
            </a:r>
            <a:endParaRPr spc="-85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5240" algn="just">
              <a:lnSpc>
                <a:spcPct val="100000"/>
              </a:lnSpc>
              <a:spcBef>
                <a:spcPts val="585"/>
              </a:spcBef>
            </a:pPr>
            <a:r>
              <a:rPr sz="1500" spc="-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Role: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Researcher,</a:t>
            </a:r>
            <a:r>
              <a:rPr sz="1500" spc="1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Designer</a:t>
            </a:r>
            <a:endParaRPr sz="15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15240" marR="36195" algn="just">
              <a:lnSpc>
                <a:spcPct val="116599"/>
              </a:lnSpc>
            </a:pP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Super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excited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this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awesome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chance!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I've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got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tons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creative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ideas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I'm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all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about</a:t>
            </a:r>
            <a:r>
              <a:rPr sz="1500" spc="-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grabbing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every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opportunity.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Each</a:t>
            </a:r>
            <a:r>
              <a:rPr sz="1500" spc="-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moment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is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like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-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 </a:t>
            </a:r>
            <a:r>
              <a:rPr sz="1500" spc="114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little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universe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possibilities,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I'm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here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bring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fun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innovation.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This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journey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is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going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be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seriously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epic,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I'm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all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amped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up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add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burst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lively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energy!</a:t>
            </a:r>
            <a:endParaRPr sz="15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15875" algn="just">
              <a:lnSpc>
                <a:spcPct val="100000"/>
              </a:lnSpc>
              <a:spcBef>
                <a:spcPts val="1555"/>
              </a:spcBef>
            </a:pPr>
            <a:r>
              <a:rPr spc="-175" dirty="0">
                <a:latin typeface="Verdana" panose="020B0604030504040204" pitchFamily="34" charset="0"/>
                <a:ea typeface="Verdana" panose="020B0604030504040204" pitchFamily="34" charset="0"/>
              </a:rPr>
              <a:t>Saransh 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</a:rPr>
              <a:t>Singhania</a:t>
            </a:r>
          </a:p>
          <a:p>
            <a:pPr marL="15240" algn="just">
              <a:lnSpc>
                <a:spcPct val="100000"/>
              </a:lnSpc>
              <a:spcBef>
                <a:spcPts val="1839"/>
              </a:spcBef>
            </a:pPr>
            <a:r>
              <a:rPr sz="1500" spc="-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Role: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Leader,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Project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Director</a:t>
            </a:r>
            <a:endParaRPr sz="15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15240" marR="5080" algn="just">
              <a:lnSpc>
                <a:spcPct val="116599"/>
              </a:lnSpc>
            </a:pP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As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Leader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Project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Director,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4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my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fervor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this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competition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runs deep.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I've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poured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4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my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heart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soul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into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steering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this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project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towards </a:t>
            </a:r>
            <a:r>
              <a:rPr sz="1500" spc="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triumph,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leaving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no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room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complacency.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idea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victory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serves</a:t>
            </a:r>
            <a:r>
              <a:rPr sz="1500" spc="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as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beacon,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illuminating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4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my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path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intensifying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14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my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dedication</a:t>
            </a:r>
            <a:r>
              <a:rPr sz="1500" spc="-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 </a:t>
            </a:r>
            <a:r>
              <a:rPr sz="1500" spc="6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achieving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excellence.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8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With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unwavering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resolve,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am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poised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z="1500" spc="-3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6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guide</a:t>
            </a:r>
            <a:r>
              <a:rPr sz="1500" spc="-3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my team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9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towards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z="1500" spc="-4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7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pinnacle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12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z="1500" spc="-4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z="1500" spc="-1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success.</a:t>
            </a:r>
            <a:endParaRPr sz="1500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3201" y="504644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9571" y="504644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456" y="899789"/>
            <a:ext cx="44195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9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300" spc="-484" dirty="0">
                <a:solidFill>
                  <a:srgbClr val="212121"/>
                </a:solidFill>
                <a:latin typeface="Trebuchet MS"/>
                <a:cs typeface="Trebuchet MS"/>
              </a:rPr>
              <a:t>4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008524"/>
            <a:ext cx="634456" cy="7740650"/>
          </a:xfrm>
          <a:custGeom>
            <a:avLst/>
            <a:gdLst/>
            <a:ahLst/>
            <a:cxnLst/>
            <a:rect l="l" t="t" r="r" b="b"/>
            <a:pathLst>
              <a:path w="1281430" h="7740650">
                <a:moveTo>
                  <a:pt x="0" y="0"/>
                </a:moveTo>
                <a:lnTo>
                  <a:pt x="1280990" y="0"/>
                </a:lnTo>
                <a:lnTo>
                  <a:pt x="1280990" y="7740026"/>
                </a:lnTo>
                <a:lnTo>
                  <a:pt x="0" y="7740026"/>
                </a:lnTo>
                <a:lnTo>
                  <a:pt x="0" y="0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8761" y="854075"/>
            <a:ext cx="6266089" cy="9826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0" marR="1219835" indent="-1157605">
              <a:lnSpc>
                <a:spcPct val="115999"/>
              </a:lnSpc>
              <a:spcBef>
                <a:spcPts val="95"/>
              </a:spcBef>
            </a:pPr>
            <a:r>
              <a:rPr sz="4250" spc="-280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Summary</a:t>
            </a:r>
            <a:r>
              <a:rPr sz="4250" spc="-409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4250" spc="-95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of</a:t>
            </a:r>
            <a:r>
              <a:rPr sz="4250" spc="-405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4250" spc="-114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our </a:t>
            </a:r>
            <a:r>
              <a:rPr sz="4250" spc="-110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Project</a:t>
            </a:r>
            <a:endParaRPr sz="4250" dirty="0">
              <a:latin typeface="Arial Black" panose="020B0A04020102020204" pitchFamily="34" charset="0"/>
              <a:ea typeface="Verdana" panose="020B0604030504040204" pitchFamily="34" charset="0"/>
              <a:cs typeface="Arial Black"/>
            </a:endParaRPr>
          </a:p>
          <a:p>
            <a:pPr marL="12700" marR="5080" algn="just">
              <a:lnSpc>
                <a:spcPct val="114999"/>
              </a:lnSpc>
              <a:spcBef>
                <a:spcPts val="2605"/>
              </a:spcBef>
            </a:pP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world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where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echoes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climate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change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environmental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decline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are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felt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far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wide,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 imperative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</a:t>
            </a:r>
            <a:r>
              <a:rPr spc="-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sustainable</a:t>
            </a:r>
            <a:r>
              <a:rPr spc="-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solutions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reverberates </a:t>
            </a:r>
            <a:r>
              <a:rPr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across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every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industry.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Amidst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them,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maritime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transportation,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deeply</a:t>
            </a:r>
            <a:r>
              <a:rPr spc="-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rooted</a:t>
            </a:r>
            <a:r>
              <a:rPr spc="-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pc="-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age-</a:t>
            </a:r>
            <a:r>
              <a:rPr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old</a:t>
            </a:r>
            <a:r>
              <a:rPr spc="-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reliance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on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fossil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fuels,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faces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defining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moment,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much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like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a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dinosaur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clinging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its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past.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concerns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mount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over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greenhouse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gas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emissions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dwindling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reserves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conventional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resources,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new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path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unfolds,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akin</a:t>
            </a:r>
            <a:r>
              <a:rPr spc="5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prehistoric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behemoth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discovering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wings, </a:t>
            </a:r>
            <a:r>
              <a:rPr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harnessing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timeless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force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wind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chart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a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course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into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future.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Here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enters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Galeforce,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a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trailblazer,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armed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with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arsenal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cutting-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edge,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adaptive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fins,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poised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tame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this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elemental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force</a:t>
            </a:r>
            <a:r>
              <a:rPr spc="5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navigate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us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towards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era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maritime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enlightenment,</a:t>
            </a:r>
            <a:r>
              <a:rPr spc="-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much</a:t>
            </a:r>
            <a:r>
              <a:rPr spc="-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like</a:t>
            </a:r>
            <a:r>
              <a:rPr spc="-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wise</a:t>
            </a:r>
            <a:r>
              <a:rPr spc="-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old</a:t>
            </a:r>
            <a:r>
              <a:rPr spc="-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dinosaur</a:t>
            </a:r>
            <a:r>
              <a:rPr spc="-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learning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soar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skies.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Galeforce's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wake,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bid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adieu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epoch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steeped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smog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set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forth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on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grand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odyssey,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powered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by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very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essence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nature.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This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is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more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than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journey;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it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is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anthem,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bold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declaration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that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future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maritime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transport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will be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realm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where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sustainability</a:t>
            </a:r>
            <a:r>
              <a:rPr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exhilaration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waltz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hand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hand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across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waves.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456" y="504644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3201" y="504644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3201" y="504644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456" y="504644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9571" y="504644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456" y="899792"/>
            <a:ext cx="44195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9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300" spc="-484" dirty="0">
                <a:solidFill>
                  <a:srgbClr val="212121"/>
                </a:solidFill>
                <a:latin typeface="Trebuchet MS"/>
                <a:cs typeface="Trebuchet MS"/>
              </a:rPr>
              <a:t>5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097351"/>
            <a:ext cx="1094740" cy="8590280"/>
          </a:xfrm>
          <a:custGeom>
            <a:avLst/>
            <a:gdLst/>
            <a:ahLst/>
            <a:cxnLst/>
            <a:rect l="l" t="t" r="r" b="b"/>
            <a:pathLst>
              <a:path w="1094740" h="8590280">
                <a:moveTo>
                  <a:pt x="1094711" y="8590243"/>
                </a:moveTo>
                <a:lnTo>
                  <a:pt x="0" y="8590243"/>
                </a:lnTo>
                <a:lnTo>
                  <a:pt x="0" y="0"/>
                </a:lnTo>
                <a:lnTo>
                  <a:pt x="1094711" y="0"/>
                </a:lnTo>
                <a:lnTo>
                  <a:pt x="1094711" y="8590243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6907" y="1064681"/>
            <a:ext cx="6181090" cy="366638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12140" algn="ctr">
              <a:lnSpc>
                <a:spcPct val="100000"/>
              </a:lnSpc>
              <a:spcBef>
                <a:spcPts val="110"/>
              </a:spcBef>
            </a:pPr>
            <a:r>
              <a:rPr sz="4250" b="1" spc="-190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Our</a:t>
            </a:r>
            <a:r>
              <a:rPr sz="4250" b="1" spc="-400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4250" b="1" spc="-75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Solution</a:t>
            </a:r>
            <a:endParaRPr sz="4250" b="1" dirty="0">
              <a:latin typeface="Arial Black" panose="020B0A04020102020204" pitchFamily="34" charset="0"/>
              <a:ea typeface="Verdana" panose="020B0604030504040204" pitchFamily="34" charset="0"/>
              <a:cs typeface="Arial Black"/>
            </a:endParaRPr>
          </a:p>
          <a:p>
            <a:pPr marL="12700" marR="5715" algn="just">
              <a:lnSpc>
                <a:spcPct val="121600"/>
              </a:lnSpc>
              <a:spcBef>
                <a:spcPts val="2265"/>
              </a:spcBef>
            </a:pP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Galeforce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proudly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boasts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towering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sails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meticulously </a:t>
            </a:r>
            <a:r>
              <a:rPr spc="1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crafted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from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blend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resilient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alloys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cutting-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edge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composite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materials,</a:t>
            </a:r>
            <a:r>
              <a:rPr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each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standing</a:t>
            </a:r>
            <a:r>
              <a:rPr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impressive</a:t>
            </a:r>
            <a:r>
              <a:rPr spc="-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20</a:t>
            </a:r>
            <a:r>
              <a:rPr spc="-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meters</a:t>
            </a:r>
            <a:r>
              <a:rPr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tall.</a:t>
            </a:r>
            <a:r>
              <a:rPr spc="-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Thanks</a:t>
            </a:r>
            <a:r>
              <a:rPr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pc="-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their</a:t>
            </a:r>
            <a:r>
              <a:rPr spc="5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exceptional</a:t>
            </a:r>
            <a:r>
              <a:rPr spc="-1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telescopic</a:t>
            </a:r>
            <a:r>
              <a:rPr spc="-1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design,</a:t>
            </a:r>
            <a:r>
              <a:rPr spc="-1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these</a:t>
            </a:r>
            <a:r>
              <a:rPr spc="-1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sails</a:t>
            </a:r>
            <a:r>
              <a:rPr spc="-1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can</a:t>
            </a:r>
            <a:r>
              <a:rPr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stretch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breathtaking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80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meters,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tapping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into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full </a:t>
            </a:r>
            <a:r>
              <a:rPr spc="1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potential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strong,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steady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winds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1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at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elevated </a:t>
            </a:r>
            <a:r>
              <a:rPr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altitudes.</a:t>
            </a:r>
            <a:r>
              <a:rPr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5" t="10627" r="30308" b="10627"/>
          <a:stretch/>
        </p:blipFill>
        <p:spPr>
          <a:xfrm>
            <a:off x="4670997" y="5737225"/>
            <a:ext cx="2667000" cy="2733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3" r="20757"/>
          <a:stretch/>
        </p:blipFill>
        <p:spPr>
          <a:xfrm>
            <a:off x="1320710" y="5737225"/>
            <a:ext cx="3183000" cy="27332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97349"/>
            <a:ext cx="1094740" cy="8590280"/>
          </a:xfrm>
          <a:custGeom>
            <a:avLst/>
            <a:gdLst/>
            <a:ahLst/>
            <a:cxnLst/>
            <a:rect l="l" t="t" r="r" b="b"/>
            <a:pathLst>
              <a:path w="1094740" h="8590280">
                <a:moveTo>
                  <a:pt x="0" y="0"/>
                </a:moveTo>
                <a:lnTo>
                  <a:pt x="1094711" y="0"/>
                </a:lnTo>
                <a:lnTo>
                  <a:pt x="1094711" y="8590243"/>
                </a:lnTo>
                <a:lnTo>
                  <a:pt x="0" y="8590243"/>
                </a:lnTo>
                <a:lnTo>
                  <a:pt x="0" y="0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077504" y="5327360"/>
            <a:ext cx="5960110" cy="5462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 algn="just">
              <a:lnSpc>
                <a:spcPct val="121600"/>
              </a:lnSpc>
              <a:spcBef>
                <a:spcPts val="2265"/>
              </a:spcBef>
            </a:pP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Combined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with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elevated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deck's </a:t>
            </a:r>
            <a:r>
              <a:rPr lang="en-US"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position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above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waterline,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sails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reach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 </a:t>
            </a: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staggering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height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105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meters.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Utilizing </a:t>
            </a:r>
            <a:r>
              <a:rPr lang="en-US"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sophisticated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computational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systems,</a:t>
            </a:r>
            <a:r>
              <a:rPr lang="en-US"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sails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are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intricately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calibrated</a:t>
            </a:r>
            <a:r>
              <a:rPr lang="en-US"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and</a:t>
            </a:r>
            <a:r>
              <a:rPr lang="en-US"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finely</a:t>
            </a:r>
            <a:r>
              <a:rPr lang="en-US"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adjusted,</a:t>
            </a:r>
            <a:r>
              <a:rPr lang="en-US"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making</a:t>
            </a:r>
            <a:r>
              <a:rPr lang="en-US"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 </a:t>
            </a:r>
            <a:r>
              <a:rPr lang="en-US" spc="1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most</a:t>
            </a:r>
            <a:r>
              <a:rPr lang="en-US"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lang="en-US"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every</a:t>
            </a:r>
            <a:r>
              <a:rPr lang="en-US"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breeze.</a:t>
            </a:r>
            <a:r>
              <a:rPr lang="en-US"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Remarkably,</a:t>
            </a:r>
            <a:r>
              <a:rPr lang="en-US"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all</a:t>
            </a:r>
            <a:r>
              <a:rPr lang="en-US"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3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four</a:t>
            </a:r>
            <a:r>
              <a:rPr lang="en-US" spc="-2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sails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possess</a:t>
            </a:r>
            <a:r>
              <a:rPr lang="en-US"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extraordinary</a:t>
            </a:r>
            <a:r>
              <a:rPr lang="en-US"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ability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to</a:t>
            </a:r>
            <a:r>
              <a:rPr lang="en-US" spc="-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execute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seamless</a:t>
            </a:r>
            <a:r>
              <a:rPr lang="en-US" spc="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360-</a:t>
            </a:r>
            <a:r>
              <a:rPr lang="en-US"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degree</a:t>
            </a:r>
            <a:r>
              <a:rPr lang="en-US" spc="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rotations</a:t>
            </a:r>
            <a:r>
              <a:rPr lang="en-US" spc="4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independently, </a:t>
            </a:r>
            <a:r>
              <a:rPr lang="en-US"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choreographing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graceful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dance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lang="en-US" spc="-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movement.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  <a:p>
            <a:pPr marL="12700" marR="5080" algn="just">
              <a:lnSpc>
                <a:spcPct val="121600"/>
              </a:lnSpc>
            </a:pPr>
            <a:r>
              <a:rPr lang="en-US" spc="4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Relying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on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crosswinds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instead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of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tailwinds,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6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Galeforce </a:t>
            </a: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achieves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an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astounding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90%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reduction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</a:t>
            </a:r>
            <a:r>
              <a:rPr lang="en-US" spc="-5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CO2 </a:t>
            </a:r>
            <a:r>
              <a:rPr lang="en-US" spc="5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emissions,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solidifying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0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its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1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position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as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a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9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pioneer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forward-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thinking,</a:t>
            </a:r>
            <a:r>
              <a:rPr lang="en-US" spc="-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7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eco-</a:t>
            </a:r>
            <a:r>
              <a:rPr lang="en-US" spc="7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conscious</a:t>
            </a:r>
            <a:r>
              <a:rPr lang="en-US" spc="-3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1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maritime</a:t>
            </a:r>
            <a:r>
              <a:rPr lang="en-US" spc="500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 </a:t>
            </a:r>
            <a:r>
              <a:rPr lang="en-US" spc="85" dirty="0">
                <a:latin typeface="Verdana" panose="020B0604030504040204" pitchFamily="34" charset="0"/>
                <a:ea typeface="Verdana" panose="020B0604030504040204" pitchFamily="34" charset="0"/>
                <a:cs typeface="Arial MT"/>
              </a:rPr>
              <a:t>innovation.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r="31250" b="21365"/>
          <a:stretch/>
        </p:blipFill>
        <p:spPr>
          <a:xfrm>
            <a:off x="1567876" y="2001838"/>
            <a:ext cx="2286000" cy="3348037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1156907" y="1064681"/>
            <a:ext cx="6181090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12140" algn="ctr">
              <a:lnSpc>
                <a:spcPct val="100000"/>
              </a:lnSpc>
              <a:spcBef>
                <a:spcPts val="110"/>
              </a:spcBef>
            </a:pPr>
            <a:r>
              <a:rPr sz="4250" b="1" spc="-190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Our</a:t>
            </a:r>
            <a:r>
              <a:rPr sz="4250" b="1" spc="-400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4250" b="1" spc="-75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Solution</a:t>
            </a:r>
            <a:endParaRPr sz="4250" b="1" dirty="0">
              <a:latin typeface="Arial Black" panose="020B0A0402010202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5513201" y="504644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34456" y="504644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699571" y="504644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12416" r="26250" b="10626"/>
          <a:stretch/>
        </p:blipFill>
        <p:spPr>
          <a:xfrm>
            <a:off x="4247452" y="2001838"/>
            <a:ext cx="2397469" cy="3325522"/>
          </a:xfrm>
          <a:prstGeom prst="rect">
            <a:avLst/>
          </a:prstGeom>
        </p:spPr>
      </p:pic>
      <p:sp>
        <p:nvSpPr>
          <p:cNvPr id="13" name="object 5"/>
          <p:cNvSpPr txBox="1"/>
          <p:nvPr/>
        </p:nvSpPr>
        <p:spPr>
          <a:xfrm>
            <a:off x="634456" y="899792"/>
            <a:ext cx="441959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300" spc="-935" dirty="0">
                <a:solidFill>
                  <a:srgbClr val="212121"/>
                </a:solidFill>
                <a:latin typeface="Trebuchet MS"/>
                <a:cs typeface="Trebuchet MS"/>
              </a:rPr>
              <a:t>     0            6      	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456" y="899789"/>
            <a:ext cx="44195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9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3300" spc="-484" dirty="0">
                <a:solidFill>
                  <a:srgbClr val="212121"/>
                </a:solidFill>
                <a:latin typeface="Trebuchet MS"/>
                <a:cs typeface="Trebuchet MS"/>
              </a:rPr>
              <a:t>7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3206" y="859555"/>
            <a:ext cx="4189019" cy="6681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50" b="1" spc="-204" dirty="0">
                <a:latin typeface="Arial Black" panose="020B0A04020102020204" pitchFamily="34" charset="0"/>
                <a:ea typeface="Verdana" panose="020B0604030504040204" pitchFamily="34" charset="0"/>
                <a:cs typeface="Arial Black"/>
              </a:rPr>
              <a:t>Improvement</a:t>
            </a:r>
            <a:endParaRPr sz="4250" b="1" dirty="0">
              <a:latin typeface="Arial Black" panose="020B0A0402010202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456" y="1861191"/>
            <a:ext cx="6091555" cy="6348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spc="-45" dirty="0">
                <a:latin typeface="Verdana"/>
                <a:cs typeface="Verdana"/>
              </a:rPr>
              <a:t>With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unwavering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dedication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maritime </a:t>
            </a:r>
            <a:r>
              <a:rPr sz="2000" spc="-50" dirty="0">
                <a:latin typeface="Verdana"/>
                <a:cs typeface="Verdana"/>
              </a:rPr>
              <a:t>sustainability,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we've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embarked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transformative </a:t>
            </a:r>
            <a:r>
              <a:rPr sz="2000" spc="-80" dirty="0">
                <a:latin typeface="Verdana"/>
                <a:cs typeface="Verdana"/>
              </a:rPr>
              <a:t>journey,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reshaping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the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Galeforce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ship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into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a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beacon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eco-</a:t>
            </a:r>
            <a:r>
              <a:rPr sz="2000" spc="-10" dirty="0">
                <a:latin typeface="Verdana"/>
                <a:cs typeface="Verdana"/>
              </a:rPr>
              <a:t>friendly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seafaring.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Through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the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integration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 </a:t>
            </a:r>
            <a:r>
              <a:rPr sz="2000" spc="-60" dirty="0">
                <a:latin typeface="Verdana"/>
                <a:cs typeface="Verdana"/>
              </a:rPr>
              <a:t>state-</a:t>
            </a:r>
            <a:r>
              <a:rPr sz="2000" spc="-40" dirty="0">
                <a:latin typeface="Verdana"/>
                <a:cs typeface="Verdana"/>
              </a:rPr>
              <a:t>of-</a:t>
            </a:r>
            <a:r>
              <a:rPr sz="2000" spc="-65" dirty="0">
                <a:latin typeface="Verdana"/>
                <a:cs typeface="Verdana"/>
              </a:rPr>
              <a:t>the-</a:t>
            </a:r>
            <a:r>
              <a:rPr sz="2000" spc="-40" dirty="0">
                <a:latin typeface="Verdana"/>
                <a:cs typeface="Verdana"/>
              </a:rPr>
              <a:t>art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technology,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featuring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rotatable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retractable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fins,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we've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unlocked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a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level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agility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10" dirty="0">
                <a:latin typeface="Verdana"/>
                <a:cs typeface="Verdana"/>
              </a:rPr>
              <a:t>efficiency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that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once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seemed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beyond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reach.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These </a:t>
            </a:r>
            <a:r>
              <a:rPr sz="2000" spc="-55" dirty="0">
                <a:latin typeface="Verdana"/>
                <a:cs typeface="Verdana"/>
              </a:rPr>
              <a:t>fins,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responsive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shifting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winds,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dynamically </a:t>
            </a:r>
            <a:r>
              <a:rPr sz="2000" spc="-40" dirty="0">
                <a:latin typeface="Verdana"/>
                <a:cs typeface="Verdana"/>
              </a:rPr>
              <a:t>optimize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the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ship's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performance.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Furthermore,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 </a:t>
            </a:r>
            <a:r>
              <a:rPr sz="2000" spc="-20" dirty="0">
                <a:latin typeface="Verdana"/>
                <a:cs typeface="Verdana"/>
              </a:rPr>
              <a:t>incorporation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" dirty="0" err="1">
                <a:latin typeface="Verdana"/>
                <a:cs typeface="Verdana"/>
              </a:rPr>
              <a:t>Nitinol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anchors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elevates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stability </a:t>
            </a:r>
            <a:r>
              <a:rPr sz="2000" spc="-40" dirty="0">
                <a:latin typeface="Verdana"/>
                <a:cs typeface="Verdana"/>
              </a:rPr>
              <a:t>and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resilience,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guaranteeing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a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secure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voyage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for </a:t>
            </a:r>
            <a:r>
              <a:rPr sz="2000" spc="-35" dirty="0">
                <a:latin typeface="Verdana"/>
                <a:cs typeface="Verdana"/>
              </a:rPr>
              <a:t>crew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and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cargo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alike.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This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groundbreaking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fusion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 </a:t>
            </a:r>
            <a:r>
              <a:rPr sz="2000" spc="-45" dirty="0">
                <a:latin typeface="Verdana"/>
                <a:cs typeface="Verdana"/>
              </a:rPr>
              <a:t>cutting-</a:t>
            </a:r>
            <a:r>
              <a:rPr sz="2000" spc="-60" dirty="0">
                <a:latin typeface="Verdana"/>
                <a:cs typeface="Verdana"/>
              </a:rPr>
              <a:t>edge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engineering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and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environmental </a:t>
            </a:r>
            <a:r>
              <a:rPr sz="2000" spc="-40" dirty="0">
                <a:latin typeface="Verdana"/>
                <a:cs typeface="Verdana"/>
              </a:rPr>
              <a:t>stewardship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not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only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propels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Galeforce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towards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 </a:t>
            </a:r>
            <a:r>
              <a:rPr sz="2000" spc="-65" dirty="0">
                <a:latin typeface="Verdana"/>
                <a:cs typeface="Verdana"/>
              </a:rPr>
              <a:t>greener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horizon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but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also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establishes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a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paradigm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for </a:t>
            </a:r>
            <a:r>
              <a:rPr sz="2000" spc="-30" dirty="0">
                <a:latin typeface="Verdana"/>
                <a:cs typeface="Verdana"/>
              </a:rPr>
              <a:t>the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future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sustainable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shipping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worldwide.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456" y="504644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003" y="504644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209660"/>
            <a:ext cx="7556500" cy="2478054"/>
          </a:xfrm>
          <a:custGeom>
            <a:avLst/>
            <a:gdLst/>
            <a:ahLst/>
            <a:cxnLst/>
            <a:rect l="l" t="t" r="r" b="b"/>
            <a:pathLst>
              <a:path w="7556500" h="3025775">
                <a:moveTo>
                  <a:pt x="7555991" y="3025655"/>
                </a:moveTo>
                <a:lnTo>
                  <a:pt x="0" y="3025655"/>
                </a:lnTo>
                <a:lnTo>
                  <a:pt x="0" y="0"/>
                </a:lnTo>
                <a:lnTo>
                  <a:pt x="7555991" y="0"/>
                </a:lnTo>
                <a:lnTo>
                  <a:pt x="7555991" y="3025655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0398" y="534480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31307"/>
            <a:ext cx="7555865" cy="4756785"/>
          </a:xfrm>
          <a:custGeom>
            <a:avLst/>
            <a:gdLst/>
            <a:ahLst/>
            <a:cxnLst/>
            <a:rect l="l" t="t" r="r" b="b"/>
            <a:pathLst>
              <a:path w="7555865" h="4756784">
                <a:moveTo>
                  <a:pt x="7555281" y="4756284"/>
                </a:moveTo>
                <a:lnTo>
                  <a:pt x="0" y="4756284"/>
                </a:lnTo>
                <a:lnTo>
                  <a:pt x="0" y="0"/>
                </a:lnTo>
                <a:lnTo>
                  <a:pt x="7555281" y="0"/>
                </a:lnTo>
                <a:lnTo>
                  <a:pt x="7555281" y="4756284"/>
                </a:lnTo>
                <a:close/>
              </a:path>
            </a:pathLst>
          </a:custGeom>
          <a:solidFill>
            <a:srgbClr val="AAD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3739" y="222127"/>
            <a:ext cx="3621404" cy="10363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4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4250" spc="-310" dirty="0">
                <a:latin typeface="Arial Black"/>
                <a:cs typeface="Arial Black"/>
              </a:rPr>
              <a:t>Social</a:t>
            </a:r>
            <a:r>
              <a:rPr sz="4250" spc="-405" dirty="0">
                <a:latin typeface="Arial Black"/>
                <a:cs typeface="Arial Black"/>
              </a:rPr>
              <a:t> </a:t>
            </a:r>
            <a:r>
              <a:rPr sz="4250" spc="-300" dirty="0">
                <a:latin typeface="Arial Black"/>
                <a:cs typeface="Arial Black"/>
              </a:rPr>
              <a:t>Impact</a:t>
            </a:r>
            <a:endParaRPr sz="425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098" y="278638"/>
            <a:ext cx="1428750" cy="2462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515" y="295835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240" y="1604905"/>
            <a:ext cx="6086475" cy="3737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5999"/>
              </a:lnSpc>
              <a:spcBef>
                <a:spcPts val="90"/>
              </a:spcBef>
            </a:pPr>
            <a:r>
              <a:rPr sz="2100" spc="-40" dirty="0">
                <a:latin typeface="Verdana"/>
                <a:cs typeface="Verdana"/>
              </a:rPr>
              <a:t>As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our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vessel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emerges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as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a</a:t>
            </a:r>
            <a:r>
              <a:rPr sz="2100" spc="-204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prototype,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its </a:t>
            </a:r>
            <a:r>
              <a:rPr sz="2100" dirty="0">
                <a:latin typeface="Verdana"/>
                <a:cs typeface="Verdana"/>
              </a:rPr>
              <a:t>potential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transformative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impact </a:t>
            </a:r>
            <a:r>
              <a:rPr sz="2100" spc="-20" dirty="0">
                <a:latin typeface="Verdana"/>
                <a:cs typeface="Verdana"/>
              </a:rPr>
              <a:t>transcends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the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maritime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sector's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boundaries. </a:t>
            </a:r>
            <a:r>
              <a:rPr sz="2100" spc="-80" dirty="0">
                <a:latin typeface="Verdana"/>
                <a:cs typeface="Verdana"/>
              </a:rPr>
              <a:t>We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steadfastly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believe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that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pioneering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an </a:t>
            </a:r>
            <a:r>
              <a:rPr sz="2100" spc="-30" dirty="0">
                <a:latin typeface="Verdana"/>
                <a:cs typeface="Verdana"/>
              </a:rPr>
              <a:t>environmental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solution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one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industry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sets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a </a:t>
            </a:r>
            <a:r>
              <a:rPr sz="2100" spc="-10" dirty="0">
                <a:latin typeface="Verdana"/>
                <a:cs typeface="Verdana"/>
              </a:rPr>
              <a:t>formidable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precedent,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sparking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a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cascade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25" dirty="0">
                <a:latin typeface="Verdana"/>
                <a:cs typeface="Verdana"/>
              </a:rPr>
              <a:t>of </a:t>
            </a:r>
            <a:r>
              <a:rPr sz="2100" spc="-45" dirty="0">
                <a:latin typeface="Verdana"/>
                <a:cs typeface="Verdana"/>
              </a:rPr>
              <a:t>change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across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diverse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sectors.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Even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in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its</a:t>
            </a:r>
            <a:r>
              <a:rPr sz="2100" spc="52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early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stages,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our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prototype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stands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as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a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beacon </a:t>
            </a:r>
            <a:r>
              <a:rPr sz="2100" spc="50" dirty="0">
                <a:latin typeface="Verdana"/>
                <a:cs typeface="Verdana"/>
              </a:rPr>
              <a:t>of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inspiration,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sparking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the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imaginations</a:t>
            </a:r>
            <a:r>
              <a:rPr sz="2100" spc="-175" dirty="0">
                <a:latin typeface="Verdana"/>
                <a:cs typeface="Verdana"/>
              </a:rPr>
              <a:t> </a:t>
            </a:r>
            <a:r>
              <a:rPr sz="2100" spc="25" dirty="0">
                <a:latin typeface="Verdana"/>
                <a:cs typeface="Verdana"/>
              </a:rPr>
              <a:t>of </a:t>
            </a:r>
            <a:r>
              <a:rPr sz="2100" spc="-20" dirty="0">
                <a:latin typeface="Verdana"/>
                <a:cs typeface="Verdana"/>
              </a:rPr>
              <a:t>innovators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worldwide.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240" y="6058862"/>
            <a:ext cx="6084570" cy="3366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63525" algn="just">
              <a:lnSpc>
                <a:spcPct val="115999"/>
              </a:lnSpc>
              <a:spcBef>
                <a:spcPts val="90"/>
              </a:spcBef>
            </a:pP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way,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every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individual's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creative </a:t>
            </a:r>
            <a:r>
              <a:rPr sz="2100" spc="-60" dirty="0">
                <a:solidFill>
                  <a:srgbClr val="FFFFFF"/>
                </a:solidFill>
                <a:latin typeface="Verdana"/>
                <a:cs typeface="Verdana"/>
              </a:rPr>
              <a:t>ingenuity,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regardless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scale,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plays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pivotal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role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collective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pursuit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lush,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cerulean,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brilliantly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illuminated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future.</a:t>
            </a:r>
            <a:endParaRPr sz="2100" dirty="0">
              <a:latin typeface="Verdana"/>
              <a:cs typeface="Verdana"/>
            </a:endParaRPr>
          </a:p>
          <a:p>
            <a:pPr marL="12700" marR="5080" algn="just">
              <a:lnSpc>
                <a:spcPct val="115999"/>
              </a:lnSpc>
            </a:pP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reverberating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influence</a:t>
            </a:r>
            <a:r>
              <a:rPr sz="21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vessel echoes</a:t>
            </a:r>
            <a:r>
              <a:rPr sz="21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realms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innovation,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catalyzing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/>
                <a:cs typeface="Verdana"/>
              </a:rPr>
              <a:t>surge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environmental</a:t>
            </a:r>
            <a:r>
              <a:rPr sz="21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awareness that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vows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shape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limitless potential.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83260" y="652413"/>
            <a:ext cx="441959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9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300" spc="-484" dirty="0">
                <a:solidFill>
                  <a:srgbClr val="212121"/>
                </a:solidFill>
                <a:latin typeface="Trebuchet MS"/>
                <a:cs typeface="Trebuchet MS"/>
              </a:rPr>
              <a:t>8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66786"/>
            <a:ext cx="7556500" cy="2120900"/>
            <a:chOff x="0" y="8566786"/>
            <a:chExt cx="7556500" cy="2120900"/>
          </a:xfrm>
        </p:grpSpPr>
        <p:sp>
          <p:nvSpPr>
            <p:cNvPr id="3" name="object 3"/>
            <p:cNvSpPr/>
            <p:nvPr/>
          </p:nvSpPr>
          <p:spPr>
            <a:xfrm>
              <a:off x="0" y="8566786"/>
              <a:ext cx="7556500" cy="2120900"/>
            </a:xfrm>
            <a:custGeom>
              <a:avLst/>
              <a:gdLst/>
              <a:ahLst/>
              <a:cxnLst/>
              <a:rect l="l" t="t" r="r" b="b"/>
              <a:pathLst>
                <a:path w="7556500" h="2120900">
                  <a:moveTo>
                    <a:pt x="7555991" y="0"/>
                  </a:moveTo>
                  <a:lnTo>
                    <a:pt x="7555991" y="2120808"/>
                  </a:lnTo>
                  <a:lnTo>
                    <a:pt x="0" y="2120808"/>
                  </a:lnTo>
                  <a:lnTo>
                    <a:pt x="0" y="0"/>
                  </a:lnTo>
                  <a:lnTo>
                    <a:pt x="7555991" y="0"/>
                  </a:lnTo>
                  <a:close/>
                </a:path>
              </a:pathLst>
            </a:custGeom>
            <a:solidFill>
              <a:srgbClr val="AAD5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995" y="8626208"/>
              <a:ext cx="381000" cy="285750"/>
            </a:xfrm>
            <a:custGeom>
              <a:avLst/>
              <a:gdLst/>
              <a:ahLst/>
              <a:cxnLst/>
              <a:rect l="l" t="t" r="r" b="b"/>
              <a:pathLst>
                <a:path w="381000" h="285750">
                  <a:moveTo>
                    <a:pt x="178892" y="201472"/>
                  </a:moveTo>
                  <a:lnTo>
                    <a:pt x="172567" y="170611"/>
                  </a:lnTo>
                  <a:lnTo>
                    <a:pt x="155333" y="145402"/>
                  </a:lnTo>
                  <a:lnTo>
                    <a:pt x="129794" y="128409"/>
                  </a:lnTo>
                  <a:lnTo>
                    <a:pt x="98501" y="122174"/>
                  </a:lnTo>
                  <a:lnTo>
                    <a:pt x="85293" y="123253"/>
                  </a:lnTo>
                  <a:lnTo>
                    <a:pt x="72796" y="126365"/>
                  </a:lnTo>
                  <a:lnTo>
                    <a:pt x="61150" y="131330"/>
                  </a:lnTo>
                  <a:lnTo>
                    <a:pt x="50533" y="137960"/>
                  </a:lnTo>
                  <a:lnTo>
                    <a:pt x="57327" y="107086"/>
                  </a:lnTo>
                  <a:lnTo>
                    <a:pt x="75768" y="76212"/>
                  </a:lnTo>
                  <a:lnTo>
                    <a:pt x="105879" y="45339"/>
                  </a:lnTo>
                  <a:lnTo>
                    <a:pt x="147713" y="14452"/>
                  </a:lnTo>
                  <a:lnTo>
                    <a:pt x="138277" y="0"/>
                  </a:lnTo>
                  <a:lnTo>
                    <a:pt x="88493" y="34569"/>
                  </a:lnTo>
                  <a:lnTo>
                    <a:pt x="49784" y="70459"/>
                  </a:lnTo>
                  <a:lnTo>
                    <a:pt x="22123" y="107670"/>
                  </a:lnTo>
                  <a:lnTo>
                    <a:pt x="5524" y="146189"/>
                  </a:lnTo>
                  <a:lnTo>
                    <a:pt x="0" y="186042"/>
                  </a:lnTo>
                  <a:lnTo>
                    <a:pt x="1600" y="208038"/>
                  </a:lnTo>
                  <a:lnTo>
                    <a:pt x="14427" y="244475"/>
                  </a:lnTo>
                  <a:lnTo>
                    <a:pt x="54737" y="278676"/>
                  </a:lnTo>
                  <a:lnTo>
                    <a:pt x="90614" y="285254"/>
                  </a:lnTo>
                  <a:lnTo>
                    <a:pt x="109308" y="283933"/>
                  </a:lnTo>
                  <a:lnTo>
                    <a:pt x="154000" y="264071"/>
                  </a:lnTo>
                  <a:lnTo>
                    <a:pt x="176580" y="227355"/>
                  </a:lnTo>
                  <a:lnTo>
                    <a:pt x="178092" y="212699"/>
                  </a:lnTo>
                  <a:lnTo>
                    <a:pt x="178054" y="212293"/>
                  </a:lnTo>
                  <a:lnTo>
                    <a:pt x="178536" y="208749"/>
                  </a:lnTo>
                  <a:lnTo>
                    <a:pt x="178892" y="205168"/>
                  </a:lnTo>
                  <a:lnTo>
                    <a:pt x="178892" y="201472"/>
                  </a:lnTo>
                  <a:close/>
                </a:path>
                <a:path w="381000" h="285750">
                  <a:moveTo>
                    <a:pt x="380682" y="201472"/>
                  </a:moveTo>
                  <a:lnTo>
                    <a:pt x="374357" y="170611"/>
                  </a:lnTo>
                  <a:lnTo>
                    <a:pt x="357136" y="145402"/>
                  </a:lnTo>
                  <a:lnTo>
                    <a:pt x="331584" y="128397"/>
                  </a:lnTo>
                  <a:lnTo>
                    <a:pt x="300304" y="122174"/>
                  </a:lnTo>
                  <a:lnTo>
                    <a:pt x="285445" y="123532"/>
                  </a:lnTo>
                  <a:lnTo>
                    <a:pt x="271500" y="127457"/>
                  </a:lnTo>
                  <a:lnTo>
                    <a:pt x="258711" y="133680"/>
                  </a:lnTo>
                  <a:lnTo>
                    <a:pt x="247307" y="141960"/>
                  </a:lnTo>
                  <a:lnTo>
                    <a:pt x="247307" y="141478"/>
                  </a:lnTo>
                  <a:lnTo>
                    <a:pt x="247230" y="141058"/>
                  </a:lnTo>
                  <a:lnTo>
                    <a:pt x="247230" y="140563"/>
                  </a:lnTo>
                  <a:lnTo>
                    <a:pt x="253314" y="109029"/>
                  </a:lnTo>
                  <a:lnTo>
                    <a:pt x="271589" y="77508"/>
                  </a:lnTo>
                  <a:lnTo>
                    <a:pt x="302031" y="45974"/>
                  </a:lnTo>
                  <a:lnTo>
                    <a:pt x="344665" y="14439"/>
                  </a:lnTo>
                  <a:lnTo>
                    <a:pt x="335229" y="0"/>
                  </a:lnTo>
                  <a:lnTo>
                    <a:pt x="285445" y="34569"/>
                  </a:lnTo>
                  <a:lnTo>
                    <a:pt x="246722" y="70459"/>
                  </a:lnTo>
                  <a:lnTo>
                    <a:pt x="219062" y="107670"/>
                  </a:lnTo>
                  <a:lnTo>
                    <a:pt x="202476" y="146202"/>
                  </a:lnTo>
                  <a:lnTo>
                    <a:pt x="196938" y="186067"/>
                  </a:lnTo>
                  <a:lnTo>
                    <a:pt x="198539" y="208051"/>
                  </a:lnTo>
                  <a:lnTo>
                    <a:pt x="211378" y="244487"/>
                  </a:lnTo>
                  <a:lnTo>
                    <a:pt x="251675" y="278688"/>
                  </a:lnTo>
                  <a:lnTo>
                    <a:pt x="287553" y="285280"/>
                  </a:lnTo>
                  <a:lnTo>
                    <a:pt x="306247" y="283959"/>
                  </a:lnTo>
                  <a:lnTo>
                    <a:pt x="350939" y="264083"/>
                  </a:lnTo>
                  <a:lnTo>
                    <a:pt x="354965" y="259892"/>
                  </a:lnTo>
                  <a:lnTo>
                    <a:pt x="358394" y="256222"/>
                  </a:lnTo>
                  <a:lnTo>
                    <a:pt x="359435" y="255028"/>
                  </a:lnTo>
                  <a:lnTo>
                    <a:pt x="360692" y="253898"/>
                  </a:lnTo>
                  <a:lnTo>
                    <a:pt x="361645" y="252666"/>
                  </a:lnTo>
                  <a:lnTo>
                    <a:pt x="369620" y="241579"/>
                  </a:lnTo>
                  <a:lnTo>
                    <a:pt x="375602" y="229209"/>
                  </a:lnTo>
                  <a:lnTo>
                    <a:pt x="379374" y="215773"/>
                  </a:lnTo>
                  <a:lnTo>
                    <a:pt x="380682" y="201472"/>
                  </a:lnTo>
                  <a:close/>
                </a:path>
              </a:pathLst>
            </a:custGeom>
            <a:solidFill>
              <a:srgbClr val="318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8246" y="10084215"/>
              <a:ext cx="304544" cy="2366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99571" y="250348"/>
            <a:ext cx="15430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667" y="899792"/>
            <a:ext cx="44195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935" dirty="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sz="3300" spc="-3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IN" sz="3300" spc="-484" dirty="0">
                <a:solidFill>
                  <a:srgbClr val="212121"/>
                </a:solidFill>
                <a:latin typeface="Trebuchet MS"/>
                <a:cs typeface="Trebuchet MS"/>
              </a:rPr>
              <a:t>9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606" y="8800484"/>
            <a:ext cx="718502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99"/>
              </a:lnSpc>
              <a:spcBef>
                <a:spcPts val="100"/>
              </a:spcBef>
            </a:pPr>
            <a:r>
              <a:rPr sz="2600" spc="-185" dirty="0">
                <a:solidFill>
                  <a:srgbClr val="FFFFFF"/>
                </a:solidFill>
                <a:latin typeface="Arial Black"/>
                <a:cs typeface="Arial Black"/>
              </a:rPr>
              <a:t>Galeforce: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70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95" dirty="0">
                <a:solidFill>
                  <a:srgbClr val="FFFFFF"/>
                </a:solidFill>
                <a:latin typeface="Arial Black"/>
                <a:cs typeface="Arial Black"/>
              </a:rPr>
              <a:t>wind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10" dirty="0">
                <a:solidFill>
                  <a:srgbClr val="FFFFFF"/>
                </a:solidFill>
                <a:latin typeface="Arial Black"/>
                <a:cs typeface="Arial Black"/>
              </a:rPr>
              <a:t>becomes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Arial Black"/>
                <a:cs typeface="Arial Black"/>
              </a:rPr>
              <a:t>our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Arial Black"/>
                <a:cs typeface="Arial Black"/>
              </a:rPr>
              <a:t>ally, </a:t>
            </a:r>
            <a:r>
              <a:rPr sz="2600" spc="-16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Arial Black"/>
                <a:cs typeface="Arial Black"/>
              </a:rPr>
              <a:t>innovation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Arial Black"/>
                <a:cs typeface="Arial Black"/>
              </a:rPr>
              <a:t>charts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00" dirty="0">
                <a:solidFill>
                  <a:srgbClr val="FFFFFF"/>
                </a:solidFill>
                <a:latin typeface="Arial Black"/>
                <a:cs typeface="Arial Black"/>
              </a:rPr>
              <a:t>course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towards</a:t>
            </a:r>
            <a:r>
              <a:rPr sz="26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3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2600" spc="-185" dirty="0">
                <a:solidFill>
                  <a:srgbClr val="FFFFFF"/>
                </a:solidFill>
                <a:latin typeface="Arial Black"/>
                <a:cs typeface="Arial Black"/>
              </a:rPr>
              <a:t>sustainable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Arial Black"/>
                <a:cs typeface="Arial Black"/>
              </a:rPr>
              <a:t>tomorrow.</a:t>
            </a:r>
            <a:endParaRPr sz="26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457" y="828742"/>
            <a:ext cx="6010910" cy="67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50" spc="-190" dirty="0">
                <a:latin typeface="Arial Black"/>
                <a:cs typeface="Arial Black"/>
              </a:rPr>
              <a:t>Our</a:t>
            </a:r>
            <a:r>
              <a:rPr sz="4250" spc="-405" dirty="0">
                <a:latin typeface="Arial Black"/>
                <a:cs typeface="Arial Black"/>
              </a:rPr>
              <a:t> </a:t>
            </a:r>
            <a:r>
              <a:rPr sz="4250" spc="-270" dirty="0">
                <a:latin typeface="Arial Black"/>
                <a:cs typeface="Arial Black"/>
              </a:rPr>
              <a:t>Present</a:t>
            </a:r>
            <a:r>
              <a:rPr sz="4250" spc="-405" dirty="0">
                <a:latin typeface="Arial Black"/>
                <a:cs typeface="Arial Black"/>
              </a:rPr>
              <a:t> </a:t>
            </a:r>
            <a:r>
              <a:rPr sz="4250" spc="-145" dirty="0">
                <a:latin typeface="Arial Black"/>
                <a:cs typeface="Arial Black"/>
              </a:rPr>
              <a:t>Prototype</a:t>
            </a:r>
            <a:endParaRPr sz="425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838" y="1728727"/>
            <a:ext cx="6758940" cy="391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600"/>
              </a:lnSpc>
              <a:spcBef>
                <a:spcPts val="100"/>
              </a:spcBef>
            </a:pPr>
            <a:r>
              <a:rPr sz="2100" spc="-140" dirty="0">
                <a:latin typeface="Verdana"/>
                <a:cs typeface="Verdana"/>
              </a:rPr>
              <a:t>In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our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cutting-</a:t>
            </a:r>
            <a:r>
              <a:rPr sz="2100" spc="-60" dirty="0">
                <a:latin typeface="Verdana"/>
                <a:cs typeface="Verdana"/>
              </a:rPr>
              <a:t>edge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prototype,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we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place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100" dirty="0">
                <a:latin typeface="Verdana"/>
                <a:cs typeface="Verdana"/>
              </a:rPr>
              <a:t>a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laser-</a:t>
            </a:r>
            <a:r>
              <a:rPr sz="2100" spc="-10" dirty="0">
                <a:latin typeface="Verdana"/>
                <a:cs typeface="Verdana"/>
              </a:rPr>
              <a:t>sharp </a:t>
            </a:r>
            <a:r>
              <a:rPr sz="2100" dirty="0">
                <a:latin typeface="Verdana"/>
                <a:cs typeface="Verdana"/>
              </a:rPr>
              <a:t>focus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on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Galeforce's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defining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feature: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the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self-</a:t>
            </a:r>
            <a:r>
              <a:rPr sz="2100" spc="-10" dirty="0">
                <a:latin typeface="Verdana"/>
                <a:cs typeface="Verdana"/>
              </a:rPr>
              <a:t>regulating </a:t>
            </a:r>
            <a:r>
              <a:rPr sz="2100" spc="-55" dirty="0">
                <a:latin typeface="Verdana"/>
                <a:cs typeface="Verdana"/>
              </a:rPr>
              <a:t>fins,</a:t>
            </a:r>
            <a:r>
              <a:rPr sz="2100" spc="-17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finely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attuned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data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relayed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by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the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anemometer.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At </a:t>
            </a:r>
            <a:r>
              <a:rPr sz="2100" spc="-30" dirty="0">
                <a:latin typeface="Verdana"/>
                <a:cs typeface="Verdana"/>
              </a:rPr>
              <a:t>the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epicenter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this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innovation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lies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Arduino,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an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open- </a:t>
            </a:r>
            <a:r>
              <a:rPr sz="2100" spc="-30" dirty="0">
                <a:latin typeface="Verdana"/>
                <a:cs typeface="Verdana"/>
              </a:rPr>
              <a:t>source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electronics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platform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revered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its</a:t>
            </a:r>
            <a:r>
              <a:rPr sz="2100" spc="-1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unrivaled </a:t>
            </a:r>
            <a:r>
              <a:rPr sz="2100" spc="-40" dirty="0">
                <a:latin typeface="Verdana"/>
                <a:cs typeface="Verdana"/>
              </a:rPr>
              <a:t>adaptability.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Through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Arduino,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we</a:t>
            </a:r>
            <a:r>
              <a:rPr sz="2100" spc="-14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orchestrate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the </a:t>
            </a:r>
            <a:r>
              <a:rPr sz="2100" spc="-60" dirty="0">
                <a:latin typeface="Verdana"/>
                <a:cs typeface="Verdana"/>
              </a:rPr>
              <a:t>system's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intricate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programming,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precisely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dictating </a:t>
            </a:r>
            <a:r>
              <a:rPr sz="2100" spc="-20" dirty="0">
                <a:latin typeface="Verdana"/>
                <a:cs typeface="Verdana"/>
              </a:rPr>
              <a:t>functionalities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via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input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data,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analog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pins,</a:t>
            </a:r>
            <a:r>
              <a:rPr sz="2100" spc="-16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and</a:t>
            </a:r>
            <a:r>
              <a:rPr sz="2100" spc="-16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a </a:t>
            </a:r>
            <a:r>
              <a:rPr sz="2100" spc="-40" dirty="0">
                <a:latin typeface="Verdana"/>
                <a:cs typeface="Verdana"/>
              </a:rPr>
              <a:t>comprehensive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range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4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modules.</a:t>
            </a:r>
            <a:r>
              <a:rPr sz="2100" spc="-145" dirty="0">
                <a:latin typeface="Verdana"/>
                <a:cs typeface="Verdana"/>
              </a:rPr>
              <a:t> 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098" y="308784"/>
            <a:ext cx="14287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212121"/>
                </a:solidFill>
                <a:latin typeface="Tahoma"/>
                <a:cs typeface="Tahoma"/>
              </a:rPr>
              <a:t>PROJECT</a:t>
            </a:r>
            <a:r>
              <a:rPr sz="1300" spc="2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ahoma"/>
                <a:cs typeface="Tahoma"/>
              </a:rPr>
              <a:t>REPORT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4515" y="295832"/>
            <a:ext cx="139065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212121"/>
                </a:solidFill>
                <a:latin typeface="Tahoma"/>
                <a:cs typeface="Tahoma"/>
              </a:rPr>
              <a:t>NOVEMBER</a:t>
            </a:r>
            <a:r>
              <a:rPr sz="13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212121"/>
                </a:solidFill>
                <a:latin typeface="Tahoma"/>
                <a:cs typeface="Tahoma"/>
              </a:rPr>
              <a:t>2023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12727" r="23761" b="10627"/>
          <a:stretch/>
        </p:blipFill>
        <p:spPr>
          <a:xfrm>
            <a:off x="404746" y="5815868"/>
            <a:ext cx="2830192" cy="24999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7" r="12690"/>
          <a:stretch/>
        </p:blipFill>
        <p:spPr>
          <a:xfrm>
            <a:off x="3556759" y="5815869"/>
            <a:ext cx="3671896" cy="2499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1470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MT</vt:lpstr>
      <vt:lpstr>Tahoma</vt:lpstr>
      <vt:lpstr>Trebuchet MS</vt:lpstr>
      <vt:lpstr>Verdana</vt:lpstr>
      <vt:lpstr>Office Theme</vt:lpstr>
      <vt:lpstr>PROJECT REPORT</vt:lpstr>
      <vt:lpstr>PowerPoint Presentation</vt:lpstr>
      <vt:lpstr>O 3 Team Introduction and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Gale force</dc:title>
  <dc:creator>yasodha kittusamy</dc:creator>
  <cp:keywords>DAFweV--mig,BAEGn3JvL18</cp:keywords>
  <cp:lastModifiedBy>Abirami R</cp:lastModifiedBy>
  <cp:revision>11</cp:revision>
  <dcterms:created xsi:type="dcterms:W3CDTF">2023-10-06T10:37:30Z</dcterms:created>
  <dcterms:modified xsi:type="dcterms:W3CDTF">2023-10-06T13:47:59Z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2023-10-06T00:00:00Z</vt:filetime>
  </property>
  <property fmtid="{D5CDD505-2E9C-101B-9397-08002B2CF9AE}" pid="5" name="Producer">
    <vt:lpwstr>Canva</vt:lpwstr>
  </property>
</Properties>
</file>