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7" r:id="rId8"/>
    <p:sldId id="261" r:id="rId9"/>
    <p:sldId id="269" r:id="rId10"/>
    <p:sldId id="270" r:id="rId11"/>
    <p:sldId id="263" r:id="rId12"/>
    <p:sldId id="264" r:id="rId13"/>
    <p:sldId id="265" r:id="rId14"/>
    <p:sldId id="268" r:id="rId15"/>
    <p:sldId id="266" r:id="rId16"/>
  </p:sldIdLst>
  <p:sldSz cx="18288000" cy="10287000"/>
  <p:notesSz cx="6858000" cy="9144000"/>
  <p:embeddedFontLst>
    <p:embeddedFont>
      <p:font typeface="League Spartan" panose="020B0604020202020204" charset="0"/>
      <p:regular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740790" y="3158259"/>
            <a:ext cx="11400455" cy="379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30"/>
              </a:lnSpc>
              <a:spcBef>
                <a:spcPct val="0"/>
              </a:spcBef>
            </a:pPr>
            <a:r>
              <a:rPr lang="en-US" sz="5378">
                <a:solidFill>
                  <a:srgbClr val="593C8F"/>
                </a:solidFill>
                <a:latin typeface="League Spartan"/>
              </a:rPr>
              <a:t>AUTOMATIC ASSESSMENT OF QUADRATIC EQUATION SOLUTIONS USING MATHBERT AND ROBERTA EMBEDDINGS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3740790" y="7044637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5491369" y="0"/>
            <a:ext cx="2796631" cy="2766122"/>
          </a:xfrm>
          <a:custGeom>
            <a:avLst/>
            <a:gdLst/>
            <a:ahLst/>
            <a:cxnLst/>
            <a:rect l="l" t="t" r="r" b="b"/>
            <a:pathLst>
              <a:path w="2796631" h="2766122">
                <a:moveTo>
                  <a:pt x="0" y="0"/>
                </a:moveTo>
                <a:lnTo>
                  <a:pt x="2796631" y="0"/>
                </a:lnTo>
                <a:lnTo>
                  <a:pt x="2796631" y="2766122"/>
                </a:lnTo>
                <a:lnTo>
                  <a:pt x="0" y="27661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457651" y="0"/>
            <a:ext cx="1830349" cy="1830349"/>
          </a:xfrm>
          <a:custGeom>
            <a:avLst/>
            <a:gdLst/>
            <a:ahLst/>
            <a:cxnLst/>
            <a:rect l="l" t="t" r="r" b="b"/>
            <a:pathLst>
              <a:path w="1830349" h="1830349">
                <a:moveTo>
                  <a:pt x="0" y="0"/>
                </a:moveTo>
                <a:lnTo>
                  <a:pt x="1830349" y="0"/>
                </a:lnTo>
                <a:lnTo>
                  <a:pt x="1830349" y="1830349"/>
                </a:lnTo>
                <a:lnTo>
                  <a:pt x="0" y="18303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740790" y="7348433"/>
            <a:ext cx="13833821" cy="1334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9"/>
              </a:lnSpc>
              <a:spcBef>
                <a:spcPct val="0"/>
              </a:spcBef>
            </a:pPr>
            <a:r>
              <a:rPr lang="en-US" sz="3713">
                <a:solidFill>
                  <a:srgbClr val="000000"/>
                </a:solidFill>
                <a:latin typeface="Poppins"/>
              </a:rPr>
              <a:t>Authors: Subhiksha Suresh Rao, Sahil Mishra, S Akhilesh, Roshni M Balakrishnan and Peeta Basa Pati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7879" y="252362"/>
            <a:ext cx="11874121" cy="1511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rgbClr val="593C8F"/>
                </a:solidFill>
                <a:latin typeface="League Spartan"/>
              </a:rPr>
              <a:t>Comparison of SVM-MLP Bagging With Existing Models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317879" y="944358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63BE0E1-B482-0AC6-D829-57C3275AA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88038"/>
            <a:ext cx="12873489" cy="76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0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7879" y="252362"/>
            <a:ext cx="12940921" cy="7424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rgbClr val="593C8F"/>
                </a:solidFill>
                <a:latin typeface="League Spartan"/>
              </a:rPr>
              <a:t>Confusion Matrix of The SVM-MLP Bagging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317879" y="944358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318951" y="1009650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grpSp>
        <p:nvGrpSpPr>
          <p:cNvPr id="6" name="Group 6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80703" y="1120746"/>
            <a:ext cx="13675321" cy="67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00316" lvl="2" indent="-566772" algn="l">
              <a:lnSpc>
                <a:spcPts val="5512"/>
              </a:lnSpc>
              <a:buFont typeface="Arial"/>
              <a:buChar char="⚬"/>
            </a:pPr>
            <a:r>
              <a:rPr lang="en-US" sz="3937" dirty="0">
                <a:solidFill>
                  <a:srgbClr val="000000"/>
                </a:solidFill>
                <a:latin typeface="Poppins"/>
              </a:rPr>
              <a:t>Accuracy of the model: 65%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AABFFA-F2C8-29B4-4658-6DF8CFF43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99" y="1868879"/>
            <a:ext cx="9496879" cy="80055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7879" y="252362"/>
            <a:ext cx="65449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rgbClr val="593C8F"/>
                </a:solidFill>
                <a:latin typeface="League Spartan"/>
              </a:rPr>
              <a:t>Impact of PCA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317879" y="944358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318951" y="1009650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5E65BC3-791B-4550-6C5E-57BA77C95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42962"/>
            <a:ext cx="11201400" cy="89348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4970" y="252363"/>
            <a:ext cx="49574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CONCLUSION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426041" y="990600"/>
            <a:ext cx="325469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226368" y="1191072"/>
            <a:ext cx="15428268" cy="8122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8248" lvl="1" indent="-409124" algn="l">
              <a:lnSpc>
                <a:spcPts val="5305"/>
              </a:lnSpc>
              <a:buFont typeface="Arial"/>
              <a:buChar char="•"/>
            </a:pPr>
            <a:r>
              <a:rPr lang="en-US" sz="3789" dirty="0">
                <a:solidFill>
                  <a:srgbClr val="000000"/>
                </a:solidFill>
                <a:latin typeface="Poppins"/>
              </a:rPr>
              <a:t>Summary of Findings:</a:t>
            </a:r>
          </a:p>
          <a:p>
            <a:pPr marL="1636495" lvl="2" indent="-545498" algn="l">
              <a:lnSpc>
                <a:spcPts val="5305"/>
              </a:lnSpc>
              <a:buFont typeface="Arial"/>
              <a:buChar char="⚬"/>
            </a:pPr>
            <a:r>
              <a:rPr lang="en-US" sz="3789" dirty="0">
                <a:solidFill>
                  <a:srgbClr val="000000"/>
                </a:solidFill>
                <a:latin typeface="Poppins"/>
              </a:rPr>
              <a:t>MathBERT embeddings outperformed RoBERTa embeddings in classifying quadratic solutions.</a:t>
            </a:r>
          </a:p>
          <a:p>
            <a:pPr marL="1636495" lvl="2" indent="-545498" algn="l">
              <a:lnSpc>
                <a:spcPts val="5305"/>
              </a:lnSpc>
              <a:buFont typeface="Arial"/>
              <a:buChar char="⚬"/>
            </a:pPr>
            <a:r>
              <a:rPr lang="en-US" sz="3789" dirty="0">
                <a:solidFill>
                  <a:srgbClr val="000000"/>
                </a:solidFill>
                <a:latin typeface="Poppins"/>
              </a:rPr>
              <a:t>The proposed meta-model showed better accuracy.</a:t>
            </a:r>
          </a:p>
          <a:p>
            <a:pPr marL="1636495" lvl="2" indent="-545498" algn="l">
              <a:lnSpc>
                <a:spcPts val="5305"/>
              </a:lnSpc>
              <a:buFont typeface="Arial"/>
              <a:buChar char="⚬"/>
            </a:pPr>
            <a:r>
              <a:rPr lang="en-US" sz="3789" dirty="0">
                <a:solidFill>
                  <a:srgbClr val="000000"/>
                </a:solidFill>
                <a:latin typeface="Poppins"/>
              </a:rPr>
              <a:t>PCA effectively improved model efficiency and accuracy.</a:t>
            </a:r>
          </a:p>
          <a:p>
            <a:pPr marL="818248" lvl="1" indent="-409124" algn="l">
              <a:lnSpc>
                <a:spcPts val="5305"/>
              </a:lnSpc>
              <a:buFont typeface="Arial"/>
              <a:buChar char="•"/>
            </a:pPr>
            <a:r>
              <a:rPr lang="en-US" sz="3789" dirty="0">
                <a:solidFill>
                  <a:srgbClr val="000000"/>
                </a:solidFill>
                <a:latin typeface="Poppins"/>
              </a:rPr>
              <a:t>Future Work:</a:t>
            </a:r>
          </a:p>
          <a:p>
            <a:pPr marL="1636495" lvl="2" indent="-545498" algn="l">
              <a:lnSpc>
                <a:spcPts val="5305"/>
              </a:lnSpc>
              <a:buFont typeface="Arial"/>
              <a:buChar char="⚬"/>
            </a:pPr>
            <a:r>
              <a:rPr lang="en-US" sz="3789" dirty="0">
                <a:solidFill>
                  <a:srgbClr val="000000"/>
                </a:solidFill>
                <a:latin typeface="Poppins"/>
              </a:rPr>
              <a:t>Explore other NLP models for improved vectorization techniques.</a:t>
            </a:r>
          </a:p>
          <a:p>
            <a:pPr marL="1636495" lvl="2" indent="-545498" algn="l">
              <a:lnSpc>
                <a:spcPts val="5305"/>
              </a:lnSpc>
              <a:buFont typeface="Arial"/>
              <a:buChar char="⚬"/>
            </a:pPr>
            <a:r>
              <a:rPr lang="en-US" sz="3789" dirty="0">
                <a:solidFill>
                  <a:srgbClr val="000000"/>
                </a:solidFill>
                <a:latin typeface="Poppins"/>
              </a:rPr>
              <a:t>Integration into educational platforms for real-time feedback.</a:t>
            </a:r>
          </a:p>
          <a:p>
            <a:pPr marL="1636495" lvl="2" indent="-545498" algn="l">
              <a:lnSpc>
                <a:spcPts val="5305"/>
              </a:lnSpc>
              <a:buFont typeface="Arial"/>
              <a:buChar char="⚬"/>
            </a:pPr>
            <a:r>
              <a:rPr lang="en-US" sz="3789" dirty="0">
                <a:solidFill>
                  <a:srgbClr val="000000"/>
                </a:solidFill>
                <a:latin typeface="Poppins"/>
              </a:rPr>
              <a:t>Extend methodology to other mathematical areas for comprehensive evaluation.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4970" y="252363"/>
            <a:ext cx="49574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rgbClr val="593C8F"/>
                </a:solidFill>
                <a:latin typeface="League Spartan"/>
              </a:rPr>
              <a:t>REFERENCES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426041" y="990600"/>
            <a:ext cx="325469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226368" y="1191072"/>
            <a:ext cx="15428268" cy="840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8248" lvl="1" indent="-409124" algn="l">
              <a:buFont typeface="Arial"/>
              <a:buChar char="•"/>
            </a:pP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[1]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Likforman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-Sulem, L.,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Hanimyan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, A. and Faure, C., 1995, August. A Hough based algorithm for extracting text lines in handwritten documents. In Proceedings of 3rd international conference on document analysis and recognition (Vol. 2, pp. 774-777). IEEE. </a:t>
            </a:r>
          </a:p>
          <a:p>
            <a:pPr marL="818248" lvl="1" indent="-409124" algn="l">
              <a:buFont typeface="Arial"/>
              <a:buChar char="•"/>
            </a:pP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[2] Yin, F. and Liu, C.L., 2007, November. Handwritten text line extraction based on minimum spanning tree clustering. In 2007 international conference on wavelet analysis and pattern recognition (Vol. 3, pp. 1123- 1128). IEEE. </a:t>
            </a:r>
          </a:p>
          <a:p>
            <a:pPr marL="818248" lvl="1" indent="-409124" algn="l">
              <a:buFont typeface="Arial"/>
              <a:buChar char="•"/>
            </a:pP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[3] Varga, T. and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Bunke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, H., 2005, August. Tree structure for word extraction from handwritten text lines. In Eighth International Conference on Document Analysis and Recognition (ICDAR’05) (pp. 352-356). IEEE. </a:t>
            </a:r>
          </a:p>
          <a:p>
            <a:pPr marL="818248" lvl="1" indent="-409124" algn="l">
              <a:buFont typeface="Arial"/>
              <a:buChar char="•"/>
            </a:pP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[4] Proceedings Volume 12174, International Conference on Internet of Things and Machine Learning (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IoTML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 2021); 121740X (2022) https://doi.org/10.1117/12.2628649 Event: International Conference on Internet of Things and Machine Learning (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IoTML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 2021), 2021, Shanghai, China </a:t>
            </a:r>
          </a:p>
          <a:p>
            <a:pPr marL="818248" lvl="1" indent="-409124" algn="l">
              <a:buFont typeface="Arial"/>
              <a:buChar char="•"/>
            </a:pP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[5] Improving Automated Scoring of Student Open Responses in Mathematics-Sami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Baral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, Anthony F Botelho, John A Erickson, Priyanka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Benachamardi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, Neil T Heffernan. </a:t>
            </a:r>
          </a:p>
          <a:p>
            <a:pPr marL="818248" lvl="1" indent="-409124" algn="l">
              <a:buFont typeface="Arial"/>
              <a:buChar char="•"/>
            </a:pP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[6] Li, Minli &amp; Zhao,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Peilin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 &amp; Zhang,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Yifan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 &amp;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Niu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Shuaicheng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 &amp; Wu,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Qingyao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 &amp; Tan,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Mingkui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. (2021). Structure-aware Mathematical Expression Recognition with Sequence-Level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Modeling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. 5038-5046. 10.1145/3474085.3475578. </a:t>
            </a:r>
          </a:p>
          <a:p>
            <a:pPr marL="818248" lvl="1" indent="-409124" algn="l">
              <a:buFont typeface="Arial"/>
              <a:buChar char="•"/>
            </a:pP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[7] A Robust Methodology for Creating Large Image Datasets Using a Universal Format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Gurpartap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 Singh, S. Agrawal, B. S. Sohi </a:t>
            </a:r>
          </a:p>
          <a:p>
            <a:pPr marL="818248" lvl="1" indent="-409124" algn="l">
              <a:buFont typeface="Arial"/>
              <a:buChar char="•"/>
            </a:pP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[8] Lan, A.S., Vats, D., Waters, A.E. and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Baraniuk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, R.G., 2015, March. Mathematical language processing: Automatic grading and feedback for open response mathematical questions. In Proceedings of the second (2015) ACM conference on learning@ scale (pp. 167-176). </a:t>
            </a:r>
          </a:p>
          <a:p>
            <a:pPr marL="818248" lvl="1" indent="-409124" algn="l">
              <a:buFont typeface="Arial"/>
              <a:buChar char="•"/>
            </a:pP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[9] Zhang, M.,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Baral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, S., Heffernan, N. and Lan, A., 2022. Automatic short math answer grading via in-context meta-learning.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arXiv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 preprint arXiv:2205.15219.</a:t>
            </a:r>
          </a:p>
          <a:p>
            <a:pPr marL="818248" lvl="1" indent="-409124" algn="l">
              <a:buFont typeface="Arial"/>
              <a:buChar char="•"/>
            </a:pP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 [10] Ni, A., Inala, J.P., Wang, C.,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Polozov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, A., Meek, C., </a:t>
            </a:r>
            <a:r>
              <a:rPr lang="en-GB" sz="2100" dirty="0" err="1">
                <a:latin typeface="Poppins" panose="00000500000000000000" pitchFamily="2" charset="0"/>
                <a:cs typeface="Poppins" panose="00000500000000000000" pitchFamily="2" charset="0"/>
              </a:rPr>
              <a:t>Radev</a:t>
            </a:r>
            <a:r>
              <a:rPr lang="en-GB" sz="2100" dirty="0">
                <a:latin typeface="Poppins" panose="00000500000000000000" pitchFamily="2" charset="0"/>
                <a:cs typeface="Poppins" panose="00000500000000000000" pitchFamily="2" charset="0"/>
              </a:rPr>
              <a:t>, D. and Gao, J., 2022, September. Learning math reasoning from self-sampled correct and partially-correct solutions. In The Eleventh International Conference on Learning Representations</a:t>
            </a:r>
            <a:endParaRPr lang="en-US" sz="21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18280" y="4310013"/>
            <a:ext cx="9140329" cy="1345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96"/>
              </a:lnSpc>
              <a:spcBef>
                <a:spcPct val="0"/>
              </a:spcBef>
            </a:pPr>
            <a:r>
              <a:rPr lang="en-US" sz="7925">
                <a:solidFill>
                  <a:srgbClr val="593C8F"/>
                </a:solidFill>
                <a:latin typeface="League Spartan"/>
              </a:rPr>
              <a:t>THANK YOU!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5420255" y="5655959"/>
            <a:ext cx="6000855" cy="35123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20" y="1494821"/>
            <a:ext cx="7739157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PROBLEM STATEMENT</a:t>
            </a:r>
          </a:p>
        </p:txBody>
      </p:sp>
      <p:sp>
        <p:nvSpPr>
          <p:cNvPr id="7" name="AutoShape 7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661306" y="2693181"/>
            <a:ext cx="11056799" cy="4928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5251" lvl="1" indent="-437626" algn="l">
              <a:lnSpc>
                <a:spcPts val="5675"/>
              </a:lnSpc>
              <a:buFont typeface="Arial"/>
              <a:buChar char="•"/>
            </a:pPr>
            <a:r>
              <a:rPr lang="en-US" sz="4053">
                <a:solidFill>
                  <a:srgbClr val="000000"/>
                </a:solidFill>
                <a:latin typeface="Poppins"/>
              </a:rPr>
              <a:t>Addresses the challenge of evaluating quadratic equations.</a:t>
            </a:r>
          </a:p>
          <a:p>
            <a:pPr marL="875251" lvl="1" indent="-437626" algn="l">
              <a:lnSpc>
                <a:spcPts val="5675"/>
              </a:lnSpc>
              <a:buFont typeface="Arial"/>
              <a:buChar char="•"/>
            </a:pPr>
            <a:r>
              <a:rPr lang="en-US" sz="4053">
                <a:solidFill>
                  <a:srgbClr val="000000"/>
                </a:solidFill>
                <a:latin typeface="Poppins"/>
              </a:rPr>
              <a:t>Traditional methods of assessment often require significant human intervention.</a:t>
            </a:r>
          </a:p>
          <a:p>
            <a:pPr algn="l">
              <a:lnSpc>
                <a:spcPts val="5675"/>
              </a:lnSpc>
            </a:pPr>
            <a:endParaRPr lang="en-US" sz="4053">
              <a:solidFill>
                <a:srgbClr val="000000"/>
              </a:solidFill>
              <a:latin typeface="Poppins"/>
            </a:endParaRPr>
          </a:p>
          <a:p>
            <a:pPr algn="l">
              <a:lnSpc>
                <a:spcPts val="5675"/>
              </a:lnSpc>
              <a:spcBef>
                <a:spcPct val="0"/>
              </a:spcBef>
            </a:pPr>
            <a:endParaRPr lang="en-US" sz="4053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39271" y="710056"/>
            <a:ext cx="49574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rgbClr val="593C8F"/>
                </a:solidFill>
                <a:latin typeface="League Spartan"/>
              </a:rPr>
              <a:t>INTRODUCTION</a:t>
            </a:r>
          </a:p>
        </p:txBody>
      </p:sp>
      <p:sp>
        <p:nvSpPr>
          <p:cNvPr id="7" name="AutoShape 7"/>
          <p:cNvSpPr/>
          <p:nvPr/>
        </p:nvSpPr>
        <p:spPr>
          <a:xfrm flipH="1">
            <a:off x="839271" y="1402052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838200" y="1878937"/>
            <a:ext cx="12547260" cy="689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0069" lvl="1" indent="-350034" algn="l">
              <a:lnSpc>
                <a:spcPts val="4539"/>
              </a:lnSpc>
              <a:buFont typeface="Arial"/>
              <a:buChar char="•"/>
            </a:pPr>
            <a:r>
              <a:rPr lang="en-US" sz="3242" dirty="0">
                <a:solidFill>
                  <a:srgbClr val="000000"/>
                </a:solidFill>
                <a:latin typeface="Poppins"/>
              </a:rPr>
              <a:t>Need for Automation</a:t>
            </a:r>
          </a:p>
          <a:p>
            <a:pPr marL="1400138" lvl="2" indent="-466713" algn="l">
              <a:lnSpc>
                <a:spcPts val="4539"/>
              </a:lnSpc>
              <a:buFont typeface="Arial"/>
              <a:buChar char="⚬"/>
            </a:pPr>
            <a:r>
              <a:rPr lang="en-US" sz="3242" dirty="0">
                <a:solidFill>
                  <a:srgbClr val="000000"/>
                </a:solidFill>
                <a:latin typeface="Poppins"/>
              </a:rPr>
              <a:t>Growing technology use in education necessitates reliable automated classification systems.</a:t>
            </a:r>
          </a:p>
          <a:p>
            <a:pPr marL="700069" lvl="1" indent="-350034" algn="l">
              <a:lnSpc>
                <a:spcPts val="4539"/>
              </a:lnSpc>
              <a:buFont typeface="Arial"/>
              <a:buChar char="•"/>
            </a:pPr>
            <a:r>
              <a:rPr lang="en-US" sz="3242" dirty="0">
                <a:solidFill>
                  <a:srgbClr val="000000"/>
                </a:solidFill>
                <a:latin typeface="Poppins"/>
              </a:rPr>
              <a:t>Machine Learning-Based System</a:t>
            </a:r>
          </a:p>
          <a:p>
            <a:pPr marL="1400138" lvl="2" indent="-466713" algn="l">
              <a:lnSpc>
                <a:spcPts val="4539"/>
              </a:lnSpc>
              <a:buFont typeface="Arial"/>
              <a:buChar char="⚬"/>
            </a:pPr>
            <a:r>
              <a:rPr lang="en-US" sz="3242" dirty="0">
                <a:solidFill>
                  <a:srgbClr val="000000"/>
                </a:solidFill>
                <a:latin typeface="Poppins"/>
              </a:rPr>
              <a:t>Development of an automated system using recent advancements in machine learning and natural language processing.</a:t>
            </a:r>
          </a:p>
          <a:p>
            <a:pPr marL="1400138" lvl="2" indent="-466713" algn="l">
              <a:lnSpc>
                <a:spcPts val="4539"/>
              </a:lnSpc>
              <a:buFont typeface="Arial"/>
              <a:buChar char="⚬"/>
            </a:pPr>
            <a:r>
              <a:rPr lang="en-US" sz="3242" dirty="0">
                <a:solidFill>
                  <a:srgbClr val="000000"/>
                </a:solidFill>
                <a:latin typeface="Poppins"/>
              </a:rPr>
              <a:t>Utilizes MathBERT embeddings for rich semantic information and high-dimensional vector representation.</a:t>
            </a:r>
          </a:p>
          <a:p>
            <a:pPr algn="l">
              <a:lnSpc>
                <a:spcPts val="4539"/>
              </a:lnSpc>
            </a:pPr>
            <a:endParaRPr lang="en-US" sz="3242" dirty="0">
              <a:solidFill>
                <a:srgbClr val="000000"/>
              </a:solidFill>
              <a:latin typeface="Poppins"/>
            </a:endParaRPr>
          </a:p>
          <a:p>
            <a:pPr algn="l">
              <a:lnSpc>
                <a:spcPts val="4539"/>
              </a:lnSpc>
              <a:spcBef>
                <a:spcPct val="0"/>
              </a:spcBef>
            </a:pPr>
            <a:endParaRPr lang="en-US" sz="3242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840343" y="1467344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20" y="1494821"/>
            <a:ext cx="65449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BACKGROUND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5223729" y="0"/>
            <a:ext cx="3086100" cy="10287000"/>
            <a:chOff x="0" y="0"/>
            <a:chExt cx="812800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33400" y="2480821"/>
            <a:ext cx="13194383" cy="631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7330" lvl="1" indent="-343665" algn="l">
              <a:lnSpc>
                <a:spcPts val="4456"/>
              </a:lnSpc>
              <a:buFont typeface="Arial"/>
              <a:buChar char="•"/>
            </a:pPr>
            <a:r>
              <a:rPr lang="en-US" sz="3183" dirty="0">
                <a:solidFill>
                  <a:srgbClr val="000000"/>
                </a:solidFill>
                <a:latin typeface="Poppins"/>
              </a:rPr>
              <a:t>Challenges in Traditional Grading</a:t>
            </a:r>
          </a:p>
          <a:p>
            <a:pPr marL="1374659" lvl="2" indent="-458220" algn="l">
              <a:lnSpc>
                <a:spcPts val="4456"/>
              </a:lnSpc>
              <a:buFont typeface="Arial"/>
              <a:buChar char="⚬"/>
            </a:pPr>
            <a:r>
              <a:rPr lang="en-US" sz="3183" dirty="0">
                <a:solidFill>
                  <a:srgbClr val="000000"/>
                </a:solidFill>
                <a:latin typeface="Poppins"/>
              </a:rPr>
              <a:t>Manual grading is labor-intensive, subjective, and inconsistent</a:t>
            </a:r>
          </a:p>
          <a:p>
            <a:pPr marL="687330" lvl="1" indent="-343665" algn="l">
              <a:lnSpc>
                <a:spcPts val="4456"/>
              </a:lnSpc>
              <a:buFont typeface="Arial"/>
              <a:buChar char="•"/>
            </a:pPr>
            <a:r>
              <a:rPr lang="en-US" sz="3183" dirty="0">
                <a:solidFill>
                  <a:srgbClr val="000000"/>
                </a:solidFill>
                <a:latin typeface="Poppins"/>
              </a:rPr>
              <a:t>Previous Research</a:t>
            </a:r>
          </a:p>
          <a:p>
            <a:pPr marL="1374659" lvl="2" indent="-458220" algn="l">
              <a:lnSpc>
                <a:spcPts val="4456"/>
              </a:lnSpc>
              <a:buFont typeface="Arial"/>
              <a:buChar char="⚬"/>
            </a:pPr>
            <a:r>
              <a:rPr lang="en-US" sz="3183" dirty="0">
                <a:solidFill>
                  <a:srgbClr val="000000"/>
                </a:solidFill>
                <a:latin typeface="Poppins"/>
              </a:rPr>
              <a:t>Limited focus on using advanced NLP models for mathematical content.</a:t>
            </a:r>
          </a:p>
          <a:p>
            <a:pPr marL="1374659" lvl="2" indent="-458220" algn="l">
              <a:lnSpc>
                <a:spcPts val="4456"/>
              </a:lnSpc>
              <a:buFont typeface="Arial"/>
              <a:buChar char="⚬"/>
            </a:pPr>
            <a:r>
              <a:rPr lang="en-US" sz="3183" dirty="0">
                <a:solidFill>
                  <a:srgbClr val="000000"/>
                </a:solidFill>
                <a:latin typeface="Poppins"/>
              </a:rPr>
              <a:t>Initial studies indicate potential benefits but lack comprehensive solutions.</a:t>
            </a:r>
          </a:p>
          <a:p>
            <a:pPr algn="l">
              <a:lnSpc>
                <a:spcPts val="4456"/>
              </a:lnSpc>
            </a:pPr>
            <a:endParaRPr lang="en-US" sz="3183" dirty="0">
              <a:solidFill>
                <a:srgbClr val="000000"/>
              </a:solidFill>
              <a:latin typeface="Poppins"/>
            </a:endParaRPr>
          </a:p>
          <a:p>
            <a:pPr algn="l">
              <a:lnSpc>
                <a:spcPts val="4456"/>
              </a:lnSpc>
            </a:pPr>
            <a:endParaRPr lang="en-US" sz="3183" dirty="0">
              <a:solidFill>
                <a:srgbClr val="000000"/>
              </a:solidFill>
              <a:latin typeface="Poppins"/>
            </a:endParaRPr>
          </a:p>
          <a:p>
            <a:pPr algn="l">
              <a:lnSpc>
                <a:spcPts val="4456"/>
              </a:lnSpc>
              <a:spcBef>
                <a:spcPct val="0"/>
              </a:spcBef>
            </a:pPr>
            <a:endParaRPr lang="en-US" sz="3183" dirty="0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20" y="1494821"/>
            <a:ext cx="10477480" cy="7424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rgbClr val="593C8F"/>
                </a:solidFill>
                <a:latin typeface="League Spartan"/>
              </a:rPr>
              <a:t>Research Questions Addressed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5223729" y="0"/>
            <a:ext cx="3086100" cy="10287000"/>
            <a:chOff x="0" y="0"/>
            <a:chExt cx="812800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33400" y="2480821"/>
            <a:ext cx="13194383" cy="5164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7330" lvl="1" indent="-343665" algn="l">
              <a:lnSpc>
                <a:spcPts val="4456"/>
              </a:lnSpc>
              <a:buFont typeface="Arial"/>
              <a:buChar char="•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Solutions this paper addresses the following research questions:</a:t>
            </a:r>
            <a:b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RQ1) How does the embeddings generated by MathBERT perform compared to that of RoBERTa in classifying</a:t>
            </a:r>
            <a:b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the quadratic solutions?</a:t>
            </a:r>
            <a:b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RQ2) Does application of PCA affect the results?</a:t>
            </a:r>
            <a:b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RQ3) Which </a:t>
            </a:r>
            <a:r>
              <a:rPr lang="en-US" sz="3200" dirty="0" err="1">
                <a:latin typeface="Poppins" panose="00000500000000000000" pitchFamily="2" charset="0"/>
                <a:cs typeface="Poppins" panose="00000500000000000000" pitchFamily="2" charset="0"/>
              </a:rPr>
              <a:t>ensembling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technique shows the best</a:t>
            </a:r>
            <a:b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performance?</a:t>
            </a:r>
          </a:p>
          <a:p>
            <a:pPr algn="l">
              <a:lnSpc>
                <a:spcPts val="4456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1849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77177" y="252362"/>
            <a:ext cx="65449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TECHNICAL DETAILS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377177" y="944358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378249" y="1009650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5223729" y="0"/>
            <a:ext cx="3086100" cy="10287000"/>
            <a:chOff x="0" y="0"/>
            <a:chExt cx="812800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78250" y="1328724"/>
            <a:ext cx="14845480" cy="6153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4449" lvl="1" indent="-342224" algn="l">
              <a:lnSpc>
                <a:spcPts val="4755"/>
              </a:lnSpc>
              <a:buFont typeface="Arial"/>
              <a:buChar char="•"/>
            </a:pPr>
            <a:r>
              <a:rPr lang="en-US" sz="3170" dirty="0">
                <a:solidFill>
                  <a:srgbClr val="000000"/>
                </a:solidFill>
                <a:latin typeface="Poppins"/>
              </a:rPr>
              <a:t>Dataset Used: Incorrect, Partially Correct, and Correct.</a:t>
            </a:r>
          </a:p>
          <a:p>
            <a:pPr marL="684449" lvl="1" indent="-342224" algn="l">
              <a:lnSpc>
                <a:spcPts val="4755"/>
              </a:lnSpc>
              <a:buFont typeface="Arial"/>
              <a:buChar char="•"/>
            </a:pPr>
            <a:r>
              <a:rPr lang="en-US" sz="3170" dirty="0">
                <a:solidFill>
                  <a:srgbClr val="000000"/>
                </a:solidFill>
                <a:latin typeface="Poppins"/>
              </a:rPr>
              <a:t>Preprocessing Steps: </a:t>
            </a:r>
          </a:p>
          <a:p>
            <a:pPr marL="1828800" lvl="3" indent="-457200">
              <a:lnSpc>
                <a:spcPts val="4755"/>
              </a:lnSpc>
              <a:buFont typeface="Arial" panose="020B0604020202020204" pitchFamily="34" charset="0"/>
              <a:buChar char="•"/>
            </a:pPr>
            <a:r>
              <a:rPr lang="en-US" sz="3170" dirty="0">
                <a:solidFill>
                  <a:srgbClr val="000000"/>
                </a:solidFill>
                <a:latin typeface="Poppins"/>
              </a:rPr>
              <a:t>Feature engineering and preparation using MathBERT and RoBERTa</a:t>
            </a:r>
          </a:p>
          <a:p>
            <a:pPr marL="1828800" lvl="3" indent="-457200">
              <a:lnSpc>
                <a:spcPts val="4755"/>
              </a:lnSpc>
              <a:buFont typeface="Arial" panose="020B0604020202020204" pitchFamily="34" charset="0"/>
              <a:buChar char="•"/>
            </a:pPr>
            <a:r>
              <a:rPr lang="en-US" sz="3170" dirty="0">
                <a:solidFill>
                  <a:srgbClr val="000000"/>
                </a:solidFill>
                <a:latin typeface="Poppins"/>
              </a:rPr>
              <a:t>Dimensionality reduction using PCA.</a:t>
            </a:r>
          </a:p>
          <a:p>
            <a:pPr marL="684449" lvl="1" indent="-342224" algn="l">
              <a:lnSpc>
                <a:spcPts val="4755"/>
              </a:lnSpc>
              <a:buFont typeface="Arial"/>
              <a:buChar char="•"/>
            </a:pPr>
            <a:r>
              <a:rPr lang="en-US" sz="3170" dirty="0">
                <a:solidFill>
                  <a:srgbClr val="000000"/>
                </a:solidFill>
                <a:latin typeface="Poppins"/>
              </a:rPr>
              <a:t>Algorithms Implemented: </a:t>
            </a:r>
          </a:p>
          <a:p>
            <a:pPr marL="1828800" lvl="3" indent="-457200">
              <a:lnSpc>
                <a:spcPts val="4755"/>
              </a:lnSpc>
              <a:buFont typeface="Arial" panose="020B0604020202020204" pitchFamily="34" charset="0"/>
              <a:buChar char="•"/>
            </a:pPr>
            <a:r>
              <a:rPr lang="en-US" sz="3170" dirty="0">
                <a:solidFill>
                  <a:srgbClr val="000000"/>
                </a:solidFill>
                <a:latin typeface="Poppins"/>
              </a:rPr>
              <a:t>Traditional classification models </a:t>
            </a:r>
          </a:p>
          <a:p>
            <a:pPr marL="1828800" lvl="3" indent="-457200">
              <a:lnSpc>
                <a:spcPts val="4755"/>
              </a:lnSpc>
              <a:buFont typeface="Arial" panose="020B0604020202020204" pitchFamily="34" charset="0"/>
              <a:buChar char="•"/>
            </a:pPr>
            <a:r>
              <a:rPr lang="en-US" sz="3170" dirty="0">
                <a:solidFill>
                  <a:srgbClr val="000000"/>
                </a:solidFill>
                <a:latin typeface="Poppins"/>
              </a:rPr>
              <a:t>Meta-model created by bagging SVM and MLP.</a:t>
            </a:r>
          </a:p>
          <a:p>
            <a:pPr marL="684449" lvl="1" indent="-342224" algn="l">
              <a:lnSpc>
                <a:spcPts val="4755"/>
              </a:lnSpc>
              <a:buFont typeface="Arial"/>
              <a:buChar char="•"/>
            </a:pPr>
            <a:r>
              <a:rPr lang="en-US" sz="3170" dirty="0">
                <a:solidFill>
                  <a:srgbClr val="000000"/>
                </a:solidFill>
                <a:latin typeface="Poppins"/>
              </a:rPr>
              <a:t>Performance Metrics: </a:t>
            </a:r>
          </a:p>
          <a:p>
            <a:pPr algn="l">
              <a:lnSpc>
                <a:spcPts val="5199"/>
              </a:lnSpc>
            </a:pPr>
            <a:r>
              <a:rPr lang="en-US" sz="3170" dirty="0">
                <a:solidFill>
                  <a:srgbClr val="000000"/>
                </a:solidFill>
                <a:latin typeface="Poppins"/>
              </a:rPr>
              <a:t>The models are evaluated using F1-score, accuracy, precision, and recall.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6963" y="334485"/>
            <a:ext cx="6544963" cy="798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METHODOLOGY:  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416963" y="1093155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418035" y="1158447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B78859D-1599-E454-5E3D-E8AAE2C17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13856"/>
            <a:ext cx="12192000" cy="786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4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6963" y="334485"/>
            <a:ext cx="6544963" cy="798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METHODOLOGY:  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416963" y="1093155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418035" y="1158447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16963" y="1488020"/>
            <a:ext cx="14783865" cy="844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1521" lvl="1" indent="-375761" algn="l">
              <a:lnSpc>
                <a:spcPts val="5569"/>
              </a:lnSpc>
              <a:buFont typeface="Arial"/>
              <a:buChar char="•"/>
            </a:pPr>
            <a:r>
              <a:rPr lang="en-US" sz="3480" dirty="0">
                <a:solidFill>
                  <a:srgbClr val="000000"/>
                </a:solidFill>
                <a:latin typeface="Poppins"/>
              </a:rPr>
              <a:t>Features are engineered using MathBERT and RoBERTa embeddings to convert textual solutions into high-dimensional vector representations.</a:t>
            </a:r>
          </a:p>
          <a:p>
            <a:pPr marL="751521" lvl="1" indent="-375761" algn="l">
              <a:lnSpc>
                <a:spcPts val="5569"/>
              </a:lnSpc>
              <a:buFont typeface="Arial"/>
              <a:buChar char="•"/>
            </a:pPr>
            <a:r>
              <a:rPr lang="en-US" sz="3480" dirty="0">
                <a:solidFill>
                  <a:srgbClr val="000000"/>
                </a:solidFill>
                <a:latin typeface="Poppins"/>
              </a:rPr>
              <a:t>The models are trained using multi-class classification techniques. Techniques like ensemble meta models (Stacking, Voting, and Boosting) are employed to enhance performance.</a:t>
            </a:r>
          </a:p>
          <a:p>
            <a:pPr marL="751521" lvl="1" indent="-375761" algn="l">
              <a:lnSpc>
                <a:spcPts val="5569"/>
              </a:lnSpc>
              <a:buFont typeface="Arial"/>
              <a:buChar char="•"/>
            </a:pPr>
            <a:r>
              <a:rPr lang="en-US" sz="3480" dirty="0">
                <a:solidFill>
                  <a:srgbClr val="000000"/>
                </a:solidFill>
                <a:latin typeface="Poppins"/>
              </a:rPr>
              <a:t>Hyperparameter tuning and cross-validation methods are used to optimize the models.</a:t>
            </a:r>
          </a:p>
          <a:p>
            <a:pPr marL="751521" lvl="1" indent="-375761" algn="l">
              <a:lnSpc>
                <a:spcPts val="5569"/>
              </a:lnSpc>
              <a:buFont typeface="Arial"/>
              <a:buChar char="•"/>
            </a:pPr>
            <a:r>
              <a:rPr lang="en-US" sz="3480" dirty="0">
                <a:solidFill>
                  <a:srgbClr val="000000"/>
                </a:solidFill>
                <a:latin typeface="Poppins"/>
              </a:rPr>
              <a:t>Models are cross-validated using standard metrics (accuracy, precision, recall, F1-score) to ensure robustness.</a:t>
            </a:r>
          </a:p>
          <a:p>
            <a:pPr marL="751521" lvl="1" indent="-375761" algn="l">
              <a:lnSpc>
                <a:spcPts val="5569"/>
              </a:lnSpc>
              <a:buFont typeface="Arial"/>
              <a:buChar char="•"/>
            </a:pPr>
            <a:r>
              <a:rPr lang="en-US" sz="3480" dirty="0">
                <a:solidFill>
                  <a:srgbClr val="000000"/>
                </a:solidFill>
                <a:latin typeface="Poppins"/>
              </a:rPr>
              <a:t>Techniques like LIME are used to provide transparency and interpretability in model decisions.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7879" y="252362"/>
            <a:ext cx="13474321" cy="7424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rgbClr val="593C8F"/>
                </a:solidFill>
                <a:latin typeface="League Spartan"/>
              </a:rPr>
              <a:t>RESULT ANALYSIS – Traditional Classifiers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317879" y="944358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318951" y="1009650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884B952-FC71-7826-5B27-9E1AC5D3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66900"/>
            <a:ext cx="13474321" cy="72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9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893</Words>
  <Application>Microsoft Office PowerPoint</Application>
  <PresentationFormat>Custom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Poppins</vt:lpstr>
      <vt:lpstr>Arial</vt:lpstr>
      <vt:lpstr>Calibri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presentation</dc:title>
  <cp:lastModifiedBy>Subhiksha Rao</cp:lastModifiedBy>
  <cp:revision>3</cp:revision>
  <dcterms:created xsi:type="dcterms:W3CDTF">2006-08-16T00:00:00Z</dcterms:created>
  <dcterms:modified xsi:type="dcterms:W3CDTF">2024-06-23T12:38:00Z</dcterms:modified>
  <dc:identifier>DAGIqBUl7GM</dc:identifier>
</cp:coreProperties>
</file>