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Canva Sans" panose="020B0604020202020204" charset="0"/>
      <p:regular r:id="rId21"/>
    </p:embeddedFont>
    <p:embeddedFont>
      <p:font typeface="Fredoka" panose="020B0604020202020204" charset="0"/>
      <p:regular r:id="rId22"/>
    </p:embeddedFont>
    <p:embeddedFont>
      <p:font typeface="Nunito" pitchFamily="2" charset="0"/>
      <p:regular r:id="rId23"/>
    </p:embeddedFont>
    <p:embeddedFont>
      <p:font typeface="Nunito Bold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402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any.run/tasks/b4ec4ccd-7c40-4628-8214-cb04d3c28734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gif"/><Relationship Id="rId5" Type="http://schemas.openxmlformats.org/officeDocument/2006/relationships/image" Target="../media/image4.svg"/><Relationship Id="rId10" Type="http://schemas.openxmlformats.org/officeDocument/2006/relationships/image" Target="../media/image10.gif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116949" y="189662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626996" y="6211475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5" y="0"/>
                </a:lnTo>
                <a:lnTo>
                  <a:pt x="3395205" y="1049426"/>
                </a:lnTo>
                <a:lnTo>
                  <a:pt x="0" y="1049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721691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28700" y="609974"/>
            <a:ext cx="1890448" cy="1286655"/>
          </a:xfrm>
          <a:custGeom>
            <a:avLst/>
            <a:gdLst/>
            <a:ahLst/>
            <a:cxnLst/>
            <a:rect l="l" t="t" r="r" b="b"/>
            <a:pathLst>
              <a:path w="1890448" h="1286655">
                <a:moveTo>
                  <a:pt x="0" y="0"/>
                </a:moveTo>
                <a:lnTo>
                  <a:pt x="1890448" y="0"/>
                </a:lnTo>
                <a:lnTo>
                  <a:pt x="1890448" y="1286654"/>
                </a:lnTo>
                <a:lnTo>
                  <a:pt x="0" y="128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919160" y="678326"/>
            <a:ext cx="3700209" cy="700748"/>
          </a:xfrm>
          <a:custGeom>
            <a:avLst/>
            <a:gdLst/>
            <a:ahLst/>
            <a:cxnLst/>
            <a:rect l="l" t="t" r="r" b="b"/>
            <a:pathLst>
              <a:path w="3700209" h="700748">
                <a:moveTo>
                  <a:pt x="0" y="0"/>
                </a:moveTo>
                <a:lnTo>
                  <a:pt x="3700209" y="0"/>
                </a:lnTo>
                <a:lnTo>
                  <a:pt x="3700209" y="700748"/>
                </a:lnTo>
                <a:lnTo>
                  <a:pt x="0" y="70074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3001307" y="8537156"/>
            <a:ext cx="4020893" cy="985089"/>
          </a:xfrm>
          <a:custGeom>
            <a:avLst/>
            <a:gdLst/>
            <a:ahLst/>
            <a:cxnLst/>
            <a:rect l="l" t="t" r="r" b="b"/>
            <a:pathLst>
              <a:path w="4020893" h="985089">
                <a:moveTo>
                  <a:pt x="0" y="0"/>
                </a:moveTo>
                <a:lnTo>
                  <a:pt x="4020894" y="0"/>
                </a:lnTo>
                <a:lnTo>
                  <a:pt x="4020894" y="985088"/>
                </a:lnTo>
                <a:lnTo>
                  <a:pt x="0" y="98508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6425" t="-33511" b="-26226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668631" y="2337666"/>
            <a:ext cx="14950738" cy="3352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UNCOILING THE SERPENT: </a:t>
            </a:r>
          </a:p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AN INSIGHT INTO MODERN AGE INFOSTEALERS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302617" y="5613631"/>
            <a:ext cx="9907094" cy="1396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Presentation by </a:t>
            </a:r>
          </a:p>
          <a:p>
            <a:pPr algn="ctr">
              <a:lnSpc>
                <a:spcPts val="5604"/>
              </a:lnSpc>
            </a:pPr>
            <a:r>
              <a:rPr lang="en-US" sz="4002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Ananya Avvaru &amp; Subhiksha Rao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8743950"/>
            <a:ext cx="557789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October |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52123" y="2957390"/>
            <a:ext cx="15383753" cy="2637935"/>
            <a:chOff x="0" y="0"/>
            <a:chExt cx="4051688" cy="6947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43721" y="687305"/>
            <a:ext cx="9200557" cy="1730229"/>
            <a:chOff x="0" y="0"/>
            <a:chExt cx="2423192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23192" cy="455698"/>
            </a:xfrm>
            <a:custGeom>
              <a:avLst/>
              <a:gdLst/>
              <a:ahLst/>
              <a:cxnLst/>
              <a:rect l="l" t="t" r="r" b="b"/>
              <a:pathLst>
                <a:path w="2423192" h="455698">
                  <a:moveTo>
                    <a:pt x="0" y="0"/>
                  </a:moveTo>
                  <a:lnTo>
                    <a:pt x="2423192" y="0"/>
                  </a:lnTo>
                  <a:lnTo>
                    <a:pt x="2423192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423192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DATA COLLECTION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89944" y="3325445"/>
            <a:ext cx="910478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It captures all keystrokes, including special keysand user input into text fields, potentially logging sensitive information like passwords.</a:t>
            </a:r>
          </a:p>
          <a:p>
            <a:pPr algn="l">
              <a:lnSpc>
                <a:spcPts val="4759"/>
              </a:lnSpc>
            </a:pPr>
            <a:endParaRPr lang="en-US" sz="3399" b="1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1452123" y="5879245"/>
            <a:ext cx="15383753" cy="2637935"/>
            <a:chOff x="0" y="0"/>
            <a:chExt cx="4051688" cy="69476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059652" y="3581668"/>
            <a:ext cx="4156254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KEYLOGGING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059652" y="6503523"/>
            <a:ext cx="4156254" cy="1979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SCREENSHOT CAPTURE</a:t>
            </a:r>
          </a:p>
          <a:p>
            <a:pPr algn="l">
              <a:lnSpc>
                <a:spcPts val="5320"/>
              </a:lnSpc>
            </a:pPr>
            <a:endParaRPr lang="en-US" sz="3800">
              <a:solidFill>
                <a:srgbClr val="000000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389944" y="6247300"/>
            <a:ext cx="9104784" cy="1725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The malware uses the Graphics object in Windows to capture screenshots of the infected system’s display.</a:t>
            </a:r>
          </a:p>
        </p:txBody>
      </p:sp>
      <p:sp>
        <p:nvSpPr>
          <p:cNvPr id="23" name="AutoShape 23"/>
          <p:cNvSpPr/>
          <p:nvPr/>
        </p:nvSpPr>
        <p:spPr>
          <a:xfrm rot="-5369237">
            <a:off x="5617498" y="4209683"/>
            <a:ext cx="2128873" cy="0"/>
          </a:xfrm>
          <a:prstGeom prst="line">
            <a:avLst/>
          </a:prstGeom>
          <a:ln w="133350" cap="flat">
            <a:solidFill>
              <a:srgbClr val="DDDED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 rot="-5369237">
            <a:off x="5617498" y="7131538"/>
            <a:ext cx="2128873" cy="0"/>
          </a:xfrm>
          <a:prstGeom prst="line">
            <a:avLst/>
          </a:prstGeom>
          <a:ln w="133350" cap="flat">
            <a:solidFill>
              <a:srgbClr val="DDDED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Freeform 25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843512" y="327952"/>
            <a:ext cx="3700209" cy="700748"/>
          </a:xfrm>
          <a:custGeom>
            <a:avLst/>
            <a:gdLst/>
            <a:ahLst/>
            <a:cxnLst/>
            <a:rect l="l" t="t" r="r" b="b"/>
            <a:pathLst>
              <a:path w="3700209" h="700748">
                <a:moveTo>
                  <a:pt x="0" y="0"/>
                </a:moveTo>
                <a:lnTo>
                  <a:pt x="3700209" y="0"/>
                </a:lnTo>
                <a:lnTo>
                  <a:pt x="3700209" y="700748"/>
                </a:lnTo>
                <a:lnTo>
                  <a:pt x="0" y="7007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361476" y="8692563"/>
            <a:ext cx="1884566" cy="1282652"/>
          </a:xfrm>
          <a:custGeom>
            <a:avLst/>
            <a:gdLst/>
            <a:ahLst/>
            <a:cxnLst/>
            <a:rect l="l" t="t" r="r" b="b"/>
            <a:pathLst>
              <a:path w="1884566" h="1282652">
                <a:moveTo>
                  <a:pt x="0" y="0"/>
                </a:moveTo>
                <a:lnTo>
                  <a:pt x="1884566" y="0"/>
                </a:lnTo>
                <a:lnTo>
                  <a:pt x="1884566" y="1282651"/>
                </a:lnTo>
                <a:lnTo>
                  <a:pt x="0" y="12826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52123" y="2957390"/>
            <a:ext cx="15383753" cy="2637935"/>
            <a:chOff x="0" y="0"/>
            <a:chExt cx="4051688" cy="6947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43721" y="687305"/>
            <a:ext cx="9200557" cy="1730229"/>
            <a:chOff x="0" y="0"/>
            <a:chExt cx="2423192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23192" cy="455698"/>
            </a:xfrm>
            <a:custGeom>
              <a:avLst/>
              <a:gdLst/>
              <a:ahLst/>
              <a:cxnLst/>
              <a:rect l="l" t="t" r="r" b="b"/>
              <a:pathLst>
                <a:path w="2423192" h="455698">
                  <a:moveTo>
                    <a:pt x="0" y="0"/>
                  </a:moveTo>
                  <a:lnTo>
                    <a:pt x="2423192" y="0"/>
                  </a:lnTo>
                  <a:lnTo>
                    <a:pt x="2423192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423192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DATA COLLECTION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253432" y="3153129"/>
            <a:ext cx="9104784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The malware accesses the clipboard and retrieves any copied text, which could include passwords, personal messages, or other sensitive information.</a:t>
            </a:r>
          </a:p>
          <a:p>
            <a:pPr algn="l">
              <a:lnSpc>
                <a:spcPts val="4759"/>
              </a:lnSpc>
            </a:pPr>
            <a:endParaRPr lang="en-US" sz="3399" b="1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1452123" y="5879245"/>
            <a:ext cx="15383753" cy="2637935"/>
            <a:chOff x="0" y="0"/>
            <a:chExt cx="4051688" cy="69476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950803" y="3360821"/>
            <a:ext cx="4156254" cy="1979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CLIPBOARD DATA COLLECTION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059652" y="6503523"/>
            <a:ext cx="4156254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ACTIVE PROCESSES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389944" y="6247300"/>
            <a:ext cx="9104784" cy="2306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Gathers system information, including operating system details, and identifies active processes running on the machine.</a:t>
            </a:r>
          </a:p>
          <a:p>
            <a:pPr algn="l">
              <a:lnSpc>
                <a:spcPts val="4620"/>
              </a:lnSpc>
            </a:pPr>
            <a:endParaRPr lang="en-US" sz="3300" b="1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23" name="AutoShape 23"/>
          <p:cNvSpPr/>
          <p:nvPr/>
        </p:nvSpPr>
        <p:spPr>
          <a:xfrm rot="-5369237">
            <a:off x="5617498" y="4209683"/>
            <a:ext cx="2128873" cy="0"/>
          </a:xfrm>
          <a:prstGeom prst="line">
            <a:avLst/>
          </a:prstGeom>
          <a:ln w="133350" cap="flat">
            <a:solidFill>
              <a:srgbClr val="DDDED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 rot="-5369237">
            <a:off x="5617498" y="7131538"/>
            <a:ext cx="2128873" cy="0"/>
          </a:xfrm>
          <a:prstGeom prst="line">
            <a:avLst/>
          </a:prstGeom>
          <a:ln w="133350" cap="flat">
            <a:solidFill>
              <a:srgbClr val="DDDED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Freeform 25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843512" y="327952"/>
            <a:ext cx="3700209" cy="700748"/>
          </a:xfrm>
          <a:custGeom>
            <a:avLst/>
            <a:gdLst/>
            <a:ahLst/>
            <a:cxnLst/>
            <a:rect l="l" t="t" r="r" b="b"/>
            <a:pathLst>
              <a:path w="3700209" h="700748">
                <a:moveTo>
                  <a:pt x="0" y="0"/>
                </a:moveTo>
                <a:lnTo>
                  <a:pt x="3700209" y="0"/>
                </a:lnTo>
                <a:lnTo>
                  <a:pt x="3700209" y="700748"/>
                </a:lnTo>
                <a:lnTo>
                  <a:pt x="0" y="7007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361476" y="8692563"/>
            <a:ext cx="1884566" cy="1282652"/>
          </a:xfrm>
          <a:custGeom>
            <a:avLst/>
            <a:gdLst/>
            <a:ahLst/>
            <a:cxnLst/>
            <a:rect l="l" t="t" r="r" b="b"/>
            <a:pathLst>
              <a:path w="1884566" h="1282652">
                <a:moveTo>
                  <a:pt x="0" y="0"/>
                </a:moveTo>
                <a:lnTo>
                  <a:pt x="1884566" y="0"/>
                </a:lnTo>
                <a:lnTo>
                  <a:pt x="1884566" y="1282651"/>
                </a:lnTo>
                <a:lnTo>
                  <a:pt x="0" y="12826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52420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5649338" y="771434"/>
            <a:ext cx="6610507" cy="164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6"/>
              </a:lnSpc>
            </a:pPr>
            <a:r>
              <a:rPr lang="en-US" sz="474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EXFILTRATION OF COLLECTED DATA</a:t>
            </a:r>
          </a:p>
        </p:txBody>
      </p:sp>
      <p:sp>
        <p:nvSpPr>
          <p:cNvPr id="17" name="Freeform 17"/>
          <p:cNvSpPr/>
          <p:nvPr/>
        </p:nvSpPr>
        <p:spPr>
          <a:xfrm>
            <a:off x="843512" y="327952"/>
            <a:ext cx="3700209" cy="700748"/>
          </a:xfrm>
          <a:custGeom>
            <a:avLst/>
            <a:gdLst/>
            <a:ahLst/>
            <a:cxnLst/>
            <a:rect l="l" t="t" r="r" b="b"/>
            <a:pathLst>
              <a:path w="3700209" h="700748">
                <a:moveTo>
                  <a:pt x="0" y="0"/>
                </a:moveTo>
                <a:lnTo>
                  <a:pt x="3700209" y="0"/>
                </a:lnTo>
                <a:lnTo>
                  <a:pt x="3700209" y="700748"/>
                </a:lnTo>
                <a:lnTo>
                  <a:pt x="0" y="7007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61476" y="8692563"/>
            <a:ext cx="1884566" cy="1282652"/>
          </a:xfrm>
          <a:custGeom>
            <a:avLst/>
            <a:gdLst/>
            <a:ahLst/>
            <a:cxnLst/>
            <a:rect l="l" t="t" r="r" b="b"/>
            <a:pathLst>
              <a:path w="1884566" h="1282652">
                <a:moveTo>
                  <a:pt x="0" y="0"/>
                </a:moveTo>
                <a:lnTo>
                  <a:pt x="1884566" y="0"/>
                </a:lnTo>
                <a:lnTo>
                  <a:pt x="1884566" y="1282651"/>
                </a:lnTo>
                <a:lnTo>
                  <a:pt x="0" y="128265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877402" y="3217233"/>
            <a:ext cx="5641422" cy="3877605"/>
            <a:chOff x="0" y="0"/>
            <a:chExt cx="1942065" cy="133486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942065" cy="1334869"/>
            </a:xfrm>
            <a:custGeom>
              <a:avLst/>
              <a:gdLst/>
              <a:ahLst/>
              <a:cxnLst/>
              <a:rect l="l" t="t" r="r" b="b"/>
              <a:pathLst>
                <a:path w="1942065" h="1334869">
                  <a:moveTo>
                    <a:pt x="0" y="0"/>
                  </a:moveTo>
                  <a:lnTo>
                    <a:pt x="1942065" y="0"/>
                  </a:lnTo>
                  <a:lnTo>
                    <a:pt x="1942065" y="1334869"/>
                  </a:lnTo>
                  <a:lnTo>
                    <a:pt x="0" y="133486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591622" y="3125870"/>
            <a:ext cx="5317475" cy="3877605"/>
            <a:chOff x="0" y="0"/>
            <a:chExt cx="1830546" cy="133486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830546" cy="1334869"/>
            </a:xfrm>
            <a:custGeom>
              <a:avLst/>
              <a:gdLst/>
              <a:ahLst/>
              <a:cxnLst/>
              <a:rect l="l" t="t" r="r" b="b"/>
              <a:pathLst>
                <a:path w="1830546" h="1334869">
                  <a:moveTo>
                    <a:pt x="77165" y="0"/>
                  </a:moveTo>
                  <a:lnTo>
                    <a:pt x="1753381" y="0"/>
                  </a:lnTo>
                  <a:cubicBezTo>
                    <a:pt x="1773846" y="0"/>
                    <a:pt x="1793474" y="8130"/>
                    <a:pt x="1807945" y="22601"/>
                  </a:cubicBezTo>
                  <a:cubicBezTo>
                    <a:pt x="1822416" y="37072"/>
                    <a:pt x="1830546" y="56699"/>
                    <a:pt x="1830546" y="77165"/>
                  </a:cubicBezTo>
                  <a:lnTo>
                    <a:pt x="1830546" y="1257704"/>
                  </a:lnTo>
                  <a:cubicBezTo>
                    <a:pt x="1830546" y="1278170"/>
                    <a:pt x="1822416" y="1297797"/>
                    <a:pt x="1807945" y="1312268"/>
                  </a:cubicBezTo>
                  <a:cubicBezTo>
                    <a:pt x="1793474" y="1326739"/>
                    <a:pt x="1773846" y="1334869"/>
                    <a:pt x="1753381" y="1334869"/>
                  </a:cubicBezTo>
                  <a:lnTo>
                    <a:pt x="77165" y="1334869"/>
                  </a:lnTo>
                  <a:cubicBezTo>
                    <a:pt x="34548" y="1334869"/>
                    <a:pt x="0" y="1300321"/>
                    <a:pt x="0" y="1257704"/>
                  </a:cubicBezTo>
                  <a:lnTo>
                    <a:pt x="0" y="77165"/>
                  </a:lnTo>
                  <a:cubicBezTo>
                    <a:pt x="0" y="56699"/>
                    <a:pt x="8130" y="37072"/>
                    <a:pt x="22601" y="22601"/>
                  </a:cubicBezTo>
                  <a:cubicBezTo>
                    <a:pt x="37072" y="8130"/>
                    <a:pt x="56699" y="0"/>
                    <a:pt x="77165" y="0"/>
                  </a:cubicBezTo>
                  <a:close/>
                </a:path>
              </a:pathLst>
            </a:custGeom>
            <a:solidFill>
              <a:srgbClr val="F1F2F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830546" cy="1372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3083502" y="2406875"/>
            <a:ext cx="657661" cy="988288"/>
          </a:xfrm>
          <a:custGeom>
            <a:avLst/>
            <a:gdLst/>
            <a:ahLst/>
            <a:cxnLst/>
            <a:rect l="l" t="t" r="r" b="b"/>
            <a:pathLst>
              <a:path w="657661" h="988288">
                <a:moveTo>
                  <a:pt x="0" y="0"/>
                </a:moveTo>
                <a:lnTo>
                  <a:pt x="657661" y="0"/>
                </a:lnTo>
                <a:lnTo>
                  <a:pt x="657661" y="988287"/>
                </a:lnTo>
                <a:lnTo>
                  <a:pt x="0" y="9882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26"/>
          <p:cNvGrpSpPr/>
          <p:nvPr/>
        </p:nvGrpSpPr>
        <p:grpSpPr>
          <a:xfrm>
            <a:off x="6031832" y="3125870"/>
            <a:ext cx="5641422" cy="3877605"/>
            <a:chOff x="0" y="0"/>
            <a:chExt cx="1942065" cy="133486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942065" cy="1334869"/>
            </a:xfrm>
            <a:custGeom>
              <a:avLst/>
              <a:gdLst/>
              <a:ahLst/>
              <a:cxnLst/>
              <a:rect l="l" t="t" r="r" b="b"/>
              <a:pathLst>
                <a:path w="1942065" h="1334869">
                  <a:moveTo>
                    <a:pt x="72734" y="0"/>
                  </a:moveTo>
                  <a:lnTo>
                    <a:pt x="1869331" y="0"/>
                  </a:lnTo>
                  <a:cubicBezTo>
                    <a:pt x="1888621" y="0"/>
                    <a:pt x="1907121" y="7663"/>
                    <a:pt x="1920761" y="21303"/>
                  </a:cubicBezTo>
                  <a:cubicBezTo>
                    <a:pt x="1934402" y="34943"/>
                    <a:pt x="1942065" y="53444"/>
                    <a:pt x="1942065" y="72734"/>
                  </a:cubicBezTo>
                  <a:lnTo>
                    <a:pt x="1942065" y="1262135"/>
                  </a:lnTo>
                  <a:cubicBezTo>
                    <a:pt x="1942065" y="1281425"/>
                    <a:pt x="1934402" y="1299925"/>
                    <a:pt x="1920761" y="1313566"/>
                  </a:cubicBezTo>
                  <a:cubicBezTo>
                    <a:pt x="1907121" y="1327206"/>
                    <a:pt x="1888621" y="1334869"/>
                    <a:pt x="1869331" y="1334869"/>
                  </a:cubicBezTo>
                  <a:lnTo>
                    <a:pt x="72734" y="1334869"/>
                  </a:lnTo>
                  <a:cubicBezTo>
                    <a:pt x="53444" y="1334869"/>
                    <a:pt x="34943" y="1327206"/>
                    <a:pt x="21303" y="1313566"/>
                  </a:cubicBezTo>
                  <a:cubicBezTo>
                    <a:pt x="7663" y="1299925"/>
                    <a:pt x="0" y="1281425"/>
                    <a:pt x="0" y="1262135"/>
                  </a:cubicBezTo>
                  <a:lnTo>
                    <a:pt x="0" y="72734"/>
                  </a:lnTo>
                  <a:cubicBezTo>
                    <a:pt x="0" y="53444"/>
                    <a:pt x="7663" y="34943"/>
                    <a:pt x="21303" y="21303"/>
                  </a:cubicBezTo>
                  <a:cubicBezTo>
                    <a:pt x="34943" y="7663"/>
                    <a:pt x="53444" y="0"/>
                    <a:pt x="72734" y="0"/>
                  </a:cubicBezTo>
                  <a:close/>
                </a:path>
              </a:pathLst>
            </a:custGeom>
            <a:solidFill>
              <a:srgbClr val="F1F2F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8523713" y="2406875"/>
            <a:ext cx="657661" cy="988288"/>
          </a:xfrm>
          <a:custGeom>
            <a:avLst/>
            <a:gdLst/>
            <a:ahLst/>
            <a:cxnLst/>
            <a:rect l="l" t="t" r="r" b="b"/>
            <a:pathLst>
              <a:path w="657661" h="988288">
                <a:moveTo>
                  <a:pt x="0" y="0"/>
                </a:moveTo>
                <a:lnTo>
                  <a:pt x="657661" y="0"/>
                </a:lnTo>
                <a:lnTo>
                  <a:pt x="657661" y="988287"/>
                </a:lnTo>
                <a:lnTo>
                  <a:pt x="0" y="9882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30" name="Group 30"/>
          <p:cNvGrpSpPr/>
          <p:nvPr/>
        </p:nvGrpSpPr>
        <p:grpSpPr>
          <a:xfrm>
            <a:off x="11825654" y="3072436"/>
            <a:ext cx="5641422" cy="3877605"/>
            <a:chOff x="0" y="0"/>
            <a:chExt cx="1942065" cy="1334869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942065" cy="1334869"/>
            </a:xfrm>
            <a:custGeom>
              <a:avLst/>
              <a:gdLst/>
              <a:ahLst/>
              <a:cxnLst/>
              <a:rect l="l" t="t" r="r" b="b"/>
              <a:pathLst>
                <a:path w="1942065" h="1334869">
                  <a:moveTo>
                    <a:pt x="72734" y="0"/>
                  </a:moveTo>
                  <a:lnTo>
                    <a:pt x="1869331" y="0"/>
                  </a:lnTo>
                  <a:cubicBezTo>
                    <a:pt x="1888621" y="0"/>
                    <a:pt x="1907121" y="7663"/>
                    <a:pt x="1920761" y="21303"/>
                  </a:cubicBezTo>
                  <a:cubicBezTo>
                    <a:pt x="1934402" y="34943"/>
                    <a:pt x="1942065" y="53444"/>
                    <a:pt x="1942065" y="72734"/>
                  </a:cubicBezTo>
                  <a:lnTo>
                    <a:pt x="1942065" y="1262135"/>
                  </a:lnTo>
                  <a:cubicBezTo>
                    <a:pt x="1942065" y="1281425"/>
                    <a:pt x="1934402" y="1299925"/>
                    <a:pt x="1920761" y="1313566"/>
                  </a:cubicBezTo>
                  <a:cubicBezTo>
                    <a:pt x="1907121" y="1327206"/>
                    <a:pt x="1888621" y="1334869"/>
                    <a:pt x="1869331" y="1334869"/>
                  </a:cubicBezTo>
                  <a:lnTo>
                    <a:pt x="72734" y="1334869"/>
                  </a:lnTo>
                  <a:cubicBezTo>
                    <a:pt x="53444" y="1334869"/>
                    <a:pt x="34943" y="1327206"/>
                    <a:pt x="21303" y="1313566"/>
                  </a:cubicBezTo>
                  <a:cubicBezTo>
                    <a:pt x="7663" y="1299925"/>
                    <a:pt x="0" y="1281425"/>
                    <a:pt x="0" y="1262135"/>
                  </a:cubicBezTo>
                  <a:lnTo>
                    <a:pt x="0" y="72734"/>
                  </a:lnTo>
                  <a:cubicBezTo>
                    <a:pt x="0" y="53444"/>
                    <a:pt x="7663" y="34943"/>
                    <a:pt x="21303" y="21303"/>
                  </a:cubicBezTo>
                  <a:cubicBezTo>
                    <a:pt x="34943" y="7663"/>
                    <a:pt x="53444" y="0"/>
                    <a:pt x="72734" y="0"/>
                  </a:cubicBezTo>
                  <a:close/>
                </a:path>
              </a:pathLst>
            </a:custGeom>
            <a:solidFill>
              <a:srgbClr val="F1F2F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>
            <a:off x="14317535" y="2353440"/>
            <a:ext cx="657661" cy="988288"/>
          </a:xfrm>
          <a:custGeom>
            <a:avLst/>
            <a:gdLst/>
            <a:ahLst/>
            <a:cxnLst/>
            <a:rect l="l" t="t" r="r" b="b"/>
            <a:pathLst>
              <a:path w="657661" h="988288">
                <a:moveTo>
                  <a:pt x="0" y="0"/>
                </a:moveTo>
                <a:lnTo>
                  <a:pt x="657660" y="0"/>
                </a:lnTo>
                <a:lnTo>
                  <a:pt x="657660" y="988288"/>
                </a:lnTo>
                <a:lnTo>
                  <a:pt x="0" y="9882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915569" y="4657550"/>
            <a:ext cx="3411289" cy="1543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2889" lvl="1" indent="-321445" algn="l">
              <a:lnSpc>
                <a:spcPts val="4168"/>
              </a:lnSpc>
              <a:buFont typeface="Arial"/>
              <a:buChar char="•"/>
            </a:pPr>
            <a:r>
              <a:rPr lang="en-US" sz="2977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SMTP </a:t>
            </a:r>
          </a:p>
          <a:p>
            <a:pPr marL="642889" lvl="1" indent="-321445" algn="l">
              <a:lnSpc>
                <a:spcPts val="4168"/>
              </a:lnSpc>
              <a:buFont typeface="Arial"/>
              <a:buChar char="•"/>
            </a:pPr>
            <a:r>
              <a:rPr lang="en-US" sz="2977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FTP</a:t>
            </a:r>
          </a:p>
          <a:p>
            <a:pPr marL="642889" lvl="1" indent="-321445" algn="l">
              <a:lnSpc>
                <a:spcPts val="4168"/>
              </a:lnSpc>
              <a:buFont typeface="Arial"/>
              <a:buChar char="•"/>
            </a:pPr>
            <a:r>
              <a:rPr lang="en-US" sz="2977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Telegram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730969" y="3474702"/>
            <a:ext cx="3179806" cy="1003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29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TRANSMISSION METHODS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493443" y="4739465"/>
            <a:ext cx="2718200" cy="1379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8"/>
              </a:lnSpc>
            </a:pPr>
            <a:r>
              <a:rPr lang="en-US" sz="2677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Hardcoded SMTP credentials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171180" y="3474702"/>
            <a:ext cx="3179806" cy="1003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29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EMAIL EXFILTRATION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2149601" y="4688167"/>
            <a:ext cx="4993529" cy="1379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8121" lvl="1" indent="-289060" algn="ctr">
              <a:lnSpc>
                <a:spcPts val="3748"/>
              </a:lnSpc>
              <a:buFont typeface="Arial"/>
              <a:buChar char="•"/>
            </a:pPr>
            <a:r>
              <a:rPr lang="en-US" sz="2677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via FTP to a remote server</a:t>
            </a:r>
          </a:p>
          <a:p>
            <a:pPr marL="578121" lvl="1" indent="-289060" algn="ctr">
              <a:lnSpc>
                <a:spcPts val="3748"/>
              </a:lnSpc>
              <a:buFont typeface="Arial"/>
              <a:buChar char="•"/>
            </a:pPr>
            <a:r>
              <a:rPr lang="en-US" sz="2677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Telegram by utilizing bot tokens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2965002" y="3421268"/>
            <a:ext cx="3179806" cy="1003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29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ALTERNATE METHODS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52123" y="2957390"/>
            <a:ext cx="15383753" cy="2637935"/>
            <a:chOff x="0" y="0"/>
            <a:chExt cx="4051688" cy="6947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5759445" y="658263"/>
            <a:ext cx="6769110" cy="1693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5"/>
              </a:lnSpc>
            </a:pPr>
            <a:r>
              <a:rPr lang="en-US" sz="4861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ANTI-ANALYSIS TECHNIQUES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89944" y="3334970"/>
            <a:ext cx="9104784" cy="182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Verifies internet connectivity; halts if disconnected.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Potential anti-VM/sandbox detection.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452123" y="5879245"/>
            <a:ext cx="15383753" cy="2637935"/>
            <a:chOff x="0" y="0"/>
            <a:chExt cx="4051688" cy="69476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059652" y="3581668"/>
            <a:ext cx="4156254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ENVIRONMENT CHECKS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059652" y="6503523"/>
            <a:ext cx="4156254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OBFUSCATION &amp; JUNK CODE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389944" y="6256825"/>
            <a:ext cx="9104784" cy="182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Extensive code obfuscation, irrelevant functions as red herrings.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Encrypted strings obscure key data.</a:t>
            </a:r>
          </a:p>
        </p:txBody>
      </p:sp>
      <p:sp>
        <p:nvSpPr>
          <p:cNvPr id="23" name="AutoShape 23"/>
          <p:cNvSpPr/>
          <p:nvPr/>
        </p:nvSpPr>
        <p:spPr>
          <a:xfrm rot="-5369237">
            <a:off x="5617498" y="4209683"/>
            <a:ext cx="2128873" cy="0"/>
          </a:xfrm>
          <a:prstGeom prst="line">
            <a:avLst/>
          </a:prstGeom>
          <a:ln w="133350" cap="flat">
            <a:solidFill>
              <a:srgbClr val="DDDED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 rot="-5369237">
            <a:off x="5617498" y="7131538"/>
            <a:ext cx="2128873" cy="0"/>
          </a:xfrm>
          <a:prstGeom prst="line">
            <a:avLst/>
          </a:prstGeom>
          <a:ln w="133350" cap="flat">
            <a:solidFill>
              <a:srgbClr val="DDDED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Freeform 25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843512" y="327952"/>
            <a:ext cx="3700209" cy="700748"/>
          </a:xfrm>
          <a:custGeom>
            <a:avLst/>
            <a:gdLst/>
            <a:ahLst/>
            <a:cxnLst/>
            <a:rect l="l" t="t" r="r" b="b"/>
            <a:pathLst>
              <a:path w="3700209" h="700748">
                <a:moveTo>
                  <a:pt x="0" y="0"/>
                </a:moveTo>
                <a:lnTo>
                  <a:pt x="3700209" y="0"/>
                </a:lnTo>
                <a:lnTo>
                  <a:pt x="3700209" y="700748"/>
                </a:lnTo>
                <a:lnTo>
                  <a:pt x="0" y="7007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361476" y="8692563"/>
            <a:ext cx="1884566" cy="1282652"/>
          </a:xfrm>
          <a:custGeom>
            <a:avLst/>
            <a:gdLst/>
            <a:ahLst/>
            <a:cxnLst/>
            <a:rect l="l" t="t" r="r" b="b"/>
            <a:pathLst>
              <a:path w="1884566" h="1282652">
                <a:moveTo>
                  <a:pt x="0" y="0"/>
                </a:moveTo>
                <a:lnTo>
                  <a:pt x="1884566" y="0"/>
                </a:lnTo>
                <a:lnTo>
                  <a:pt x="1884566" y="1282651"/>
                </a:lnTo>
                <a:lnTo>
                  <a:pt x="0" y="12826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52123" y="2957390"/>
            <a:ext cx="15383753" cy="2637935"/>
            <a:chOff x="0" y="0"/>
            <a:chExt cx="4051688" cy="6947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5759445" y="658263"/>
            <a:ext cx="6769110" cy="1693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5"/>
              </a:lnSpc>
            </a:pPr>
            <a:r>
              <a:rPr lang="en-US" sz="4861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ANTI-ANALYSIS TECHNIQUES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550179" y="3600718"/>
            <a:ext cx="9104784" cy="12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Code loaded and reassembled at runtime via Assembly.Load().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452123" y="5879245"/>
            <a:ext cx="15383753" cy="2637935"/>
            <a:chOff x="0" y="0"/>
            <a:chExt cx="4051688" cy="69476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059652" y="3581668"/>
            <a:ext cx="4156254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DYNAMIC CODE LOADING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059652" y="6503523"/>
            <a:ext cx="4156254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SELF-DELETION &amp; PERSISTENCE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550179" y="6072430"/>
            <a:ext cx="926501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Deletes itself post-execution to avoid detection.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Kills security processes to disable monitoring.</a:t>
            </a:r>
          </a:p>
        </p:txBody>
      </p:sp>
      <p:sp>
        <p:nvSpPr>
          <p:cNvPr id="23" name="AutoShape 23"/>
          <p:cNvSpPr/>
          <p:nvPr/>
        </p:nvSpPr>
        <p:spPr>
          <a:xfrm rot="-5369237">
            <a:off x="5617498" y="4209683"/>
            <a:ext cx="2128873" cy="0"/>
          </a:xfrm>
          <a:prstGeom prst="line">
            <a:avLst/>
          </a:prstGeom>
          <a:ln w="133350" cap="flat">
            <a:solidFill>
              <a:srgbClr val="DDDED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 rot="-5369237">
            <a:off x="5617498" y="7131538"/>
            <a:ext cx="2128873" cy="0"/>
          </a:xfrm>
          <a:prstGeom prst="line">
            <a:avLst/>
          </a:prstGeom>
          <a:ln w="133350" cap="flat">
            <a:solidFill>
              <a:srgbClr val="DDDED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Freeform 25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843512" y="327952"/>
            <a:ext cx="3700209" cy="700748"/>
          </a:xfrm>
          <a:custGeom>
            <a:avLst/>
            <a:gdLst/>
            <a:ahLst/>
            <a:cxnLst/>
            <a:rect l="l" t="t" r="r" b="b"/>
            <a:pathLst>
              <a:path w="3700209" h="700748">
                <a:moveTo>
                  <a:pt x="0" y="0"/>
                </a:moveTo>
                <a:lnTo>
                  <a:pt x="3700209" y="0"/>
                </a:lnTo>
                <a:lnTo>
                  <a:pt x="3700209" y="700748"/>
                </a:lnTo>
                <a:lnTo>
                  <a:pt x="0" y="7007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361476" y="8692563"/>
            <a:ext cx="1884566" cy="1282652"/>
          </a:xfrm>
          <a:custGeom>
            <a:avLst/>
            <a:gdLst/>
            <a:ahLst/>
            <a:cxnLst/>
            <a:rect l="l" t="t" r="r" b="b"/>
            <a:pathLst>
              <a:path w="1884566" h="1282652">
                <a:moveTo>
                  <a:pt x="0" y="0"/>
                </a:moveTo>
                <a:lnTo>
                  <a:pt x="1884566" y="0"/>
                </a:lnTo>
                <a:lnTo>
                  <a:pt x="1884566" y="1282651"/>
                </a:lnTo>
                <a:lnTo>
                  <a:pt x="0" y="12826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452123" y="3331518"/>
            <a:ext cx="15383753" cy="2637935"/>
            <a:chOff x="0" y="0"/>
            <a:chExt cx="4051688" cy="69476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843512" y="327952"/>
            <a:ext cx="3700209" cy="700748"/>
          </a:xfrm>
          <a:custGeom>
            <a:avLst/>
            <a:gdLst/>
            <a:ahLst/>
            <a:cxnLst/>
            <a:rect l="l" t="t" r="r" b="b"/>
            <a:pathLst>
              <a:path w="3700209" h="700748">
                <a:moveTo>
                  <a:pt x="0" y="0"/>
                </a:moveTo>
                <a:lnTo>
                  <a:pt x="3700209" y="0"/>
                </a:lnTo>
                <a:lnTo>
                  <a:pt x="3700209" y="700748"/>
                </a:lnTo>
                <a:lnTo>
                  <a:pt x="0" y="7007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361476" y="8692563"/>
            <a:ext cx="1884566" cy="1282652"/>
          </a:xfrm>
          <a:custGeom>
            <a:avLst/>
            <a:gdLst/>
            <a:ahLst/>
            <a:cxnLst/>
            <a:rect l="l" t="t" r="r" b="b"/>
            <a:pathLst>
              <a:path w="1884566" h="1282652">
                <a:moveTo>
                  <a:pt x="0" y="0"/>
                </a:moveTo>
                <a:lnTo>
                  <a:pt x="1884566" y="0"/>
                </a:lnTo>
                <a:lnTo>
                  <a:pt x="1884566" y="1282651"/>
                </a:lnTo>
                <a:lnTo>
                  <a:pt x="0" y="12826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419201" y="3160068"/>
            <a:ext cx="13449598" cy="1510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  <a:spcBef>
                <a:spcPct val="0"/>
              </a:spcBef>
            </a:pPr>
            <a:r>
              <a:rPr lang="en-US" sz="8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Demo : Sandbox Analysis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853928" y="4872037"/>
            <a:ext cx="12580144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8" tooltip="https://app.any.run/tasks/b4ec4ccd-7c40-4628-8214-cb04d3c28734"/>
              </a:rPr>
              <a:t>https://app.any.run/tasks/b4ec4ccd-7c40-4628-8214-cb04d3c28734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27048" y="3978076"/>
            <a:ext cx="3490544" cy="4208359"/>
            <a:chOff x="0" y="0"/>
            <a:chExt cx="919320" cy="11083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48279" y="687305"/>
            <a:ext cx="9191441" cy="1730229"/>
            <a:chOff x="0" y="0"/>
            <a:chExt cx="2420791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20791" cy="455698"/>
            </a:xfrm>
            <a:custGeom>
              <a:avLst/>
              <a:gdLst/>
              <a:ahLst/>
              <a:cxnLst/>
              <a:rect l="l" t="t" r="r" b="b"/>
              <a:pathLst>
                <a:path w="2420791" h="455698">
                  <a:moveTo>
                    <a:pt x="0" y="0"/>
                  </a:moveTo>
                  <a:lnTo>
                    <a:pt x="2420791" y="0"/>
                  </a:lnTo>
                  <a:lnTo>
                    <a:pt x="2420791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420791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BEST PRACTICES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71065" y="4219208"/>
            <a:ext cx="4002511" cy="166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REGULAR SOFTWARE UPDATES:</a:t>
            </a:r>
          </a:p>
        </p:txBody>
      </p:sp>
      <p:sp>
        <p:nvSpPr>
          <p:cNvPr id="17" name="AutoShape 17"/>
          <p:cNvSpPr/>
          <p:nvPr/>
        </p:nvSpPr>
        <p:spPr>
          <a:xfrm>
            <a:off x="2932173" y="3260046"/>
            <a:ext cx="12423654" cy="0"/>
          </a:xfrm>
          <a:prstGeom prst="line">
            <a:avLst/>
          </a:prstGeom>
          <a:ln w="133350" cap="flat">
            <a:solidFill>
              <a:srgbClr val="DDDED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Freeform 18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2932173" y="3326721"/>
            <a:ext cx="480294" cy="655427"/>
            <a:chOff x="0" y="0"/>
            <a:chExt cx="126497" cy="17262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821575" y="3318578"/>
            <a:ext cx="480294" cy="655427"/>
            <a:chOff x="0" y="0"/>
            <a:chExt cx="126497" cy="17262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0902603" y="3314507"/>
            <a:ext cx="480294" cy="655427"/>
            <a:chOff x="0" y="0"/>
            <a:chExt cx="126497" cy="172623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5316450" y="3974005"/>
            <a:ext cx="3490544" cy="4208359"/>
            <a:chOff x="0" y="0"/>
            <a:chExt cx="919320" cy="1108374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397478" y="3974005"/>
            <a:ext cx="3490544" cy="4208359"/>
            <a:chOff x="0" y="0"/>
            <a:chExt cx="919320" cy="1108374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452123" y="6040085"/>
            <a:ext cx="3498275" cy="2072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Keep OS and applications updated to patch vulnerabilities exploited by malware.</a:t>
            </a:r>
          </a:p>
          <a:p>
            <a:pPr algn="ctr">
              <a:lnSpc>
                <a:spcPts val="3359"/>
              </a:lnSpc>
            </a:pPr>
            <a:endParaRPr lang="en-US" sz="2400" b="1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5060467" y="4219208"/>
            <a:ext cx="4002511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NETWORK SEGMENTATION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9397478" y="4082089"/>
            <a:ext cx="3409643" cy="1170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EMAIL SECURITY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479868" y="6139560"/>
            <a:ext cx="3163708" cy="140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Segregate sensitive networks and use monitoring tools.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9560896" y="5811900"/>
            <a:ext cx="3163708" cy="2072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Strong spam filters.</a:t>
            </a:r>
          </a:p>
          <a:p>
            <a:pPr algn="ctr">
              <a:lnSpc>
                <a:spcPts val="3359"/>
              </a:lnSpc>
            </a:pPr>
            <a:r>
              <a:rPr lang="en-US" sz="24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Train users on phishing awareness.</a:t>
            </a:r>
          </a:p>
          <a:p>
            <a:pPr algn="ctr">
              <a:lnSpc>
                <a:spcPts val="3359"/>
              </a:lnSpc>
            </a:pPr>
            <a:r>
              <a:rPr lang="en-US" sz="24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Block suspicious attachments.</a:t>
            </a:r>
          </a:p>
        </p:txBody>
      </p:sp>
      <p:sp>
        <p:nvSpPr>
          <p:cNvPr id="39" name="Freeform 39"/>
          <p:cNvSpPr/>
          <p:nvPr/>
        </p:nvSpPr>
        <p:spPr>
          <a:xfrm>
            <a:off x="843512" y="327952"/>
            <a:ext cx="3700209" cy="700748"/>
          </a:xfrm>
          <a:custGeom>
            <a:avLst/>
            <a:gdLst/>
            <a:ahLst/>
            <a:cxnLst/>
            <a:rect l="l" t="t" r="r" b="b"/>
            <a:pathLst>
              <a:path w="3700209" h="700748">
                <a:moveTo>
                  <a:pt x="0" y="0"/>
                </a:moveTo>
                <a:lnTo>
                  <a:pt x="3700209" y="0"/>
                </a:lnTo>
                <a:lnTo>
                  <a:pt x="3700209" y="700748"/>
                </a:lnTo>
                <a:lnTo>
                  <a:pt x="0" y="7007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361476" y="8692563"/>
            <a:ext cx="1884566" cy="1282652"/>
          </a:xfrm>
          <a:custGeom>
            <a:avLst/>
            <a:gdLst/>
            <a:ahLst/>
            <a:cxnLst/>
            <a:rect l="l" t="t" r="r" b="b"/>
            <a:pathLst>
              <a:path w="1884566" h="1282652">
                <a:moveTo>
                  <a:pt x="0" y="0"/>
                </a:moveTo>
                <a:lnTo>
                  <a:pt x="1884566" y="0"/>
                </a:lnTo>
                <a:lnTo>
                  <a:pt x="1884566" y="1282651"/>
                </a:lnTo>
                <a:lnTo>
                  <a:pt x="0" y="12826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grpSp>
        <p:nvGrpSpPr>
          <p:cNvPr id="41" name="Group 41"/>
          <p:cNvGrpSpPr/>
          <p:nvPr/>
        </p:nvGrpSpPr>
        <p:grpSpPr>
          <a:xfrm>
            <a:off x="14875533" y="3330792"/>
            <a:ext cx="480294" cy="655427"/>
            <a:chOff x="0" y="0"/>
            <a:chExt cx="126497" cy="172623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3284374" y="3986219"/>
            <a:ext cx="3490544" cy="4208359"/>
            <a:chOff x="0" y="0"/>
            <a:chExt cx="919320" cy="1108374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13030896" y="4094303"/>
            <a:ext cx="4002511" cy="1170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RESTRICT PRIVILEGES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3450298" y="5811900"/>
            <a:ext cx="3163708" cy="2072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Limit user permissions.</a:t>
            </a:r>
          </a:p>
          <a:p>
            <a:pPr algn="ctr">
              <a:lnSpc>
                <a:spcPts val="3359"/>
              </a:lnSpc>
            </a:pPr>
            <a:r>
              <a:rPr lang="en-US" sz="24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Ensure users operate with the least privilege necessary.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93371" y="2000337"/>
            <a:ext cx="11301259" cy="6286325"/>
          </a:xfrm>
          <a:custGeom>
            <a:avLst/>
            <a:gdLst/>
            <a:ahLst/>
            <a:cxnLst/>
            <a:rect l="l" t="t" r="r" b="b"/>
            <a:pathLst>
              <a:path w="11301259" h="6286325">
                <a:moveTo>
                  <a:pt x="0" y="0"/>
                </a:moveTo>
                <a:lnTo>
                  <a:pt x="11301258" y="0"/>
                </a:lnTo>
                <a:lnTo>
                  <a:pt x="11301258" y="6286326"/>
                </a:lnTo>
                <a:lnTo>
                  <a:pt x="0" y="62863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5727381" y="687305"/>
            <a:ext cx="6833238" cy="1730229"/>
            <a:chOff x="0" y="0"/>
            <a:chExt cx="1799700" cy="4556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99700" cy="455698"/>
            </a:xfrm>
            <a:custGeom>
              <a:avLst/>
              <a:gdLst/>
              <a:ahLst/>
              <a:cxnLst/>
              <a:rect l="l" t="t" r="r" b="b"/>
              <a:pathLst>
                <a:path w="1799700" h="455698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99700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910979" y="904875"/>
            <a:ext cx="6466041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CONCLUSION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55889" y="3181972"/>
            <a:ext cx="14776222" cy="43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Snake Keylogger is a sophisticated malware that uses anti-analysis techniques like environment checks, obfuscation, and dynamic code loading to avoid detection. </a:t>
            </a:r>
          </a:p>
          <a:p>
            <a:pPr algn="ctr">
              <a:lnSpc>
                <a:spcPts val="4899"/>
              </a:lnSpc>
            </a:pPr>
            <a:endParaRPr lang="en-US" sz="3499" b="1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899"/>
              </a:lnSpc>
            </a:pPr>
            <a:r>
              <a:rPr lang="en-US" sz="3499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It collects sensitive data, including browser credentials, application tokens, and keystrokes, making it highly dangerous for compromised systems.</a:t>
            </a:r>
          </a:p>
        </p:txBody>
      </p:sp>
      <p:sp>
        <p:nvSpPr>
          <p:cNvPr id="13" name="Freeform 13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>
            <a:off x="15561698" y="48025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843512" y="327952"/>
            <a:ext cx="3700209" cy="700748"/>
          </a:xfrm>
          <a:custGeom>
            <a:avLst/>
            <a:gdLst/>
            <a:ahLst/>
            <a:cxnLst/>
            <a:rect l="l" t="t" r="r" b="b"/>
            <a:pathLst>
              <a:path w="3700209" h="700748">
                <a:moveTo>
                  <a:pt x="0" y="0"/>
                </a:moveTo>
                <a:lnTo>
                  <a:pt x="3700209" y="0"/>
                </a:lnTo>
                <a:lnTo>
                  <a:pt x="3700209" y="700748"/>
                </a:lnTo>
                <a:lnTo>
                  <a:pt x="0" y="7007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361476" y="8692563"/>
            <a:ext cx="1884566" cy="1282652"/>
          </a:xfrm>
          <a:custGeom>
            <a:avLst/>
            <a:gdLst/>
            <a:ahLst/>
            <a:cxnLst/>
            <a:rect l="l" t="t" r="r" b="b"/>
            <a:pathLst>
              <a:path w="1884566" h="1282652">
                <a:moveTo>
                  <a:pt x="0" y="0"/>
                </a:moveTo>
                <a:lnTo>
                  <a:pt x="1884566" y="0"/>
                </a:lnTo>
                <a:lnTo>
                  <a:pt x="1884566" y="1282651"/>
                </a:lnTo>
                <a:lnTo>
                  <a:pt x="0" y="128265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2076251" y="1662606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2120044" y="601060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5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5" y="1049427"/>
                </a:lnTo>
                <a:lnTo>
                  <a:pt x="33952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269473" y="2924194"/>
            <a:ext cx="11749054" cy="1793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THANK YOU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028700" y="609974"/>
            <a:ext cx="1890448" cy="1286655"/>
          </a:xfrm>
          <a:custGeom>
            <a:avLst/>
            <a:gdLst/>
            <a:ahLst/>
            <a:cxnLst/>
            <a:rect l="l" t="t" r="r" b="b"/>
            <a:pathLst>
              <a:path w="1890448" h="1286655">
                <a:moveTo>
                  <a:pt x="0" y="0"/>
                </a:moveTo>
                <a:lnTo>
                  <a:pt x="1890448" y="0"/>
                </a:lnTo>
                <a:lnTo>
                  <a:pt x="1890448" y="1286654"/>
                </a:lnTo>
                <a:lnTo>
                  <a:pt x="0" y="128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919160" y="678326"/>
            <a:ext cx="3700209" cy="700748"/>
          </a:xfrm>
          <a:custGeom>
            <a:avLst/>
            <a:gdLst/>
            <a:ahLst/>
            <a:cxnLst/>
            <a:rect l="l" t="t" r="r" b="b"/>
            <a:pathLst>
              <a:path w="3700209" h="700748">
                <a:moveTo>
                  <a:pt x="0" y="0"/>
                </a:moveTo>
                <a:lnTo>
                  <a:pt x="3700209" y="0"/>
                </a:lnTo>
                <a:lnTo>
                  <a:pt x="3700209" y="700748"/>
                </a:lnTo>
                <a:lnTo>
                  <a:pt x="0" y="70074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3017605" y="8546681"/>
            <a:ext cx="4020893" cy="985089"/>
          </a:xfrm>
          <a:custGeom>
            <a:avLst/>
            <a:gdLst/>
            <a:ahLst/>
            <a:cxnLst/>
            <a:rect l="l" t="t" r="r" b="b"/>
            <a:pathLst>
              <a:path w="4020893" h="985089">
                <a:moveTo>
                  <a:pt x="0" y="0"/>
                </a:moveTo>
                <a:lnTo>
                  <a:pt x="4020894" y="0"/>
                </a:lnTo>
                <a:lnTo>
                  <a:pt x="4020894" y="985088"/>
                </a:lnTo>
                <a:lnTo>
                  <a:pt x="0" y="98508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6425" t="-33511" b="-26226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28700" y="8743950"/>
            <a:ext cx="557789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October | 2024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318641" y="4571512"/>
            <a:ext cx="9907094" cy="1396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Presentation by </a:t>
            </a:r>
          </a:p>
          <a:p>
            <a:pPr algn="ctr">
              <a:lnSpc>
                <a:spcPts val="5604"/>
              </a:lnSpc>
            </a:pPr>
            <a:r>
              <a:rPr lang="en-US" sz="4002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Ananya Avvaru &amp; Subhiksha Rao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679912" y="2360384"/>
            <a:ext cx="4918199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Ananya Avvaru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hacker name- keaya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cryptography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blockchain</a:t>
            </a:r>
          </a:p>
          <a:p>
            <a:pPr algn="ctr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843512" y="327952"/>
            <a:ext cx="3700209" cy="700748"/>
          </a:xfrm>
          <a:custGeom>
            <a:avLst/>
            <a:gdLst/>
            <a:ahLst/>
            <a:cxnLst/>
            <a:rect l="l" t="t" r="r" b="b"/>
            <a:pathLst>
              <a:path w="3700209" h="700748">
                <a:moveTo>
                  <a:pt x="0" y="0"/>
                </a:moveTo>
                <a:lnTo>
                  <a:pt x="3700209" y="0"/>
                </a:lnTo>
                <a:lnTo>
                  <a:pt x="3700209" y="700748"/>
                </a:lnTo>
                <a:lnTo>
                  <a:pt x="0" y="7007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61476" y="8692563"/>
            <a:ext cx="1884566" cy="1282652"/>
          </a:xfrm>
          <a:custGeom>
            <a:avLst/>
            <a:gdLst/>
            <a:ahLst/>
            <a:cxnLst/>
            <a:rect l="l" t="t" r="r" b="b"/>
            <a:pathLst>
              <a:path w="1884566" h="1282652">
                <a:moveTo>
                  <a:pt x="0" y="0"/>
                </a:moveTo>
                <a:lnTo>
                  <a:pt x="1884566" y="0"/>
                </a:lnTo>
                <a:lnTo>
                  <a:pt x="1884566" y="1282651"/>
                </a:lnTo>
                <a:lnTo>
                  <a:pt x="0" y="128265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WHO ARE WE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667570" y="2360384"/>
            <a:ext cx="4962837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Subhiksha Rao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hacker name- r0ck3t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reverse engineering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malware research</a:t>
            </a:r>
          </a:p>
          <a:p>
            <a:pPr algn="l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8" name="Picture 4" descr="Hacker GIFs | Tenor">
            <a:extLst>
              <a:ext uri="{FF2B5EF4-FFF2-40B4-BE49-F238E27FC236}">
                <a16:creationId xmlns:a16="http://schemas.microsoft.com/office/drawing/2014/main" id="{F3027CA6-E4FA-D0DD-F023-A4DC046F5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382" y="4385698"/>
            <a:ext cx="3540918" cy="354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ackin GIFs - Find &amp; Share on GIPHY">
            <a:extLst>
              <a:ext uri="{FF2B5EF4-FFF2-40B4-BE49-F238E27FC236}">
                <a16:creationId xmlns:a16="http://schemas.microsoft.com/office/drawing/2014/main" id="{EE9C7B2C-E982-97D9-2C75-1D287C86E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9217" y="5000815"/>
            <a:ext cx="3223583" cy="322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46042" y="2500992"/>
            <a:ext cx="13795916" cy="6159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highly stealthy malware primarily designed for keylogging.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keystrokes, clipboard information, and credentials.</a:t>
            </a:r>
          </a:p>
          <a:p>
            <a:pPr algn="l">
              <a:lnSpc>
                <a:spcPts val="4899"/>
              </a:lnSpc>
            </a:pPr>
            <a:r>
              <a:rPr lang="en-US" sz="3499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Key Features and Threats: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Exfiltrates stolen information via FTP, SMTP, or Telegram.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Bypasses security by disabling antivirus and monitoring tools.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Modifiable, allowing attackers to adjust functionality, such as customizing exfiltration methods.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Dangerous due to its ability to steal authentication tokens, enabling account hijacking.</a:t>
            </a:r>
          </a:p>
          <a:p>
            <a:pPr algn="ctr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843512" y="327952"/>
            <a:ext cx="3700209" cy="700748"/>
          </a:xfrm>
          <a:custGeom>
            <a:avLst/>
            <a:gdLst/>
            <a:ahLst/>
            <a:cxnLst/>
            <a:rect l="l" t="t" r="r" b="b"/>
            <a:pathLst>
              <a:path w="3700209" h="700748">
                <a:moveTo>
                  <a:pt x="0" y="0"/>
                </a:moveTo>
                <a:lnTo>
                  <a:pt x="3700209" y="0"/>
                </a:lnTo>
                <a:lnTo>
                  <a:pt x="3700209" y="700748"/>
                </a:lnTo>
                <a:lnTo>
                  <a:pt x="0" y="7007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61476" y="8692563"/>
            <a:ext cx="1884566" cy="1282652"/>
          </a:xfrm>
          <a:custGeom>
            <a:avLst/>
            <a:gdLst/>
            <a:ahLst/>
            <a:cxnLst/>
            <a:rect l="l" t="t" r="r" b="b"/>
            <a:pathLst>
              <a:path w="1884566" h="1282652">
                <a:moveTo>
                  <a:pt x="0" y="0"/>
                </a:moveTo>
                <a:lnTo>
                  <a:pt x="1884566" y="0"/>
                </a:lnTo>
                <a:lnTo>
                  <a:pt x="1884566" y="1282651"/>
                </a:lnTo>
                <a:lnTo>
                  <a:pt x="0" y="128265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INTRODUCTION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46042" y="2492219"/>
            <a:ext cx="13795916" cy="554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Stage 1: Initial Static and Dynamic Analysis - </a:t>
            </a:r>
            <a:r>
              <a:rPr lang="en-US" sz="3499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pago 4094.exe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SHA1 hash of “A663C9ECF8F488D6E07B892165AE0A3712B0E91F” 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MIME type of “application/x-dosexec” 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PE32 executable (GUI) Intel 80386 Mono/.Net assembly, for MS Windows</a:t>
            </a:r>
          </a:p>
          <a:p>
            <a:pPr algn="l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algn="l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algn="ctr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STAGES </a:t>
            </a:r>
          </a:p>
        </p:txBody>
      </p:sp>
      <p:sp>
        <p:nvSpPr>
          <p:cNvPr id="18" name="Freeform 18"/>
          <p:cNvSpPr/>
          <p:nvPr/>
        </p:nvSpPr>
        <p:spPr>
          <a:xfrm>
            <a:off x="843512" y="327952"/>
            <a:ext cx="3700209" cy="700748"/>
          </a:xfrm>
          <a:custGeom>
            <a:avLst/>
            <a:gdLst/>
            <a:ahLst/>
            <a:cxnLst/>
            <a:rect l="l" t="t" r="r" b="b"/>
            <a:pathLst>
              <a:path w="3700209" h="700748">
                <a:moveTo>
                  <a:pt x="0" y="0"/>
                </a:moveTo>
                <a:lnTo>
                  <a:pt x="3700209" y="0"/>
                </a:lnTo>
                <a:lnTo>
                  <a:pt x="3700209" y="700748"/>
                </a:lnTo>
                <a:lnTo>
                  <a:pt x="0" y="7007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361476" y="8692563"/>
            <a:ext cx="1884566" cy="1282652"/>
          </a:xfrm>
          <a:custGeom>
            <a:avLst/>
            <a:gdLst/>
            <a:ahLst/>
            <a:cxnLst/>
            <a:rect l="l" t="t" r="r" b="b"/>
            <a:pathLst>
              <a:path w="1884566" h="1282652">
                <a:moveTo>
                  <a:pt x="0" y="0"/>
                </a:moveTo>
                <a:lnTo>
                  <a:pt x="1884566" y="0"/>
                </a:lnTo>
                <a:lnTo>
                  <a:pt x="1884566" y="1282651"/>
                </a:lnTo>
                <a:lnTo>
                  <a:pt x="0" y="128265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46042" y="2492219"/>
            <a:ext cx="13795916" cy="554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Stage 2: Analysis of </a:t>
            </a:r>
            <a:r>
              <a:rPr lang="en-US" sz="3499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Aads.dll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SHA1 hash of “244000E9D84ABB5E0C78A2E01B36DDAD8958D943” 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MIME type of “application/x-dosexec” 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PE32 executable (DLL) (console) Intel 80386 Mono/.Net assembly, for MS Windows</a:t>
            </a:r>
          </a:p>
          <a:p>
            <a:pPr algn="l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algn="l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algn="ctr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STAGES </a:t>
            </a:r>
          </a:p>
        </p:txBody>
      </p:sp>
      <p:sp>
        <p:nvSpPr>
          <p:cNvPr id="18" name="Freeform 18"/>
          <p:cNvSpPr/>
          <p:nvPr/>
        </p:nvSpPr>
        <p:spPr>
          <a:xfrm>
            <a:off x="843512" y="327952"/>
            <a:ext cx="3700209" cy="700748"/>
          </a:xfrm>
          <a:custGeom>
            <a:avLst/>
            <a:gdLst/>
            <a:ahLst/>
            <a:cxnLst/>
            <a:rect l="l" t="t" r="r" b="b"/>
            <a:pathLst>
              <a:path w="3700209" h="700748">
                <a:moveTo>
                  <a:pt x="0" y="0"/>
                </a:moveTo>
                <a:lnTo>
                  <a:pt x="3700209" y="0"/>
                </a:lnTo>
                <a:lnTo>
                  <a:pt x="3700209" y="700748"/>
                </a:lnTo>
                <a:lnTo>
                  <a:pt x="0" y="7007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361476" y="8692563"/>
            <a:ext cx="1884566" cy="1282652"/>
          </a:xfrm>
          <a:custGeom>
            <a:avLst/>
            <a:gdLst/>
            <a:ahLst/>
            <a:cxnLst/>
            <a:rect l="l" t="t" r="r" b="b"/>
            <a:pathLst>
              <a:path w="1884566" h="1282652">
                <a:moveTo>
                  <a:pt x="0" y="0"/>
                </a:moveTo>
                <a:lnTo>
                  <a:pt x="1884566" y="0"/>
                </a:lnTo>
                <a:lnTo>
                  <a:pt x="1884566" y="1282651"/>
                </a:lnTo>
                <a:lnTo>
                  <a:pt x="0" y="128265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46042" y="2756286"/>
            <a:ext cx="13795916" cy="554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Stage 3: Analysis of </a:t>
            </a:r>
            <a:r>
              <a:rPr lang="en-US" sz="3499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Tyrone.dll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SHA1 hash of “6523D31662B71A65533B11DA299240F0E8C1FF2C” 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MIME type of “application/x-dosexec” 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PE32 executable (DLL) (console) Intel 80386 Mono/.Net assembly, for MS Windows</a:t>
            </a:r>
          </a:p>
          <a:p>
            <a:pPr algn="l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algn="l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algn="ctr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STAGES </a:t>
            </a:r>
          </a:p>
        </p:txBody>
      </p:sp>
      <p:sp>
        <p:nvSpPr>
          <p:cNvPr id="18" name="Freeform 18"/>
          <p:cNvSpPr/>
          <p:nvPr/>
        </p:nvSpPr>
        <p:spPr>
          <a:xfrm>
            <a:off x="843512" y="327952"/>
            <a:ext cx="3700209" cy="700748"/>
          </a:xfrm>
          <a:custGeom>
            <a:avLst/>
            <a:gdLst/>
            <a:ahLst/>
            <a:cxnLst/>
            <a:rect l="l" t="t" r="r" b="b"/>
            <a:pathLst>
              <a:path w="3700209" h="700748">
                <a:moveTo>
                  <a:pt x="0" y="0"/>
                </a:moveTo>
                <a:lnTo>
                  <a:pt x="3700209" y="0"/>
                </a:lnTo>
                <a:lnTo>
                  <a:pt x="3700209" y="700748"/>
                </a:lnTo>
                <a:lnTo>
                  <a:pt x="0" y="7007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361476" y="8692563"/>
            <a:ext cx="1884566" cy="1282652"/>
          </a:xfrm>
          <a:custGeom>
            <a:avLst/>
            <a:gdLst/>
            <a:ahLst/>
            <a:cxnLst/>
            <a:rect l="l" t="t" r="r" b="b"/>
            <a:pathLst>
              <a:path w="1884566" h="1282652">
                <a:moveTo>
                  <a:pt x="0" y="0"/>
                </a:moveTo>
                <a:lnTo>
                  <a:pt x="1884566" y="0"/>
                </a:lnTo>
                <a:lnTo>
                  <a:pt x="1884566" y="1282651"/>
                </a:lnTo>
                <a:lnTo>
                  <a:pt x="0" y="128265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512568" y="2641600"/>
            <a:ext cx="13795916" cy="6159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Stage 4: Analysis of the Final Payload (Infostealing Functionality) </a:t>
            </a:r>
            <a:r>
              <a:rPr lang="en-US" sz="3499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lfwhUWZlmFnGhDYPudAJ.exe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SHA1 hash of “6523D31662B71A65533B11DA299240F0E8C1FF2C” 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MIME type of “application/x-dosexec” 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PE32 executable (DLL) (console) Intel 80386 Mono/.Net assembly, for MS Windows</a:t>
            </a:r>
          </a:p>
          <a:p>
            <a:pPr algn="l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algn="l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algn="ctr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STAGES </a:t>
            </a:r>
          </a:p>
        </p:txBody>
      </p:sp>
      <p:sp>
        <p:nvSpPr>
          <p:cNvPr id="18" name="Freeform 18"/>
          <p:cNvSpPr/>
          <p:nvPr/>
        </p:nvSpPr>
        <p:spPr>
          <a:xfrm>
            <a:off x="843512" y="327952"/>
            <a:ext cx="3700209" cy="700748"/>
          </a:xfrm>
          <a:custGeom>
            <a:avLst/>
            <a:gdLst/>
            <a:ahLst/>
            <a:cxnLst/>
            <a:rect l="l" t="t" r="r" b="b"/>
            <a:pathLst>
              <a:path w="3700209" h="700748">
                <a:moveTo>
                  <a:pt x="0" y="0"/>
                </a:moveTo>
                <a:lnTo>
                  <a:pt x="3700209" y="0"/>
                </a:lnTo>
                <a:lnTo>
                  <a:pt x="3700209" y="700748"/>
                </a:lnTo>
                <a:lnTo>
                  <a:pt x="0" y="7007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361476" y="8692563"/>
            <a:ext cx="1884566" cy="1282652"/>
          </a:xfrm>
          <a:custGeom>
            <a:avLst/>
            <a:gdLst/>
            <a:ahLst/>
            <a:cxnLst/>
            <a:rect l="l" t="t" r="r" b="b"/>
            <a:pathLst>
              <a:path w="1884566" h="1282652">
                <a:moveTo>
                  <a:pt x="0" y="0"/>
                </a:moveTo>
                <a:lnTo>
                  <a:pt x="1884566" y="0"/>
                </a:lnTo>
                <a:lnTo>
                  <a:pt x="1884566" y="1282651"/>
                </a:lnTo>
                <a:lnTo>
                  <a:pt x="0" y="128265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08202" y="1366934"/>
            <a:ext cx="13504774" cy="7596435"/>
          </a:xfrm>
          <a:custGeom>
            <a:avLst/>
            <a:gdLst/>
            <a:ahLst/>
            <a:cxnLst/>
            <a:rect l="l" t="t" r="r" b="b"/>
            <a:pathLst>
              <a:path w="13504774" h="7596435">
                <a:moveTo>
                  <a:pt x="0" y="0"/>
                </a:moveTo>
                <a:lnTo>
                  <a:pt x="13504774" y="0"/>
                </a:lnTo>
                <a:lnTo>
                  <a:pt x="13504774" y="7596436"/>
                </a:lnTo>
                <a:lnTo>
                  <a:pt x="0" y="7596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52123" y="2957390"/>
            <a:ext cx="15383753" cy="2637935"/>
            <a:chOff x="0" y="0"/>
            <a:chExt cx="4051688" cy="6947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43721" y="687305"/>
            <a:ext cx="9200557" cy="1730229"/>
            <a:chOff x="0" y="0"/>
            <a:chExt cx="2423192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23192" cy="455698"/>
            </a:xfrm>
            <a:custGeom>
              <a:avLst/>
              <a:gdLst/>
              <a:ahLst/>
              <a:cxnLst/>
              <a:rect l="l" t="t" r="r" b="b"/>
              <a:pathLst>
                <a:path w="2423192" h="455698">
                  <a:moveTo>
                    <a:pt x="0" y="0"/>
                  </a:moveTo>
                  <a:lnTo>
                    <a:pt x="2423192" y="0"/>
                  </a:lnTo>
                  <a:lnTo>
                    <a:pt x="2423192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423192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DATA COLLECTION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89944" y="3325445"/>
            <a:ext cx="910478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It locates and accesses the SQLite database files where browsers store login credentials, typically under User Data/Default/Login Data.</a:t>
            </a:r>
          </a:p>
          <a:p>
            <a:pPr algn="l">
              <a:lnSpc>
                <a:spcPts val="4759"/>
              </a:lnSpc>
            </a:pPr>
            <a:endParaRPr lang="en-US" sz="3399" b="1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1452123" y="5879245"/>
            <a:ext cx="15383753" cy="2637935"/>
            <a:chOff x="0" y="0"/>
            <a:chExt cx="4051688" cy="69476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059652" y="3581668"/>
            <a:ext cx="4156254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CREDENTIAL HARVESTING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059652" y="6503523"/>
            <a:ext cx="4156254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INFOSTEALING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389944" y="6247300"/>
            <a:ext cx="9104784" cy="1725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It searches for authentication tokens within Discord’s LevelDB files, allowing unauthorized access to the user’s Discord account.</a:t>
            </a:r>
          </a:p>
        </p:txBody>
      </p:sp>
      <p:sp>
        <p:nvSpPr>
          <p:cNvPr id="23" name="AutoShape 23"/>
          <p:cNvSpPr/>
          <p:nvPr/>
        </p:nvSpPr>
        <p:spPr>
          <a:xfrm rot="-5369237">
            <a:off x="5617498" y="4209683"/>
            <a:ext cx="2128873" cy="0"/>
          </a:xfrm>
          <a:prstGeom prst="line">
            <a:avLst/>
          </a:prstGeom>
          <a:ln w="133350" cap="flat">
            <a:solidFill>
              <a:srgbClr val="DDDED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 rot="-5369237">
            <a:off x="5617498" y="7131538"/>
            <a:ext cx="2128873" cy="0"/>
          </a:xfrm>
          <a:prstGeom prst="line">
            <a:avLst/>
          </a:prstGeom>
          <a:ln w="133350" cap="flat">
            <a:solidFill>
              <a:srgbClr val="DDDED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Freeform 25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843512" y="327952"/>
            <a:ext cx="3700209" cy="700748"/>
          </a:xfrm>
          <a:custGeom>
            <a:avLst/>
            <a:gdLst/>
            <a:ahLst/>
            <a:cxnLst/>
            <a:rect l="l" t="t" r="r" b="b"/>
            <a:pathLst>
              <a:path w="3700209" h="700748">
                <a:moveTo>
                  <a:pt x="0" y="0"/>
                </a:moveTo>
                <a:lnTo>
                  <a:pt x="3700209" y="0"/>
                </a:lnTo>
                <a:lnTo>
                  <a:pt x="3700209" y="700748"/>
                </a:lnTo>
                <a:lnTo>
                  <a:pt x="0" y="7007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361476" y="8692563"/>
            <a:ext cx="1884566" cy="1282652"/>
          </a:xfrm>
          <a:custGeom>
            <a:avLst/>
            <a:gdLst/>
            <a:ahLst/>
            <a:cxnLst/>
            <a:rect l="l" t="t" r="r" b="b"/>
            <a:pathLst>
              <a:path w="1884566" h="1282652">
                <a:moveTo>
                  <a:pt x="0" y="0"/>
                </a:moveTo>
                <a:lnTo>
                  <a:pt x="1884566" y="0"/>
                </a:lnTo>
                <a:lnTo>
                  <a:pt x="1884566" y="1282651"/>
                </a:lnTo>
                <a:lnTo>
                  <a:pt x="0" y="12826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655</Words>
  <Application>Microsoft Office PowerPoint</Application>
  <PresentationFormat>Custom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Fredoka</vt:lpstr>
      <vt:lpstr>Arial</vt:lpstr>
      <vt:lpstr>Canva Sans</vt:lpstr>
      <vt:lpstr>Calibri</vt:lpstr>
      <vt:lpstr>Nunito</vt:lpstr>
      <vt:lpstr>Nunito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keylogger</dc:title>
  <cp:lastModifiedBy>Ananya Avvaru</cp:lastModifiedBy>
  <cp:revision>2</cp:revision>
  <dcterms:created xsi:type="dcterms:W3CDTF">2006-08-16T00:00:00Z</dcterms:created>
  <dcterms:modified xsi:type="dcterms:W3CDTF">2024-10-18T11:24:07Z</dcterms:modified>
  <dc:identifier>DAGTkJAUNLg</dc:identifier>
</cp:coreProperties>
</file>