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47"/>
    <a:srgbClr val="577D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7" autoAdjust="0"/>
    <p:restoredTop sz="94660"/>
  </p:normalViewPr>
  <p:slideViewPr>
    <p:cSldViewPr snapToGrid="0">
      <p:cViewPr varScale="1">
        <p:scale>
          <a:sx n="69" d="100"/>
          <a:sy n="69" d="100"/>
        </p:scale>
        <p:origin x="21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iksha Saravanan" userId="79bdd574bea465ff" providerId="LiveId" clId="{332AFD37-395F-47D8-BCC6-AB1905F9978E}"/>
    <pc:docChg chg="modSld modShowInfo">
      <pc:chgData name="Subiksha Saravanan" userId="79bdd574bea465ff" providerId="LiveId" clId="{332AFD37-395F-47D8-BCC6-AB1905F9978E}" dt="2024-08-21T19:21:34.446" v="50"/>
      <pc:docMkLst>
        <pc:docMk/>
      </pc:docMkLst>
      <pc:sldChg chg="mod modTransition modShow">
        <pc:chgData name="Subiksha Saravanan" userId="79bdd574bea465ff" providerId="LiveId" clId="{332AFD37-395F-47D8-BCC6-AB1905F9978E}" dt="2024-08-21T19:16:21.172" v="6"/>
        <pc:sldMkLst>
          <pc:docMk/>
          <pc:sldMk cId="109857222" sldId="256"/>
        </pc:sldMkLst>
      </pc:sldChg>
      <pc:sldChg chg="modTransition">
        <pc:chgData name="Subiksha Saravanan" userId="79bdd574bea465ff" providerId="LiveId" clId="{332AFD37-395F-47D8-BCC6-AB1905F9978E}" dt="2024-08-21T19:16:30.395" v="7"/>
        <pc:sldMkLst>
          <pc:docMk/>
          <pc:sldMk cId="317708492" sldId="257"/>
        </pc:sldMkLst>
      </pc:sldChg>
      <pc:sldChg chg="modTransition">
        <pc:chgData name="Subiksha Saravanan" userId="79bdd574bea465ff" providerId="LiveId" clId="{332AFD37-395F-47D8-BCC6-AB1905F9978E}" dt="2024-08-21T19:16:37.047" v="8"/>
        <pc:sldMkLst>
          <pc:docMk/>
          <pc:sldMk cId="793949026" sldId="258"/>
        </pc:sldMkLst>
      </pc:sldChg>
      <pc:sldChg chg="modTransition">
        <pc:chgData name="Subiksha Saravanan" userId="79bdd574bea465ff" providerId="LiveId" clId="{332AFD37-395F-47D8-BCC6-AB1905F9978E}" dt="2024-08-21T19:16:42.295" v="9"/>
        <pc:sldMkLst>
          <pc:docMk/>
          <pc:sldMk cId="2534951746" sldId="259"/>
        </pc:sldMkLst>
      </pc:sldChg>
      <pc:sldChg chg="modTransition">
        <pc:chgData name="Subiksha Saravanan" userId="79bdd574bea465ff" providerId="LiveId" clId="{332AFD37-395F-47D8-BCC6-AB1905F9978E}" dt="2024-08-21T19:17:44.205" v="10"/>
        <pc:sldMkLst>
          <pc:docMk/>
          <pc:sldMk cId="691763791" sldId="260"/>
        </pc:sldMkLst>
      </pc:sldChg>
      <pc:sldChg chg="modTransition">
        <pc:chgData name="Subiksha Saravanan" userId="79bdd574bea465ff" providerId="LiveId" clId="{332AFD37-395F-47D8-BCC6-AB1905F9978E}" dt="2024-08-21T19:17:49.698" v="11"/>
        <pc:sldMkLst>
          <pc:docMk/>
          <pc:sldMk cId="424642701" sldId="261"/>
        </pc:sldMkLst>
      </pc:sldChg>
      <pc:sldChg chg="modTransition">
        <pc:chgData name="Subiksha Saravanan" userId="79bdd574bea465ff" providerId="LiveId" clId="{332AFD37-395F-47D8-BCC6-AB1905F9978E}" dt="2024-08-21T19:18:03.929" v="12"/>
        <pc:sldMkLst>
          <pc:docMk/>
          <pc:sldMk cId="4050640816" sldId="262"/>
        </pc:sldMkLst>
      </pc:sldChg>
      <pc:sldChg chg="modTransition">
        <pc:chgData name="Subiksha Saravanan" userId="79bdd574bea465ff" providerId="LiveId" clId="{332AFD37-395F-47D8-BCC6-AB1905F9978E}" dt="2024-08-21T19:18:11.673" v="13"/>
        <pc:sldMkLst>
          <pc:docMk/>
          <pc:sldMk cId="1041114271" sldId="263"/>
        </pc:sldMkLst>
      </pc:sldChg>
      <pc:sldChg chg="modTransition">
        <pc:chgData name="Subiksha Saravanan" userId="79bdd574bea465ff" providerId="LiveId" clId="{332AFD37-395F-47D8-BCC6-AB1905F9978E}" dt="2024-08-21T19:18:17.338" v="14"/>
        <pc:sldMkLst>
          <pc:docMk/>
          <pc:sldMk cId="2516520016" sldId="264"/>
        </pc:sldMkLst>
      </pc:sldChg>
      <pc:sldChg chg="modTransition">
        <pc:chgData name="Subiksha Saravanan" userId="79bdd574bea465ff" providerId="LiveId" clId="{332AFD37-395F-47D8-BCC6-AB1905F9978E}" dt="2024-08-21T19:18:46.473" v="20"/>
        <pc:sldMkLst>
          <pc:docMk/>
          <pc:sldMk cId="1915796106" sldId="265"/>
        </pc:sldMkLst>
      </pc:sldChg>
      <pc:sldChg chg="modTransition">
        <pc:chgData name="Subiksha Saravanan" userId="79bdd574bea465ff" providerId="LiveId" clId="{332AFD37-395F-47D8-BCC6-AB1905F9978E}" dt="2024-08-21T19:19:05.093" v="23"/>
        <pc:sldMkLst>
          <pc:docMk/>
          <pc:sldMk cId="2009627268" sldId="266"/>
        </pc:sldMkLst>
      </pc:sldChg>
      <pc:sldChg chg="modTransition">
        <pc:chgData name="Subiksha Saravanan" userId="79bdd574bea465ff" providerId="LiveId" clId="{332AFD37-395F-47D8-BCC6-AB1905F9978E}" dt="2024-08-21T19:19:11.727" v="24"/>
        <pc:sldMkLst>
          <pc:docMk/>
          <pc:sldMk cId="3743242178" sldId="268"/>
        </pc:sldMkLst>
      </pc:sldChg>
      <pc:sldChg chg="modTransition">
        <pc:chgData name="Subiksha Saravanan" userId="79bdd574bea465ff" providerId="LiveId" clId="{332AFD37-395F-47D8-BCC6-AB1905F9978E}" dt="2024-08-21T19:19:31.471" v="28"/>
        <pc:sldMkLst>
          <pc:docMk/>
          <pc:sldMk cId="1359030997" sldId="269"/>
        </pc:sldMkLst>
      </pc:sldChg>
      <pc:sldChg chg="modTransition">
        <pc:chgData name="Subiksha Saravanan" userId="79bdd574bea465ff" providerId="LiveId" clId="{332AFD37-395F-47D8-BCC6-AB1905F9978E}" dt="2024-08-21T19:19:37.187" v="29"/>
        <pc:sldMkLst>
          <pc:docMk/>
          <pc:sldMk cId="368483968" sldId="270"/>
        </pc:sldMkLst>
      </pc:sldChg>
      <pc:sldChg chg="modTransition">
        <pc:chgData name="Subiksha Saravanan" userId="79bdd574bea465ff" providerId="LiveId" clId="{332AFD37-395F-47D8-BCC6-AB1905F9978E}" dt="2024-08-21T19:19:40.862" v="30"/>
        <pc:sldMkLst>
          <pc:docMk/>
          <pc:sldMk cId="2923457766" sldId="271"/>
        </pc:sldMkLst>
      </pc:sldChg>
      <pc:sldChg chg="modTransition">
        <pc:chgData name="Subiksha Saravanan" userId="79bdd574bea465ff" providerId="LiveId" clId="{332AFD37-395F-47D8-BCC6-AB1905F9978E}" dt="2024-08-21T19:19:52.470" v="31"/>
        <pc:sldMkLst>
          <pc:docMk/>
          <pc:sldMk cId="912824485" sldId="272"/>
        </pc:sldMkLst>
      </pc:sldChg>
      <pc:sldChg chg="modTransition">
        <pc:chgData name="Subiksha Saravanan" userId="79bdd574bea465ff" providerId="LiveId" clId="{332AFD37-395F-47D8-BCC6-AB1905F9978E}" dt="2024-08-21T19:20:07.792" v="35"/>
        <pc:sldMkLst>
          <pc:docMk/>
          <pc:sldMk cId="2713557467" sldId="273"/>
        </pc:sldMkLst>
      </pc:sldChg>
      <pc:sldChg chg="modTransition">
        <pc:chgData name="Subiksha Saravanan" userId="79bdd574bea465ff" providerId="LiveId" clId="{332AFD37-395F-47D8-BCC6-AB1905F9978E}" dt="2024-08-21T19:20:13.856" v="36"/>
        <pc:sldMkLst>
          <pc:docMk/>
          <pc:sldMk cId="954825617" sldId="274"/>
        </pc:sldMkLst>
      </pc:sldChg>
      <pc:sldChg chg="modTransition">
        <pc:chgData name="Subiksha Saravanan" userId="79bdd574bea465ff" providerId="LiveId" clId="{332AFD37-395F-47D8-BCC6-AB1905F9978E}" dt="2024-08-21T19:20:31.353" v="40"/>
        <pc:sldMkLst>
          <pc:docMk/>
          <pc:sldMk cId="824959493" sldId="275"/>
        </pc:sldMkLst>
      </pc:sldChg>
      <pc:sldChg chg="modTransition">
        <pc:chgData name="Subiksha Saravanan" userId="79bdd574bea465ff" providerId="LiveId" clId="{332AFD37-395F-47D8-BCC6-AB1905F9978E}" dt="2024-08-21T19:20:41.102" v="41"/>
        <pc:sldMkLst>
          <pc:docMk/>
          <pc:sldMk cId="423691628" sldId="276"/>
        </pc:sldMkLst>
      </pc:sldChg>
      <pc:sldChg chg="modTransition">
        <pc:chgData name="Subiksha Saravanan" userId="79bdd574bea465ff" providerId="LiveId" clId="{332AFD37-395F-47D8-BCC6-AB1905F9978E}" dt="2024-08-21T19:20:51.022" v="43"/>
        <pc:sldMkLst>
          <pc:docMk/>
          <pc:sldMk cId="2938007980" sldId="277"/>
        </pc:sldMkLst>
      </pc:sldChg>
      <pc:sldChg chg="modTransition">
        <pc:chgData name="Subiksha Saravanan" userId="79bdd574bea465ff" providerId="LiveId" clId="{332AFD37-395F-47D8-BCC6-AB1905F9978E}" dt="2024-08-21T19:20:57.898" v="44"/>
        <pc:sldMkLst>
          <pc:docMk/>
          <pc:sldMk cId="2641959322" sldId="279"/>
        </pc:sldMkLst>
      </pc:sldChg>
      <pc:sldChg chg="modTransition">
        <pc:chgData name="Subiksha Saravanan" userId="79bdd574bea465ff" providerId="LiveId" clId="{332AFD37-395F-47D8-BCC6-AB1905F9978E}" dt="2024-08-21T19:21:02.773" v="45"/>
        <pc:sldMkLst>
          <pc:docMk/>
          <pc:sldMk cId="2328728661" sldId="280"/>
        </pc:sldMkLst>
      </pc:sldChg>
      <pc:sldChg chg="modTransition">
        <pc:chgData name="Subiksha Saravanan" userId="79bdd574bea465ff" providerId="LiveId" clId="{332AFD37-395F-47D8-BCC6-AB1905F9978E}" dt="2024-08-21T19:21:10.080" v="46"/>
        <pc:sldMkLst>
          <pc:docMk/>
          <pc:sldMk cId="201165580" sldId="281"/>
        </pc:sldMkLst>
      </pc:sldChg>
      <pc:sldChg chg="modTransition">
        <pc:chgData name="Subiksha Saravanan" userId="79bdd574bea465ff" providerId="LiveId" clId="{332AFD37-395F-47D8-BCC6-AB1905F9978E}" dt="2024-08-21T19:21:17.644" v="47"/>
        <pc:sldMkLst>
          <pc:docMk/>
          <pc:sldMk cId="44269654" sldId="282"/>
        </pc:sldMkLst>
      </pc:sldChg>
      <pc:sldChg chg="modTransition">
        <pc:chgData name="Subiksha Saravanan" userId="79bdd574bea465ff" providerId="LiveId" clId="{332AFD37-395F-47D8-BCC6-AB1905F9978E}" dt="2024-08-21T19:21:24.292" v="48"/>
        <pc:sldMkLst>
          <pc:docMk/>
          <pc:sldMk cId="2863655718" sldId="283"/>
        </pc:sldMkLst>
      </pc:sldChg>
      <pc:sldChg chg="modTransition">
        <pc:chgData name="Subiksha Saravanan" userId="79bdd574bea465ff" providerId="LiveId" clId="{332AFD37-395F-47D8-BCC6-AB1905F9978E}" dt="2024-08-21T19:21:34.446" v="50"/>
        <pc:sldMkLst>
          <pc:docMk/>
          <pc:sldMk cId="4113086110"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A0979-F579-4E9B-A675-1F5ABBFF00DB}"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970823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40416310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9043067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52524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6541590"/>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72552037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611579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49350269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572658722"/>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895F6E-3D02-4292-95D1-C62B3126321B}" type="datetimeFigureOut">
              <a:rPr lang="en-US" smtClean="0"/>
              <a:t>8/22/2024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2560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53464231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5840197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FF1D8-9801-4C4B-92F3-66C9A863BD74}" type="datetimeFigureOut">
              <a:rPr lang="en-US" smtClean="0"/>
              <a:t>8/22/2024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2909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FE8FD-B23E-4E1A-83EF-0847EBEA0105}" type="datetimeFigureOut">
              <a:rPr lang="en-US" smtClean="0"/>
              <a:t>8/22/2024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83567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332BE1-279E-4118-9FE3-7952B079A510}" type="datetimeFigureOut">
              <a:rPr lang="en-US" smtClean="0"/>
              <a:t>8/22/2024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3956578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F93E5-AFB6-485C-8E3C-32F92A07875F}" type="datetimeFigureOut">
              <a:rPr lang="en-US" smtClean="0"/>
              <a:t>8/22/2024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3842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332BE1-279E-4118-9FE3-7952B079A510}" type="datetimeFigureOut">
              <a:rPr lang="en-US" smtClean="0"/>
              <a:t>8/22/2024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3706587999"/>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ews.cognizant.com/" TargetMode="External"/><Relationship Id="rId2" Type="http://schemas.openxmlformats.org/officeDocument/2006/relationships/hyperlink" Target="https://careers.cognizant.com/india-en/" TargetMode="External"/><Relationship Id="rId1" Type="http://schemas.openxmlformats.org/officeDocument/2006/relationships/slideLayout" Target="../slideLayouts/slideLayout2.xml"/><Relationship Id="rId4" Type="http://schemas.openxmlformats.org/officeDocument/2006/relationships/hyperlink" Target="https://investors.cognizant.com/home/default.asp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ognizant.com/in/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ahrefs.com/backlink-checker/?input=https%3A%2F%2Fwww.cognizant.com%2Fin%2Fen&amp;mode=exa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ankmath.com/tools/seo-analyzer/" TargetMode="External"/><Relationship Id="rId2" Type="http://schemas.openxmlformats.org/officeDocument/2006/relationships/hyperlink" Target="https://aioseo.com/seo-analyzer/#section-basi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2648" y="433387"/>
            <a:ext cx="5032744" cy="3365646"/>
          </a:xfrm>
        </p:spPr>
        <p:txBody>
          <a:bodyPr>
            <a:normAutofit/>
          </a:bodyPr>
          <a:lstStyle/>
          <a:p>
            <a:pPr algn="l"/>
            <a:r>
              <a:rPr lang="en-US" sz="6600" dirty="0"/>
              <a:t>SEO PROJECT</a:t>
            </a:r>
          </a:p>
        </p:txBody>
      </p:sp>
      <p:sp>
        <p:nvSpPr>
          <p:cNvPr id="3" name="Subtitle 2"/>
          <p:cNvSpPr>
            <a:spLocks noGrp="1"/>
          </p:cNvSpPr>
          <p:nvPr>
            <p:ph type="subTitle" idx="1"/>
          </p:nvPr>
        </p:nvSpPr>
        <p:spPr>
          <a:xfrm>
            <a:off x="332509" y="4264579"/>
            <a:ext cx="5999018" cy="1845282"/>
          </a:xfrm>
        </p:spPr>
        <p:txBody>
          <a:bodyPr vert="horz" lIns="91440" tIns="45720" rIns="91440" bIns="45720" rtlCol="0" anchor="t">
            <a:normAutofit/>
          </a:bodyPr>
          <a:lstStyle/>
          <a:p>
            <a:pPr algn="l"/>
            <a:r>
              <a:rPr lang="en-US" sz="2400" dirty="0"/>
              <a:t>Comprehensive SEO audit and optimization for organic  growth</a:t>
            </a:r>
          </a:p>
          <a:p>
            <a:pPr algn="l"/>
            <a:r>
              <a:rPr lang="en-US" sz="2400" b="1" dirty="0"/>
              <a:t>Name: Subiksha s | Batch code: MBE 11</a:t>
            </a:r>
          </a:p>
        </p:txBody>
      </p:sp>
      <p:pic>
        <p:nvPicPr>
          <p:cNvPr id="4" name="Picture 3">
            <a:extLst>
              <a:ext uri="{FF2B5EF4-FFF2-40B4-BE49-F238E27FC236}">
                <a16:creationId xmlns:a16="http://schemas.microsoft.com/office/drawing/2014/main" id="{DB67FFA2-50EB-F846-64C9-06AE2652F9AC}"/>
              </a:ext>
            </a:extLst>
          </p:cNvPr>
          <p:cNvPicPr>
            <a:picLocks noChangeAspect="1"/>
          </p:cNvPicPr>
          <p:nvPr/>
        </p:nvPicPr>
        <p:blipFill>
          <a:blip r:embed="rId2"/>
          <a:stretch>
            <a:fillRect/>
          </a:stretch>
        </p:blipFill>
        <p:spPr>
          <a:xfrm>
            <a:off x="6440972" y="433388"/>
            <a:ext cx="4964783" cy="3512584"/>
          </a:xfrm>
          <a:prstGeom prst="rect">
            <a:avLst/>
          </a:prstGeom>
        </p:spPr>
      </p:pic>
      <p:pic>
        <p:nvPicPr>
          <p:cNvPr id="119" name="Graphic 118" descr="Magnifying glass">
            <a:extLst>
              <a:ext uri="{FF2B5EF4-FFF2-40B4-BE49-F238E27FC236}">
                <a16:creationId xmlns:a16="http://schemas.microsoft.com/office/drawing/2014/main" id="{A65D0B94-B890-4A88-9A9A-0FBA6282D0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0759" y="4164506"/>
            <a:ext cx="2055320" cy="2055320"/>
          </a:xfrm>
          <a:prstGeom prst="rect">
            <a:avLst/>
          </a:prstGeom>
        </p:spPr>
      </p:pic>
      <p:pic>
        <p:nvPicPr>
          <p:cNvPr id="5" name="Picture 4">
            <a:extLst>
              <a:ext uri="{FF2B5EF4-FFF2-40B4-BE49-F238E27FC236}">
                <a16:creationId xmlns:a16="http://schemas.microsoft.com/office/drawing/2014/main" id="{F0017C70-8A50-2AFB-295E-9DA9DDD0B71E}"/>
              </a:ext>
            </a:extLst>
          </p:cNvPr>
          <p:cNvPicPr>
            <a:picLocks noChangeAspect="1"/>
          </p:cNvPicPr>
          <p:nvPr/>
        </p:nvPicPr>
        <p:blipFill>
          <a:blip r:embed="rId5"/>
          <a:stretch>
            <a:fillRect/>
          </a:stretch>
        </p:blipFill>
        <p:spPr>
          <a:xfrm>
            <a:off x="9036369" y="4240228"/>
            <a:ext cx="2683879" cy="1903876"/>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610A-D0AE-812F-C108-47597B326BFD}"/>
              </a:ext>
            </a:extLst>
          </p:cNvPr>
          <p:cNvSpPr>
            <a:spLocks noGrp="1"/>
          </p:cNvSpPr>
          <p:nvPr>
            <p:ph type="title"/>
          </p:nvPr>
        </p:nvSpPr>
        <p:spPr>
          <a:xfrm>
            <a:off x="0" y="366935"/>
            <a:ext cx="9080038" cy="663256"/>
          </a:xfrm>
        </p:spPr>
        <p:txBody>
          <a:bodyPr>
            <a:normAutofit/>
          </a:bodyPr>
          <a:lstStyle/>
          <a:p>
            <a:r>
              <a:rPr lang="en-IN" sz="3200" dirty="0"/>
              <a:t>  2. Keyword Research</a:t>
            </a:r>
          </a:p>
        </p:txBody>
      </p:sp>
      <p:sp>
        <p:nvSpPr>
          <p:cNvPr id="3" name="Content Placeholder 2">
            <a:extLst>
              <a:ext uri="{FF2B5EF4-FFF2-40B4-BE49-F238E27FC236}">
                <a16:creationId xmlns:a16="http://schemas.microsoft.com/office/drawing/2014/main" id="{77D6A723-D473-5B78-62B1-8A0B264E5420}"/>
              </a:ext>
            </a:extLst>
          </p:cNvPr>
          <p:cNvSpPr>
            <a:spLocks noGrp="1"/>
          </p:cNvSpPr>
          <p:nvPr>
            <p:ph idx="1"/>
          </p:nvPr>
        </p:nvSpPr>
        <p:spPr>
          <a:xfrm>
            <a:off x="612647" y="1114769"/>
            <a:ext cx="10653579" cy="5187142"/>
          </a:xfrm>
        </p:spPr>
        <p:txBody>
          <a:bodyPr/>
          <a:lstStyle/>
          <a:p>
            <a:pPr marL="0" indent="0">
              <a:buNone/>
            </a:pPr>
            <a:r>
              <a:rPr lang="en-IN" dirty="0"/>
              <a:t>  Targeted keywords based on their services:</a:t>
            </a:r>
          </a:p>
          <a:p>
            <a:pPr marL="0" indent="0">
              <a:buNone/>
            </a:pPr>
            <a:endParaRPr lang="en-IN" dirty="0"/>
          </a:p>
        </p:txBody>
      </p:sp>
      <p:sp>
        <p:nvSpPr>
          <p:cNvPr id="4" name="Date Placeholder 3">
            <a:extLst>
              <a:ext uri="{FF2B5EF4-FFF2-40B4-BE49-F238E27FC236}">
                <a16:creationId xmlns:a16="http://schemas.microsoft.com/office/drawing/2014/main" id="{8CD4218C-10DB-F6DA-8DA8-6E088FA4B134}"/>
              </a:ext>
            </a:extLst>
          </p:cNvPr>
          <p:cNvSpPr>
            <a:spLocks noGrp="1"/>
          </p:cNvSpPr>
          <p:nvPr>
            <p:ph type="dt" sz="half" idx="10"/>
          </p:nvPr>
        </p:nvSpPr>
        <p:spPr/>
        <p:txBody>
          <a:bodyPr/>
          <a:lstStyle/>
          <a:p>
            <a:fld id="{9B8ED4E8-D605-499C-B8F0-1A4EF120104A}" type="datetime1">
              <a:rPr lang="en-US" smtClean="0"/>
              <a:t>8/22/2024</a:t>
            </a:fld>
            <a:endParaRPr lang="en-US" dirty="0"/>
          </a:p>
        </p:txBody>
      </p:sp>
      <p:sp>
        <p:nvSpPr>
          <p:cNvPr id="5" name="Footer Placeholder 4">
            <a:extLst>
              <a:ext uri="{FF2B5EF4-FFF2-40B4-BE49-F238E27FC236}">
                <a16:creationId xmlns:a16="http://schemas.microsoft.com/office/drawing/2014/main" id="{AB899C43-178C-6680-ECA6-953E1EF1D8AA}"/>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E6AE18E-9114-9AA6-2E84-7D9D8E9CDCF9}"/>
              </a:ext>
            </a:extLst>
          </p:cNvPr>
          <p:cNvSpPr>
            <a:spLocks noGrp="1"/>
          </p:cNvSpPr>
          <p:nvPr>
            <p:ph type="sldNum" sz="quarter" idx="12"/>
          </p:nvPr>
        </p:nvSpPr>
        <p:spPr/>
        <p:txBody>
          <a:bodyPr>
            <a:normAutofit/>
          </a:bodyPr>
          <a:lstStyle/>
          <a:p>
            <a:fld id="{CC057153-B650-4DEB-B370-79DDCFDCE934}" type="slidenum">
              <a:rPr lang="en-US" smtClean="0"/>
              <a:t>10</a:t>
            </a:fld>
            <a:endParaRPr lang="en-US" dirty="0"/>
          </a:p>
        </p:txBody>
      </p:sp>
      <p:graphicFrame>
        <p:nvGraphicFramePr>
          <p:cNvPr id="7" name="Table 6">
            <a:extLst>
              <a:ext uri="{FF2B5EF4-FFF2-40B4-BE49-F238E27FC236}">
                <a16:creationId xmlns:a16="http://schemas.microsoft.com/office/drawing/2014/main" id="{92BAE3BA-B953-7661-91FC-6E5655994A45}"/>
              </a:ext>
            </a:extLst>
          </p:cNvPr>
          <p:cNvGraphicFramePr>
            <a:graphicFrameLocks noGrp="1"/>
          </p:cNvGraphicFramePr>
          <p:nvPr>
            <p:extLst>
              <p:ext uri="{D42A27DB-BD31-4B8C-83A1-F6EECF244321}">
                <p14:modId xmlns:p14="http://schemas.microsoft.com/office/powerpoint/2010/main" val="288759518"/>
              </p:ext>
            </p:extLst>
          </p:nvPr>
        </p:nvGraphicFramePr>
        <p:xfrm>
          <a:off x="583399" y="1507879"/>
          <a:ext cx="8894619" cy="4611159"/>
        </p:xfrm>
        <a:graphic>
          <a:graphicData uri="http://schemas.openxmlformats.org/drawingml/2006/table">
            <a:tbl>
              <a:tblPr firstRow="1" bandRow="1">
                <a:tableStyleId>{F5AB1C69-6EDB-4FF4-983F-18BD219EF322}</a:tableStyleId>
              </a:tblPr>
              <a:tblGrid>
                <a:gridCol w="2964873">
                  <a:extLst>
                    <a:ext uri="{9D8B030D-6E8A-4147-A177-3AD203B41FA5}">
                      <a16:colId xmlns:a16="http://schemas.microsoft.com/office/drawing/2014/main" val="441885073"/>
                    </a:ext>
                  </a:extLst>
                </a:gridCol>
                <a:gridCol w="2964873">
                  <a:extLst>
                    <a:ext uri="{9D8B030D-6E8A-4147-A177-3AD203B41FA5}">
                      <a16:colId xmlns:a16="http://schemas.microsoft.com/office/drawing/2014/main" val="3390514781"/>
                    </a:ext>
                  </a:extLst>
                </a:gridCol>
                <a:gridCol w="2964873">
                  <a:extLst>
                    <a:ext uri="{9D8B030D-6E8A-4147-A177-3AD203B41FA5}">
                      <a16:colId xmlns:a16="http://schemas.microsoft.com/office/drawing/2014/main" val="1917037085"/>
                    </a:ext>
                  </a:extLst>
                </a:gridCol>
              </a:tblGrid>
              <a:tr h="348012">
                <a:tc>
                  <a:txBody>
                    <a:bodyPr/>
                    <a:lstStyle/>
                    <a:p>
                      <a:r>
                        <a:rPr lang="en-IN" sz="1600" dirty="0"/>
                        <a:t>Primary keywords</a:t>
                      </a:r>
                    </a:p>
                  </a:txBody>
                  <a:tcPr/>
                </a:tc>
                <a:tc>
                  <a:txBody>
                    <a:bodyPr/>
                    <a:lstStyle/>
                    <a:p>
                      <a:r>
                        <a:rPr lang="en-IN" sz="1600" dirty="0"/>
                        <a:t>Secondary keywords</a:t>
                      </a:r>
                    </a:p>
                  </a:txBody>
                  <a:tcPr/>
                </a:tc>
                <a:tc>
                  <a:txBody>
                    <a:bodyPr/>
                    <a:lstStyle/>
                    <a:p>
                      <a:r>
                        <a:rPr lang="en-IN" sz="1600" dirty="0"/>
                        <a:t>Long tail keywords</a:t>
                      </a:r>
                    </a:p>
                  </a:txBody>
                  <a:tcPr/>
                </a:tc>
                <a:extLst>
                  <a:ext uri="{0D108BD9-81ED-4DB2-BD59-A6C34878D82A}">
                    <a16:rowId xmlns:a16="http://schemas.microsoft.com/office/drawing/2014/main" val="766108520"/>
                  </a:ext>
                </a:extLst>
              </a:tr>
              <a:tr h="609021">
                <a:tc>
                  <a:txBody>
                    <a:bodyPr/>
                    <a:lstStyle/>
                    <a:p>
                      <a:r>
                        <a:rPr lang="en-IN" sz="1600" dirty="0"/>
                        <a:t>Generative AI for business</a:t>
                      </a:r>
                    </a:p>
                  </a:txBody>
                  <a:tcPr/>
                </a:tc>
                <a:tc>
                  <a:txBody>
                    <a:bodyPr/>
                    <a:lstStyle/>
                    <a:p>
                      <a:r>
                        <a:rPr lang="en-IN" sz="1600" dirty="0"/>
                        <a:t>Technology solutions professional</a:t>
                      </a:r>
                    </a:p>
                  </a:txBody>
                  <a:tcPr/>
                </a:tc>
                <a:tc>
                  <a:txBody>
                    <a:bodyPr/>
                    <a:lstStyle/>
                    <a:p>
                      <a:r>
                        <a:rPr lang="en-IN" sz="1600" dirty="0"/>
                        <a:t>Cognizant technology solutions</a:t>
                      </a:r>
                    </a:p>
                  </a:txBody>
                  <a:tcPr/>
                </a:tc>
                <a:extLst>
                  <a:ext uri="{0D108BD9-81ED-4DB2-BD59-A6C34878D82A}">
                    <a16:rowId xmlns:a16="http://schemas.microsoft.com/office/drawing/2014/main" val="1374678355"/>
                  </a:ext>
                </a:extLst>
              </a:tr>
              <a:tr h="609021">
                <a:tc>
                  <a:txBody>
                    <a:bodyPr/>
                    <a:lstStyle/>
                    <a:p>
                      <a:r>
                        <a:rPr lang="en-IN" sz="1600" dirty="0"/>
                        <a:t>AI tools for business</a:t>
                      </a:r>
                    </a:p>
                  </a:txBody>
                  <a:tcPr/>
                </a:tc>
                <a:tc>
                  <a:txBody>
                    <a:bodyPr/>
                    <a:lstStyle/>
                    <a:p>
                      <a:r>
                        <a:rPr lang="en-IN" sz="1600" dirty="0"/>
                        <a:t>Digital transformation</a:t>
                      </a:r>
                    </a:p>
                  </a:txBody>
                  <a:tcPr/>
                </a:tc>
                <a:tc>
                  <a:txBody>
                    <a:bodyPr/>
                    <a:lstStyle/>
                    <a:p>
                      <a:r>
                        <a:rPr lang="en-IN" sz="1600" dirty="0"/>
                        <a:t>Cognizant consultancy services</a:t>
                      </a:r>
                    </a:p>
                  </a:txBody>
                  <a:tcPr/>
                </a:tc>
                <a:extLst>
                  <a:ext uri="{0D108BD9-81ED-4DB2-BD59-A6C34878D82A}">
                    <a16:rowId xmlns:a16="http://schemas.microsoft.com/office/drawing/2014/main" val="4249216956"/>
                  </a:ext>
                </a:extLst>
              </a:tr>
              <a:tr h="609021">
                <a:tc>
                  <a:txBody>
                    <a:bodyPr/>
                    <a:lstStyle/>
                    <a:p>
                      <a:r>
                        <a:rPr lang="en-IN" sz="1600" dirty="0"/>
                        <a:t>AI business automation</a:t>
                      </a:r>
                    </a:p>
                  </a:txBody>
                  <a:tcPr/>
                </a:tc>
                <a:tc>
                  <a:txBody>
                    <a:bodyPr/>
                    <a:lstStyle/>
                    <a:p>
                      <a:r>
                        <a:rPr lang="en-IN" sz="1600" dirty="0"/>
                        <a:t>Corporate digital transformation</a:t>
                      </a:r>
                    </a:p>
                  </a:txBody>
                  <a:tcPr/>
                </a:tc>
                <a:tc>
                  <a:txBody>
                    <a:bodyPr/>
                    <a:lstStyle/>
                    <a:p>
                      <a:r>
                        <a:rPr lang="en-IN" sz="1600" dirty="0"/>
                        <a:t>Business transformation consulting services</a:t>
                      </a:r>
                    </a:p>
                  </a:txBody>
                  <a:tcPr/>
                </a:tc>
                <a:extLst>
                  <a:ext uri="{0D108BD9-81ED-4DB2-BD59-A6C34878D82A}">
                    <a16:rowId xmlns:a16="http://schemas.microsoft.com/office/drawing/2014/main" val="3855633051"/>
                  </a:ext>
                </a:extLst>
              </a:tr>
              <a:tr h="609021">
                <a:tc>
                  <a:txBody>
                    <a:bodyPr/>
                    <a:lstStyle/>
                    <a:p>
                      <a:r>
                        <a:rPr lang="en-IN" sz="1600" dirty="0"/>
                        <a:t>AI service providers</a:t>
                      </a:r>
                    </a:p>
                  </a:txBody>
                  <a:tcPr/>
                </a:tc>
                <a:tc>
                  <a:txBody>
                    <a:bodyPr/>
                    <a:lstStyle/>
                    <a:p>
                      <a:r>
                        <a:rPr lang="en-IN" sz="1600" dirty="0"/>
                        <a:t>Cloud consulting</a:t>
                      </a:r>
                    </a:p>
                  </a:txBody>
                  <a:tcPr/>
                </a:tc>
                <a:tc>
                  <a:txBody>
                    <a:bodyPr/>
                    <a:lstStyle/>
                    <a:p>
                      <a:r>
                        <a:rPr lang="en-IN" sz="1600" dirty="0"/>
                        <a:t>Professional technology services</a:t>
                      </a:r>
                    </a:p>
                  </a:txBody>
                  <a:tcPr/>
                </a:tc>
                <a:extLst>
                  <a:ext uri="{0D108BD9-81ED-4DB2-BD59-A6C34878D82A}">
                    <a16:rowId xmlns:a16="http://schemas.microsoft.com/office/drawing/2014/main" val="1249530442"/>
                  </a:ext>
                </a:extLst>
              </a:tr>
              <a:tr h="609021">
                <a:tc>
                  <a:txBody>
                    <a:bodyPr/>
                    <a:lstStyle/>
                    <a:p>
                      <a:r>
                        <a:rPr lang="en-IN" sz="1600" dirty="0"/>
                        <a:t>AI technologies</a:t>
                      </a:r>
                    </a:p>
                  </a:txBody>
                  <a:tcPr/>
                </a:tc>
                <a:tc>
                  <a:txBody>
                    <a:bodyPr/>
                    <a:lstStyle/>
                    <a:p>
                      <a:r>
                        <a:rPr lang="en-IN" sz="1600" dirty="0"/>
                        <a:t>Business transformation</a:t>
                      </a:r>
                    </a:p>
                  </a:txBody>
                  <a:tcPr/>
                </a:tc>
                <a:tc>
                  <a:txBody>
                    <a:bodyPr/>
                    <a:lstStyle/>
                    <a:p>
                      <a:r>
                        <a:rPr lang="en-IN" sz="1600" dirty="0"/>
                        <a:t>Cloud transformation strategy</a:t>
                      </a:r>
                    </a:p>
                  </a:txBody>
                  <a:tcPr/>
                </a:tc>
                <a:extLst>
                  <a:ext uri="{0D108BD9-81ED-4DB2-BD59-A6C34878D82A}">
                    <a16:rowId xmlns:a16="http://schemas.microsoft.com/office/drawing/2014/main" val="2489253310"/>
                  </a:ext>
                </a:extLst>
              </a:tr>
              <a:tr h="609021">
                <a:tc>
                  <a:txBody>
                    <a:bodyPr/>
                    <a:lstStyle/>
                    <a:p>
                      <a:r>
                        <a:rPr lang="en-IN" sz="1600" dirty="0"/>
                        <a:t>Latest automation technologies</a:t>
                      </a:r>
                    </a:p>
                  </a:txBody>
                  <a:tcPr/>
                </a:tc>
                <a:tc>
                  <a:txBody>
                    <a:bodyPr/>
                    <a:lstStyle/>
                    <a:p>
                      <a:r>
                        <a:rPr lang="en-IN" sz="1600" dirty="0"/>
                        <a:t>IT service provider</a:t>
                      </a:r>
                    </a:p>
                  </a:txBody>
                  <a:tcPr/>
                </a:tc>
                <a:tc>
                  <a:txBody>
                    <a:bodyPr/>
                    <a:lstStyle/>
                    <a:p>
                      <a:r>
                        <a:rPr lang="en-IN" sz="1600" dirty="0"/>
                        <a:t>Quality engineering and assurance</a:t>
                      </a:r>
                    </a:p>
                  </a:txBody>
                  <a:tcPr/>
                </a:tc>
                <a:extLst>
                  <a:ext uri="{0D108BD9-81ED-4DB2-BD59-A6C34878D82A}">
                    <a16:rowId xmlns:a16="http://schemas.microsoft.com/office/drawing/2014/main" val="1118119930"/>
                  </a:ext>
                </a:extLst>
              </a:tr>
              <a:tr h="609021">
                <a:tc>
                  <a:txBody>
                    <a:bodyPr/>
                    <a:lstStyle/>
                    <a:p>
                      <a:r>
                        <a:rPr lang="en-IN" sz="1600" dirty="0"/>
                        <a:t>Intelligent automation</a:t>
                      </a:r>
                    </a:p>
                  </a:txBody>
                  <a:tcPr/>
                </a:tc>
                <a:tc>
                  <a:txBody>
                    <a:bodyPr/>
                    <a:lstStyle/>
                    <a:p>
                      <a:r>
                        <a:rPr lang="en-IN" sz="1600" dirty="0"/>
                        <a:t>Digital engineering services</a:t>
                      </a:r>
                    </a:p>
                  </a:txBody>
                  <a:tcPr/>
                </a:tc>
                <a:tc>
                  <a:txBody>
                    <a:bodyPr/>
                    <a:lstStyle/>
                    <a:p>
                      <a:r>
                        <a:rPr lang="en-IN" sz="1600" dirty="0"/>
                        <a:t>Digital business transformation services</a:t>
                      </a:r>
                    </a:p>
                  </a:txBody>
                  <a:tcPr/>
                </a:tc>
                <a:extLst>
                  <a:ext uri="{0D108BD9-81ED-4DB2-BD59-A6C34878D82A}">
                    <a16:rowId xmlns:a16="http://schemas.microsoft.com/office/drawing/2014/main" val="3195059274"/>
                  </a:ext>
                </a:extLst>
              </a:tr>
            </a:tbl>
          </a:graphicData>
        </a:graphic>
      </p:graphicFrame>
    </p:spTree>
    <p:extLst>
      <p:ext uri="{BB962C8B-B14F-4D97-AF65-F5344CB8AC3E}">
        <p14:creationId xmlns:p14="http://schemas.microsoft.com/office/powerpoint/2010/main" val="19157961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ECB-E674-5ABE-41EC-C2AF26FDEBCC}"/>
              </a:ext>
            </a:extLst>
          </p:cNvPr>
          <p:cNvSpPr>
            <a:spLocks noGrp="1"/>
          </p:cNvSpPr>
          <p:nvPr>
            <p:ph type="title"/>
          </p:nvPr>
        </p:nvSpPr>
        <p:spPr>
          <a:xfrm>
            <a:off x="612648" y="451513"/>
            <a:ext cx="10653578" cy="573578"/>
          </a:xfrm>
        </p:spPr>
        <p:txBody>
          <a:bodyPr>
            <a:normAutofit/>
          </a:bodyPr>
          <a:lstStyle/>
          <a:p>
            <a:r>
              <a:rPr lang="en-IN" sz="2800" dirty="0"/>
              <a:t>Competitive analysis:</a:t>
            </a:r>
          </a:p>
        </p:txBody>
      </p:sp>
      <p:sp>
        <p:nvSpPr>
          <p:cNvPr id="3" name="Content Placeholder 2">
            <a:extLst>
              <a:ext uri="{FF2B5EF4-FFF2-40B4-BE49-F238E27FC236}">
                <a16:creationId xmlns:a16="http://schemas.microsoft.com/office/drawing/2014/main" id="{11F192E8-45A3-A297-65DF-7563E553600F}"/>
              </a:ext>
            </a:extLst>
          </p:cNvPr>
          <p:cNvSpPr>
            <a:spLocks noGrp="1"/>
          </p:cNvSpPr>
          <p:nvPr>
            <p:ph idx="1"/>
          </p:nvPr>
        </p:nvSpPr>
        <p:spPr>
          <a:xfrm>
            <a:off x="677334" y="1240299"/>
            <a:ext cx="8596668" cy="4585854"/>
          </a:xfrm>
        </p:spPr>
        <p:txBody>
          <a:bodyPr/>
          <a:lstStyle/>
          <a:p>
            <a:pPr algn="just">
              <a:lnSpc>
                <a:spcPct val="150000"/>
              </a:lnSpc>
            </a:pPr>
            <a:r>
              <a:rPr lang="en-IN" sz="1600" dirty="0"/>
              <a:t>AI tools for business and generative AI for business, AI business automation are competitive.</a:t>
            </a:r>
          </a:p>
          <a:p>
            <a:pPr algn="just">
              <a:lnSpc>
                <a:spcPct val="150000"/>
              </a:lnSpc>
            </a:pPr>
            <a:r>
              <a:rPr lang="en-IN" sz="1600" dirty="0"/>
              <a:t>Basically this company provides automative AI services for the business it is required to analyse the competitor analysis for keyword. As this will enhance the website traffic and lead generation of the business.</a:t>
            </a:r>
          </a:p>
          <a:p>
            <a:pPr algn="just">
              <a:lnSpc>
                <a:spcPct val="150000"/>
              </a:lnSpc>
            </a:pPr>
            <a:r>
              <a:rPr lang="en-IN" sz="1600" dirty="0"/>
              <a:t>The keywords are mostly based on the AI services they can also use other services like cloud technology for keywords as this will lead to peculiar reach to the clients.</a:t>
            </a:r>
          </a:p>
          <a:p>
            <a:pPr algn="just">
              <a:lnSpc>
                <a:spcPct val="150000"/>
              </a:lnSpc>
            </a:pPr>
            <a:r>
              <a:rPr lang="en-IN" sz="1600" dirty="0"/>
              <a:t>The major competitor companies are Accenture, TCS, Wipro etc.,</a:t>
            </a:r>
          </a:p>
          <a:p>
            <a:endParaRPr lang="en-IN" dirty="0"/>
          </a:p>
          <a:p>
            <a:endParaRPr lang="en-IN" dirty="0"/>
          </a:p>
        </p:txBody>
      </p:sp>
      <p:sp>
        <p:nvSpPr>
          <p:cNvPr id="5" name="Footer Placeholder 4">
            <a:extLst>
              <a:ext uri="{FF2B5EF4-FFF2-40B4-BE49-F238E27FC236}">
                <a16:creationId xmlns:a16="http://schemas.microsoft.com/office/drawing/2014/main" id="{C4246D23-71FC-B7E2-DC84-32311E48EEC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6311A94-108C-AE75-E032-6E3B5764DB15}"/>
              </a:ext>
            </a:extLst>
          </p:cNvPr>
          <p:cNvSpPr>
            <a:spLocks noGrp="1"/>
          </p:cNvSpPr>
          <p:nvPr>
            <p:ph type="sldNum" sz="quarter" idx="12"/>
          </p:nvPr>
        </p:nvSpPr>
        <p:spPr/>
        <p:txBody>
          <a:bodyPr>
            <a:normAutofit/>
          </a:bodyPr>
          <a:lstStyle/>
          <a:p>
            <a:fld id="{CC057153-B650-4DEB-B370-79DDCFDCE934}" type="slidenum">
              <a:rPr lang="en-US" smtClean="0"/>
              <a:t>11</a:t>
            </a:fld>
            <a:endParaRPr lang="en-US" dirty="0"/>
          </a:p>
        </p:txBody>
      </p:sp>
    </p:spTree>
    <p:extLst>
      <p:ext uri="{BB962C8B-B14F-4D97-AF65-F5344CB8AC3E}">
        <p14:creationId xmlns:p14="http://schemas.microsoft.com/office/powerpoint/2010/main" val="200962726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2AA2-BCE9-980C-930C-A5160A839CDD}"/>
              </a:ext>
            </a:extLst>
          </p:cNvPr>
          <p:cNvSpPr>
            <a:spLocks noGrp="1"/>
          </p:cNvSpPr>
          <p:nvPr>
            <p:ph type="title"/>
          </p:nvPr>
        </p:nvSpPr>
        <p:spPr>
          <a:xfrm>
            <a:off x="612648" y="318656"/>
            <a:ext cx="10653578" cy="554180"/>
          </a:xfrm>
        </p:spPr>
        <p:txBody>
          <a:bodyPr>
            <a:normAutofit fontScale="90000"/>
          </a:bodyPr>
          <a:lstStyle/>
          <a:p>
            <a:r>
              <a:rPr lang="en-IN" dirty="0"/>
              <a:t>3. On page SEO</a:t>
            </a:r>
          </a:p>
        </p:txBody>
      </p:sp>
      <p:sp>
        <p:nvSpPr>
          <p:cNvPr id="3" name="Content Placeholder 2">
            <a:extLst>
              <a:ext uri="{FF2B5EF4-FFF2-40B4-BE49-F238E27FC236}">
                <a16:creationId xmlns:a16="http://schemas.microsoft.com/office/drawing/2014/main" id="{4EAA5A7F-36B4-5A97-CD0C-6392E5ADCD87}"/>
              </a:ext>
            </a:extLst>
          </p:cNvPr>
          <p:cNvSpPr>
            <a:spLocks noGrp="1"/>
          </p:cNvSpPr>
          <p:nvPr>
            <p:ph idx="1"/>
          </p:nvPr>
        </p:nvSpPr>
        <p:spPr>
          <a:xfrm>
            <a:off x="612647" y="1163782"/>
            <a:ext cx="8661355" cy="5145577"/>
          </a:xfrm>
        </p:spPr>
        <p:txBody>
          <a:bodyPr/>
          <a:lstStyle/>
          <a:p>
            <a:pPr marL="0" indent="0" algn="just">
              <a:lnSpc>
                <a:spcPct val="150000"/>
              </a:lnSpc>
              <a:buNone/>
            </a:pPr>
            <a:r>
              <a:rPr lang="en-IN" dirty="0"/>
              <a:t> </a:t>
            </a:r>
            <a:r>
              <a:rPr lang="en-IN" sz="1600" dirty="0"/>
              <a:t>Selected pages : </a:t>
            </a:r>
            <a:r>
              <a:rPr lang="en-US" sz="1600" dirty="0">
                <a:hlinkClick r:id="rId2"/>
              </a:rPr>
              <a:t>Welcome to careers at Cognizant | Cognizant Careers</a:t>
            </a:r>
            <a:r>
              <a:rPr lang="en-US" sz="1600" dirty="0"/>
              <a:t>\</a:t>
            </a:r>
            <a:r>
              <a:rPr lang="en-US" sz="1600" dirty="0">
                <a:hlinkClick r:id="rId3"/>
              </a:rPr>
              <a:t>Cognizant News &amp; Events | Cognizant Press Releases - Cognizant Technology Solutions</a:t>
            </a:r>
            <a:r>
              <a:rPr lang="en-US" sz="1600" dirty="0"/>
              <a:t>\</a:t>
            </a:r>
            <a:r>
              <a:rPr lang="en-IN" sz="1600" dirty="0">
                <a:hlinkClick r:id="rId4"/>
              </a:rPr>
              <a:t>Investor Relations | Cognizant</a:t>
            </a:r>
            <a:endParaRPr lang="en-IN" sz="1600" dirty="0"/>
          </a:p>
          <a:p>
            <a:pPr marL="0" indent="0" algn="just">
              <a:lnSpc>
                <a:spcPct val="150000"/>
              </a:lnSpc>
              <a:buNone/>
            </a:pPr>
            <a:r>
              <a:rPr lang="en-IN" sz="2400" b="1" dirty="0">
                <a:solidFill>
                  <a:schemeClr val="accent1"/>
                </a:solidFill>
                <a:latin typeface="+mj-lt"/>
              </a:rPr>
              <a:t>1.Cognizant careers page</a:t>
            </a:r>
            <a:r>
              <a:rPr lang="en-IN" sz="2400" dirty="0">
                <a:solidFill>
                  <a:schemeClr val="accent1"/>
                </a:solidFill>
                <a:latin typeface="+mj-lt"/>
              </a:rPr>
              <a:t>: </a:t>
            </a:r>
            <a:endParaRPr lang="en-IN" sz="2400" b="1" dirty="0">
              <a:solidFill>
                <a:schemeClr val="accent1"/>
              </a:solidFill>
              <a:latin typeface="+mj-lt"/>
            </a:endParaRPr>
          </a:p>
          <a:p>
            <a:pPr marL="0" indent="0" algn="just">
              <a:lnSpc>
                <a:spcPct val="150000"/>
              </a:lnSpc>
              <a:buNone/>
            </a:pPr>
            <a:r>
              <a:rPr lang="en-IN" sz="1600" dirty="0"/>
              <a:t>       </a:t>
            </a:r>
            <a:r>
              <a:rPr lang="en-IN" sz="1600" b="1" dirty="0"/>
              <a:t>Strengths</a:t>
            </a:r>
            <a:r>
              <a:rPr lang="en-IN" sz="1600" dirty="0"/>
              <a:t>:</a:t>
            </a:r>
          </a:p>
          <a:p>
            <a:pPr marL="0" indent="0" algn="just">
              <a:lnSpc>
                <a:spcPct val="150000"/>
              </a:lnSpc>
              <a:buNone/>
            </a:pPr>
            <a:r>
              <a:rPr lang="en-IN" sz="1600" b="1" dirty="0"/>
              <a:t>         1. Title </a:t>
            </a:r>
            <a:r>
              <a:rPr lang="en-IN" sz="1600" dirty="0"/>
              <a:t>: The SEO title is set and is 51 characters long which is good.</a:t>
            </a:r>
          </a:p>
          <a:p>
            <a:pPr marL="0" indent="0" algn="just">
              <a:lnSpc>
                <a:spcPct val="150000"/>
              </a:lnSpc>
              <a:buNone/>
            </a:pPr>
            <a:r>
              <a:rPr lang="en-IN" sz="1600" b="1" dirty="0"/>
              <a:t>         2. Meta description</a:t>
            </a:r>
            <a:r>
              <a:rPr lang="en-IN" sz="1600" dirty="0"/>
              <a:t>: Meta description was found and it is 108 characters long.</a:t>
            </a:r>
          </a:p>
          <a:p>
            <a:pPr marL="0" indent="0" algn="just">
              <a:lnSpc>
                <a:spcPct val="150000"/>
              </a:lnSpc>
              <a:buNone/>
            </a:pPr>
            <a:r>
              <a:rPr lang="en-IN" sz="1600" b="1" dirty="0"/>
              <a:t>         3. Headings</a:t>
            </a:r>
            <a:r>
              <a:rPr lang="en-IN" sz="1600" dirty="0"/>
              <a:t>: H1 and H2 tags were found on the homepage.</a:t>
            </a:r>
          </a:p>
        </p:txBody>
      </p:sp>
      <p:sp>
        <p:nvSpPr>
          <p:cNvPr id="5" name="Footer Placeholder 4">
            <a:extLst>
              <a:ext uri="{FF2B5EF4-FFF2-40B4-BE49-F238E27FC236}">
                <a16:creationId xmlns:a16="http://schemas.microsoft.com/office/drawing/2014/main" id="{0D43F31A-44CA-7CEE-4214-E76884294AC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DD87BF2-6DC7-AB07-14FB-298B3F0C5B56}"/>
              </a:ext>
            </a:extLst>
          </p:cNvPr>
          <p:cNvSpPr>
            <a:spLocks noGrp="1"/>
          </p:cNvSpPr>
          <p:nvPr>
            <p:ph type="sldNum" sz="quarter" idx="12"/>
          </p:nvPr>
        </p:nvSpPr>
        <p:spPr/>
        <p:txBody>
          <a:bodyPr>
            <a:normAutofit/>
          </a:bodyPr>
          <a:lstStyle/>
          <a:p>
            <a:fld id="{CC057153-B650-4DEB-B370-79DDCFDCE934}" type="slidenum">
              <a:rPr lang="en-US" smtClean="0"/>
              <a:t>12</a:t>
            </a:fld>
            <a:endParaRPr lang="en-US" dirty="0"/>
          </a:p>
        </p:txBody>
      </p:sp>
    </p:spTree>
    <p:extLst>
      <p:ext uri="{BB962C8B-B14F-4D97-AF65-F5344CB8AC3E}">
        <p14:creationId xmlns:p14="http://schemas.microsoft.com/office/powerpoint/2010/main" val="3743242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A234-4AB3-0059-4474-AC6A3235401F}"/>
              </a:ext>
            </a:extLst>
          </p:cNvPr>
          <p:cNvSpPr>
            <a:spLocks noGrp="1"/>
          </p:cNvSpPr>
          <p:nvPr>
            <p:ph type="title"/>
          </p:nvPr>
        </p:nvSpPr>
        <p:spPr>
          <a:xfrm>
            <a:off x="604320" y="404998"/>
            <a:ext cx="10653578" cy="518160"/>
          </a:xfrm>
        </p:spPr>
        <p:txBody>
          <a:bodyPr>
            <a:normAutofit/>
          </a:bodyPr>
          <a:lstStyle/>
          <a:p>
            <a:r>
              <a:rPr lang="en-IN" sz="2400" b="0" dirty="0"/>
              <a:t>Weakness:</a:t>
            </a:r>
          </a:p>
        </p:txBody>
      </p:sp>
      <p:sp>
        <p:nvSpPr>
          <p:cNvPr id="3" name="Content Placeholder 2">
            <a:extLst>
              <a:ext uri="{FF2B5EF4-FFF2-40B4-BE49-F238E27FC236}">
                <a16:creationId xmlns:a16="http://schemas.microsoft.com/office/drawing/2014/main" id="{43375CB6-745A-5BCE-DF7C-AE87E141E25F}"/>
              </a:ext>
            </a:extLst>
          </p:cNvPr>
          <p:cNvSpPr>
            <a:spLocks noGrp="1"/>
          </p:cNvSpPr>
          <p:nvPr>
            <p:ph idx="1"/>
          </p:nvPr>
        </p:nvSpPr>
        <p:spPr>
          <a:xfrm>
            <a:off x="604320" y="923158"/>
            <a:ext cx="8988553" cy="5386202"/>
          </a:xfrm>
        </p:spPr>
        <p:txBody>
          <a:bodyPr>
            <a:normAutofit/>
          </a:bodyPr>
          <a:lstStyle/>
          <a:p>
            <a:pPr marL="0" indent="0" algn="just">
              <a:lnSpc>
                <a:spcPct val="150000"/>
              </a:lnSpc>
              <a:buNone/>
            </a:pPr>
            <a:r>
              <a:rPr lang="en-IN" sz="1600" dirty="0"/>
              <a:t>  </a:t>
            </a:r>
            <a:r>
              <a:rPr lang="en-IN" sz="1600" b="1" dirty="0"/>
              <a:t> 1. Image Alt attributes</a:t>
            </a:r>
            <a:r>
              <a:rPr lang="en-IN" sz="1600" dirty="0"/>
              <a:t>: Some images on the homepage have no alt attribute.</a:t>
            </a:r>
          </a:p>
          <a:p>
            <a:pPr marL="0" indent="0" algn="just">
              <a:lnSpc>
                <a:spcPct val="150000"/>
              </a:lnSpc>
              <a:buNone/>
            </a:pPr>
            <a:r>
              <a:rPr lang="en-IN" sz="1600" dirty="0"/>
              <a:t>  </a:t>
            </a:r>
            <a:r>
              <a:rPr lang="en-IN" sz="1600" b="1" dirty="0"/>
              <a:t> 2. Keywords in title and description</a:t>
            </a:r>
            <a:r>
              <a:rPr lang="en-IN" sz="1600" dirty="0"/>
              <a:t>: No common keywords were found in the page description.</a:t>
            </a:r>
          </a:p>
          <a:p>
            <a:pPr marL="0" indent="0" algn="just">
              <a:lnSpc>
                <a:spcPct val="150000"/>
              </a:lnSpc>
              <a:buNone/>
            </a:pPr>
            <a:r>
              <a:rPr lang="en-IN" sz="1600" b="1" dirty="0"/>
              <a:t> How to fix it: </a:t>
            </a:r>
          </a:p>
          <a:p>
            <a:pPr marL="0" indent="0" algn="just">
              <a:lnSpc>
                <a:spcPct val="150000"/>
              </a:lnSpc>
              <a:buNone/>
            </a:pPr>
            <a:r>
              <a:rPr lang="en-IN" sz="1600" dirty="0"/>
              <a:t>    1. By </a:t>
            </a:r>
            <a:r>
              <a:rPr lang="en-US" sz="1600" dirty="0"/>
              <a:t>using clear and concise language to describe the image's content. This helps search engines understand the image and improves accessibility for users relying on screen readers. And including keyword naturally in the alt text without stuffing.</a:t>
            </a:r>
          </a:p>
          <a:p>
            <a:pPr marL="0" indent="0" algn="just">
              <a:lnSpc>
                <a:spcPct val="150000"/>
              </a:lnSpc>
              <a:buNone/>
            </a:pPr>
            <a:r>
              <a:rPr lang="en-US" sz="1600" dirty="0"/>
              <a:t>   2. By updating the meta description to include the target keywords naturally. Ensure the description is relevant to the page content and is around 150-160 characters long.</a:t>
            </a:r>
          </a:p>
          <a:p>
            <a:pPr marL="0" indent="0" algn="just">
              <a:lnSpc>
                <a:spcPct val="150000"/>
              </a:lnSpc>
              <a:buNone/>
            </a:pPr>
            <a:r>
              <a:rPr lang="en-US" sz="1600" dirty="0"/>
              <a:t>Incorporating primary keywords seamlessly into our meta description to align it with the page's content and improve SEO.</a:t>
            </a:r>
          </a:p>
          <a:p>
            <a:pPr marL="0" indent="0">
              <a:lnSpc>
                <a:spcPct val="150000"/>
              </a:lnSpc>
              <a:buNone/>
            </a:pPr>
            <a:endParaRPr lang="en-IN" dirty="0"/>
          </a:p>
        </p:txBody>
      </p:sp>
      <p:sp>
        <p:nvSpPr>
          <p:cNvPr id="5" name="Footer Placeholder 4">
            <a:extLst>
              <a:ext uri="{FF2B5EF4-FFF2-40B4-BE49-F238E27FC236}">
                <a16:creationId xmlns:a16="http://schemas.microsoft.com/office/drawing/2014/main" id="{AEED386F-38EB-490A-FD99-9554DA34D5C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991A77B-C332-DDE2-0CBD-866A2162B6E7}"/>
              </a:ext>
            </a:extLst>
          </p:cNvPr>
          <p:cNvSpPr>
            <a:spLocks noGrp="1"/>
          </p:cNvSpPr>
          <p:nvPr>
            <p:ph type="sldNum" sz="quarter" idx="12"/>
          </p:nvPr>
        </p:nvSpPr>
        <p:spPr/>
        <p:txBody>
          <a:bodyPr>
            <a:normAutofit/>
          </a:bodyPr>
          <a:lstStyle/>
          <a:p>
            <a:fld id="{CC057153-B650-4DEB-B370-79DDCFDCE934}" type="slidenum">
              <a:rPr lang="en-US" smtClean="0"/>
              <a:t>13</a:t>
            </a:fld>
            <a:endParaRPr lang="en-US" dirty="0"/>
          </a:p>
        </p:txBody>
      </p:sp>
    </p:spTree>
    <p:extLst>
      <p:ext uri="{BB962C8B-B14F-4D97-AF65-F5344CB8AC3E}">
        <p14:creationId xmlns:p14="http://schemas.microsoft.com/office/powerpoint/2010/main" val="135903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AE50-E739-E83E-6CA7-C8EB2F3A7371}"/>
              </a:ext>
            </a:extLst>
          </p:cNvPr>
          <p:cNvSpPr>
            <a:spLocks noGrp="1"/>
          </p:cNvSpPr>
          <p:nvPr>
            <p:ph type="title"/>
          </p:nvPr>
        </p:nvSpPr>
        <p:spPr>
          <a:xfrm>
            <a:off x="612648" y="451513"/>
            <a:ext cx="10653578" cy="615142"/>
          </a:xfrm>
        </p:spPr>
        <p:txBody>
          <a:bodyPr>
            <a:normAutofit/>
          </a:bodyPr>
          <a:lstStyle/>
          <a:p>
            <a:r>
              <a:rPr lang="en-IN" sz="2400" dirty="0"/>
              <a:t>Cognizant News page:</a:t>
            </a:r>
          </a:p>
        </p:txBody>
      </p:sp>
      <p:sp>
        <p:nvSpPr>
          <p:cNvPr id="3" name="Content Placeholder 2">
            <a:extLst>
              <a:ext uri="{FF2B5EF4-FFF2-40B4-BE49-F238E27FC236}">
                <a16:creationId xmlns:a16="http://schemas.microsoft.com/office/drawing/2014/main" id="{A5FCF827-50FE-1213-1418-260E584456ED}"/>
              </a:ext>
            </a:extLst>
          </p:cNvPr>
          <p:cNvSpPr>
            <a:spLocks noGrp="1"/>
          </p:cNvSpPr>
          <p:nvPr>
            <p:ph idx="1"/>
          </p:nvPr>
        </p:nvSpPr>
        <p:spPr>
          <a:xfrm>
            <a:off x="612648" y="897775"/>
            <a:ext cx="9043969" cy="5430982"/>
          </a:xfrm>
        </p:spPr>
        <p:txBody>
          <a:bodyPr>
            <a:normAutofit fontScale="25000" lnSpcReduction="20000"/>
          </a:bodyPr>
          <a:lstStyle/>
          <a:p>
            <a:pPr marL="0" indent="0">
              <a:lnSpc>
                <a:spcPct val="170000"/>
              </a:lnSpc>
              <a:buNone/>
            </a:pPr>
            <a:r>
              <a:rPr lang="en-IN" sz="2900" dirty="0"/>
              <a:t> </a:t>
            </a:r>
            <a:endParaRPr lang="en-IN" sz="8000" dirty="0"/>
          </a:p>
          <a:p>
            <a:pPr marL="0" indent="0">
              <a:lnSpc>
                <a:spcPct val="170000"/>
              </a:lnSpc>
              <a:buNone/>
            </a:pPr>
            <a:r>
              <a:rPr lang="en-IN" sz="7200" b="1" dirty="0"/>
              <a:t>   </a:t>
            </a:r>
            <a:r>
              <a:rPr lang="en-IN" sz="6400" b="1" dirty="0"/>
              <a:t>   Strengths: </a:t>
            </a:r>
          </a:p>
          <a:p>
            <a:pPr marL="0" indent="0" algn="just">
              <a:lnSpc>
                <a:spcPct val="170000"/>
              </a:lnSpc>
              <a:buNone/>
            </a:pPr>
            <a:r>
              <a:rPr lang="en-IN" sz="6400" dirty="0"/>
              <a:t>           </a:t>
            </a:r>
            <a:r>
              <a:rPr lang="en-IN" sz="6400" b="1" dirty="0"/>
              <a:t>Meta description: </a:t>
            </a:r>
            <a:r>
              <a:rPr lang="en-IN" sz="6400" dirty="0"/>
              <a:t>Meta descriptions were found and it is 94 characters long.</a:t>
            </a:r>
          </a:p>
          <a:p>
            <a:pPr marL="0" indent="0" algn="just">
              <a:lnSpc>
                <a:spcPct val="170000"/>
              </a:lnSpc>
              <a:buNone/>
            </a:pPr>
            <a:r>
              <a:rPr lang="en-IN" sz="6400" dirty="0"/>
              <a:t>           </a:t>
            </a:r>
            <a:r>
              <a:rPr lang="en-IN" sz="6400" b="1" dirty="0"/>
              <a:t>Keywords in title and description: </a:t>
            </a:r>
            <a:r>
              <a:rPr lang="en-IN" sz="6400" dirty="0"/>
              <a:t>One or more keywords were found in the title and description of the homepage.</a:t>
            </a:r>
          </a:p>
          <a:p>
            <a:pPr marL="0" indent="0" algn="just">
              <a:lnSpc>
                <a:spcPct val="170000"/>
              </a:lnSpc>
              <a:buNone/>
            </a:pPr>
            <a:r>
              <a:rPr lang="en-IN" sz="6400" dirty="0"/>
              <a:t>      </a:t>
            </a:r>
            <a:r>
              <a:rPr lang="en-IN" sz="6400" b="1" dirty="0"/>
              <a:t>Weakness: </a:t>
            </a:r>
          </a:p>
          <a:p>
            <a:pPr marL="0" indent="0" algn="just">
              <a:lnSpc>
                <a:spcPct val="170000"/>
              </a:lnSpc>
              <a:buNone/>
            </a:pPr>
            <a:r>
              <a:rPr lang="en-IN" sz="6400" dirty="0"/>
              <a:t>            </a:t>
            </a:r>
            <a:r>
              <a:rPr lang="en-IN" sz="6400" b="1" dirty="0"/>
              <a:t>Title: </a:t>
            </a:r>
            <a:r>
              <a:rPr lang="en-IN" sz="6400" dirty="0"/>
              <a:t>The homepage SEO title is 83 characters which is too long.</a:t>
            </a:r>
          </a:p>
          <a:p>
            <a:pPr marL="0" indent="0" algn="just">
              <a:lnSpc>
                <a:spcPct val="170000"/>
              </a:lnSpc>
              <a:buNone/>
            </a:pPr>
            <a:r>
              <a:rPr lang="en-IN" sz="6400" dirty="0"/>
              <a:t>            </a:t>
            </a:r>
            <a:r>
              <a:rPr lang="en-IN" sz="6400" b="1" dirty="0"/>
              <a:t>Headings tags: </a:t>
            </a:r>
            <a:r>
              <a:rPr lang="en-IN" sz="6400" dirty="0"/>
              <a:t>No H1 and H2 tags were found in the homepage.</a:t>
            </a:r>
          </a:p>
          <a:p>
            <a:pPr marL="0" indent="0" algn="just">
              <a:lnSpc>
                <a:spcPct val="170000"/>
              </a:lnSpc>
              <a:buNone/>
            </a:pPr>
            <a:r>
              <a:rPr lang="en-IN" sz="6400" dirty="0"/>
              <a:t>            </a:t>
            </a:r>
            <a:r>
              <a:rPr lang="en-IN" sz="6400" b="1" dirty="0"/>
              <a:t>Image Alt attributes: </a:t>
            </a:r>
            <a:r>
              <a:rPr lang="en-US" sz="6400" dirty="0"/>
              <a:t>Some images on the homepage have no alt attribute.</a:t>
            </a:r>
          </a:p>
          <a:p>
            <a:pPr marL="0" indent="0" algn="just">
              <a:lnSpc>
                <a:spcPct val="170000"/>
              </a:lnSpc>
              <a:buNone/>
            </a:pPr>
            <a:r>
              <a:rPr lang="en-US" sz="6400" dirty="0"/>
              <a:t>            </a:t>
            </a:r>
            <a:r>
              <a:rPr lang="en-US" sz="6400" b="1" dirty="0"/>
              <a:t>Links ratio: </a:t>
            </a:r>
            <a:r>
              <a:rPr lang="en-US" sz="6400" dirty="0"/>
              <a:t>Few internal links(24) compared to external links(121).</a:t>
            </a:r>
          </a:p>
          <a:p>
            <a:pPr marL="0" indent="0">
              <a:lnSpc>
                <a:spcPct val="170000"/>
              </a:lnSpc>
              <a:buNone/>
            </a:pPr>
            <a:r>
              <a:rPr lang="en-US" sz="4200" dirty="0"/>
              <a:t>            </a:t>
            </a:r>
          </a:p>
          <a:p>
            <a:pPr marL="0" indent="0">
              <a:lnSpc>
                <a:spcPct val="170000"/>
              </a:lnSpc>
              <a:buNone/>
            </a:pPr>
            <a:r>
              <a:rPr lang="en-US" dirty="0"/>
              <a:t>             </a:t>
            </a:r>
          </a:p>
          <a:p>
            <a:pPr marL="0" indent="0">
              <a:lnSpc>
                <a:spcPct val="170000"/>
              </a:lnSpc>
              <a:buNone/>
            </a:pPr>
            <a:endParaRPr lang="en-IN" dirty="0"/>
          </a:p>
          <a:p>
            <a:pPr marL="0" indent="0">
              <a:lnSpc>
                <a:spcPct val="170000"/>
              </a:lnSpc>
              <a:buNone/>
            </a:pPr>
            <a:r>
              <a:rPr lang="en-IN" dirty="0"/>
              <a:t>       </a:t>
            </a:r>
          </a:p>
          <a:p>
            <a:pPr marL="0" indent="0">
              <a:lnSpc>
                <a:spcPct val="170000"/>
              </a:lnSpc>
              <a:buNone/>
            </a:pPr>
            <a:r>
              <a:rPr lang="en-IN" dirty="0"/>
              <a:t>      </a:t>
            </a:r>
          </a:p>
          <a:p>
            <a:pPr marL="0" indent="0">
              <a:lnSpc>
                <a:spcPct val="170000"/>
              </a:lnSpc>
              <a:buNone/>
            </a:pPr>
            <a:r>
              <a:rPr lang="en-IN" b="1" dirty="0"/>
              <a:t>        </a:t>
            </a:r>
          </a:p>
          <a:p>
            <a:pPr marL="0" indent="0">
              <a:lnSpc>
                <a:spcPct val="170000"/>
              </a:lnSpc>
              <a:buNone/>
            </a:pPr>
            <a:endParaRPr lang="en-IN" b="1" dirty="0"/>
          </a:p>
          <a:p>
            <a:pPr marL="0" indent="0">
              <a:lnSpc>
                <a:spcPct val="170000"/>
              </a:lnSpc>
              <a:buNone/>
            </a:pPr>
            <a:endParaRPr lang="en-IN" b="1" dirty="0"/>
          </a:p>
        </p:txBody>
      </p:sp>
      <p:sp>
        <p:nvSpPr>
          <p:cNvPr id="5" name="Footer Placeholder 4">
            <a:extLst>
              <a:ext uri="{FF2B5EF4-FFF2-40B4-BE49-F238E27FC236}">
                <a16:creationId xmlns:a16="http://schemas.microsoft.com/office/drawing/2014/main" id="{02ED7024-1416-FCA0-206A-6B6ADE4785E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877B26FE-BEB8-6315-ED6E-55D2FE9F41FA}"/>
              </a:ext>
            </a:extLst>
          </p:cNvPr>
          <p:cNvSpPr>
            <a:spLocks noGrp="1"/>
          </p:cNvSpPr>
          <p:nvPr>
            <p:ph type="sldNum" sz="quarter" idx="12"/>
          </p:nvPr>
        </p:nvSpPr>
        <p:spPr/>
        <p:txBody>
          <a:bodyPr>
            <a:normAutofit/>
          </a:bodyPr>
          <a:lstStyle/>
          <a:p>
            <a:fld id="{CC057153-B650-4DEB-B370-79DDCFDCE934}" type="slidenum">
              <a:rPr lang="en-US" smtClean="0"/>
              <a:t>14</a:t>
            </a:fld>
            <a:endParaRPr lang="en-US" dirty="0"/>
          </a:p>
        </p:txBody>
      </p:sp>
    </p:spTree>
    <p:extLst>
      <p:ext uri="{BB962C8B-B14F-4D97-AF65-F5344CB8AC3E}">
        <p14:creationId xmlns:p14="http://schemas.microsoft.com/office/powerpoint/2010/main" val="36848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09320-50FC-3B06-8E2A-0984CF8A19B7}"/>
              </a:ext>
            </a:extLst>
          </p:cNvPr>
          <p:cNvSpPr>
            <a:spLocks noGrp="1"/>
          </p:cNvSpPr>
          <p:nvPr>
            <p:ph type="title"/>
          </p:nvPr>
        </p:nvSpPr>
        <p:spPr>
          <a:xfrm>
            <a:off x="612647" y="226551"/>
            <a:ext cx="10653578" cy="49045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ABE90E4-8C1B-9CB5-6F79-029015497DDA}"/>
              </a:ext>
            </a:extLst>
          </p:cNvPr>
          <p:cNvSpPr>
            <a:spLocks noGrp="1"/>
          </p:cNvSpPr>
          <p:nvPr>
            <p:ph idx="1"/>
          </p:nvPr>
        </p:nvSpPr>
        <p:spPr>
          <a:xfrm>
            <a:off x="612647" y="750340"/>
            <a:ext cx="8661355" cy="5204460"/>
          </a:xfrm>
        </p:spPr>
        <p:txBody>
          <a:bodyPr/>
          <a:lstStyle/>
          <a:p>
            <a:pPr marL="0" indent="0" algn="just">
              <a:lnSpc>
                <a:spcPct val="150000"/>
              </a:lnSpc>
              <a:buNone/>
            </a:pPr>
            <a:r>
              <a:rPr lang="en-IN" dirty="0"/>
              <a:t> How to fix it:</a:t>
            </a:r>
          </a:p>
          <a:p>
            <a:pPr marL="0" indent="0" algn="just">
              <a:lnSpc>
                <a:spcPct val="150000"/>
              </a:lnSpc>
              <a:buNone/>
            </a:pPr>
            <a:r>
              <a:rPr lang="en-IN" sz="1600" dirty="0"/>
              <a:t>     1. </a:t>
            </a:r>
            <a:r>
              <a:rPr lang="en-US" sz="1600" dirty="0"/>
              <a:t>An SEO title should ideally be between 50 to 60 characters to ensure it displays fully in search engine results without being cut off.</a:t>
            </a:r>
          </a:p>
          <a:p>
            <a:pPr marL="0" indent="0" algn="just">
              <a:lnSpc>
                <a:spcPct val="150000"/>
              </a:lnSpc>
              <a:buNone/>
            </a:pPr>
            <a:r>
              <a:rPr lang="en-US" sz="1600" dirty="0"/>
              <a:t>      2. By ensuring that each page has a single, unique H1 tag that clearly reflects the main topic, avoid multiple H1 tags.</a:t>
            </a:r>
          </a:p>
          <a:p>
            <a:pPr marL="0" indent="0" algn="just">
              <a:lnSpc>
                <a:spcPct val="150000"/>
              </a:lnSpc>
              <a:buNone/>
            </a:pPr>
            <a:r>
              <a:rPr lang="en-US" sz="1600" dirty="0"/>
              <a:t>      3. By using clear and concise language to describe the image's content. This helps search engines understand the image and improves accessibility for users relying on screen readers. And including keyword naturally in the alt text without stuffing.</a:t>
            </a:r>
          </a:p>
          <a:p>
            <a:pPr marL="0" indent="0">
              <a:buNone/>
            </a:pPr>
            <a:r>
              <a:rPr lang="en-IN" dirty="0"/>
              <a:t>       </a:t>
            </a:r>
          </a:p>
        </p:txBody>
      </p:sp>
      <p:sp>
        <p:nvSpPr>
          <p:cNvPr id="5" name="Footer Placeholder 4">
            <a:extLst>
              <a:ext uri="{FF2B5EF4-FFF2-40B4-BE49-F238E27FC236}">
                <a16:creationId xmlns:a16="http://schemas.microsoft.com/office/drawing/2014/main" id="{9558E7FF-A974-B51E-73DC-478AB6EE95C4}"/>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ED19D754-3301-3CAE-BB29-1629184C9C3A}"/>
              </a:ext>
            </a:extLst>
          </p:cNvPr>
          <p:cNvSpPr>
            <a:spLocks noGrp="1"/>
          </p:cNvSpPr>
          <p:nvPr>
            <p:ph type="sldNum" sz="quarter" idx="12"/>
          </p:nvPr>
        </p:nvSpPr>
        <p:spPr/>
        <p:txBody>
          <a:bodyPr>
            <a:normAutofit/>
          </a:bodyPr>
          <a:lstStyle/>
          <a:p>
            <a:fld id="{CC057153-B650-4DEB-B370-79DDCFDCE934}" type="slidenum">
              <a:rPr lang="en-US" smtClean="0"/>
              <a:t>15</a:t>
            </a:fld>
            <a:endParaRPr lang="en-US" dirty="0"/>
          </a:p>
        </p:txBody>
      </p:sp>
    </p:spTree>
    <p:extLst>
      <p:ext uri="{BB962C8B-B14F-4D97-AF65-F5344CB8AC3E}">
        <p14:creationId xmlns:p14="http://schemas.microsoft.com/office/powerpoint/2010/main" val="292345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4E25-E241-B170-0BB8-19D6168FD32E}"/>
              </a:ext>
            </a:extLst>
          </p:cNvPr>
          <p:cNvSpPr>
            <a:spLocks noGrp="1"/>
          </p:cNvSpPr>
          <p:nvPr>
            <p:ph type="title"/>
          </p:nvPr>
        </p:nvSpPr>
        <p:spPr>
          <a:xfrm>
            <a:off x="515663" y="243233"/>
            <a:ext cx="10653578" cy="416560"/>
          </a:xfrm>
        </p:spPr>
        <p:txBody>
          <a:bodyPr>
            <a:noAutofit/>
          </a:bodyPr>
          <a:lstStyle/>
          <a:p>
            <a:r>
              <a:rPr lang="en-IN" sz="2400" dirty="0"/>
              <a:t>Cognizant investor page:</a:t>
            </a:r>
          </a:p>
        </p:txBody>
      </p:sp>
      <p:sp>
        <p:nvSpPr>
          <p:cNvPr id="3" name="Content Placeholder 2">
            <a:extLst>
              <a:ext uri="{FF2B5EF4-FFF2-40B4-BE49-F238E27FC236}">
                <a16:creationId xmlns:a16="http://schemas.microsoft.com/office/drawing/2014/main" id="{CD979258-24B6-D680-6B77-338BEA5AD0A1}"/>
              </a:ext>
            </a:extLst>
          </p:cNvPr>
          <p:cNvSpPr>
            <a:spLocks noGrp="1"/>
          </p:cNvSpPr>
          <p:nvPr>
            <p:ph idx="1"/>
          </p:nvPr>
        </p:nvSpPr>
        <p:spPr>
          <a:xfrm>
            <a:off x="515663" y="726124"/>
            <a:ext cx="8758340" cy="6034894"/>
          </a:xfrm>
        </p:spPr>
        <p:txBody>
          <a:bodyPr>
            <a:normAutofit fontScale="25000" lnSpcReduction="20000"/>
          </a:bodyPr>
          <a:lstStyle/>
          <a:p>
            <a:pPr marL="0" indent="0">
              <a:lnSpc>
                <a:spcPct val="170000"/>
              </a:lnSpc>
              <a:buNone/>
            </a:pPr>
            <a:r>
              <a:rPr lang="en-IN" sz="6400" b="1" dirty="0"/>
              <a:t>Strengths</a:t>
            </a:r>
          </a:p>
          <a:p>
            <a:pPr marL="0" indent="0">
              <a:lnSpc>
                <a:spcPct val="170000"/>
              </a:lnSpc>
              <a:buNone/>
            </a:pPr>
            <a:r>
              <a:rPr lang="en-IN" sz="6400" b="1" dirty="0"/>
              <a:t>    Title: </a:t>
            </a:r>
            <a:r>
              <a:rPr lang="en-US" sz="6400" dirty="0"/>
              <a:t>The title of the homepage has 35 characters which is good.</a:t>
            </a:r>
            <a:r>
              <a:rPr lang="en-IN" sz="6400" dirty="0"/>
              <a:t> </a:t>
            </a:r>
          </a:p>
          <a:p>
            <a:pPr marL="0" indent="0" algn="just">
              <a:lnSpc>
                <a:spcPct val="170000"/>
              </a:lnSpc>
              <a:buNone/>
            </a:pPr>
            <a:r>
              <a:rPr lang="en-IN" sz="6400" dirty="0"/>
              <a:t>    </a:t>
            </a:r>
            <a:r>
              <a:rPr lang="en-IN" sz="6400" b="1" dirty="0"/>
              <a:t>Meta description: </a:t>
            </a:r>
            <a:r>
              <a:rPr lang="en-US" sz="6400" dirty="0"/>
              <a:t>Meta description was found and it is 82 characters long. </a:t>
            </a:r>
            <a:endParaRPr lang="en-IN" sz="6400" dirty="0"/>
          </a:p>
          <a:p>
            <a:pPr marL="0" indent="0" algn="just">
              <a:lnSpc>
                <a:spcPct val="170000"/>
              </a:lnSpc>
              <a:buNone/>
            </a:pPr>
            <a:r>
              <a:rPr lang="en-IN" sz="6400" dirty="0"/>
              <a:t>    </a:t>
            </a:r>
            <a:r>
              <a:rPr lang="en-IN" sz="6400" b="1" dirty="0"/>
              <a:t>Headings: </a:t>
            </a:r>
            <a:r>
              <a:rPr lang="en-IN" sz="6400" dirty="0"/>
              <a:t>The H1 and H2 tags were found.</a:t>
            </a:r>
          </a:p>
          <a:p>
            <a:pPr marL="0" indent="0" algn="just">
              <a:lnSpc>
                <a:spcPct val="170000"/>
              </a:lnSpc>
              <a:buNone/>
            </a:pPr>
            <a:r>
              <a:rPr lang="en-IN" sz="6400" dirty="0"/>
              <a:t>    </a:t>
            </a:r>
            <a:r>
              <a:rPr lang="en-IN" sz="6400" b="1" dirty="0"/>
              <a:t>Keyword in title and description: </a:t>
            </a:r>
            <a:r>
              <a:rPr lang="en-US" sz="6400" dirty="0"/>
              <a:t>One or more common keywords were found in the title and description of your homepage.</a:t>
            </a:r>
          </a:p>
          <a:p>
            <a:pPr marL="0" indent="0" algn="just">
              <a:lnSpc>
                <a:spcPct val="170000"/>
              </a:lnSpc>
              <a:buNone/>
            </a:pPr>
            <a:r>
              <a:rPr lang="en-US" sz="6400" b="1" dirty="0"/>
              <a:t>Weakness:</a:t>
            </a:r>
            <a:r>
              <a:rPr lang="en-IN" sz="6400" dirty="0"/>
              <a:t> </a:t>
            </a:r>
          </a:p>
          <a:p>
            <a:pPr marL="0" indent="0" algn="just">
              <a:lnSpc>
                <a:spcPct val="170000"/>
              </a:lnSpc>
              <a:buNone/>
            </a:pPr>
            <a:r>
              <a:rPr lang="en-IN" sz="6400" b="1" dirty="0"/>
              <a:t>     Image ALT Attributes:</a:t>
            </a:r>
            <a:r>
              <a:rPr lang="en-IN" sz="6400" dirty="0"/>
              <a:t> </a:t>
            </a:r>
            <a:r>
              <a:rPr lang="en-US" sz="6400" dirty="0"/>
              <a:t>Some images on the homepage have no alt attribute. </a:t>
            </a:r>
          </a:p>
          <a:p>
            <a:pPr marL="0" indent="0" algn="just">
              <a:lnSpc>
                <a:spcPct val="170000"/>
              </a:lnSpc>
              <a:buNone/>
            </a:pPr>
            <a:r>
              <a:rPr lang="en-US" sz="6400" b="1" dirty="0"/>
              <a:t>How to fix: </a:t>
            </a:r>
          </a:p>
          <a:p>
            <a:pPr marL="0" indent="0" algn="just">
              <a:lnSpc>
                <a:spcPct val="170000"/>
              </a:lnSpc>
              <a:buNone/>
            </a:pPr>
            <a:r>
              <a:rPr lang="en-IN" sz="6400" dirty="0"/>
              <a:t>     </a:t>
            </a:r>
            <a:r>
              <a:rPr lang="en-US" sz="6400" dirty="0"/>
              <a:t>Regularly check and update alt tags as you add new images to your site to maintain SEO performance.</a:t>
            </a:r>
          </a:p>
          <a:p>
            <a:pPr marL="0" indent="0">
              <a:buNone/>
            </a:pPr>
            <a:endParaRPr lang="en-IN" sz="8000" dirty="0"/>
          </a:p>
          <a:p>
            <a:pPr marL="0" indent="0">
              <a:buNone/>
            </a:pPr>
            <a:r>
              <a:rPr lang="en-IN" dirty="0"/>
              <a:t>                </a:t>
            </a:r>
          </a:p>
          <a:p>
            <a:pPr marL="0" indent="0">
              <a:buNone/>
            </a:pPr>
            <a:endParaRPr lang="en-IN" dirty="0"/>
          </a:p>
          <a:p>
            <a:pPr marL="0" indent="0">
              <a:buNone/>
            </a:pPr>
            <a:r>
              <a:rPr lang="en-IN" dirty="0"/>
              <a:t>               </a:t>
            </a:r>
          </a:p>
          <a:p>
            <a:pPr marL="0" indent="0">
              <a:buNone/>
            </a:pPr>
            <a:endParaRPr lang="en-IN" dirty="0"/>
          </a:p>
        </p:txBody>
      </p:sp>
      <p:sp>
        <p:nvSpPr>
          <p:cNvPr id="5" name="Footer Placeholder 4">
            <a:extLst>
              <a:ext uri="{FF2B5EF4-FFF2-40B4-BE49-F238E27FC236}">
                <a16:creationId xmlns:a16="http://schemas.microsoft.com/office/drawing/2014/main" id="{561EFCDD-EEA6-D202-BF61-586B3D8A848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9F5FE20-0900-767C-03E1-0F928CD60B45}"/>
              </a:ext>
            </a:extLst>
          </p:cNvPr>
          <p:cNvSpPr>
            <a:spLocks noGrp="1"/>
          </p:cNvSpPr>
          <p:nvPr>
            <p:ph type="sldNum" sz="quarter" idx="12"/>
          </p:nvPr>
        </p:nvSpPr>
        <p:spPr/>
        <p:txBody>
          <a:bodyPr>
            <a:normAutofit/>
          </a:bodyPr>
          <a:lstStyle/>
          <a:p>
            <a:fld id="{CC057153-B650-4DEB-B370-79DDCFDCE934}" type="slidenum">
              <a:rPr lang="en-US" smtClean="0"/>
              <a:t>16</a:t>
            </a:fld>
            <a:endParaRPr lang="en-US" dirty="0"/>
          </a:p>
        </p:txBody>
      </p:sp>
    </p:spTree>
    <p:extLst>
      <p:ext uri="{BB962C8B-B14F-4D97-AF65-F5344CB8AC3E}">
        <p14:creationId xmlns:p14="http://schemas.microsoft.com/office/powerpoint/2010/main" val="9128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C87A0-E7EA-BC7A-DBCF-9F90A9705817}"/>
              </a:ext>
            </a:extLst>
          </p:cNvPr>
          <p:cNvSpPr>
            <a:spLocks noGrp="1"/>
          </p:cNvSpPr>
          <p:nvPr>
            <p:ph type="title"/>
          </p:nvPr>
        </p:nvSpPr>
        <p:spPr>
          <a:xfrm>
            <a:off x="612648" y="203200"/>
            <a:ext cx="10653578" cy="723900"/>
          </a:xfrm>
        </p:spPr>
        <p:txBody>
          <a:bodyPr>
            <a:normAutofit fontScale="90000"/>
          </a:bodyPr>
          <a:lstStyle/>
          <a:p>
            <a:r>
              <a:rPr lang="en-IN" sz="3200" dirty="0"/>
              <a:t> </a:t>
            </a:r>
            <a:r>
              <a:rPr lang="en-IN" dirty="0"/>
              <a:t>4. Technical SEO</a:t>
            </a:r>
            <a:br>
              <a:rPr lang="en-IN" sz="3200" dirty="0"/>
            </a:br>
            <a:endParaRPr lang="en-IN" sz="3200" dirty="0"/>
          </a:p>
        </p:txBody>
      </p:sp>
      <p:sp>
        <p:nvSpPr>
          <p:cNvPr id="3" name="Content Placeholder 2">
            <a:extLst>
              <a:ext uri="{FF2B5EF4-FFF2-40B4-BE49-F238E27FC236}">
                <a16:creationId xmlns:a16="http://schemas.microsoft.com/office/drawing/2014/main" id="{162D8605-2D32-F1D6-38E7-C454A5477109}"/>
              </a:ext>
            </a:extLst>
          </p:cNvPr>
          <p:cNvSpPr>
            <a:spLocks noGrp="1"/>
          </p:cNvSpPr>
          <p:nvPr>
            <p:ph idx="1"/>
          </p:nvPr>
        </p:nvSpPr>
        <p:spPr>
          <a:xfrm>
            <a:off x="612647" y="927100"/>
            <a:ext cx="8891571" cy="4961082"/>
          </a:xfrm>
        </p:spPr>
        <p:txBody>
          <a:bodyPr>
            <a:normAutofit fontScale="25000" lnSpcReduction="20000"/>
          </a:bodyPr>
          <a:lstStyle/>
          <a:p>
            <a:pPr marL="0" indent="0" algn="just">
              <a:lnSpc>
                <a:spcPct val="170000"/>
              </a:lnSpc>
              <a:buNone/>
            </a:pPr>
            <a:r>
              <a:rPr lang="en-IN" sz="7200" dirty="0"/>
              <a:t>  </a:t>
            </a:r>
            <a:r>
              <a:rPr lang="en-IN" sz="6400" b="1" dirty="0"/>
              <a:t>Current technical SEO status: </a:t>
            </a:r>
          </a:p>
          <a:p>
            <a:pPr marL="0" indent="0" algn="just">
              <a:lnSpc>
                <a:spcPct val="170000"/>
              </a:lnSpc>
              <a:buNone/>
            </a:pPr>
            <a:r>
              <a:rPr lang="en-IN" sz="6400" dirty="0"/>
              <a:t>       </a:t>
            </a:r>
            <a:r>
              <a:rPr lang="en-IN" sz="6400" b="1" dirty="0"/>
              <a:t>Indexability and crawlability: </a:t>
            </a:r>
            <a:r>
              <a:rPr lang="en-IN" sz="6400" dirty="0"/>
              <a:t>The website page is using robot.txt, XML sitemap, and meta robots tags which helps the search engines to index and crawl the webpage.</a:t>
            </a:r>
          </a:p>
          <a:p>
            <a:pPr marL="0" indent="0" algn="just">
              <a:lnSpc>
                <a:spcPct val="170000"/>
              </a:lnSpc>
              <a:buNone/>
            </a:pPr>
            <a:r>
              <a:rPr lang="en-IN" sz="6400" dirty="0"/>
              <a:t>        </a:t>
            </a:r>
            <a:r>
              <a:rPr lang="en-IN" sz="6400" b="1" dirty="0"/>
              <a:t>Canonicalization: </a:t>
            </a:r>
            <a:r>
              <a:rPr lang="en-IN" sz="6400" dirty="0"/>
              <a:t>The page is using canonical link tag.</a:t>
            </a:r>
          </a:p>
          <a:p>
            <a:pPr marL="0" indent="0" algn="just">
              <a:lnSpc>
                <a:spcPct val="170000"/>
              </a:lnSpc>
              <a:buNone/>
            </a:pPr>
            <a:r>
              <a:rPr lang="en-IN" sz="6400" dirty="0"/>
              <a:t>        </a:t>
            </a:r>
            <a:r>
              <a:rPr lang="en-IN" sz="6400" b="1" dirty="0"/>
              <a:t>Website speed optimization: </a:t>
            </a:r>
            <a:r>
              <a:rPr lang="en-IN" sz="6400" dirty="0"/>
              <a:t>All the CSS files appear to be minified but some of the Java script files don’t seem to be minified.</a:t>
            </a:r>
          </a:p>
          <a:p>
            <a:pPr marL="0" indent="0" algn="just">
              <a:lnSpc>
                <a:spcPct val="170000"/>
              </a:lnSpc>
              <a:buNone/>
            </a:pPr>
            <a:r>
              <a:rPr lang="en-IN" sz="6400" b="1" dirty="0"/>
              <a:t>        Response time: </a:t>
            </a:r>
            <a:r>
              <a:rPr lang="en-IN" sz="6400" dirty="0"/>
              <a:t>The response time is 0.2s which is great.</a:t>
            </a:r>
          </a:p>
          <a:p>
            <a:pPr marL="0" indent="0" algn="just">
              <a:lnSpc>
                <a:spcPct val="170000"/>
              </a:lnSpc>
              <a:buNone/>
            </a:pPr>
            <a:r>
              <a:rPr lang="en-IN" sz="6400" dirty="0"/>
              <a:t>        </a:t>
            </a:r>
            <a:r>
              <a:rPr lang="en-IN" sz="6400" b="1" dirty="0"/>
              <a:t>HTML document: </a:t>
            </a:r>
            <a:r>
              <a:rPr lang="en-IN" sz="6400" dirty="0"/>
              <a:t>The size of the HTML document is 36kb.</a:t>
            </a:r>
          </a:p>
          <a:p>
            <a:pPr marL="0" indent="0" algn="just">
              <a:lnSpc>
                <a:spcPct val="170000"/>
              </a:lnSpc>
              <a:buNone/>
            </a:pPr>
            <a:r>
              <a:rPr lang="en-IN" sz="6400" dirty="0"/>
              <a:t>        </a:t>
            </a:r>
            <a:r>
              <a:rPr lang="en-IN" sz="6400" b="1" dirty="0"/>
              <a:t>HTTPS security: </a:t>
            </a:r>
            <a:r>
              <a:rPr lang="en-IN" sz="6400" dirty="0"/>
              <a:t>The site is using a secure transfer protocol.</a:t>
            </a:r>
          </a:p>
          <a:p>
            <a:pPr marL="0" indent="0">
              <a:buNone/>
            </a:pPr>
            <a:r>
              <a:rPr lang="en-IN" sz="3600" dirty="0"/>
              <a:t>        </a:t>
            </a:r>
          </a:p>
          <a:p>
            <a:pPr marL="0" indent="0">
              <a:buNone/>
            </a:pPr>
            <a:r>
              <a:rPr lang="en-IN" dirty="0"/>
              <a:t>        </a:t>
            </a:r>
          </a:p>
          <a:p>
            <a:pPr marL="0" indent="0">
              <a:buNone/>
            </a:pPr>
            <a:r>
              <a:rPr lang="en-IN" dirty="0"/>
              <a:t>         </a:t>
            </a:r>
          </a:p>
          <a:p>
            <a:pPr marL="0" indent="0">
              <a:buNone/>
            </a:pPr>
            <a:r>
              <a:rPr lang="en-IN" dirty="0"/>
              <a:t>                 </a:t>
            </a:r>
          </a:p>
        </p:txBody>
      </p:sp>
      <p:sp>
        <p:nvSpPr>
          <p:cNvPr id="5" name="Footer Placeholder 4">
            <a:extLst>
              <a:ext uri="{FF2B5EF4-FFF2-40B4-BE49-F238E27FC236}">
                <a16:creationId xmlns:a16="http://schemas.microsoft.com/office/drawing/2014/main" id="{44AE34A5-7449-2BC2-E99E-2A6C47008A85}"/>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21041E89-6831-1AC2-CC91-B1A567181AB7}"/>
              </a:ext>
            </a:extLst>
          </p:cNvPr>
          <p:cNvSpPr>
            <a:spLocks noGrp="1"/>
          </p:cNvSpPr>
          <p:nvPr>
            <p:ph type="sldNum" sz="quarter" idx="12"/>
          </p:nvPr>
        </p:nvSpPr>
        <p:spPr/>
        <p:txBody>
          <a:bodyPr>
            <a:normAutofit/>
          </a:bodyPr>
          <a:lstStyle/>
          <a:p>
            <a:fld id="{CC057153-B650-4DEB-B370-79DDCFDCE934}" type="slidenum">
              <a:rPr lang="en-US" smtClean="0"/>
              <a:t>17</a:t>
            </a:fld>
            <a:endParaRPr lang="en-US" dirty="0"/>
          </a:p>
        </p:txBody>
      </p:sp>
    </p:spTree>
    <p:extLst>
      <p:ext uri="{BB962C8B-B14F-4D97-AF65-F5344CB8AC3E}">
        <p14:creationId xmlns:p14="http://schemas.microsoft.com/office/powerpoint/2010/main" val="271355746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60E0-0E3A-A41D-E704-5185075C5176}"/>
              </a:ext>
            </a:extLst>
          </p:cNvPr>
          <p:cNvSpPr>
            <a:spLocks noGrp="1"/>
          </p:cNvSpPr>
          <p:nvPr>
            <p:ph type="title"/>
          </p:nvPr>
        </p:nvSpPr>
        <p:spPr>
          <a:xfrm>
            <a:off x="612648" y="548640"/>
            <a:ext cx="10653578" cy="462742"/>
          </a:xfrm>
        </p:spPr>
        <p:txBody>
          <a:bodyPr>
            <a:noAutofit/>
          </a:bodyPr>
          <a:lstStyle/>
          <a:p>
            <a:r>
              <a:rPr lang="en-IN" sz="2800" dirty="0"/>
              <a:t>Technical issues on the homepages and other pages</a:t>
            </a:r>
          </a:p>
        </p:txBody>
      </p:sp>
      <p:sp>
        <p:nvSpPr>
          <p:cNvPr id="3" name="Content Placeholder 2">
            <a:extLst>
              <a:ext uri="{FF2B5EF4-FFF2-40B4-BE49-F238E27FC236}">
                <a16:creationId xmlns:a16="http://schemas.microsoft.com/office/drawing/2014/main" id="{C352E856-02ED-B32B-3186-1451D58DF065}"/>
              </a:ext>
            </a:extLst>
          </p:cNvPr>
          <p:cNvSpPr>
            <a:spLocks noGrp="1"/>
          </p:cNvSpPr>
          <p:nvPr>
            <p:ph idx="1"/>
          </p:nvPr>
        </p:nvSpPr>
        <p:spPr>
          <a:xfrm>
            <a:off x="612647" y="1260764"/>
            <a:ext cx="9348771" cy="4087091"/>
          </a:xfrm>
        </p:spPr>
        <p:txBody>
          <a:bodyPr/>
          <a:lstStyle/>
          <a:p>
            <a:pPr marL="0" indent="0">
              <a:buNone/>
            </a:pPr>
            <a:endParaRPr lang="en-IN" sz="1600" dirty="0"/>
          </a:p>
          <a:p>
            <a:pPr algn="just">
              <a:lnSpc>
                <a:spcPct val="150000"/>
              </a:lnSpc>
            </a:pPr>
            <a:r>
              <a:rPr lang="en-IN" sz="1600" dirty="0"/>
              <a:t> The server is not using expires head for images.</a:t>
            </a:r>
          </a:p>
          <a:p>
            <a:pPr algn="just">
              <a:lnSpc>
                <a:spcPct val="150000"/>
              </a:lnSpc>
            </a:pPr>
            <a:r>
              <a:rPr lang="en-IN" sz="1600" dirty="0"/>
              <a:t>  Some Java scripts are not seem to be minified.</a:t>
            </a:r>
          </a:p>
          <a:p>
            <a:pPr algn="just">
              <a:lnSpc>
                <a:spcPct val="150000"/>
              </a:lnSpc>
            </a:pPr>
            <a:r>
              <a:rPr lang="en-IN" sz="1600" dirty="0"/>
              <a:t>  </a:t>
            </a:r>
            <a:r>
              <a:rPr lang="en-US" sz="1600" dirty="0"/>
              <a:t>The page makes 29 requests. More than 20 requests can result in slow page loading. </a:t>
            </a:r>
          </a:p>
          <a:p>
            <a:pPr algn="just">
              <a:lnSpc>
                <a:spcPct val="150000"/>
              </a:lnSpc>
            </a:pPr>
            <a:r>
              <a:rPr lang="en-US" sz="1600" dirty="0"/>
              <a:t>  The size of the HTML document is more than 50kb.</a:t>
            </a:r>
          </a:p>
          <a:p>
            <a:pPr algn="just">
              <a:lnSpc>
                <a:spcPct val="150000"/>
              </a:lnSpc>
            </a:pPr>
            <a:r>
              <a:rPr lang="en-US" sz="1600" dirty="0"/>
              <a:t>  The robots.txt file is missing in news page.</a:t>
            </a:r>
          </a:p>
          <a:p>
            <a:pPr marL="0" indent="0" algn="just">
              <a:lnSpc>
                <a:spcPct val="150000"/>
              </a:lnSpc>
              <a:buNone/>
            </a:pPr>
            <a:r>
              <a:rPr lang="en-US" sz="1600" dirty="0"/>
              <a:t>These are the common technical issues faced in the webpages.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Footer Placeholder 4">
            <a:extLst>
              <a:ext uri="{FF2B5EF4-FFF2-40B4-BE49-F238E27FC236}">
                <a16:creationId xmlns:a16="http://schemas.microsoft.com/office/drawing/2014/main" id="{C21D2F84-93A2-52E0-5C49-9152F1CF849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8C06D1C-C6DF-CE0D-E615-44B19DF9C792}"/>
              </a:ext>
            </a:extLst>
          </p:cNvPr>
          <p:cNvSpPr>
            <a:spLocks noGrp="1"/>
          </p:cNvSpPr>
          <p:nvPr>
            <p:ph type="sldNum" sz="quarter" idx="12"/>
          </p:nvPr>
        </p:nvSpPr>
        <p:spPr/>
        <p:txBody>
          <a:bodyPr>
            <a:normAutofit/>
          </a:bodyPr>
          <a:lstStyle/>
          <a:p>
            <a:fld id="{CC057153-B650-4DEB-B370-79DDCFDCE934}" type="slidenum">
              <a:rPr lang="en-US" smtClean="0"/>
              <a:t>18</a:t>
            </a:fld>
            <a:endParaRPr lang="en-US" dirty="0"/>
          </a:p>
        </p:txBody>
      </p:sp>
    </p:spTree>
    <p:extLst>
      <p:ext uri="{BB962C8B-B14F-4D97-AF65-F5344CB8AC3E}">
        <p14:creationId xmlns:p14="http://schemas.microsoft.com/office/powerpoint/2010/main" val="954825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0B18-2703-DA76-8366-6A767F0ED468}"/>
              </a:ext>
            </a:extLst>
          </p:cNvPr>
          <p:cNvSpPr>
            <a:spLocks noGrp="1"/>
          </p:cNvSpPr>
          <p:nvPr>
            <p:ph type="title"/>
          </p:nvPr>
        </p:nvSpPr>
        <p:spPr>
          <a:xfrm>
            <a:off x="612646" y="451513"/>
            <a:ext cx="10653578" cy="490451"/>
          </a:xfrm>
        </p:spPr>
        <p:txBody>
          <a:bodyPr>
            <a:normAutofit fontScale="90000"/>
          </a:bodyPr>
          <a:lstStyle/>
          <a:p>
            <a:r>
              <a:rPr lang="en-IN" sz="2800" dirty="0"/>
              <a:t> </a:t>
            </a:r>
            <a:r>
              <a:rPr lang="en-IN" sz="3100" dirty="0"/>
              <a:t>Best practices to improve site and webpage speed</a:t>
            </a:r>
          </a:p>
        </p:txBody>
      </p:sp>
      <p:sp>
        <p:nvSpPr>
          <p:cNvPr id="3" name="Content Placeholder 2">
            <a:extLst>
              <a:ext uri="{FF2B5EF4-FFF2-40B4-BE49-F238E27FC236}">
                <a16:creationId xmlns:a16="http://schemas.microsoft.com/office/drawing/2014/main" id="{23A3BA77-4EF5-CCB6-F70C-62B6451CCF83}"/>
              </a:ext>
            </a:extLst>
          </p:cNvPr>
          <p:cNvSpPr>
            <a:spLocks noGrp="1"/>
          </p:cNvSpPr>
          <p:nvPr>
            <p:ph idx="1"/>
          </p:nvPr>
        </p:nvSpPr>
        <p:spPr>
          <a:xfrm>
            <a:off x="612646" y="1161473"/>
            <a:ext cx="8766881" cy="5062451"/>
          </a:xfrm>
        </p:spPr>
        <p:txBody>
          <a:bodyPr>
            <a:normAutofit fontScale="92500" lnSpcReduction="10000"/>
          </a:bodyPr>
          <a:lstStyle/>
          <a:p>
            <a:pPr algn="just">
              <a:lnSpc>
                <a:spcPct val="150000"/>
              </a:lnSpc>
            </a:pPr>
            <a:r>
              <a:rPr lang="en-US" dirty="0"/>
              <a:t>By using the Apache or NGINX web servers, we can edit the configuration files to set the "expires" header for all image files. For Apache, we can also use a ".</a:t>
            </a:r>
            <a:r>
              <a:rPr lang="en-US" dirty="0" err="1"/>
              <a:t>htaccess</a:t>
            </a:r>
            <a:r>
              <a:rPr lang="en-US" dirty="0"/>
              <a:t>" file to change the settings for each folder.</a:t>
            </a:r>
          </a:p>
          <a:p>
            <a:pPr algn="just">
              <a:lnSpc>
                <a:spcPct val="150000"/>
              </a:lnSpc>
            </a:pPr>
            <a:r>
              <a:rPr lang="en-US" dirty="0"/>
              <a:t>We can minify JavaScript using online tools like </a:t>
            </a:r>
            <a:r>
              <a:rPr lang="en-US" dirty="0" err="1"/>
              <a:t>UglifyJS</a:t>
            </a:r>
            <a:r>
              <a:rPr lang="en-US" dirty="0"/>
              <a:t> or Terser. By setting up event tracking in Google Analytics we can monitor the script load times and interactions.</a:t>
            </a:r>
          </a:p>
          <a:p>
            <a:pPr algn="just">
              <a:lnSpc>
                <a:spcPct val="150000"/>
              </a:lnSpc>
            </a:pPr>
            <a:r>
              <a:rPr lang="en-US" dirty="0"/>
              <a:t>Replacing embedded objects with HTML5 alternative we can reduce the page requests which will increase the page speed.</a:t>
            </a:r>
          </a:p>
          <a:p>
            <a:pPr algn="just">
              <a:lnSpc>
                <a:spcPct val="150000"/>
              </a:lnSpc>
            </a:pPr>
            <a:r>
              <a:rPr lang="en-US" dirty="0"/>
              <a:t>Keeping the HTML document size below 50kb ensure faster loading times and better performance. </a:t>
            </a:r>
          </a:p>
          <a:p>
            <a:pPr algn="just">
              <a:lnSpc>
                <a:spcPct val="150000"/>
              </a:lnSpc>
            </a:pPr>
            <a:r>
              <a:rPr lang="en-US" dirty="0"/>
              <a:t>News page does not have robots.txt file it will affect the indexability and crawlability of the page.</a:t>
            </a:r>
          </a:p>
          <a:p>
            <a:pPr marL="0" indent="0">
              <a:buNone/>
            </a:pPr>
            <a:endParaRPr lang="en-US" dirty="0"/>
          </a:p>
        </p:txBody>
      </p:sp>
      <p:sp>
        <p:nvSpPr>
          <p:cNvPr id="5" name="Footer Placeholder 4">
            <a:extLst>
              <a:ext uri="{FF2B5EF4-FFF2-40B4-BE49-F238E27FC236}">
                <a16:creationId xmlns:a16="http://schemas.microsoft.com/office/drawing/2014/main" id="{16554476-935B-9115-79CE-B8019E276A5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7DA4F3F-D949-C7B0-AFA0-56F218A81FD0}"/>
              </a:ext>
            </a:extLst>
          </p:cNvPr>
          <p:cNvSpPr>
            <a:spLocks noGrp="1"/>
          </p:cNvSpPr>
          <p:nvPr>
            <p:ph type="sldNum" sz="quarter" idx="12"/>
          </p:nvPr>
        </p:nvSpPr>
        <p:spPr/>
        <p:txBody>
          <a:bodyPr>
            <a:normAutofit/>
          </a:bodyPr>
          <a:lstStyle/>
          <a:p>
            <a:fld id="{CC057153-B650-4DEB-B370-79DDCFDCE934}" type="slidenum">
              <a:rPr lang="en-US" smtClean="0"/>
              <a:t>19</a:t>
            </a:fld>
            <a:endParaRPr lang="en-US" dirty="0"/>
          </a:p>
        </p:txBody>
      </p:sp>
    </p:spTree>
    <p:extLst>
      <p:ext uri="{BB962C8B-B14F-4D97-AF65-F5344CB8AC3E}">
        <p14:creationId xmlns:p14="http://schemas.microsoft.com/office/powerpoint/2010/main" val="8249594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34D039-DEB8-2664-CF96-CCBC2BEBC874}"/>
              </a:ext>
            </a:extLst>
          </p:cNvPr>
          <p:cNvSpPr>
            <a:spLocks noGrp="1"/>
          </p:cNvSpPr>
          <p:nvPr>
            <p:ph type="title"/>
          </p:nvPr>
        </p:nvSpPr>
        <p:spPr>
          <a:xfrm>
            <a:off x="677334" y="124691"/>
            <a:ext cx="8596668" cy="789709"/>
          </a:xfrm>
        </p:spPr>
        <p:txBody>
          <a:bodyPr>
            <a:normAutofit fontScale="90000"/>
          </a:bodyPr>
          <a:lstStyle/>
          <a:p>
            <a:r>
              <a:rPr lang="en-US" dirty="0"/>
              <a:t>Company selection </a:t>
            </a:r>
            <a:br>
              <a:rPr lang="en-US" dirty="0"/>
            </a:br>
            <a:br>
              <a:rPr lang="en-US" dirty="0"/>
            </a:br>
            <a:br>
              <a:rPr lang="en-US" dirty="0"/>
            </a:br>
            <a:br>
              <a:rPr lang="en-US" dirty="0"/>
            </a:br>
            <a:br>
              <a:rPr lang="en-US" dirty="0"/>
            </a:br>
            <a:endParaRPr lang="en-US" dirty="0"/>
          </a:p>
        </p:txBody>
      </p:sp>
      <p:sp>
        <p:nvSpPr>
          <p:cNvPr id="4" name="Content Placeholder 3">
            <a:extLst>
              <a:ext uri="{FF2B5EF4-FFF2-40B4-BE49-F238E27FC236}">
                <a16:creationId xmlns:a16="http://schemas.microsoft.com/office/drawing/2014/main" id="{7CDD5A5D-3D7F-8149-D567-DEE40D51D5E3}"/>
              </a:ext>
            </a:extLst>
          </p:cNvPr>
          <p:cNvSpPr>
            <a:spLocks noGrp="1"/>
          </p:cNvSpPr>
          <p:nvPr>
            <p:ph idx="1"/>
          </p:nvPr>
        </p:nvSpPr>
        <p:spPr/>
        <p:txBody>
          <a:bodyPr vert="horz" lIns="91440" tIns="45720" rIns="91440" bIns="45720" rtlCol="0" anchor="t">
            <a:normAutofit/>
          </a:bodyPr>
          <a:lstStyle/>
          <a:p>
            <a:pPr marL="0" indent="0">
              <a:buNone/>
            </a:pPr>
            <a:endParaRPr lang="en-US" sz="2400" b="1" dirty="0">
              <a:solidFill>
                <a:srgbClr val="0A1A47"/>
              </a:solidFill>
            </a:endParaRPr>
          </a:p>
          <a:p>
            <a:pPr marL="0" indent="0">
              <a:buNone/>
            </a:pPr>
            <a:r>
              <a:rPr lang="en-US" sz="2400" b="1" dirty="0">
                <a:solidFill>
                  <a:srgbClr val="0A1A47"/>
                </a:solidFill>
              </a:rPr>
              <a:t>          </a:t>
            </a:r>
          </a:p>
          <a:p>
            <a:pPr marL="0" indent="0">
              <a:buNone/>
            </a:pPr>
            <a:r>
              <a:rPr lang="en-US" sz="2400" b="1" dirty="0"/>
              <a:t>            </a:t>
            </a:r>
          </a:p>
        </p:txBody>
      </p:sp>
      <p:sp>
        <p:nvSpPr>
          <p:cNvPr id="6" name="TextBox 5">
            <a:extLst>
              <a:ext uri="{FF2B5EF4-FFF2-40B4-BE49-F238E27FC236}">
                <a16:creationId xmlns:a16="http://schemas.microsoft.com/office/drawing/2014/main" id="{E529C608-C012-AAE7-6F47-B879A884CF74}"/>
              </a:ext>
            </a:extLst>
          </p:cNvPr>
          <p:cNvSpPr txBox="1"/>
          <p:nvPr/>
        </p:nvSpPr>
        <p:spPr>
          <a:xfrm>
            <a:off x="568036" y="914400"/>
            <a:ext cx="9047019"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1600" dirty="0">
                <a:cs typeface="Arial" panose="020B0604020202020204" pitchFamily="34" charset="0"/>
              </a:rPr>
              <a:t>I selected cognizant (</a:t>
            </a:r>
            <a:r>
              <a:rPr lang="en-US" sz="1600" dirty="0">
                <a:ea typeface="+mn-lt"/>
                <a:cs typeface="Arial" panose="020B0604020202020204" pitchFamily="34" charset="0"/>
                <a:hlinkClick r:id="rId2"/>
              </a:rPr>
              <a:t>Intuition engineered—human insight, superhuman speed | Cognizant India</a:t>
            </a:r>
            <a:r>
              <a:rPr lang="en-US" sz="1600" dirty="0">
                <a:cs typeface="Arial" panose="020B0604020202020204" pitchFamily="34" charset="0"/>
              </a:rPr>
              <a:t>) for the SEO project.</a:t>
            </a:r>
          </a:p>
          <a:p>
            <a:pPr algn="just">
              <a:lnSpc>
                <a:spcPct val="150000"/>
              </a:lnSpc>
            </a:pPr>
            <a:endParaRPr lang="en-US" sz="1600" dirty="0">
              <a:cs typeface="Arial" panose="020B0604020202020204" pitchFamily="34" charset="0"/>
            </a:endParaRPr>
          </a:p>
          <a:p>
            <a:pPr algn="just">
              <a:lnSpc>
                <a:spcPct val="150000"/>
              </a:lnSpc>
            </a:pPr>
            <a:r>
              <a:rPr lang="en-US" sz="1600" b="1" dirty="0">
                <a:cs typeface="Arial" panose="020B0604020202020204" pitchFamily="34" charset="0"/>
              </a:rPr>
              <a:t>About Cognizant:</a:t>
            </a:r>
          </a:p>
          <a:p>
            <a:pPr algn="just">
              <a:lnSpc>
                <a:spcPct val="150000"/>
              </a:lnSpc>
            </a:pPr>
            <a:r>
              <a:rPr lang="en-US" sz="1600" dirty="0">
                <a:cs typeface="Arial" panose="020B0604020202020204" pitchFamily="34" charset="0"/>
              </a:rPr>
              <a:t>  </a:t>
            </a:r>
            <a:r>
              <a:rPr lang="en-US" sz="1600" dirty="0">
                <a:ea typeface="+mn-lt"/>
                <a:cs typeface="Arial" panose="020B0604020202020204" pitchFamily="34" charset="0"/>
              </a:rPr>
              <a:t>Cognizant is a leading global professional services company that specializes in digital transformation, consulting, and technology services. The company offers a wide range of services, including digital strategy, technology consulting, software development, and business process outsourcing, to help clients drive growth and improve efficiency.</a:t>
            </a:r>
          </a:p>
          <a:p>
            <a:pPr algn="just">
              <a:lnSpc>
                <a:spcPct val="150000"/>
              </a:lnSpc>
            </a:pPr>
            <a:r>
              <a:rPr lang="en-US" sz="1600" dirty="0">
                <a:ea typeface="+mn-lt"/>
                <a:cs typeface="Arial" panose="020B0604020202020204" pitchFamily="34" charset="0"/>
              </a:rPr>
              <a:t>                                                                                                                                                                                 Services:      </a:t>
            </a:r>
          </a:p>
          <a:p>
            <a:pPr marL="285750" indent="-285750" algn="just">
              <a:lnSpc>
                <a:spcPct val="150000"/>
              </a:lnSpc>
              <a:buFont typeface="Arial" panose="020B0604020202020204" pitchFamily="34" charset="0"/>
              <a:buChar char="•"/>
            </a:pPr>
            <a:r>
              <a:rPr lang="en-US" sz="1600" dirty="0">
                <a:ea typeface="+mn-lt"/>
                <a:cs typeface="Arial" panose="020B0604020202020204" pitchFamily="34" charset="0"/>
              </a:rPr>
              <a:t>     Consulting services</a:t>
            </a:r>
          </a:p>
          <a:p>
            <a:pPr marL="285750" indent="-285750" algn="just">
              <a:lnSpc>
                <a:spcPct val="150000"/>
              </a:lnSpc>
              <a:buFont typeface="Arial" panose="020B0604020202020204" pitchFamily="34" charset="0"/>
              <a:buChar char="•"/>
            </a:pPr>
            <a:r>
              <a:rPr lang="en-US" sz="1600" dirty="0">
                <a:ea typeface="+mn-lt"/>
                <a:cs typeface="Arial" panose="020B0604020202020204" pitchFamily="34" charset="0"/>
              </a:rPr>
              <a:t>     Technology services</a:t>
            </a:r>
          </a:p>
          <a:p>
            <a:pPr marL="285750" indent="-285750" algn="just">
              <a:lnSpc>
                <a:spcPct val="150000"/>
              </a:lnSpc>
              <a:buFont typeface="Arial" panose="020B0604020202020204" pitchFamily="34" charset="0"/>
              <a:buChar char="•"/>
            </a:pPr>
            <a:r>
              <a:rPr lang="en-US" sz="1600" dirty="0">
                <a:ea typeface="+mn-lt"/>
                <a:cs typeface="Arial" panose="020B0604020202020204" pitchFamily="34" charset="0"/>
              </a:rPr>
              <a:t>     Digital services</a:t>
            </a:r>
          </a:p>
          <a:p>
            <a:pPr marL="285750" indent="-285750" algn="just">
              <a:lnSpc>
                <a:spcPct val="150000"/>
              </a:lnSpc>
              <a:buFont typeface="Arial" panose="020B0604020202020204" pitchFamily="34" charset="0"/>
              <a:buChar char="•"/>
            </a:pPr>
            <a:r>
              <a:rPr lang="en-US" sz="1600" dirty="0">
                <a:ea typeface="+mn-lt"/>
                <a:cs typeface="Arial" panose="020B0604020202020204" pitchFamily="34" charset="0"/>
              </a:rPr>
              <a:t>     Cybersecurity services</a:t>
            </a:r>
          </a:p>
          <a:p>
            <a:pPr marL="285750" indent="-285750" algn="just">
              <a:lnSpc>
                <a:spcPct val="150000"/>
              </a:lnSpc>
              <a:buFont typeface="Arial" panose="020B0604020202020204" pitchFamily="34" charset="0"/>
              <a:buChar char="•"/>
            </a:pPr>
            <a:r>
              <a:rPr lang="en-US" sz="1600" dirty="0">
                <a:ea typeface="+mn-lt"/>
                <a:cs typeface="Arial" panose="020B0604020202020204" pitchFamily="34" charset="0"/>
              </a:rPr>
              <a:t>     Artificial intelligence and automation</a:t>
            </a:r>
          </a:p>
          <a:p>
            <a:r>
              <a:rPr lang="en-US" sz="2000" dirty="0">
                <a:latin typeface="Arial" panose="020B0604020202020204" pitchFamily="34" charset="0"/>
                <a:ea typeface="+mn-lt"/>
                <a:cs typeface="Arial" panose="020B0604020202020204" pitchFamily="34" charset="0"/>
              </a:rPr>
              <a:t>        </a:t>
            </a:r>
          </a:p>
          <a:p>
            <a:endParaRPr lang="en-US" dirty="0">
              <a:ea typeface="+mn-lt"/>
              <a:cs typeface="+mn-lt"/>
            </a:endParaRPr>
          </a:p>
          <a:p>
            <a:r>
              <a:rPr lang="en-US" dirty="0">
                <a:ea typeface="+mn-lt"/>
                <a:cs typeface="+mn-lt"/>
              </a:rPr>
              <a:t>                                                                                                                                                                                     </a:t>
            </a:r>
            <a:endParaRPr lang="en-US" dirty="0"/>
          </a:p>
          <a:p>
            <a:endParaRPr lang="en-US" dirty="0"/>
          </a:p>
        </p:txBody>
      </p:sp>
    </p:spTree>
    <p:extLst>
      <p:ext uri="{BB962C8B-B14F-4D97-AF65-F5344CB8AC3E}">
        <p14:creationId xmlns:p14="http://schemas.microsoft.com/office/powerpoint/2010/main" val="31770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5C4D-A988-8040-077D-6A6E22651C57}"/>
              </a:ext>
            </a:extLst>
          </p:cNvPr>
          <p:cNvSpPr>
            <a:spLocks noGrp="1"/>
          </p:cNvSpPr>
          <p:nvPr>
            <p:ph type="title"/>
          </p:nvPr>
        </p:nvSpPr>
        <p:spPr>
          <a:xfrm>
            <a:off x="612646" y="395778"/>
            <a:ext cx="10653578" cy="476596"/>
          </a:xfrm>
        </p:spPr>
        <p:txBody>
          <a:bodyPr>
            <a:normAutofit fontScale="90000"/>
          </a:bodyPr>
          <a:lstStyle/>
          <a:p>
            <a:r>
              <a:rPr lang="en-IN" dirty="0"/>
              <a:t>5. Content strategy</a:t>
            </a:r>
          </a:p>
        </p:txBody>
      </p:sp>
      <p:sp>
        <p:nvSpPr>
          <p:cNvPr id="3" name="Content Placeholder 2">
            <a:extLst>
              <a:ext uri="{FF2B5EF4-FFF2-40B4-BE49-F238E27FC236}">
                <a16:creationId xmlns:a16="http://schemas.microsoft.com/office/drawing/2014/main" id="{9FD91028-C09C-05AE-7BFB-8D22C4905149}"/>
              </a:ext>
            </a:extLst>
          </p:cNvPr>
          <p:cNvSpPr>
            <a:spLocks noGrp="1"/>
          </p:cNvSpPr>
          <p:nvPr>
            <p:ph idx="1"/>
          </p:nvPr>
        </p:nvSpPr>
        <p:spPr>
          <a:xfrm>
            <a:off x="612646" y="1092200"/>
            <a:ext cx="9376481" cy="5131724"/>
          </a:xfrm>
        </p:spPr>
        <p:txBody>
          <a:bodyPr>
            <a:normAutofit/>
          </a:bodyPr>
          <a:lstStyle/>
          <a:p>
            <a:pPr marL="0" indent="0" algn="just">
              <a:lnSpc>
                <a:spcPct val="150000"/>
              </a:lnSpc>
              <a:buNone/>
            </a:pPr>
            <a:r>
              <a:rPr lang="en-IN" dirty="0"/>
              <a:t>Developing content based on the targeted keywords and client needs</a:t>
            </a:r>
          </a:p>
          <a:p>
            <a:pPr marL="0" indent="0" algn="just">
              <a:lnSpc>
                <a:spcPct val="150000"/>
              </a:lnSpc>
              <a:buNone/>
            </a:pPr>
            <a:r>
              <a:rPr lang="en-IN" b="1" dirty="0"/>
              <a:t>      </a:t>
            </a:r>
            <a:r>
              <a:rPr lang="en-IN" dirty="0"/>
              <a:t>Blog topics: </a:t>
            </a:r>
            <a:r>
              <a:rPr lang="en-US" dirty="0"/>
              <a:t> </a:t>
            </a:r>
          </a:p>
          <a:p>
            <a:pPr algn="just">
              <a:lnSpc>
                <a:spcPct val="150000"/>
              </a:lnSpc>
            </a:pPr>
            <a:r>
              <a:rPr lang="en-US" sz="1600" dirty="0"/>
              <a:t>"The Role of Cloud Computing in Accelerating Digital Transformation in the Enterprise“</a:t>
            </a:r>
          </a:p>
          <a:p>
            <a:pPr algn="just">
              <a:lnSpc>
                <a:spcPct val="150000"/>
              </a:lnSpc>
            </a:pPr>
            <a:r>
              <a:rPr lang="en-US" sz="1600" dirty="0"/>
              <a:t>"Digital Transformation Success Stories: How Leading Companies Leveraged Cloud Technology“</a:t>
            </a:r>
          </a:p>
          <a:p>
            <a:pPr algn="just">
              <a:lnSpc>
                <a:spcPct val="150000"/>
              </a:lnSpc>
            </a:pPr>
            <a:r>
              <a:rPr lang="en-US" sz="1600" dirty="0"/>
              <a:t> "How Digital Transformation is Revolutionizing the Future of Business Operations“</a:t>
            </a:r>
          </a:p>
          <a:p>
            <a:pPr algn="just">
              <a:lnSpc>
                <a:spcPct val="150000"/>
              </a:lnSpc>
            </a:pPr>
            <a:r>
              <a:rPr lang="en-US" sz="1600" dirty="0"/>
              <a:t>"AI and Machine Learning in the Cloud: Driving Digital Transformation with Intelligent Solutions“</a:t>
            </a:r>
          </a:p>
          <a:p>
            <a:pPr algn="just">
              <a:lnSpc>
                <a:spcPct val="150000"/>
              </a:lnSpc>
            </a:pPr>
            <a:r>
              <a:rPr lang="en-US" sz="1600" dirty="0"/>
              <a:t> "Building a Generative AI Strategy: What Every Business Leader Should Know“</a:t>
            </a:r>
          </a:p>
          <a:p>
            <a:pPr algn="just">
              <a:lnSpc>
                <a:spcPct val="150000"/>
              </a:lnSpc>
            </a:pPr>
            <a:r>
              <a:rPr lang="en-US" sz="1600" dirty="0"/>
              <a:t>"Real-World Applications of Generative AI: Success Stories from Leading Industries"</a:t>
            </a:r>
            <a:endParaRPr lang="en-IN" sz="1600" dirty="0"/>
          </a:p>
          <a:p>
            <a:pPr marL="0" indent="0">
              <a:buNone/>
            </a:pPr>
            <a:endParaRPr lang="en-IN" dirty="0"/>
          </a:p>
        </p:txBody>
      </p:sp>
      <p:sp>
        <p:nvSpPr>
          <p:cNvPr id="5" name="Footer Placeholder 4">
            <a:extLst>
              <a:ext uri="{FF2B5EF4-FFF2-40B4-BE49-F238E27FC236}">
                <a16:creationId xmlns:a16="http://schemas.microsoft.com/office/drawing/2014/main" id="{689AB6C2-95CA-BB97-1CF6-D131C1582F1F}"/>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E8D4728-A63D-6A09-00F2-E2E9181BF3A8}"/>
              </a:ext>
            </a:extLst>
          </p:cNvPr>
          <p:cNvSpPr>
            <a:spLocks noGrp="1"/>
          </p:cNvSpPr>
          <p:nvPr>
            <p:ph type="sldNum" sz="quarter" idx="12"/>
          </p:nvPr>
        </p:nvSpPr>
        <p:spPr/>
        <p:txBody>
          <a:bodyPr>
            <a:normAutofit/>
          </a:bodyPr>
          <a:lstStyle/>
          <a:p>
            <a:fld id="{CC057153-B650-4DEB-B370-79DDCFDCE934}" type="slidenum">
              <a:rPr lang="en-US" smtClean="0"/>
              <a:t>20</a:t>
            </a:fld>
            <a:endParaRPr lang="en-US" dirty="0"/>
          </a:p>
        </p:txBody>
      </p:sp>
    </p:spTree>
    <p:extLst>
      <p:ext uri="{BB962C8B-B14F-4D97-AF65-F5344CB8AC3E}">
        <p14:creationId xmlns:p14="http://schemas.microsoft.com/office/powerpoint/2010/main" val="4236916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8C0C-56B4-F959-F7FE-00B7605B531A}"/>
              </a:ext>
            </a:extLst>
          </p:cNvPr>
          <p:cNvSpPr>
            <a:spLocks noGrp="1"/>
          </p:cNvSpPr>
          <p:nvPr>
            <p:ph type="title"/>
          </p:nvPr>
        </p:nvSpPr>
        <p:spPr>
          <a:xfrm>
            <a:off x="612648" y="548640"/>
            <a:ext cx="10653578" cy="58743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44496FE-D8D4-3E2D-35CD-52E12812445E}"/>
              </a:ext>
            </a:extLst>
          </p:cNvPr>
          <p:cNvSpPr>
            <a:spLocks noGrp="1"/>
          </p:cNvSpPr>
          <p:nvPr>
            <p:ph idx="1"/>
          </p:nvPr>
        </p:nvSpPr>
        <p:spPr>
          <a:xfrm>
            <a:off x="612647" y="1136073"/>
            <a:ext cx="10653579" cy="4771505"/>
          </a:xfrm>
        </p:spPr>
        <p:txBody>
          <a:bodyPr/>
          <a:lstStyle/>
          <a:p>
            <a:pPr algn="just">
              <a:lnSpc>
                <a:spcPct val="150000"/>
              </a:lnSpc>
            </a:pPr>
            <a:r>
              <a:rPr lang="en-IN" sz="1600" dirty="0"/>
              <a:t>By creating blog posts and case studies above topics it will be more effective for the clients to understand their service objectives.</a:t>
            </a:r>
          </a:p>
          <a:p>
            <a:pPr algn="just">
              <a:lnSpc>
                <a:spcPct val="150000"/>
              </a:lnSpc>
            </a:pPr>
            <a:r>
              <a:rPr lang="en-IN" sz="1600" dirty="0"/>
              <a:t>Regular </a:t>
            </a:r>
            <a:r>
              <a:rPr lang="en-IN" sz="1600" dirty="0" err="1"/>
              <a:t>updation</a:t>
            </a:r>
            <a:r>
              <a:rPr lang="en-IN" sz="1600" dirty="0"/>
              <a:t> and analysis of the blog posts will help to keep the content updated and informative.</a:t>
            </a:r>
          </a:p>
          <a:p>
            <a:pPr algn="just">
              <a:lnSpc>
                <a:spcPct val="150000"/>
              </a:lnSpc>
            </a:pPr>
            <a:r>
              <a:rPr lang="en-IN" sz="1600" dirty="0"/>
              <a:t>Posting all the blogs on social media profile will also help to increase the traffic on the website and keep the audience engaged.</a:t>
            </a:r>
          </a:p>
          <a:p>
            <a:pPr algn="just">
              <a:lnSpc>
                <a:spcPct val="150000"/>
              </a:lnSpc>
            </a:pPr>
            <a:r>
              <a:rPr lang="en-IN" sz="1600" dirty="0"/>
              <a:t>New and fresh information should updated in the blog more often for better understanding of the blogs.</a:t>
            </a:r>
          </a:p>
          <a:p>
            <a:endParaRPr lang="en-IN" dirty="0"/>
          </a:p>
        </p:txBody>
      </p:sp>
      <p:sp>
        <p:nvSpPr>
          <p:cNvPr id="5" name="Footer Placeholder 4">
            <a:extLst>
              <a:ext uri="{FF2B5EF4-FFF2-40B4-BE49-F238E27FC236}">
                <a16:creationId xmlns:a16="http://schemas.microsoft.com/office/drawing/2014/main" id="{E95AD9CC-FE72-3018-2C7A-6FF9672B245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285045FC-5AC1-F84D-24A8-0189C48E7EC5}"/>
              </a:ext>
            </a:extLst>
          </p:cNvPr>
          <p:cNvSpPr>
            <a:spLocks noGrp="1"/>
          </p:cNvSpPr>
          <p:nvPr>
            <p:ph type="sldNum" sz="quarter" idx="12"/>
          </p:nvPr>
        </p:nvSpPr>
        <p:spPr/>
        <p:txBody>
          <a:bodyPr>
            <a:normAutofit/>
          </a:bodyPr>
          <a:lstStyle/>
          <a:p>
            <a:fld id="{CC057153-B650-4DEB-B370-79DDCFDCE934}" type="slidenum">
              <a:rPr lang="en-US" smtClean="0"/>
              <a:t>21</a:t>
            </a:fld>
            <a:endParaRPr lang="en-US" dirty="0"/>
          </a:p>
        </p:txBody>
      </p:sp>
    </p:spTree>
    <p:extLst>
      <p:ext uri="{BB962C8B-B14F-4D97-AF65-F5344CB8AC3E}">
        <p14:creationId xmlns:p14="http://schemas.microsoft.com/office/powerpoint/2010/main" val="29380079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61E1-8FDE-8153-1AF4-5BB1E57903A1}"/>
              </a:ext>
            </a:extLst>
          </p:cNvPr>
          <p:cNvSpPr>
            <a:spLocks noGrp="1"/>
          </p:cNvSpPr>
          <p:nvPr>
            <p:ph type="title"/>
          </p:nvPr>
        </p:nvSpPr>
        <p:spPr>
          <a:xfrm>
            <a:off x="612647" y="529244"/>
            <a:ext cx="10653578" cy="545869"/>
          </a:xfrm>
        </p:spPr>
        <p:txBody>
          <a:bodyPr>
            <a:normAutofit fontScale="90000"/>
          </a:bodyPr>
          <a:lstStyle/>
          <a:p>
            <a:r>
              <a:rPr lang="en-IN" dirty="0"/>
              <a:t>6. Off page SEO</a:t>
            </a:r>
          </a:p>
        </p:txBody>
      </p:sp>
      <p:sp>
        <p:nvSpPr>
          <p:cNvPr id="3" name="Content Placeholder 2">
            <a:extLst>
              <a:ext uri="{FF2B5EF4-FFF2-40B4-BE49-F238E27FC236}">
                <a16:creationId xmlns:a16="http://schemas.microsoft.com/office/drawing/2014/main" id="{6E2960D3-B471-6ADE-BB21-A5D772695FB8}"/>
              </a:ext>
            </a:extLst>
          </p:cNvPr>
          <p:cNvSpPr>
            <a:spLocks noGrp="1"/>
          </p:cNvSpPr>
          <p:nvPr>
            <p:ph idx="1"/>
          </p:nvPr>
        </p:nvSpPr>
        <p:spPr>
          <a:xfrm>
            <a:off x="612646" y="1314059"/>
            <a:ext cx="10653579" cy="4727303"/>
          </a:xfrm>
        </p:spPr>
        <p:txBody>
          <a:bodyPr/>
          <a:lstStyle/>
          <a:p>
            <a:pPr marL="0" indent="0">
              <a:lnSpc>
                <a:spcPct val="150000"/>
              </a:lnSpc>
              <a:buNone/>
            </a:pPr>
            <a:r>
              <a:rPr lang="en-IN" dirty="0"/>
              <a:t>Backlinks:</a:t>
            </a:r>
          </a:p>
          <a:p>
            <a:pPr>
              <a:lnSpc>
                <a:spcPct val="150000"/>
              </a:lnSpc>
            </a:pPr>
            <a:r>
              <a:rPr lang="en-US" sz="1600" dirty="0"/>
              <a:t>The website have high-quality backlinks from authoritative and relevant websites.</a:t>
            </a:r>
          </a:p>
          <a:p>
            <a:pPr>
              <a:lnSpc>
                <a:spcPct val="150000"/>
              </a:lnSpc>
            </a:pPr>
            <a:r>
              <a:rPr lang="en-US" sz="1600" dirty="0"/>
              <a:t>The anchor text used in backlinks is relevant and varied.</a:t>
            </a:r>
          </a:p>
          <a:p>
            <a:pPr>
              <a:lnSpc>
                <a:spcPct val="150000"/>
              </a:lnSpc>
            </a:pPr>
            <a:r>
              <a:rPr lang="en-US" sz="1600" dirty="0"/>
              <a:t>There are totally 1.8k backlinks found in the page and 82% of the links are “</a:t>
            </a:r>
            <a:r>
              <a:rPr lang="en-US" sz="1600" dirty="0" err="1"/>
              <a:t>dofollow</a:t>
            </a:r>
            <a:r>
              <a:rPr lang="en-US" sz="1600" dirty="0"/>
              <a:t>” links which will increase the destination website’s search rankings.</a:t>
            </a:r>
          </a:p>
          <a:p>
            <a:pPr>
              <a:lnSpc>
                <a:spcPct val="150000"/>
              </a:lnSpc>
            </a:pPr>
            <a:r>
              <a:rPr lang="en-US" sz="1600" dirty="0"/>
              <a:t>And there are 456 linking websites found in the page in which 75% of them are “</a:t>
            </a:r>
            <a:r>
              <a:rPr lang="en-US" sz="1600" dirty="0" err="1"/>
              <a:t>dofollow</a:t>
            </a:r>
            <a:r>
              <a:rPr lang="en-US" sz="1600" dirty="0"/>
              <a:t>” links.</a:t>
            </a:r>
          </a:p>
          <a:p>
            <a:pPr>
              <a:lnSpc>
                <a:spcPct val="150000"/>
              </a:lnSpc>
            </a:pPr>
            <a:r>
              <a:rPr lang="en-US" sz="1600" dirty="0"/>
              <a:t>The overall domain rating for backlinks is 81 which is good.</a:t>
            </a:r>
          </a:p>
          <a:p>
            <a:pPr marL="0" indent="0">
              <a:buNone/>
            </a:pPr>
            <a:endParaRPr lang="en-US" dirty="0"/>
          </a:p>
          <a:p>
            <a:endParaRPr lang="en-US" dirty="0"/>
          </a:p>
          <a:p>
            <a:endParaRPr lang="en-US" dirty="0"/>
          </a:p>
          <a:p>
            <a:endParaRPr lang="en-US" dirty="0"/>
          </a:p>
          <a:p>
            <a:pPr marL="0" indent="0">
              <a:buNone/>
            </a:pPr>
            <a:endParaRPr lang="en-IN" dirty="0"/>
          </a:p>
        </p:txBody>
      </p:sp>
      <p:sp>
        <p:nvSpPr>
          <p:cNvPr id="5" name="Footer Placeholder 4">
            <a:extLst>
              <a:ext uri="{FF2B5EF4-FFF2-40B4-BE49-F238E27FC236}">
                <a16:creationId xmlns:a16="http://schemas.microsoft.com/office/drawing/2014/main" id="{C14F2E41-D68F-154B-4ACD-F76095309CC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C93CAFC-265B-4056-46F7-35CF44DC8AD9}"/>
              </a:ext>
            </a:extLst>
          </p:cNvPr>
          <p:cNvSpPr>
            <a:spLocks noGrp="1"/>
          </p:cNvSpPr>
          <p:nvPr>
            <p:ph type="sldNum" sz="quarter" idx="12"/>
          </p:nvPr>
        </p:nvSpPr>
        <p:spPr/>
        <p:txBody>
          <a:bodyPr>
            <a:normAutofit/>
          </a:bodyPr>
          <a:lstStyle/>
          <a:p>
            <a:fld id="{CC057153-B650-4DEB-B370-79DDCFDCE934}" type="slidenum">
              <a:rPr lang="en-US" smtClean="0"/>
              <a:t>22</a:t>
            </a:fld>
            <a:endParaRPr lang="en-US" dirty="0"/>
          </a:p>
        </p:txBody>
      </p:sp>
    </p:spTree>
    <p:extLst>
      <p:ext uri="{BB962C8B-B14F-4D97-AF65-F5344CB8AC3E}">
        <p14:creationId xmlns:p14="http://schemas.microsoft.com/office/powerpoint/2010/main" val="264195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A07D9-8EEC-CF78-D9C6-613B49629C11}"/>
              </a:ext>
            </a:extLst>
          </p:cNvPr>
          <p:cNvSpPr>
            <a:spLocks noGrp="1"/>
          </p:cNvSpPr>
          <p:nvPr>
            <p:ph type="title"/>
          </p:nvPr>
        </p:nvSpPr>
        <p:spPr>
          <a:xfrm>
            <a:off x="515667" y="260276"/>
            <a:ext cx="10653578" cy="55636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C8E3BA4-681A-C483-6D52-AC36EDC67974}"/>
              </a:ext>
            </a:extLst>
          </p:cNvPr>
          <p:cNvSpPr>
            <a:spLocks noGrp="1"/>
          </p:cNvSpPr>
          <p:nvPr>
            <p:ph idx="1"/>
          </p:nvPr>
        </p:nvSpPr>
        <p:spPr>
          <a:xfrm>
            <a:off x="769210" y="987829"/>
            <a:ext cx="10653579" cy="4882342"/>
          </a:xfrm>
        </p:spPr>
        <p:txBody>
          <a:bodyPr/>
          <a:lstStyle/>
          <a:p>
            <a:pPr marL="0" indent="0">
              <a:buNone/>
            </a:pPr>
            <a:r>
              <a:rPr lang="en-US" dirty="0">
                <a:hlinkClick r:id="rId2"/>
              </a:rPr>
              <a:t>   Free Backlink Checker by </a:t>
            </a:r>
            <a:r>
              <a:rPr lang="en-US" dirty="0" err="1">
                <a:hlinkClick r:id="rId2"/>
              </a:rPr>
              <a:t>Ahrefs</a:t>
            </a:r>
            <a:r>
              <a:rPr lang="en-US" dirty="0">
                <a:hlinkClick r:id="rId2"/>
              </a:rPr>
              <a:t>: Check Backlinks to Any Site</a:t>
            </a:r>
            <a:endParaRPr lang="en-US" dirty="0"/>
          </a:p>
          <a:p>
            <a:endParaRPr lang="en-IN" dirty="0"/>
          </a:p>
        </p:txBody>
      </p:sp>
      <p:sp>
        <p:nvSpPr>
          <p:cNvPr id="5" name="Footer Placeholder 4">
            <a:extLst>
              <a:ext uri="{FF2B5EF4-FFF2-40B4-BE49-F238E27FC236}">
                <a16:creationId xmlns:a16="http://schemas.microsoft.com/office/drawing/2014/main" id="{9BE6D925-916E-0536-6818-A627049FEFD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EF54C4A-1B9D-DCEF-B1D3-67D73A63D5EA}"/>
              </a:ext>
            </a:extLst>
          </p:cNvPr>
          <p:cNvSpPr>
            <a:spLocks noGrp="1"/>
          </p:cNvSpPr>
          <p:nvPr>
            <p:ph type="sldNum" sz="quarter" idx="12"/>
          </p:nvPr>
        </p:nvSpPr>
        <p:spPr/>
        <p:txBody>
          <a:bodyPr>
            <a:normAutofit/>
          </a:bodyPr>
          <a:lstStyle/>
          <a:p>
            <a:fld id="{CC057153-B650-4DEB-B370-79DDCFDCE934}" type="slidenum">
              <a:rPr lang="en-US" smtClean="0"/>
              <a:t>23</a:t>
            </a:fld>
            <a:endParaRPr lang="en-US" dirty="0"/>
          </a:p>
        </p:txBody>
      </p:sp>
      <p:pic>
        <p:nvPicPr>
          <p:cNvPr id="7" name="Picture 6">
            <a:extLst>
              <a:ext uri="{FF2B5EF4-FFF2-40B4-BE49-F238E27FC236}">
                <a16:creationId xmlns:a16="http://schemas.microsoft.com/office/drawing/2014/main" id="{80E1BB5D-F5BD-E7B4-58B5-7B2451EC6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83" y="1712685"/>
            <a:ext cx="8797636" cy="4157485"/>
          </a:xfrm>
          <a:prstGeom prst="rect">
            <a:avLst/>
          </a:prstGeom>
        </p:spPr>
      </p:pic>
    </p:spTree>
    <p:extLst>
      <p:ext uri="{BB962C8B-B14F-4D97-AF65-F5344CB8AC3E}">
        <p14:creationId xmlns:p14="http://schemas.microsoft.com/office/powerpoint/2010/main" val="232872866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AB5A-CD82-7928-704C-F599BA0939D6}"/>
              </a:ext>
            </a:extLst>
          </p:cNvPr>
          <p:cNvSpPr>
            <a:spLocks noGrp="1"/>
          </p:cNvSpPr>
          <p:nvPr>
            <p:ph type="title"/>
          </p:nvPr>
        </p:nvSpPr>
        <p:spPr>
          <a:xfrm>
            <a:off x="612648" y="174170"/>
            <a:ext cx="10653578" cy="47699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68BFD97-6D59-1F01-76AE-02B03FC830CF}"/>
              </a:ext>
            </a:extLst>
          </p:cNvPr>
          <p:cNvSpPr>
            <a:spLocks noGrp="1"/>
          </p:cNvSpPr>
          <p:nvPr>
            <p:ph idx="1"/>
          </p:nvPr>
        </p:nvSpPr>
        <p:spPr>
          <a:xfrm>
            <a:off x="612647" y="706839"/>
            <a:ext cx="8489789" cy="5278847"/>
          </a:xfrm>
        </p:spPr>
        <p:txBody>
          <a:bodyPr>
            <a:normAutofit/>
          </a:bodyPr>
          <a:lstStyle/>
          <a:p>
            <a:pPr algn="just">
              <a:lnSpc>
                <a:spcPct val="150000"/>
              </a:lnSpc>
            </a:pPr>
            <a:r>
              <a:rPr lang="en-IN" dirty="0"/>
              <a:t>Social media engagement: </a:t>
            </a:r>
            <a:r>
              <a:rPr lang="en-IN" sz="1600" dirty="0"/>
              <a:t>By monitoring the content posted on social media platforms to advertise our expertise to the broader audience which will enhance company’s profile.</a:t>
            </a:r>
          </a:p>
          <a:p>
            <a:pPr algn="just">
              <a:lnSpc>
                <a:spcPct val="150000"/>
              </a:lnSpc>
            </a:pPr>
            <a:r>
              <a:rPr lang="en-IN" dirty="0"/>
              <a:t>Building broken links: </a:t>
            </a:r>
            <a:r>
              <a:rPr lang="en-US" sz="1600" dirty="0"/>
              <a:t>Identifying broken links on authoritative sites in the industry and suggest our content as a replacement will help increase the traffic.</a:t>
            </a:r>
          </a:p>
          <a:p>
            <a:pPr algn="just">
              <a:lnSpc>
                <a:spcPct val="150000"/>
              </a:lnSpc>
            </a:pPr>
            <a:r>
              <a:rPr lang="en-US" dirty="0"/>
              <a:t>Online reputation management: </a:t>
            </a:r>
            <a:r>
              <a:rPr lang="en-US" sz="1600" dirty="0"/>
              <a:t> Monitoring and responding to reviews on platforms like Google My Business, Yelp and industry-specific sites will help to maintain a quality of the content posted and clients opinions on the recent activities of the business.</a:t>
            </a:r>
          </a:p>
          <a:p>
            <a:pPr algn="just">
              <a:lnSpc>
                <a:spcPct val="150000"/>
              </a:lnSpc>
            </a:pPr>
            <a:r>
              <a:rPr lang="en-US" dirty="0"/>
              <a:t>Guest blogging:</a:t>
            </a:r>
            <a:r>
              <a:rPr lang="en-US" sz="1600" dirty="0"/>
              <a:t> By contributing to guest blog with relevant topics to run more backlinks for the website.</a:t>
            </a:r>
          </a:p>
          <a:p>
            <a:pPr marL="0" indent="0">
              <a:buNone/>
            </a:pPr>
            <a:endParaRPr lang="en-US" dirty="0"/>
          </a:p>
          <a:p>
            <a:endParaRPr lang="en-IN" dirty="0"/>
          </a:p>
        </p:txBody>
      </p:sp>
      <p:sp>
        <p:nvSpPr>
          <p:cNvPr id="5" name="Footer Placeholder 4">
            <a:extLst>
              <a:ext uri="{FF2B5EF4-FFF2-40B4-BE49-F238E27FC236}">
                <a16:creationId xmlns:a16="http://schemas.microsoft.com/office/drawing/2014/main" id="{A9692440-378B-7804-AD68-BF88AED84DA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DE207ED-69B1-F3DB-1069-EACAED6B0FAC}"/>
              </a:ext>
            </a:extLst>
          </p:cNvPr>
          <p:cNvSpPr>
            <a:spLocks noGrp="1"/>
          </p:cNvSpPr>
          <p:nvPr>
            <p:ph type="sldNum" sz="quarter" idx="12"/>
          </p:nvPr>
        </p:nvSpPr>
        <p:spPr/>
        <p:txBody>
          <a:bodyPr>
            <a:normAutofit/>
          </a:bodyPr>
          <a:lstStyle/>
          <a:p>
            <a:fld id="{CC057153-B650-4DEB-B370-79DDCFDCE934}" type="slidenum">
              <a:rPr lang="en-US" smtClean="0"/>
              <a:t>24</a:t>
            </a:fld>
            <a:endParaRPr lang="en-US" dirty="0"/>
          </a:p>
        </p:txBody>
      </p:sp>
    </p:spTree>
    <p:extLst>
      <p:ext uri="{BB962C8B-B14F-4D97-AF65-F5344CB8AC3E}">
        <p14:creationId xmlns:p14="http://schemas.microsoft.com/office/powerpoint/2010/main" val="201165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CEE3-0EDC-6072-11F5-AC93E2EA482A}"/>
              </a:ext>
            </a:extLst>
          </p:cNvPr>
          <p:cNvSpPr>
            <a:spLocks noGrp="1"/>
          </p:cNvSpPr>
          <p:nvPr>
            <p:ph type="title"/>
          </p:nvPr>
        </p:nvSpPr>
        <p:spPr>
          <a:xfrm>
            <a:off x="677334" y="451513"/>
            <a:ext cx="10653578" cy="497889"/>
          </a:xfrm>
        </p:spPr>
        <p:txBody>
          <a:bodyPr>
            <a:noAutofit/>
          </a:bodyPr>
          <a:lstStyle/>
          <a:p>
            <a:r>
              <a:rPr lang="en-IN" dirty="0"/>
              <a:t>Project deliverables</a:t>
            </a:r>
          </a:p>
        </p:txBody>
      </p:sp>
      <p:sp>
        <p:nvSpPr>
          <p:cNvPr id="3" name="Content Placeholder 2">
            <a:extLst>
              <a:ext uri="{FF2B5EF4-FFF2-40B4-BE49-F238E27FC236}">
                <a16:creationId xmlns:a16="http://schemas.microsoft.com/office/drawing/2014/main" id="{D99893D6-8596-CADD-1AD3-03C16B336FA7}"/>
              </a:ext>
            </a:extLst>
          </p:cNvPr>
          <p:cNvSpPr>
            <a:spLocks noGrp="1"/>
          </p:cNvSpPr>
          <p:nvPr>
            <p:ph idx="1"/>
          </p:nvPr>
        </p:nvSpPr>
        <p:spPr>
          <a:xfrm>
            <a:off x="820057" y="1409535"/>
            <a:ext cx="10551886" cy="4814389"/>
          </a:xfrm>
        </p:spPr>
        <p:txBody>
          <a:bodyPr/>
          <a:lstStyle/>
          <a:p>
            <a:pPr algn="just">
              <a:lnSpc>
                <a:spcPct val="150000"/>
              </a:lnSpc>
            </a:pPr>
            <a:r>
              <a:rPr lang="en-US" sz="1600" dirty="0"/>
              <a:t>Detailed SEO audit report highlighting current performance and areas for improvement.</a:t>
            </a:r>
          </a:p>
          <a:p>
            <a:pPr algn="just">
              <a:lnSpc>
                <a:spcPct val="150000"/>
              </a:lnSpc>
            </a:pPr>
            <a:r>
              <a:rPr lang="en-US" sz="1600" dirty="0"/>
              <a:t>Keyword research report with targeted keywords and competitive analysis.</a:t>
            </a:r>
          </a:p>
          <a:p>
            <a:pPr algn="just">
              <a:lnSpc>
                <a:spcPct val="150000"/>
              </a:lnSpc>
            </a:pPr>
            <a:r>
              <a:rPr lang="en-US" sz="1600" dirty="0"/>
              <a:t>Share the on-page SEO report and findings.</a:t>
            </a:r>
          </a:p>
          <a:p>
            <a:pPr algn="just">
              <a:lnSpc>
                <a:spcPct val="150000"/>
              </a:lnSpc>
            </a:pPr>
            <a:r>
              <a:rPr lang="en-US" sz="1600" dirty="0"/>
              <a:t>Share the technical SEO issues and improvements on the website, along with best practices.</a:t>
            </a:r>
          </a:p>
          <a:p>
            <a:pPr algn="just">
              <a:lnSpc>
                <a:spcPct val="150000"/>
              </a:lnSpc>
            </a:pPr>
            <a:r>
              <a:rPr lang="en-US" sz="1600" dirty="0"/>
              <a:t>Provide the content strategy plan for the selected website.</a:t>
            </a:r>
          </a:p>
          <a:p>
            <a:pPr algn="just">
              <a:lnSpc>
                <a:spcPct val="150000"/>
              </a:lnSpc>
            </a:pPr>
            <a:r>
              <a:rPr lang="en-US" sz="1600" dirty="0"/>
              <a:t>Outline the off-page SEO plan and strategy for the selected website.</a:t>
            </a:r>
          </a:p>
          <a:p>
            <a:endParaRPr lang="en-IN" dirty="0"/>
          </a:p>
        </p:txBody>
      </p:sp>
      <p:sp>
        <p:nvSpPr>
          <p:cNvPr id="5" name="Footer Placeholder 4">
            <a:extLst>
              <a:ext uri="{FF2B5EF4-FFF2-40B4-BE49-F238E27FC236}">
                <a16:creationId xmlns:a16="http://schemas.microsoft.com/office/drawing/2014/main" id="{3DEEFB4A-A278-74F7-F234-98A7D05A6BD9}"/>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332CFEA7-D3BA-E4DD-6D67-2E7133623B79}"/>
              </a:ext>
            </a:extLst>
          </p:cNvPr>
          <p:cNvSpPr>
            <a:spLocks noGrp="1"/>
          </p:cNvSpPr>
          <p:nvPr>
            <p:ph type="sldNum" sz="quarter" idx="12"/>
          </p:nvPr>
        </p:nvSpPr>
        <p:spPr/>
        <p:txBody>
          <a:bodyPr>
            <a:normAutofit/>
          </a:bodyPr>
          <a:lstStyle/>
          <a:p>
            <a:fld id="{CC057153-B650-4DEB-B370-79DDCFDCE934}" type="slidenum">
              <a:rPr lang="en-US" smtClean="0"/>
              <a:t>25</a:t>
            </a:fld>
            <a:endParaRPr lang="en-US" dirty="0"/>
          </a:p>
        </p:txBody>
      </p:sp>
    </p:spTree>
    <p:extLst>
      <p:ext uri="{BB962C8B-B14F-4D97-AF65-F5344CB8AC3E}">
        <p14:creationId xmlns:p14="http://schemas.microsoft.com/office/powerpoint/2010/main" val="4426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B3A3-0814-A892-8FE4-39D23396E2A9}"/>
              </a:ext>
            </a:extLst>
          </p:cNvPr>
          <p:cNvSpPr>
            <a:spLocks noGrp="1"/>
          </p:cNvSpPr>
          <p:nvPr>
            <p:ph type="title"/>
          </p:nvPr>
        </p:nvSpPr>
        <p:spPr>
          <a:xfrm>
            <a:off x="612647" y="418117"/>
            <a:ext cx="10653578" cy="757646"/>
          </a:xfrm>
        </p:spPr>
        <p:txBody>
          <a:bodyPr>
            <a:normAutofit/>
          </a:bodyPr>
          <a:lstStyle/>
          <a:p>
            <a:r>
              <a:rPr lang="en-IN" dirty="0"/>
              <a:t>Project conclusion</a:t>
            </a:r>
          </a:p>
        </p:txBody>
      </p:sp>
      <p:sp>
        <p:nvSpPr>
          <p:cNvPr id="3" name="Content Placeholder 2">
            <a:extLst>
              <a:ext uri="{FF2B5EF4-FFF2-40B4-BE49-F238E27FC236}">
                <a16:creationId xmlns:a16="http://schemas.microsoft.com/office/drawing/2014/main" id="{97CD78BE-E8DB-2735-8F19-2B95A8A7A172}"/>
              </a:ext>
            </a:extLst>
          </p:cNvPr>
          <p:cNvSpPr>
            <a:spLocks noGrp="1"/>
          </p:cNvSpPr>
          <p:nvPr>
            <p:ph idx="1"/>
          </p:nvPr>
        </p:nvSpPr>
        <p:spPr>
          <a:xfrm>
            <a:off x="612648" y="1322451"/>
            <a:ext cx="9002408" cy="4901473"/>
          </a:xfrm>
        </p:spPr>
        <p:txBody>
          <a:bodyPr/>
          <a:lstStyle/>
          <a:p>
            <a:pPr algn="just">
              <a:lnSpc>
                <a:spcPct val="150000"/>
              </a:lnSpc>
            </a:pPr>
            <a:r>
              <a:rPr lang="en-US" sz="1600" dirty="0"/>
              <a:t>The "Comprehensive SEO Audit &amp; Optimization for Organic Traffic Growth" project successfully identified and addressed critical SEO issues, enhancing the website’s visibility and search engine ranking. </a:t>
            </a:r>
          </a:p>
          <a:p>
            <a:pPr algn="just">
              <a:lnSpc>
                <a:spcPct val="150000"/>
              </a:lnSpc>
            </a:pPr>
            <a:r>
              <a:rPr lang="en-US" sz="1600" dirty="0"/>
              <a:t>Through detailed audits, targeted keyword research, on-page and technical SEO improvements, and strategic content and off-page SEO planning, the project has laid a solid foundation for sustained organic traffic growth. </a:t>
            </a:r>
          </a:p>
          <a:p>
            <a:pPr algn="just">
              <a:lnSpc>
                <a:spcPct val="150000"/>
              </a:lnSpc>
            </a:pPr>
            <a:r>
              <a:rPr lang="en-US" sz="1600" dirty="0"/>
              <a:t>The deliverables, including comprehensive reports and strategic plans, provide clear guidance for ongoing SEO efforts to maintain and build upon these improvements.</a:t>
            </a:r>
          </a:p>
          <a:p>
            <a:endParaRPr lang="en-IN" dirty="0"/>
          </a:p>
        </p:txBody>
      </p:sp>
      <p:sp>
        <p:nvSpPr>
          <p:cNvPr id="5" name="Footer Placeholder 4">
            <a:extLst>
              <a:ext uri="{FF2B5EF4-FFF2-40B4-BE49-F238E27FC236}">
                <a16:creationId xmlns:a16="http://schemas.microsoft.com/office/drawing/2014/main" id="{A1A42430-3FBC-A940-1C84-0CF3E10B1198}"/>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14E352B-ACD9-8DE7-95E7-074530BE9C79}"/>
              </a:ext>
            </a:extLst>
          </p:cNvPr>
          <p:cNvSpPr>
            <a:spLocks noGrp="1"/>
          </p:cNvSpPr>
          <p:nvPr>
            <p:ph type="sldNum" sz="quarter" idx="12"/>
          </p:nvPr>
        </p:nvSpPr>
        <p:spPr/>
        <p:txBody>
          <a:bodyPr>
            <a:normAutofit/>
          </a:bodyPr>
          <a:lstStyle/>
          <a:p>
            <a:fld id="{CC057153-B650-4DEB-B370-79DDCFDCE934}" type="slidenum">
              <a:rPr lang="en-US" smtClean="0"/>
              <a:t>26</a:t>
            </a:fld>
            <a:endParaRPr lang="en-US" dirty="0"/>
          </a:p>
        </p:txBody>
      </p:sp>
    </p:spTree>
    <p:extLst>
      <p:ext uri="{BB962C8B-B14F-4D97-AF65-F5344CB8AC3E}">
        <p14:creationId xmlns:p14="http://schemas.microsoft.com/office/powerpoint/2010/main" val="286365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AACE8B-99DE-5D34-E302-490D4C0577F9}"/>
              </a:ext>
            </a:extLst>
          </p:cNvPr>
          <p:cNvSpPr>
            <a:spLocks noGrp="1"/>
          </p:cNvSpPr>
          <p:nvPr>
            <p:ph type="title"/>
          </p:nvPr>
        </p:nvSpPr>
        <p:spPr>
          <a:xfrm>
            <a:off x="166254" y="2435696"/>
            <a:ext cx="10653578" cy="3788228"/>
          </a:xfrm>
        </p:spPr>
        <p:txBody>
          <a:bodyPr>
            <a:normAutofit/>
          </a:bodyPr>
          <a:lstStyle/>
          <a:p>
            <a:pPr algn="ctr"/>
            <a:r>
              <a:rPr lang="en-IN" sz="4400" b="1" dirty="0"/>
              <a:t>Thank you !!</a:t>
            </a:r>
          </a:p>
        </p:txBody>
      </p:sp>
      <p:sp>
        <p:nvSpPr>
          <p:cNvPr id="5" name="Footer Placeholder 4">
            <a:extLst>
              <a:ext uri="{FF2B5EF4-FFF2-40B4-BE49-F238E27FC236}">
                <a16:creationId xmlns:a16="http://schemas.microsoft.com/office/drawing/2014/main" id="{A706BE42-ADF4-66B7-5427-F0AE62E1B17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5FEE50A-99C7-6E85-BFFA-1A9A809AE1AC}"/>
              </a:ext>
            </a:extLst>
          </p:cNvPr>
          <p:cNvSpPr>
            <a:spLocks noGrp="1"/>
          </p:cNvSpPr>
          <p:nvPr>
            <p:ph type="sldNum" sz="quarter" idx="12"/>
          </p:nvPr>
        </p:nvSpPr>
        <p:spPr/>
        <p:txBody>
          <a:bodyPr>
            <a:normAutofit/>
          </a:bodyPr>
          <a:lstStyle/>
          <a:p>
            <a:fld id="{CC057153-B650-4DEB-B370-79DDCFDCE934}" type="slidenum">
              <a:rPr lang="en-US" smtClean="0"/>
              <a:t>27</a:t>
            </a:fld>
            <a:endParaRPr lang="en-US" dirty="0"/>
          </a:p>
        </p:txBody>
      </p:sp>
    </p:spTree>
    <p:extLst>
      <p:ext uri="{BB962C8B-B14F-4D97-AF65-F5344CB8AC3E}">
        <p14:creationId xmlns:p14="http://schemas.microsoft.com/office/powerpoint/2010/main" val="41130861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8297-0821-6FEC-D0B8-02CFAE534CD6}"/>
              </a:ext>
            </a:extLst>
          </p:cNvPr>
          <p:cNvSpPr>
            <a:spLocks noGrp="1"/>
          </p:cNvSpPr>
          <p:nvPr>
            <p:ph type="title"/>
          </p:nvPr>
        </p:nvSpPr>
        <p:spPr>
          <a:xfrm>
            <a:off x="531667" y="207818"/>
            <a:ext cx="10364451" cy="983673"/>
          </a:xfrm>
        </p:spPr>
        <p:txBody>
          <a:bodyPr/>
          <a:lstStyle/>
          <a:p>
            <a:r>
              <a:rPr lang="en-IN" dirty="0"/>
              <a:t>Project objective:</a:t>
            </a:r>
          </a:p>
        </p:txBody>
      </p:sp>
      <p:sp>
        <p:nvSpPr>
          <p:cNvPr id="3" name="Content Placeholder 2">
            <a:extLst>
              <a:ext uri="{FF2B5EF4-FFF2-40B4-BE49-F238E27FC236}">
                <a16:creationId xmlns:a16="http://schemas.microsoft.com/office/drawing/2014/main" id="{14B48166-F01E-7B8F-60E0-57546947DF9D}"/>
              </a:ext>
            </a:extLst>
          </p:cNvPr>
          <p:cNvSpPr>
            <a:spLocks noGrp="1"/>
          </p:cNvSpPr>
          <p:nvPr>
            <p:ph idx="1"/>
          </p:nvPr>
        </p:nvSpPr>
        <p:spPr>
          <a:xfrm>
            <a:off x="480082" y="1476313"/>
            <a:ext cx="9051845" cy="3672671"/>
          </a:xfrm>
        </p:spPr>
        <p:txBody>
          <a:bodyPr>
            <a:normAutofit/>
          </a:bodyPr>
          <a:lstStyle/>
          <a:p>
            <a:pPr marL="0" indent="0" algn="just" rtl="0" fontAlgn="base">
              <a:lnSpc>
                <a:spcPct val="150000"/>
              </a:lnSpc>
              <a:spcBef>
                <a:spcPts val="0"/>
              </a:spcBef>
              <a:spcAft>
                <a:spcPts val="0"/>
              </a:spcAft>
              <a:buNone/>
            </a:pPr>
            <a:r>
              <a:rPr lang="en-US" sz="1600" b="0" i="0" u="none" strike="noStrike" dirty="0">
                <a:solidFill>
                  <a:srgbClr val="000000"/>
                </a:solidFill>
                <a:effectLst/>
                <a:cs typeface="Arial" panose="020B0604020202020204" pitchFamily="34" charset="0"/>
              </a:rPr>
              <a:t>        This project focuses on identifying and addressing SEO issues, implementing best practices, and improving the site's visibility and ranking on search engines.</a:t>
            </a:r>
          </a:p>
          <a:p>
            <a:pPr marL="0" indent="0" algn="just" rtl="0" fontAlgn="base">
              <a:lnSpc>
                <a:spcPct val="150000"/>
              </a:lnSpc>
              <a:spcBef>
                <a:spcPts val="0"/>
              </a:spcBef>
              <a:spcAft>
                <a:spcPts val="0"/>
              </a:spcAft>
              <a:buNone/>
            </a:pPr>
            <a:br>
              <a:rPr lang="en-US" sz="1600" b="0" dirty="0">
                <a:effectLst/>
                <a:cs typeface="Arial" panose="020B0604020202020204" pitchFamily="34" charset="0"/>
              </a:rPr>
            </a:br>
            <a:r>
              <a:rPr lang="en-US" sz="1600" b="0" dirty="0">
                <a:effectLst/>
                <a:cs typeface="Arial" panose="020B0604020202020204" pitchFamily="34" charset="0"/>
              </a:rPr>
              <a:t>        </a:t>
            </a:r>
            <a:r>
              <a:rPr lang="en-US" sz="1600" b="0" i="0" u="none" strike="noStrike" dirty="0">
                <a:solidFill>
                  <a:srgbClr val="000000"/>
                </a:solidFill>
                <a:effectLst/>
                <a:cs typeface="Arial" panose="020B0604020202020204" pitchFamily="34" charset="0"/>
              </a:rPr>
              <a:t>To conduct a thorough SEO audit and implement optimization strategies to </a:t>
            </a:r>
          </a:p>
          <a:p>
            <a:pPr marL="800100" lvl="1" indent="-342900" algn="just" fontAlgn="base">
              <a:lnSpc>
                <a:spcPct val="150000"/>
              </a:lnSpc>
              <a:spcBef>
                <a:spcPts val="0"/>
              </a:spcBef>
            </a:pPr>
            <a:r>
              <a:rPr lang="en-US" b="0" i="0" u="none" strike="noStrike" dirty="0">
                <a:solidFill>
                  <a:srgbClr val="000000"/>
                </a:solidFill>
                <a:effectLst/>
                <a:cs typeface="Arial" panose="020B0604020202020204" pitchFamily="34" charset="0"/>
              </a:rPr>
              <a:t>Increase organic traffic, </a:t>
            </a:r>
          </a:p>
          <a:p>
            <a:pPr marL="800100" lvl="1" indent="-342900" algn="just" fontAlgn="base">
              <a:lnSpc>
                <a:spcPct val="150000"/>
              </a:lnSpc>
              <a:spcBef>
                <a:spcPts val="0"/>
              </a:spcBef>
            </a:pPr>
            <a:r>
              <a:rPr lang="en-US" b="0" i="0" u="none" strike="noStrike" dirty="0">
                <a:solidFill>
                  <a:srgbClr val="000000"/>
                </a:solidFill>
                <a:effectLst/>
                <a:cs typeface="Arial" panose="020B0604020202020204" pitchFamily="34" charset="0"/>
              </a:rPr>
              <a:t>Improve search engine rankings, and </a:t>
            </a:r>
          </a:p>
          <a:p>
            <a:pPr marL="800100" lvl="1" indent="-342900" algn="just" fontAlgn="base">
              <a:lnSpc>
                <a:spcPct val="150000"/>
              </a:lnSpc>
              <a:spcBef>
                <a:spcPts val="0"/>
              </a:spcBef>
            </a:pPr>
            <a:r>
              <a:rPr lang="en-US" b="0" i="0" u="none" strike="noStrike" dirty="0">
                <a:solidFill>
                  <a:srgbClr val="000000"/>
                </a:solidFill>
                <a:effectLst/>
                <a:cs typeface="Arial" panose="020B0604020202020204" pitchFamily="34" charset="0"/>
              </a:rPr>
              <a:t>Enhance overall online visibility.</a:t>
            </a:r>
          </a:p>
          <a:p>
            <a:endParaRPr lang="en-IN" dirty="0"/>
          </a:p>
        </p:txBody>
      </p:sp>
      <p:sp>
        <p:nvSpPr>
          <p:cNvPr id="5" name="Footer Placeholder 4">
            <a:extLst>
              <a:ext uri="{FF2B5EF4-FFF2-40B4-BE49-F238E27FC236}">
                <a16:creationId xmlns:a16="http://schemas.microsoft.com/office/drawing/2014/main" id="{1195CDF4-0A8E-EE54-6BF4-00111E96149E}"/>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CA6A3B4-AAEC-4596-32C9-4714492AC246}"/>
              </a:ext>
            </a:extLst>
          </p:cNvPr>
          <p:cNvSpPr>
            <a:spLocks noGrp="1"/>
          </p:cNvSpPr>
          <p:nvPr>
            <p:ph type="sldNum" sz="quarter" idx="12"/>
          </p:nvPr>
        </p:nvSpPr>
        <p:spPr/>
        <p:txBody>
          <a:bodyPr>
            <a:normAutofit/>
          </a:bodyPr>
          <a:lstStyle/>
          <a:p>
            <a:fld id="{CC057153-B650-4DEB-B370-79DDCFDCE934}" type="slidenum">
              <a:rPr lang="en-US" smtClean="0"/>
              <a:t>3</a:t>
            </a:fld>
            <a:endParaRPr lang="en-US" dirty="0"/>
          </a:p>
        </p:txBody>
      </p:sp>
    </p:spTree>
    <p:extLst>
      <p:ext uri="{BB962C8B-B14F-4D97-AF65-F5344CB8AC3E}">
        <p14:creationId xmlns:p14="http://schemas.microsoft.com/office/powerpoint/2010/main" val="79394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9DDF-C9DD-0B04-C194-27E6985F4EEA}"/>
              </a:ext>
            </a:extLst>
          </p:cNvPr>
          <p:cNvSpPr>
            <a:spLocks noGrp="1"/>
          </p:cNvSpPr>
          <p:nvPr>
            <p:ph type="title"/>
          </p:nvPr>
        </p:nvSpPr>
        <p:spPr>
          <a:xfrm>
            <a:off x="0" y="235527"/>
            <a:ext cx="10834881" cy="1496291"/>
          </a:xfrm>
        </p:spPr>
        <p:txBody>
          <a:bodyPr>
            <a:normAutofit fontScale="90000"/>
          </a:bodyPr>
          <a:lstStyle/>
          <a:p>
            <a:r>
              <a:rPr lang="en-IN" sz="4000" dirty="0"/>
              <a:t>   Project tasks</a:t>
            </a:r>
            <a:br>
              <a:rPr lang="en-IN" dirty="0"/>
            </a:br>
            <a:br>
              <a:rPr lang="en-IN" dirty="0"/>
            </a:br>
            <a:r>
              <a:rPr lang="en-IN" dirty="0"/>
              <a:t>  1.Initial task</a:t>
            </a:r>
            <a:br>
              <a:rPr lang="en-IN" sz="3100" dirty="0"/>
            </a:br>
            <a:br>
              <a:rPr lang="en-IN" sz="3100" dirty="0"/>
            </a:br>
            <a:br>
              <a:rPr lang="en-IN" sz="3100" dirty="0"/>
            </a:br>
            <a:endParaRPr lang="en-IN" sz="3100" dirty="0"/>
          </a:p>
        </p:txBody>
      </p:sp>
      <p:sp>
        <p:nvSpPr>
          <p:cNvPr id="3" name="Content Placeholder 2">
            <a:extLst>
              <a:ext uri="{FF2B5EF4-FFF2-40B4-BE49-F238E27FC236}">
                <a16:creationId xmlns:a16="http://schemas.microsoft.com/office/drawing/2014/main" id="{4B6EE69C-8D09-D758-C193-D196FBC1DEC9}"/>
              </a:ext>
            </a:extLst>
          </p:cNvPr>
          <p:cNvSpPr>
            <a:spLocks noGrp="1"/>
          </p:cNvSpPr>
          <p:nvPr>
            <p:ph idx="1"/>
          </p:nvPr>
        </p:nvSpPr>
        <p:spPr>
          <a:xfrm>
            <a:off x="677334" y="1842656"/>
            <a:ext cx="10600893" cy="4668980"/>
          </a:xfrm>
        </p:spPr>
        <p:txBody>
          <a:bodyPr>
            <a:noAutofit/>
          </a:bodyPr>
          <a:lstStyle/>
          <a:p>
            <a:pPr marL="0" indent="0" algn="just">
              <a:lnSpc>
                <a:spcPct val="150000"/>
              </a:lnSpc>
              <a:buNone/>
            </a:pPr>
            <a:endParaRPr lang="en-IN" sz="1600" dirty="0"/>
          </a:p>
          <a:p>
            <a:pPr marL="0" indent="0" algn="just">
              <a:lnSpc>
                <a:spcPct val="150000"/>
              </a:lnSpc>
              <a:buNone/>
            </a:pPr>
            <a:r>
              <a:rPr lang="en-IN" sz="1600" b="1" dirty="0"/>
              <a:t>   Current performance of the webpage: </a:t>
            </a:r>
          </a:p>
          <a:p>
            <a:pPr marL="0" indent="0" algn="just">
              <a:lnSpc>
                <a:spcPct val="150000"/>
              </a:lnSpc>
              <a:buNone/>
            </a:pPr>
            <a:r>
              <a:rPr lang="en-IN" sz="1600" dirty="0"/>
              <a:t>   Overall performance of the website is very good.</a:t>
            </a:r>
          </a:p>
          <a:p>
            <a:pPr marL="0" indent="0" algn="just">
              <a:lnSpc>
                <a:spcPct val="150000"/>
              </a:lnSpc>
              <a:buNone/>
            </a:pPr>
            <a:r>
              <a:rPr lang="en-IN" sz="1600" dirty="0"/>
              <a:t>    Page speed score: Mobile</a:t>
            </a:r>
          </a:p>
          <a:p>
            <a:pPr algn="just">
              <a:lnSpc>
                <a:spcPct val="150000"/>
              </a:lnSpc>
            </a:pPr>
            <a:r>
              <a:rPr lang="en-IN" sz="1600" dirty="0"/>
              <a:t> Overall performance score : 94</a:t>
            </a:r>
          </a:p>
          <a:p>
            <a:pPr algn="just">
              <a:lnSpc>
                <a:spcPct val="150000"/>
              </a:lnSpc>
            </a:pPr>
            <a:r>
              <a:rPr lang="en-IN" sz="1600" dirty="0"/>
              <a:t>  Accessibility: 95</a:t>
            </a:r>
          </a:p>
          <a:p>
            <a:pPr algn="just">
              <a:lnSpc>
                <a:spcPct val="150000"/>
              </a:lnSpc>
            </a:pPr>
            <a:r>
              <a:rPr lang="en-IN" sz="1600" dirty="0"/>
              <a:t>  Best practices:96</a:t>
            </a:r>
          </a:p>
          <a:p>
            <a:pPr algn="just">
              <a:lnSpc>
                <a:spcPct val="150000"/>
              </a:lnSpc>
            </a:pPr>
            <a:r>
              <a:rPr lang="en-IN" sz="1600" dirty="0"/>
              <a:t>  SEO: 85</a:t>
            </a:r>
          </a:p>
        </p:txBody>
      </p:sp>
      <p:sp>
        <p:nvSpPr>
          <p:cNvPr id="5" name="Footer Placeholder 4">
            <a:extLst>
              <a:ext uri="{FF2B5EF4-FFF2-40B4-BE49-F238E27FC236}">
                <a16:creationId xmlns:a16="http://schemas.microsoft.com/office/drawing/2014/main" id="{F58E3EBE-A67D-3D07-3405-F8DB73CA7FC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9B61E80-EE61-6C70-2703-CA3E65940942}"/>
              </a:ext>
            </a:extLst>
          </p:cNvPr>
          <p:cNvSpPr>
            <a:spLocks noGrp="1"/>
          </p:cNvSpPr>
          <p:nvPr>
            <p:ph type="sldNum" sz="quarter" idx="12"/>
          </p:nvPr>
        </p:nvSpPr>
        <p:spPr/>
        <p:txBody>
          <a:bodyPr>
            <a:normAutofit/>
          </a:bodyPr>
          <a:lstStyle/>
          <a:p>
            <a:fld id="{CC057153-B650-4DEB-B370-79DDCFDCE934}" type="slidenum">
              <a:rPr lang="en-US" smtClean="0"/>
              <a:t>4</a:t>
            </a:fld>
            <a:endParaRPr lang="en-US" dirty="0"/>
          </a:p>
        </p:txBody>
      </p:sp>
    </p:spTree>
    <p:extLst>
      <p:ext uri="{BB962C8B-B14F-4D97-AF65-F5344CB8AC3E}">
        <p14:creationId xmlns:p14="http://schemas.microsoft.com/office/powerpoint/2010/main" val="253495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49DD089-5B27-A91A-3C9E-0337997C545F}"/>
              </a:ext>
            </a:extLst>
          </p:cNvPr>
          <p:cNvSpPr>
            <a:spLocks noGrp="1"/>
          </p:cNvSpPr>
          <p:nvPr>
            <p:ph type="title"/>
          </p:nvPr>
        </p:nvSpPr>
        <p:spPr>
          <a:xfrm>
            <a:off x="612648" y="548640"/>
            <a:ext cx="10653578" cy="435033"/>
          </a:xfrm>
        </p:spPr>
        <p:txBody>
          <a:bodyPr>
            <a:normAutofit fontScale="90000"/>
          </a:bodyPr>
          <a:lstStyle/>
          <a:p>
            <a:endParaRPr lang="en-IN" dirty="0"/>
          </a:p>
        </p:txBody>
      </p:sp>
      <p:sp>
        <p:nvSpPr>
          <p:cNvPr id="9" name="Content Placeholder 8">
            <a:extLst>
              <a:ext uri="{FF2B5EF4-FFF2-40B4-BE49-F238E27FC236}">
                <a16:creationId xmlns:a16="http://schemas.microsoft.com/office/drawing/2014/main" id="{32123BC9-066F-4FDD-94FC-33BF001B4A51}"/>
              </a:ext>
            </a:extLst>
          </p:cNvPr>
          <p:cNvSpPr>
            <a:spLocks noGrp="1"/>
          </p:cNvSpPr>
          <p:nvPr>
            <p:ph idx="1"/>
          </p:nvPr>
        </p:nvSpPr>
        <p:spPr>
          <a:xfrm>
            <a:off x="612647" y="1122073"/>
            <a:ext cx="10653579" cy="5187287"/>
          </a:xfrm>
        </p:spPr>
        <p:txBody>
          <a:bodyPr>
            <a:normAutofit/>
          </a:bodyPr>
          <a:lstStyle/>
          <a:p>
            <a:pPr marL="0" indent="0" algn="just">
              <a:lnSpc>
                <a:spcPct val="150000"/>
              </a:lnSpc>
              <a:buNone/>
            </a:pPr>
            <a:r>
              <a:rPr lang="en-IN" sz="1600" dirty="0"/>
              <a:t>  Page speed score: Desktop</a:t>
            </a:r>
          </a:p>
          <a:p>
            <a:pPr algn="just">
              <a:lnSpc>
                <a:spcPct val="150000"/>
              </a:lnSpc>
            </a:pPr>
            <a:r>
              <a:rPr lang="en-IN" sz="1600" dirty="0"/>
              <a:t> Overall performance score : 100</a:t>
            </a:r>
          </a:p>
          <a:p>
            <a:pPr algn="just">
              <a:lnSpc>
                <a:spcPct val="150000"/>
              </a:lnSpc>
            </a:pPr>
            <a:r>
              <a:rPr lang="en-IN" sz="1600" dirty="0"/>
              <a:t>  Accessibility: 91</a:t>
            </a:r>
          </a:p>
          <a:p>
            <a:pPr algn="just">
              <a:lnSpc>
                <a:spcPct val="150000"/>
              </a:lnSpc>
            </a:pPr>
            <a:r>
              <a:rPr lang="en-IN" sz="1600" dirty="0"/>
              <a:t>  Best practices:96</a:t>
            </a:r>
          </a:p>
          <a:p>
            <a:pPr algn="just">
              <a:lnSpc>
                <a:spcPct val="150000"/>
              </a:lnSpc>
            </a:pPr>
            <a:r>
              <a:rPr lang="en-IN" sz="1600" dirty="0"/>
              <a:t>  SEO: 85</a:t>
            </a:r>
          </a:p>
          <a:p>
            <a:endParaRPr lang="en-IN" sz="1600" dirty="0"/>
          </a:p>
          <a:p>
            <a:pPr marL="0" indent="0">
              <a:buNone/>
            </a:pPr>
            <a:r>
              <a:rPr lang="en-IN" sz="1600" dirty="0"/>
              <a:t> https://pagespeed.web.dev/analysis/https-www-cognizant-com-in-en/iyrypulevy?form_factor=mobile</a:t>
            </a:r>
          </a:p>
        </p:txBody>
      </p:sp>
      <p:sp>
        <p:nvSpPr>
          <p:cNvPr id="3" name="Footer Placeholder 2">
            <a:extLst>
              <a:ext uri="{FF2B5EF4-FFF2-40B4-BE49-F238E27FC236}">
                <a16:creationId xmlns:a16="http://schemas.microsoft.com/office/drawing/2014/main" id="{4020350A-F0BE-51DA-5167-972013D85733}"/>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FCD9148D-2137-BF50-1943-635CD9B509D0}"/>
              </a:ext>
            </a:extLst>
          </p:cNvPr>
          <p:cNvSpPr>
            <a:spLocks noGrp="1"/>
          </p:cNvSpPr>
          <p:nvPr>
            <p:ph type="sldNum" sz="quarter" idx="12"/>
          </p:nvPr>
        </p:nvSpPr>
        <p:spPr/>
        <p:txBody>
          <a:bodyPr>
            <a:normAutofit/>
          </a:bodyPr>
          <a:lstStyle/>
          <a:p>
            <a:fld id="{CC057153-B650-4DEB-B370-79DDCFDCE934}" type="slidenum">
              <a:rPr lang="en-US" smtClean="0"/>
              <a:t>5</a:t>
            </a:fld>
            <a:endParaRPr lang="en-US" dirty="0"/>
          </a:p>
        </p:txBody>
      </p:sp>
    </p:spTree>
    <p:extLst>
      <p:ext uri="{BB962C8B-B14F-4D97-AF65-F5344CB8AC3E}">
        <p14:creationId xmlns:p14="http://schemas.microsoft.com/office/powerpoint/2010/main" val="691763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02DEE29-EA1C-0550-45C7-DD4ABDBDB678}"/>
              </a:ext>
            </a:extLst>
          </p:cNvPr>
          <p:cNvSpPr>
            <a:spLocks noGrp="1"/>
          </p:cNvSpPr>
          <p:nvPr>
            <p:ph type="title"/>
          </p:nvPr>
        </p:nvSpPr>
        <p:spPr>
          <a:xfrm>
            <a:off x="732503" y="152550"/>
            <a:ext cx="8596668" cy="640329"/>
          </a:xfrm>
        </p:spPr>
        <p:txBody>
          <a:bodyPr>
            <a:normAutofit/>
          </a:bodyPr>
          <a:lstStyle/>
          <a:p>
            <a:r>
              <a:rPr lang="en-IN" sz="2800" dirty="0"/>
              <a:t>Performance metrics</a:t>
            </a:r>
          </a:p>
        </p:txBody>
      </p:sp>
      <p:sp>
        <p:nvSpPr>
          <p:cNvPr id="14" name="Text Placeholder 13">
            <a:extLst>
              <a:ext uri="{FF2B5EF4-FFF2-40B4-BE49-F238E27FC236}">
                <a16:creationId xmlns:a16="http://schemas.microsoft.com/office/drawing/2014/main" id="{6186232A-A3E0-61A0-0B46-03116CB089DB}"/>
              </a:ext>
            </a:extLst>
          </p:cNvPr>
          <p:cNvSpPr>
            <a:spLocks noGrp="1"/>
          </p:cNvSpPr>
          <p:nvPr>
            <p:ph type="body" idx="1"/>
          </p:nvPr>
        </p:nvSpPr>
        <p:spPr>
          <a:xfrm>
            <a:off x="509453" y="625419"/>
            <a:ext cx="4185623" cy="576262"/>
          </a:xfrm>
        </p:spPr>
        <p:txBody>
          <a:bodyPr>
            <a:normAutofit/>
          </a:bodyPr>
          <a:lstStyle/>
          <a:p>
            <a:r>
              <a:rPr lang="en-IN" sz="1800" dirty="0"/>
              <a:t>Mobile</a:t>
            </a:r>
          </a:p>
        </p:txBody>
      </p:sp>
      <p:sp>
        <p:nvSpPr>
          <p:cNvPr id="3" name="Content Placeholder 2">
            <a:extLst>
              <a:ext uri="{FF2B5EF4-FFF2-40B4-BE49-F238E27FC236}">
                <a16:creationId xmlns:a16="http://schemas.microsoft.com/office/drawing/2014/main" id="{5FC44410-2E2E-04FD-13FE-FCF2F7627686}"/>
              </a:ext>
            </a:extLst>
          </p:cNvPr>
          <p:cNvSpPr>
            <a:spLocks noGrp="1"/>
          </p:cNvSpPr>
          <p:nvPr>
            <p:ph sz="half" idx="2"/>
          </p:nvPr>
        </p:nvSpPr>
        <p:spPr>
          <a:xfrm>
            <a:off x="509453" y="1003285"/>
            <a:ext cx="4521384" cy="4671536"/>
          </a:xfrm>
        </p:spPr>
        <p:txBody>
          <a:bodyPr>
            <a:noAutofit/>
          </a:bodyPr>
          <a:lstStyle/>
          <a:p>
            <a:pPr marL="0" indent="0">
              <a:buNone/>
            </a:pPr>
            <a:endParaRPr lang="en-IN" sz="1600" dirty="0"/>
          </a:p>
          <a:p>
            <a:pPr>
              <a:lnSpc>
                <a:spcPct val="150000"/>
              </a:lnSpc>
            </a:pPr>
            <a:r>
              <a:rPr lang="en-US" sz="1600" dirty="0"/>
              <a:t>Largest </a:t>
            </a:r>
            <a:r>
              <a:rPr lang="en-US" sz="1600" dirty="0" err="1"/>
              <a:t>Contentful</a:t>
            </a:r>
            <a:r>
              <a:rPr lang="en-US" sz="1600" dirty="0"/>
              <a:t> Paint (LCP): 2.4 s</a:t>
            </a:r>
          </a:p>
          <a:p>
            <a:pPr>
              <a:lnSpc>
                <a:spcPct val="150000"/>
              </a:lnSpc>
            </a:pPr>
            <a:r>
              <a:rPr lang="en-US" sz="1600" dirty="0"/>
              <a:t>Interaction to Next Paint (INP): 250 </a:t>
            </a:r>
            <a:r>
              <a:rPr lang="en-US" sz="1600" dirty="0" err="1"/>
              <a:t>ms</a:t>
            </a:r>
            <a:endParaRPr lang="en-US" sz="1600" dirty="0"/>
          </a:p>
          <a:p>
            <a:pPr>
              <a:lnSpc>
                <a:spcPct val="150000"/>
              </a:lnSpc>
            </a:pPr>
            <a:r>
              <a:rPr lang="en-US" sz="1600" dirty="0"/>
              <a:t>Cumulative Layout Shift (CLS): 0.02</a:t>
            </a:r>
          </a:p>
          <a:p>
            <a:pPr>
              <a:lnSpc>
                <a:spcPct val="150000"/>
              </a:lnSpc>
            </a:pPr>
            <a:r>
              <a:rPr lang="en-US" sz="1600" dirty="0"/>
              <a:t>First </a:t>
            </a:r>
            <a:r>
              <a:rPr lang="en-US" sz="1600" dirty="0" err="1"/>
              <a:t>Contentful</a:t>
            </a:r>
            <a:r>
              <a:rPr lang="en-US" sz="1600" dirty="0"/>
              <a:t> Paint (FCP): 1.6 s</a:t>
            </a:r>
          </a:p>
          <a:p>
            <a:pPr>
              <a:lnSpc>
                <a:spcPct val="150000"/>
              </a:lnSpc>
            </a:pPr>
            <a:r>
              <a:rPr lang="en-US" sz="1600" dirty="0"/>
              <a:t>First Input Delay(FID): 31 </a:t>
            </a:r>
            <a:r>
              <a:rPr lang="en-US" sz="1600" dirty="0" err="1"/>
              <a:t>ms</a:t>
            </a:r>
            <a:endParaRPr lang="en-US" sz="1600" dirty="0"/>
          </a:p>
          <a:p>
            <a:pPr>
              <a:lnSpc>
                <a:spcPct val="150000"/>
              </a:lnSpc>
            </a:pPr>
            <a:r>
              <a:rPr lang="en-US" sz="1600" dirty="0"/>
              <a:t>Time to First Byte (TTFB): 0.9 s</a:t>
            </a:r>
          </a:p>
          <a:p>
            <a:endParaRPr lang="en-IN" sz="1600" dirty="0"/>
          </a:p>
          <a:p>
            <a:pPr marL="0" indent="0">
              <a:buNone/>
            </a:pPr>
            <a:r>
              <a:rPr lang="en-IN" sz="1600" dirty="0"/>
              <a:t>https://pagespeed.web.dev/analysis/https-www-cognizant-com-in-en/iyrypulevy?form_factor=desktop</a:t>
            </a:r>
          </a:p>
        </p:txBody>
      </p:sp>
      <p:sp>
        <p:nvSpPr>
          <p:cNvPr id="15" name="Text Placeholder 14">
            <a:extLst>
              <a:ext uri="{FF2B5EF4-FFF2-40B4-BE49-F238E27FC236}">
                <a16:creationId xmlns:a16="http://schemas.microsoft.com/office/drawing/2014/main" id="{27ABA6EA-6D26-C0B7-9F1A-98246DB3809D}"/>
              </a:ext>
            </a:extLst>
          </p:cNvPr>
          <p:cNvSpPr>
            <a:spLocks noGrp="1"/>
          </p:cNvSpPr>
          <p:nvPr>
            <p:ph type="body" sz="quarter" idx="3"/>
          </p:nvPr>
        </p:nvSpPr>
        <p:spPr>
          <a:xfrm>
            <a:off x="5733073" y="397205"/>
            <a:ext cx="4185618" cy="720154"/>
          </a:xfrm>
        </p:spPr>
        <p:txBody>
          <a:bodyPr>
            <a:normAutofit/>
          </a:bodyPr>
          <a:lstStyle/>
          <a:p>
            <a:r>
              <a:rPr lang="en-IN" sz="1800" dirty="0"/>
              <a:t>Desktop</a:t>
            </a:r>
          </a:p>
        </p:txBody>
      </p:sp>
      <p:sp>
        <p:nvSpPr>
          <p:cNvPr id="16" name="Content Placeholder 15">
            <a:extLst>
              <a:ext uri="{FF2B5EF4-FFF2-40B4-BE49-F238E27FC236}">
                <a16:creationId xmlns:a16="http://schemas.microsoft.com/office/drawing/2014/main" id="{71D4E29A-295E-2A85-777B-C613040C8802}"/>
              </a:ext>
            </a:extLst>
          </p:cNvPr>
          <p:cNvSpPr>
            <a:spLocks noGrp="1"/>
          </p:cNvSpPr>
          <p:nvPr>
            <p:ph sz="quarter" idx="4"/>
          </p:nvPr>
        </p:nvSpPr>
        <p:spPr>
          <a:xfrm>
            <a:off x="5733073" y="1369826"/>
            <a:ext cx="4521383" cy="4671536"/>
          </a:xfrm>
        </p:spPr>
        <p:txBody>
          <a:bodyPr>
            <a:noAutofit/>
          </a:bodyPr>
          <a:lstStyle/>
          <a:p>
            <a:pPr>
              <a:lnSpc>
                <a:spcPct val="150000"/>
              </a:lnSpc>
            </a:pPr>
            <a:r>
              <a:rPr lang="en-US" sz="1600" dirty="0"/>
              <a:t>Largest </a:t>
            </a:r>
            <a:r>
              <a:rPr lang="en-US" sz="1600" dirty="0" err="1"/>
              <a:t>Contentful</a:t>
            </a:r>
            <a:r>
              <a:rPr lang="en-US" sz="1600" dirty="0"/>
              <a:t> Paint (LCP): 2 s</a:t>
            </a:r>
          </a:p>
          <a:p>
            <a:pPr>
              <a:lnSpc>
                <a:spcPct val="150000"/>
              </a:lnSpc>
            </a:pPr>
            <a:r>
              <a:rPr lang="en-US" sz="1600" dirty="0"/>
              <a:t>Interaction to Next Paint (INP): 104 </a:t>
            </a:r>
            <a:r>
              <a:rPr lang="en-US" sz="1600" dirty="0" err="1"/>
              <a:t>ms</a:t>
            </a:r>
            <a:endParaRPr lang="en-US" sz="1600" dirty="0"/>
          </a:p>
          <a:p>
            <a:pPr>
              <a:lnSpc>
                <a:spcPct val="150000"/>
              </a:lnSpc>
            </a:pPr>
            <a:r>
              <a:rPr lang="en-US" sz="1600" dirty="0"/>
              <a:t>Cumulative Layout Shift (CLS): 0.02</a:t>
            </a:r>
          </a:p>
          <a:p>
            <a:pPr>
              <a:lnSpc>
                <a:spcPct val="150000"/>
              </a:lnSpc>
            </a:pPr>
            <a:r>
              <a:rPr lang="en-US" sz="1600" dirty="0"/>
              <a:t>First </a:t>
            </a:r>
            <a:r>
              <a:rPr lang="en-US" sz="1600" dirty="0" err="1"/>
              <a:t>Contentful</a:t>
            </a:r>
            <a:r>
              <a:rPr lang="en-US" sz="1600" dirty="0"/>
              <a:t> Paint (FCP): 1.2 s</a:t>
            </a:r>
          </a:p>
          <a:p>
            <a:pPr>
              <a:lnSpc>
                <a:spcPct val="150000"/>
              </a:lnSpc>
            </a:pPr>
            <a:r>
              <a:rPr lang="en-US" sz="1600" dirty="0"/>
              <a:t>First Input Delay(FID): 3 s</a:t>
            </a:r>
          </a:p>
          <a:p>
            <a:pPr>
              <a:lnSpc>
                <a:spcPct val="150000"/>
              </a:lnSpc>
            </a:pPr>
            <a:r>
              <a:rPr lang="en-US" sz="1600" dirty="0"/>
              <a:t>Time to First Byte (TTFB): 0.6 s</a:t>
            </a:r>
          </a:p>
          <a:p>
            <a:endParaRPr lang="en-IN" sz="1600" dirty="0"/>
          </a:p>
          <a:p>
            <a:pPr marL="0" indent="0">
              <a:buNone/>
            </a:pPr>
            <a:r>
              <a:rPr lang="en-IN" sz="1600" dirty="0"/>
              <a:t>https://pagespeed.web.dev/analysis/https-www-cognizant-com-in-en/iyrypulevy?form_factor=desktop</a:t>
            </a:r>
          </a:p>
        </p:txBody>
      </p:sp>
      <p:sp>
        <p:nvSpPr>
          <p:cNvPr id="5" name="Footer Placeholder 4">
            <a:extLst>
              <a:ext uri="{FF2B5EF4-FFF2-40B4-BE49-F238E27FC236}">
                <a16:creationId xmlns:a16="http://schemas.microsoft.com/office/drawing/2014/main" id="{55C28293-2BCE-E7AB-B188-0FCFC8DB85E0}"/>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A14FACE-8633-1746-4CCF-47E5553BF615}"/>
              </a:ext>
            </a:extLst>
          </p:cNvPr>
          <p:cNvSpPr>
            <a:spLocks noGrp="1"/>
          </p:cNvSpPr>
          <p:nvPr>
            <p:ph type="sldNum" sz="quarter" idx="12"/>
          </p:nvPr>
        </p:nvSpPr>
        <p:spPr/>
        <p:txBody>
          <a:bodyPr>
            <a:normAutofit/>
          </a:bodyPr>
          <a:lstStyle/>
          <a:p>
            <a:fld id="{CC057153-B650-4DEB-B370-79DDCFDCE934}" type="slidenum">
              <a:rPr lang="en-US" smtClean="0"/>
              <a:t>6</a:t>
            </a:fld>
            <a:endParaRPr lang="en-US" dirty="0"/>
          </a:p>
        </p:txBody>
      </p:sp>
    </p:spTree>
    <p:extLst>
      <p:ext uri="{BB962C8B-B14F-4D97-AF65-F5344CB8AC3E}">
        <p14:creationId xmlns:p14="http://schemas.microsoft.com/office/powerpoint/2010/main" val="42464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DEAAB3E-71BC-D8CE-B044-8349FFB80160}"/>
              </a:ext>
            </a:extLst>
          </p:cNvPr>
          <p:cNvSpPr>
            <a:spLocks noGrp="1"/>
          </p:cNvSpPr>
          <p:nvPr>
            <p:ph type="title"/>
          </p:nvPr>
        </p:nvSpPr>
        <p:spPr>
          <a:xfrm>
            <a:off x="321703" y="326967"/>
            <a:ext cx="10653578" cy="1132258"/>
          </a:xfrm>
        </p:spPr>
        <p:txBody>
          <a:bodyPr>
            <a:normAutofit fontScale="90000"/>
          </a:bodyPr>
          <a:lstStyle/>
          <a:p>
            <a:r>
              <a:rPr lang="en-IN" sz="2800" dirty="0"/>
              <a:t>Overall site score:</a:t>
            </a:r>
            <a:br>
              <a:rPr lang="en-IN" sz="2800" dirty="0"/>
            </a:br>
            <a:r>
              <a:rPr lang="en-IN" sz="2800" dirty="0"/>
              <a:t>      </a:t>
            </a:r>
            <a:br>
              <a:rPr lang="en-IN" sz="2800" dirty="0"/>
            </a:br>
            <a:br>
              <a:rPr lang="en-IN" sz="2800" dirty="0"/>
            </a:br>
            <a:br>
              <a:rPr lang="en-IN" sz="2800" dirty="0"/>
            </a:br>
            <a:br>
              <a:rPr lang="en-IN" sz="2800" dirty="0"/>
            </a:br>
            <a:endParaRPr lang="en-IN" sz="2800" dirty="0"/>
          </a:p>
        </p:txBody>
      </p:sp>
      <p:sp>
        <p:nvSpPr>
          <p:cNvPr id="10" name="Content Placeholder 9">
            <a:extLst>
              <a:ext uri="{FF2B5EF4-FFF2-40B4-BE49-F238E27FC236}">
                <a16:creationId xmlns:a16="http://schemas.microsoft.com/office/drawing/2014/main" id="{81B9B27A-8E2C-515E-991E-6DF08F574A58}"/>
              </a:ext>
            </a:extLst>
          </p:cNvPr>
          <p:cNvSpPr>
            <a:spLocks noGrp="1"/>
          </p:cNvSpPr>
          <p:nvPr>
            <p:ph idx="1"/>
          </p:nvPr>
        </p:nvSpPr>
        <p:spPr>
          <a:xfrm>
            <a:off x="612647" y="900545"/>
            <a:ext cx="10653579" cy="5408815"/>
          </a:xfrm>
        </p:spPr>
        <p:txBody>
          <a:bodyPr/>
          <a:lstStyle/>
          <a:p>
            <a:pPr marL="0" indent="0">
              <a:buNone/>
            </a:pPr>
            <a:r>
              <a:rPr lang="en-IN" dirty="0"/>
              <a:t>     </a:t>
            </a:r>
          </a:p>
        </p:txBody>
      </p:sp>
      <p:sp>
        <p:nvSpPr>
          <p:cNvPr id="5" name="Footer Placeholder 4">
            <a:extLst>
              <a:ext uri="{FF2B5EF4-FFF2-40B4-BE49-F238E27FC236}">
                <a16:creationId xmlns:a16="http://schemas.microsoft.com/office/drawing/2014/main" id="{47E5F1B5-433E-3702-C989-BDB084A3F3D5}"/>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3062CA1-8828-F73F-D976-34101B12C72C}"/>
              </a:ext>
            </a:extLst>
          </p:cNvPr>
          <p:cNvSpPr>
            <a:spLocks noGrp="1"/>
          </p:cNvSpPr>
          <p:nvPr>
            <p:ph type="sldNum" sz="quarter" idx="12"/>
          </p:nvPr>
        </p:nvSpPr>
        <p:spPr/>
        <p:txBody>
          <a:bodyPr>
            <a:normAutofit/>
          </a:bodyPr>
          <a:lstStyle/>
          <a:p>
            <a:fld id="{CC057153-B650-4DEB-B370-79DDCFDCE934}" type="slidenum">
              <a:rPr lang="en-US" smtClean="0"/>
              <a:t>7</a:t>
            </a:fld>
            <a:endParaRPr lang="en-US" dirty="0"/>
          </a:p>
        </p:txBody>
      </p:sp>
      <p:pic>
        <p:nvPicPr>
          <p:cNvPr id="18" name="Picture 17" descr="Optimization score of cognizant website&#10;">
            <a:extLst>
              <a:ext uri="{FF2B5EF4-FFF2-40B4-BE49-F238E27FC236}">
                <a16:creationId xmlns:a16="http://schemas.microsoft.com/office/drawing/2014/main" id="{BC695E54-719C-959A-3034-9A7F4941A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36" y="1011382"/>
            <a:ext cx="10240989" cy="4849091"/>
          </a:xfrm>
          <a:prstGeom prst="rect">
            <a:avLst/>
          </a:prstGeom>
        </p:spPr>
      </p:pic>
    </p:spTree>
    <p:extLst>
      <p:ext uri="{BB962C8B-B14F-4D97-AF65-F5344CB8AC3E}">
        <p14:creationId xmlns:p14="http://schemas.microsoft.com/office/powerpoint/2010/main" val="405064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A3FE-8B46-2A78-A62E-989400F4B878}"/>
              </a:ext>
            </a:extLst>
          </p:cNvPr>
          <p:cNvSpPr>
            <a:spLocks noGrp="1"/>
          </p:cNvSpPr>
          <p:nvPr>
            <p:ph type="title"/>
          </p:nvPr>
        </p:nvSpPr>
        <p:spPr>
          <a:xfrm>
            <a:off x="677334" y="248602"/>
            <a:ext cx="10653578" cy="568036"/>
          </a:xfrm>
        </p:spPr>
        <p:txBody>
          <a:bodyPr>
            <a:normAutofit/>
          </a:bodyPr>
          <a:lstStyle/>
          <a:p>
            <a:r>
              <a:rPr lang="en-IN" sz="2800" dirty="0"/>
              <a:t>Strengths</a:t>
            </a:r>
          </a:p>
        </p:txBody>
      </p:sp>
      <p:sp>
        <p:nvSpPr>
          <p:cNvPr id="3" name="Content Placeholder 2">
            <a:extLst>
              <a:ext uri="{FF2B5EF4-FFF2-40B4-BE49-F238E27FC236}">
                <a16:creationId xmlns:a16="http://schemas.microsoft.com/office/drawing/2014/main" id="{B189F0D4-E3A0-C8F7-4A79-2E423272CAED}"/>
              </a:ext>
            </a:extLst>
          </p:cNvPr>
          <p:cNvSpPr>
            <a:spLocks noGrp="1"/>
          </p:cNvSpPr>
          <p:nvPr>
            <p:ph idx="1"/>
          </p:nvPr>
        </p:nvSpPr>
        <p:spPr>
          <a:xfrm>
            <a:off x="677334" y="1132086"/>
            <a:ext cx="8799176" cy="4593828"/>
          </a:xfrm>
        </p:spPr>
        <p:txBody>
          <a:bodyPr>
            <a:normAutofit/>
          </a:bodyPr>
          <a:lstStyle/>
          <a:p>
            <a:pPr algn="just">
              <a:lnSpc>
                <a:spcPct val="150000"/>
              </a:lnSpc>
              <a:buFont typeface="Wingdings" panose="05000000000000000000" pitchFamily="2" charset="2"/>
              <a:buChar char="§"/>
            </a:pPr>
            <a:r>
              <a:rPr lang="en-IN" sz="1600" dirty="0"/>
              <a:t> Advanced SEO is completely optimized and have good results.</a:t>
            </a:r>
          </a:p>
          <a:p>
            <a:pPr algn="just">
              <a:lnSpc>
                <a:spcPct val="150000"/>
              </a:lnSpc>
              <a:buFont typeface="Wingdings" panose="05000000000000000000" pitchFamily="2" charset="2"/>
              <a:buChar char="§"/>
            </a:pPr>
            <a:r>
              <a:rPr lang="en-IN" sz="1600" dirty="0"/>
              <a:t> The website is highly secured.</a:t>
            </a:r>
          </a:p>
          <a:p>
            <a:pPr algn="just">
              <a:lnSpc>
                <a:spcPct val="150000"/>
              </a:lnSpc>
              <a:buFont typeface="Wingdings" panose="05000000000000000000" pitchFamily="2" charset="2"/>
              <a:buChar char="§"/>
            </a:pPr>
            <a:r>
              <a:rPr lang="en-IN" sz="1600" dirty="0"/>
              <a:t> All the performance metrics have good score and some of them are needs to improve.</a:t>
            </a:r>
          </a:p>
          <a:p>
            <a:pPr algn="just">
              <a:lnSpc>
                <a:spcPct val="150000"/>
              </a:lnSpc>
              <a:buFont typeface="Wingdings" panose="05000000000000000000" pitchFamily="2" charset="2"/>
              <a:buChar char="§"/>
            </a:pPr>
            <a:r>
              <a:rPr lang="en-IN" sz="1600" dirty="0"/>
              <a:t>All Java script, CSS files appear are minimised.</a:t>
            </a:r>
          </a:p>
          <a:p>
            <a:pPr algn="just">
              <a:lnSpc>
                <a:spcPct val="150000"/>
              </a:lnSpc>
              <a:buFont typeface="Wingdings" panose="05000000000000000000" pitchFamily="2" charset="2"/>
              <a:buChar char="§"/>
            </a:pPr>
            <a:r>
              <a:rPr lang="en-IN" sz="1600" dirty="0"/>
              <a:t>The homepage is linking the canonical tag.</a:t>
            </a:r>
          </a:p>
          <a:p>
            <a:pPr algn="just">
              <a:lnSpc>
                <a:spcPct val="150000"/>
              </a:lnSpc>
              <a:buFont typeface="Wingdings" panose="05000000000000000000" pitchFamily="2" charset="2"/>
              <a:buChar char="§"/>
            </a:pPr>
            <a:r>
              <a:rPr lang="en-IN" sz="1600" dirty="0"/>
              <a:t>The website contains Robot.txt file.</a:t>
            </a:r>
          </a:p>
          <a:p>
            <a:pPr algn="just">
              <a:lnSpc>
                <a:spcPct val="150000"/>
              </a:lnSpc>
              <a:buFont typeface="Wingdings" panose="05000000000000000000" pitchFamily="2" charset="2"/>
              <a:buChar char="§"/>
            </a:pPr>
            <a:r>
              <a:rPr lang="en-IN" sz="1600" dirty="0"/>
              <a:t>The H2 tags are present in the website.</a:t>
            </a:r>
          </a:p>
          <a:p>
            <a:pPr algn="just">
              <a:lnSpc>
                <a:spcPct val="150000"/>
              </a:lnSpc>
              <a:buFont typeface="Wingdings" panose="05000000000000000000" pitchFamily="2" charset="2"/>
              <a:buChar char="§"/>
            </a:pPr>
            <a:r>
              <a:rPr lang="en-IN" sz="1600" dirty="0"/>
              <a:t>All the required </a:t>
            </a:r>
            <a:r>
              <a:rPr lang="en-IN" sz="1600" dirty="0" err="1"/>
              <a:t>opengraph</a:t>
            </a:r>
            <a:r>
              <a:rPr lang="en-IN" sz="1600" dirty="0"/>
              <a:t> meta tags have been found.</a:t>
            </a:r>
          </a:p>
        </p:txBody>
      </p:sp>
      <p:sp>
        <p:nvSpPr>
          <p:cNvPr id="5" name="Footer Placeholder 4">
            <a:extLst>
              <a:ext uri="{FF2B5EF4-FFF2-40B4-BE49-F238E27FC236}">
                <a16:creationId xmlns:a16="http://schemas.microsoft.com/office/drawing/2014/main" id="{D80782F2-2EAC-2473-6A04-1D62533BDFA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F0E56B84-57E4-70F9-00EE-3709478B9180}"/>
              </a:ext>
            </a:extLst>
          </p:cNvPr>
          <p:cNvSpPr>
            <a:spLocks noGrp="1"/>
          </p:cNvSpPr>
          <p:nvPr>
            <p:ph type="sldNum" sz="quarter" idx="12"/>
          </p:nvPr>
        </p:nvSpPr>
        <p:spPr/>
        <p:txBody>
          <a:bodyPr>
            <a:normAutofit/>
          </a:bodyPr>
          <a:lstStyle/>
          <a:p>
            <a:fld id="{CC057153-B650-4DEB-B370-79DDCFDCE934}" type="slidenum">
              <a:rPr lang="en-US" smtClean="0"/>
              <a:t>8</a:t>
            </a:fld>
            <a:endParaRPr lang="en-US" dirty="0"/>
          </a:p>
        </p:txBody>
      </p:sp>
    </p:spTree>
    <p:extLst>
      <p:ext uri="{BB962C8B-B14F-4D97-AF65-F5344CB8AC3E}">
        <p14:creationId xmlns:p14="http://schemas.microsoft.com/office/powerpoint/2010/main" val="104111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3170-10C4-7A70-2315-E4D51FDEE5DF}"/>
              </a:ext>
            </a:extLst>
          </p:cNvPr>
          <p:cNvSpPr>
            <a:spLocks noGrp="1"/>
          </p:cNvSpPr>
          <p:nvPr>
            <p:ph type="title"/>
          </p:nvPr>
        </p:nvSpPr>
        <p:spPr>
          <a:xfrm>
            <a:off x="404829" y="451513"/>
            <a:ext cx="8596668" cy="753832"/>
          </a:xfrm>
        </p:spPr>
        <p:txBody>
          <a:bodyPr>
            <a:normAutofit/>
          </a:bodyPr>
          <a:lstStyle/>
          <a:p>
            <a:r>
              <a:rPr lang="en-IN" sz="2800" dirty="0"/>
              <a:t>Weakness</a:t>
            </a:r>
          </a:p>
        </p:txBody>
      </p:sp>
      <p:sp>
        <p:nvSpPr>
          <p:cNvPr id="3" name="Content Placeholder 2">
            <a:extLst>
              <a:ext uri="{FF2B5EF4-FFF2-40B4-BE49-F238E27FC236}">
                <a16:creationId xmlns:a16="http://schemas.microsoft.com/office/drawing/2014/main" id="{A61507BD-3BCB-2430-6000-A6925C30BE24}"/>
              </a:ext>
            </a:extLst>
          </p:cNvPr>
          <p:cNvSpPr>
            <a:spLocks noGrp="1"/>
          </p:cNvSpPr>
          <p:nvPr>
            <p:ph idx="1"/>
          </p:nvPr>
        </p:nvSpPr>
        <p:spPr>
          <a:xfrm>
            <a:off x="404829" y="1205345"/>
            <a:ext cx="8869173" cy="4614344"/>
          </a:xfrm>
        </p:spPr>
        <p:txBody>
          <a:bodyPr>
            <a:normAutofit/>
          </a:bodyPr>
          <a:lstStyle/>
          <a:p>
            <a:pPr algn="just">
              <a:lnSpc>
                <a:spcPct val="150000"/>
              </a:lnSpc>
            </a:pPr>
            <a:r>
              <a:rPr lang="en-IN" sz="1600" dirty="0"/>
              <a:t>Too many H1 tags on the homepage</a:t>
            </a:r>
          </a:p>
          <a:p>
            <a:pPr algn="just">
              <a:lnSpc>
                <a:spcPct val="150000"/>
              </a:lnSpc>
            </a:pPr>
            <a:r>
              <a:rPr lang="en-IN" sz="1600" dirty="0"/>
              <a:t>Some images on the text have to alt attribute.</a:t>
            </a:r>
          </a:p>
          <a:p>
            <a:pPr algn="just">
              <a:lnSpc>
                <a:spcPct val="150000"/>
              </a:lnSpc>
            </a:pPr>
            <a:r>
              <a:rPr lang="en-IN" sz="1600" dirty="0"/>
              <a:t>No common keywords present in the page description.</a:t>
            </a:r>
          </a:p>
          <a:p>
            <a:pPr marL="0" indent="0">
              <a:buNone/>
            </a:pPr>
            <a:r>
              <a:rPr lang="en-IN" sz="1600" dirty="0"/>
              <a:t> </a:t>
            </a:r>
          </a:p>
          <a:p>
            <a:pPr marL="0" indent="0">
              <a:buNone/>
            </a:pPr>
            <a:r>
              <a:rPr lang="en-IN" sz="1600" dirty="0"/>
              <a:t>Tools used : </a:t>
            </a:r>
            <a:r>
              <a:rPr lang="en-IN" sz="1600" dirty="0">
                <a:hlinkClick r:id="rId2"/>
              </a:rPr>
              <a:t>FREE SEO Analyzer Tool - Generate Website SEO Audit Report (aioseo.com)</a:t>
            </a:r>
            <a:r>
              <a:rPr lang="en-IN" sz="1600" dirty="0"/>
              <a:t> – SEO </a:t>
            </a:r>
            <a:r>
              <a:rPr lang="en-IN" sz="1600" dirty="0" err="1"/>
              <a:t>analyzer</a:t>
            </a:r>
            <a:endParaRPr lang="en-IN" sz="1600" dirty="0"/>
          </a:p>
          <a:p>
            <a:pPr marL="0" indent="0">
              <a:buNone/>
            </a:pPr>
            <a:r>
              <a:rPr lang="en-IN" sz="1600" dirty="0"/>
              <a:t>  </a:t>
            </a:r>
            <a:r>
              <a:rPr lang="en-US" sz="1600" dirty="0">
                <a:hlinkClick r:id="rId3"/>
              </a:rPr>
              <a:t> SEO Analyzer - Generate a Free SEO Report of Your Website (rankmath.com)</a:t>
            </a:r>
            <a:r>
              <a:rPr lang="en-US" sz="1600" dirty="0"/>
              <a:t>- </a:t>
            </a:r>
            <a:r>
              <a:rPr lang="en-US" sz="1600" dirty="0" err="1"/>
              <a:t>Rankmath</a:t>
            </a:r>
            <a:endParaRPr lang="en-IN" sz="1600" dirty="0"/>
          </a:p>
          <a:p>
            <a:pPr marL="0" indent="0">
              <a:buNone/>
            </a:pPr>
            <a:r>
              <a:rPr lang="en-IN" sz="1600" dirty="0"/>
              <a:t>        </a:t>
            </a:r>
          </a:p>
        </p:txBody>
      </p:sp>
      <p:sp>
        <p:nvSpPr>
          <p:cNvPr id="5" name="Footer Placeholder 4">
            <a:extLst>
              <a:ext uri="{FF2B5EF4-FFF2-40B4-BE49-F238E27FC236}">
                <a16:creationId xmlns:a16="http://schemas.microsoft.com/office/drawing/2014/main" id="{0C4E3C82-9C63-594C-F875-2E3DF44EBA5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43432293-A5A9-041E-ABD4-9AC154D457CC}"/>
              </a:ext>
            </a:extLst>
          </p:cNvPr>
          <p:cNvSpPr>
            <a:spLocks noGrp="1"/>
          </p:cNvSpPr>
          <p:nvPr>
            <p:ph type="sldNum" sz="quarter" idx="12"/>
          </p:nvPr>
        </p:nvSpPr>
        <p:spPr/>
        <p:txBody>
          <a:bodyPr>
            <a:normAutofit/>
          </a:bodyPr>
          <a:lstStyle/>
          <a:p>
            <a:fld id="{CC057153-B650-4DEB-B370-79DDCFDCE934}" type="slidenum">
              <a:rPr lang="en-US" smtClean="0"/>
              <a:t>9</a:t>
            </a:fld>
            <a:endParaRPr lang="en-US" dirty="0"/>
          </a:p>
        </p:txBody>
      </p:sp>
    </p:spTree>
    <p:extLst>
      <p:ext uri="{BB962C8B-B14F-4D97-AF65-F5344CB8AC3E}">
        <p14:creationId xmlns:p14="http://schemas.microsoft.com/office/powerpoint/2010/main" val="2516520016"/>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2375</TotalTime>
  <Words>2321</Words>
  <Application>Microsoft Office PowerPoint</Application>
  <PresentationFormat>Widescreen</PresentationFormat>
  <Paragraphs>282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Trebuchet MS</vt:lpstr>
      <vt:lpstr>Wingdings</vt:lpstr>
      <vt:lpstr>Wingdings 3</vt:lpstr>
      <vt:lpstr>Facet</vt:lpstr>
      <vt:lpstr>SEO PROJECT</vt:lpstr>
      <vt:lpstr>Company selection      </vt:lpstr>
      <vt:lpstr>Project objective:</vt:lpstr>
      <vt:lpstr>   Project tasks    1.Initial task   </vt:lpstr>
      <vt:lpstr>PowerPoint Presentation</vt:lpstr>
      <vt:lpstr>Performance metrics</vt:lpstr>
      <vt:lpstr>Overall site score:           </vt:lpstr>
      <vt:lpstr>Strengths</vt:lpstr>
      <vt:lpstr>Weakness</vt:lpstr>
      <vt:lpstr>  2. Keyword Research</vt:lpstr>
      <vt:lpstr>Competitive analysis:</vt:lpstr>
      <vt:lpstr>3. On page SEO</vt:lpstr>
      <vt:lpstr>Weakness:</vt:lpstr>
      <vt:lpstr>Cognizant News page:</vt:lpstr>
      <vt:lpstr>PowerPoint Presentation</vt:lpstr>
      <vt:lpstr>Cognizant investor page:</vt:lpstr>
      <vt:lpstr> 4. Technical SEO </vt:lpstr>
      <vt:lpstr>Technical issues on the homepages and other pages</vt:lpstr>
      <vt:lpstr> Best practices to improve site and webpage speed</vt:lpstr>
      <vt:lpstr>5. Content strategy</vt:lpstr>
      <vt:lpstr>PowerPoint Presentation</vt:lpstr>
      <vt:lpstr>6. Off page SEO</vt:lpstr>
      <vt:lpstr>PowerPoint Presentation</vt:lpstr>
      <vt:lpstr>PowerPoint Presentation</vt:lpstr>
      <vt:lpstr>Project deliverables</vt:lpstr>
      <vt:lpstr>Project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Subiksha Saravanan</dc:creator>
  <cp:lastModifiedBy>Subiksha Saravanan</cp:lastModifiedBy>
  <cp:revision>204</cp:revision>
  <dcterms:created xsi:type="dcterms:W3CDTF">2024-08-12T07:35:42Z</dcterms:created>
  <dcterms:modified xsi:type="dcterms:W3CDTF">2024-08-22T07:45:37Z</dcterms:modified>
</cp:coreProperties>
</file>