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D55B30-E804-4A3B-8744-A061D5C60CAC}" v="2" dt="2024-09-19T05:53:19.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iksha Saravanan" userId="79bdd574bea465ff" providerId="LiveId" clId="{C7B3AC2B-2F6C-4B02-98C5-980E4C4321C5}"/>
    <pc:docChg chg="modSld">
      <pc:chgData name="Subiksha Saravanan" userId="79bdd574bea465ff" providerId="LiveId" clId="{C7B3AC2B-2F6C-4B02-98C5-980E4C4321C5}" dt="2024-09-12T15:44:37.864" v="13" actId="20577"/>
      <pc:docMkLst>
        <pc:docMk/>
      </pc:docMkLst>
      <pc:sldChg chg="modSp mod">
        <pc:chgData name="Subiksha Saravanan" userId="79bdd574bea465ff" providerId="LiveId" clId="{C7B3AC2B-2F6C-4B02-98C5-980E4C4321C5}" dt="2024-09-12T15:44:37.864" v="13" actId="20577"/>
        <pc:sldMkLst>
          <pc:docMk/>
          <pc:sldMk cId="2879878563" sldId="257"/>
        </pc:sldMkLst>
        <pc:spChg chg="mod">
          <ac:chgData name="Subiksha Saravanan" userId="79bdd574bea465ff" providerId="LiveId" clId="{C7B3AC2B-2F6C-4B02-98C5-980E4C4321C5}" dt="2024-09-12T15:44:37.864" v="13" actId="20577"/>
          <ac:spMkLst>
            <pc:docMk/>
            <pc:sldMk cId="2879878563" sldId="257"/>
            <ac:spMk id="2" creationId="{2E0587E6-6449-3E7F-277C-0E7ABDF34CC4}"/>
          </ac:spMkLst>
        </pc:spChg>
      </pc:sldChg>
    </pc:docChg>
  </pc:docChgLst>
  <pc:docChgLst>
    <pc:chgData name="Subiksha Saravanan" userId="79bdd574bea465ff" providerId="Windows Live" clId="Web-{74D55B30-E804-4A3B-8744-A061D5C60CAC}"/>
    <pc:docChg chg="modSld">
      <pc:chgData name="Subiksha Saravanan" userId="79bdd574bea465ff" providerId="Windows Live" clId="Web-{74D55B30-E804-4A3B-8744-A061D5C60CAC}" dt="2024-09-19T05:53:19.187" v="1" actId="20577"/>
      <pc:docMkLst>
        <pc:docMk/>
      </pc:docMkLst>
      <pc:sldChg chg="modSp">
        <pc:chgData name="Subiksha Saravanan" userId="79bdd574bea465ff" providerId="Windows Live" clId="Web-{74D55B30-E804-4A3B-8744-A061D5C60CAC}" dt="2024-09-19T05:53:19.187" v="1" actId="20577"/>
        <pc:sldMkLst>
          <pc:docMk/>
          <pc:sldMk cId="181076602" sldId="269"/>
        </pc:sldMkLst>
        <pc:spChg chg="mod">
          <ac:chgData name="Subiksha Saravanan" userId="79bdd574bea465ff" providerId="Windows Live" clId="Web-{74D55B30-E804-4A3B-8744-A061D5C60CAC}" dt="2024-09-19T05:53:19.187" v="1" actId="20577"/>
          <ac:spMkLst>
            <pc:docMk/>
            <pc:sldMk cId="181076602" sldId="269"/>
            <ac:spMk id="3" creationId="{24B48175-0045-A7FB-0386-1F150DA9A0F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34050D0-9DCF-4849-8BFE-4DB2AA2FF4FE}" type="datetimeFigureOut">
              <a:rPr lang="en-IN" smtClean="0"/>
              <a:t>18-09-2024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8BDC8E9-F78C-4AD4-81E7-1CBB7568E226}" type="slidenum">
              <a:rPr lang="en-IN" smtClean="0"/>
              <a:t>‹#›</a:t>
            </a:fld>
            <a:endParaRPr lang="en-IN"/>
          </a:p>
        </p:txBody>
      </p:sp>
    </p:spTree>
    <p:extLst>
      <p:ext uri="{BB962C8B-B14F-4D97-AF65-F5344CB8AC3E}">
        <p14:creationId xmlns:p14="http://schemas.microsoft.com/office/powerpoint/2010/main" val="29343221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4050D0-9DCF-4849-8BFE-4DB2AA2FF4F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DC8E9-F78C-4AD4-81E7-1CBB7568E226}" type="slidenum">
              <a:rPr lang="en-IN" smtClean="0"/>
              <a:t>‹#›</a:t>
            </a:fld>
            <a:endParaRPr lang="en-IN"/>
          </a:p>
        </p:txBody>
      </p:sp>
    </p:spTree>
    <p:extLst>
      <p:ext uri="{BB962C8B-B14F-4D97-AF65-F5344CB8AC3E}">
        <p14:creationId xmlns:p14="http://schemas.microsoft.com/office/powerpoint/2010/main" val="342550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4050D0-9DCF-4849-8BFE-4DB2AA2FF4FE}"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DC8E9-F78C-4AD4-81E7-1CBB7568E226}" type="slidenum">
              <a:rPr lang="en-IN" smtClean="0"/>
              <a:t>‹#›</a:t>
            </a:fld>
            <a:endParaRPr lang="en-IN"/>
          </a:p>
        </p:txBody>
      </p:sp>
    </p:spTree>
    <p:extLst>
      <p:ext uri="{BB962C8B-B14F-4D97-AF65-F5344CB8AC3E}">
        <p14:creationId xmlns:p14="http://schemas.microsoft.com/office/powerpoint/2010/main" val="70644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4050D0-9DCF-4849-8BFE-4DB2AA2FF4FE}"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BDC8E9-F78C-4AD4-81E7-1CBB7568E226}" type="slidenum">
              <a:rPr lang="en-IN" smtClean="0"/>
              <a:t>‹#›</a:t>
            </a:fld>
            <a:endParaRPr lang="en-IN"/>
          </a:p>
        </p:txBody>
      </p:sp>
    </p:spTree>
    <p:extLst>
      <p:ext uri="{BB962C8B-B14F-4D97-AF65-F5344CB8AC3E}">
        <p14:creationId xmlns:p14="http://schemas.microsoft.com/office/powerpoint/2010/main" val="404605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34050D0-9DCF-4849-8BFE-4DB2AA2FF4FE}" type="datetimeFigureOut">
              <a:rPr lang="en-IN" smtClean="0"/>
              <a:t>18-09-2024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E8BDC8E9-F78C-4AD4-81E7-1CBB7568E226}" type="slidenum">
              <a:rPr lang="en-IN" smtClean="0"/>
              <a:t>‹#›</a:t>
            </a:fld>
            <a:endParaRPr lang="en-IN"/>
          </a:p>
        </p:txBody>
      </p:sp>
    </p:spTree>
    <p:extLst>
      <p:ext uri="{BB962C8B-B14F-4D97-AF65-F5344CB8AC3E}">
        <p14:creationId xmlns:p14="http://schemas.microsoft.com/office/powerpoint/2010/main" val="23981451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4050D0-9DCF-4849-8BFE-4DB2AA2FF4FE}"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DC8E9-F78C-4AD4-81E7-1CBB7568E226}" type="slidenum">
              <a:rPr lang="en-IN" smtClean="0"/>
              <a:t>‹#›</a:t>
            </a:fld>
            <a:endParaRPr lang="en-IN"/>
          </a:p>
        </p:txBody>
      </p:sp>
    </p:spTree>
    <p:extLst>
      <p:ext uri="{BB962C8B-B14F-4D97-AF65-F5344CB8AC3E}">
        <p14:creationId xmlns:p14="http://schemas.microsoft.com/office/powerpoint/2010/main" val="68955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4050D0-9DCF-4849-8BFE-4DB2AA2FF4FE}"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BDC8E9-F78C-4AD4-81E7-1CBB7568E226}" type="slidenum">
              <a:rPr lang="en-IN" smtClean="0"/>
              <a:t>‹#›</a:t>
            </a:fld>
            <a:endParaRPr lang="en-IN"/>
          </a:p>
        </p:txBody>
      </p:sp>
    </p:spTree>
    <p:extLst>
      <p:ext uri="{BB962C8B-B14F-4D97-AF65-F5344CB8AC3E}">
        <p14:creationId xmlns:p14="http://schemas.microsoft.com/office/powerpoint/2010/main" val="393316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4050D0-9DCF-4849-8BFE-4DB2AA2FF4FE}"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BDC8E9-F78C-4AD4-81E7-1CBB7568E226}" type="slidenum">
              <a:rPr lang="en-IN" smtClean="0"/>
              <a:t>‹#›</a:t>
            </a:fld>
            <a:endParaRPr lang="en-IN"/>
          </a:p>
        </p:txBody>
      </p:sp>
    </p:spTree>
    <p:extLst>
      <p:ext uri="{BB962C8B-B14F-4D97-AF65-F5344CB8AC3E}">
        <p14:creationId xmlns:p14="http://schemas.microsoft.com/office/powerpoint/2010/main" val="348199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050D0-9DCF-4849-8BFE-4DB2AA2FF4FE}"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BDC8E9-F78C-4AD4-81E7-1CBB7568E226}" type="slidenum">
              <a:rPr lang="en-IN" smtClean="0"/>
              <a:t>‹#›</a:t>
            </a:fld>
            <a:endParaRPr lang="en-IN"/>
          </a:p>
        </p:txBody>
      </p:sp>
    </p:spTree>
    <p:extLst>
      <p:ext uri="{BB962C8B-B14F-4D97-AF65-F5344CB8AC3E}">
        <p14:creationId xmlns:p14="http://schemas.microsoft.com/office/powerpoint/2010/main" val="97960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4050D0-9DCF-4849-8BFE-4DB2AA2FF4FE}" type="datetimeFigureOut">
              <a:rPr lang="en-IN" smtClean="0"/>
              <a:t>18-09-2024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8BDC8E9-F78C-4AD4-81E7-1CBB7568E22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264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34050D0-9DCF-4849-8BFE-4DB2AA2FF4FE}" type="datetimeFigureOut">
              <a:rPr lang="en-IN" smtClean="0"/>
              <a:t>18-09-2024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8BDC8E9-F78C-4AD4-81E7-1CBB7568E22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692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34050D0-9DCF-4849-8BFE-4DB2AA2FF4FE}" type="datetimeFigureOut">
              <a:rPr lang="en-IN" smtClean="0"/>
              <a:t>18-09-2024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8BDC8E9-F78C-4AD4-81E7-1CBB7568E226}" type="slidenum">
              <a:rPr lang="en-IN" smtClean="0"/>
              <a:t>‹#›</a:t>
            </a:fld>
            <a:endParaRPr lang="en-IN"/>
          </a:p>
        </p:txBody>
      </p:sp>
    </p:spTree>
    <p:extLst>
      <p:ext uri="{BB962C8B-B14F-4D97-AF65-F5344CB8AC3E}">
        <p14:creationId xmlns:p14="http://schemas.microsoft.com/office/powerpoint/2010/main" val="613531255"/>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freshworks-47353419.hubspotpagebuilder.com/freshwor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2">
                <a:lumMod val="75000"/>
              </a:schemeClr>
            </a:gs>
            <a:gs pos="74000">
              <a:schemeClr val="accent1">
                <a:lumMod val="45000"/>
                <a:lumOff val="55000"/>
              </a:schemeClr>
            </a:gs>
            <a:gs pos="65000">
              <a:schemeClr val="accent2">
                <a:lumMod val="40000"/>
                <a:lumOff val="60000"/>
              </a:schemeClr>
            </a:gs>
            <a:gs pos="8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E193-5396-E2BE-BB91-C615F9F1631C}"/>
              </a:ext>
            </a:extLst>
          </p:cNvPr>
          <p:cNvSpPr>
            <a:spLocks noGrp="1"/>
          </p:cNvSpPr>
          <p:nvPr>
            <p:ph type="ctrTitle"/>
          </p:nvPr>
        </p:nvSpPr>
        <p:spPr>
          <a:xfrm>
            <a:off x="1574680" y="2158584"/>
            <a:ext cx="8825658" cy="1678898"/>
          </a:xfrm>
        </p:spPr>
        <p:txBody>
          <a:bodyPr>
            <a:normAutofit fontScale="90000"/>
          </a:bodyPr>
          <a:lstStyle/>
          <a:p>
            <a:r>
              <a:rPr lang="en-IN"/>
              <a:t>Web presence project</a:t>
            </a:r>
          </a:p>
        </p:txBody>
      </p:sp>
      <p:sp>
        <p:nvSpPr>
          <p:cNvPr id="3" name="Subtitle 2">
            <a:extLst>
              <a:ext uri="{FF2B5EF4-FFF2-40B4-BE49-F238E27FC236}">
                <a16:creationId xmlns:a16="http://schemas.microsoft.com/office/drawing/2014/main" id="{DE47AE92-675D-AADA-0569-B29FD8DA4923}"/>
              </a:ext>
            </a:extLst>
          </p:cNvPr>
          <p:cNvSpPr>
            <a:spLocks noGrp="1"/>
          </p:cNvSpPr>
          <p:nvPr>
            <p:ph type="subTitle" idx="1"/>
          </p:nvPr>
        </p:nvSpPr>
        <p:spPr>
          <a:xfrm>
            <a:off x="1683171" y="3987382"/>
            <a:ext cx="8825658" cy="1678898"/>
          </a:xfrm>
        </p:spPr>
        <p:txBody>
          <a:bodyPr>
            <a:noAutofit/>
          </a:bodyPr>
          <a:lstStyle/>
          <a:p>
            <a:r>
              <a:rPr lang="en-IN" sz="2400"/>
              <a:t>Crafting and compelling website analysis, audit and recommendations</a:t>
            </a:r>
          </a:p>
          <a:p>
            <a:endParaRPr lang="en-IN" sz="2400"/>
          </a:p>
          <a:p>
            <a:r>
              <a:rPr lang="en-IN" sz="2400"/>
              <a:t>Subiksha </a:t>
            </a:r>
            <a:r>
              <a:rPr lang="en-IN" sz="2400" err="1"/>
              <a:t>S|mbe</a:t>
            </a:r>
            <a:r>
              <a:rPr lang="en-IN" sz="2400"/>
              <a:t> 11</a:t>
            </a:r>
          </a:p>
        </p:txBody>
      </p:sp>
    </p:spTree>
    <p:extLst>
      <p:ext uri="{BB962C8B-B14F-4D97-AF65-F5344CB8AC3E}">
        <p14:creationId xmlns:p14="http://schemas.microsoft.com/office/powerpoint/2010/main" val="37471103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3B4D-2142-9A1C-4CD9-FC0CE9B25BD3}"/>
              </a:ext>
            </a:extLst>
          </p:cNvPr>
          <p:cNvSpPr>
            <a:spLocks noGrp="1"/>
          </p:cNvSpPr>
          <p:nvPr>
            <p:ph type="title"/>
          </p:nvPr>
        </p:nvSpPr>
        <p:spPr>
          <a:xfrm>
            <a:off x="1066800" y="537663"/>
            <a:ext cx="10058400" cy="968492"/>
          </a:xfrm>
        </p:spPr>
        <p:txBody>
          <a:bodyPr/>
          <a:lstStyle/>
          <a:p>
            <a:r>
              <a:rPr lang="en-IN"/>
              <a:t>Suggestion</a:t>
            </a:r>
          </a:p>
        </p:txBody>
      </p:sp>
      <p:sp>
        <p:nvSpPr>
          <p:cNvPr id="3" name="Content Placeholder 2">
            <a:extLst>
              <a:ext uri="{FF2B5EF4-FFF2-40B4-BE49-F238E27FC236}">
                <a16:creationId xmlns:a16="http://schemas.microsoft.com/office/drawing/2014/main" id="{B5E5C73C-D723-9AD6-93BD-21DC748F0EB9}"/>
              </a:ext>
            </a:extLst>
          </p:cNvPr>
          <p:cNvSpPr>
            <a:spLocks noGrp="1"/>
          </p:cNvSpPr>
          <p:nvPr>
            <p:ph idx="1"/>
          </p:nvPr>
        </p:nvSpPr>
        <p:spPr>
          <a:xfrm>
            <a:off x="1066800" y="1611086"/>
            <a:ext cx="10058400" cy="4586514"/>
          </a:xfrm>
        </p:spPr>
        <p:txBody>
          <a:bodyPr>
            <a:noAutofit/>
          </a:bodyPr>
          <a:lstStyle/>
          <a:p>
            <a:pPr>
              <a:lnSpc>
                <a:spcPct val="150000"/>
              </a:lnSpc>
            </a:pPr>
            <a:r>
              <a:rPr lang="en-US" sz="2000"/>
              <a:t>A large DOM will increase memory usage, cause longer style calculations, and produce costly layout reflows.</a:t>
            </a:r>
          </a:p>
          <a:p>
            <a:pPr>
              <a:lnSpc>
                <a:spcPct val="150000"/>
              </a:lnSpc>
            </a:pPr>
            <a:r>
              <a:rPr lang="en-US" sz="2000"/>
              <a:t>Consider reducing the time spent parsing, compiling, and executing JS. You may find delivering smaller JS payloads helps with this.</a:t>
            </a:r>
          </a:p>
          <a:p>
            <a:pPr>
              <a:lnSpc>
                <a:spcPct val="150000"/>
              </a:lnSpc>
            </a:pPr>
            <a:r>
              <a:rPr lang="en-US" sz="2000"/>
              <a:t>To optimize HTML tags, ensure proper use of semantic tags, for accessibility and SEO, and minimize redundant tags or inline styles to reduce page load time. Keep the code clean and well-structured for better readability and performance.</a:t>
            </a:r>
          </a:p>
          <a:p>
            <a:pPr>
              <a:lnSpc>
                <a:spcPct val="150000"/>
              </a:lnSpc>
            </a:pPr>
            <a:r>
              <a:rPr lang="en-US" sz="2000"/>
              <a:t>Check for errors using Google Search Console's "robots.txt Tester" and update it as needed for correct indexing to properly crawl the robots.txt file.</a:t>
            </a:r>
          </a:p>
          <a:p>
            <a:endParaRPr lang="en-US" sz="2000"/>
          </a:p>
          <a:p>
            <a:endParaRPr lang="en-IN" sz="2000"/>
          </a:p>
        </p:txBody>
      </p:sp>
    </p:spTree>
    <p:extLst>
      <p:ext uri="{BB962C8B-B14F-4D97-AF65-F5344CB8AC3E}">
        <p14:creationId xmlns:p14="http://schemas.microsoft.com/office/powerpoint/2010/main" val="3120338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59B7-D51E-3A2D-1D9B-DBBFB3BA0876}"/>
              </a:ext>
            </a:extLst>
          </p:cNvPr>
          <p:cNvSpPr>
            <a:spLocks noGrp="1"/>
          </p:cNvSpPr>
          <p:nvPr>
            <p:ph type="title"/>
          </p:nvPr>
        </p:nvSpPr>
        <p:spPr>
          <a:xfrm>
            <a:off x="1066800" y="642594"/>
            <a:ext cx="10058400" cy="1012035"/>
          </a:xfrm>
        </p:spPr>
        <p:txBody>
          <a:bodyPr/>
          <a:lstStyle/>
          <a:p>
            <a:r>
              <a:rPr lang="en-IN"/>
              <a:t>6.Website best practices list</a:t>
            </a:r>
          </a:p>
        </p:txBody>
      </p:sp>
      <p:sp>
        <p:nvSpPr>
          <p:cNvPr id="3" name="Content Placeholder 2">
            <a:extLst>
              <a:ext uri="{FF2B5EF4-FFF2-40B4-BE49-F238E27FC236}">
                <a16:creationId xmlns:a16="http://schemas.microsoft.com/office/drawing/2014/main" id="{BDAEF415-3ED1-6E27-05A9-27BC3668902E}"/>
              </a:ext>
            </a:extLst>
          </p:cNvPr>
          <p:cNvSpPr>
            <a:spLocks noGrp="1"/>
          </p:cNvSpPr>
          <p:nvPr>
            <p:ph idx="1"/>
          </p:nvPr>
        </p:nvSpPr>
        <p:spPr>
          <a:xfrm>
            <a:off x="1066800" y="1770743"/>
            <a:ext cx="10058400" cy="4264297"/>
          </a:xfrm>
        </p:spPr>
        <p:txBody>
          <a:bodyPr>
            <a:normAutofit/>
          </a:bodyPr>
          <a:lstStyle/>
          <a:p>
            <a:pPr>
              <a:lnSpc>
                <a:spcPct val="150000"/>
              </a:lnSpc>
            </a:pPr>
            <a:r>
              <a:rPr lang="en-US" sz="2000"/>
              <a:t>Ensuring intuitive, well-organized menus for users to easily access company’s features or pages.</a:t>
            </a:r>
          </a:p>
          <a:p>
            <a:pPr>
              <a:lnSpc>
                <a:spcPct val="150000"/>
              </a:lnSpc>
            </a:pPr>
            <a:r>
              <a:rPr lang="en-US" sz="2000"/>
              <a:t>Optimizing images, scripts, and caching mechanisms to ensure fast load times, which is crucial for both user experience and SEO.</a:t>
            </a:r>
          </a:p>
          <a:p>
            <a:pPr>
              <a:lnSpc>
                <a:spcPct val="150000"/>
              </a:lnSpc>
            </a:pPr>
            <a:r>
              <a:rPr lang="en-US" sz="2000"/>
              <a:t>Maintaining a clean interface with clear CTAs, easy forms, and logical user flow to guide users through the company’s product offerings.</a:t>
            </a:r>
          </a:p>
          <a:p>
            <a:pPr>
              <a:lnSpc>
                <a:spcPct val="150000"/>
              </a:lnSpc>
            </a:pPr>
            <a:r>
              <a:rPr lang="en-US" sz="2000"/>
              <a:t>Implementing HTTPS, secure APIs, and regular updates to keep user data and company’s app integrations safe.</a:t>
            </a:r>
            <a:endParaRPr lang="en-IN" sz="2000"/>
          </a:p>
        </p:txBody>
      </p:sp>
    </p:spTree>
    <p:extLst>
      <p:ext uri="{BB962C8B-B14F-4D97-AF65-F5344CB8AC3E}">
        <p14:creationId xmlns:p14="http://schemas.microsoft.com/office/powerpoint/2010/main" val="3948881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DF48-9CBB-49CB-6C41-21490F7A9AFD}"/>
              </a:ext>
            </a:extLst>
          </p:cNvPr>
          <p:cNvSpPr>
            <a:spLocks noGrp="1"/>
          </p:cNvSpPr>
          <p:nvPr>
            <p:ph type="title"/>
          </p:nvPr>
        </p:nvSpPr>
        <p:spPr>
          <a:xfrm>
            <a:off x="1066800" y="642594"/>
            <a:ext cx="10058400" cy="431463"/>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5DD9E02C-9497-5BCF-21C7-7BC3A1EC6031}"/>
              </a:ext>
            </a:extLst>
          </p:cNvPr>
          <p:cNvSpPr>
            <a:spLocks noGrp="1"/>
          </p:cNvSpPr>
          <p:nvPr>
            <p:ph idx="1"/>
          </p:nvPr>
        </p:nvSpPr>
        <p:spPr>
          <a:xfrm>
            <a:off x="1066800" y="1277257"/>
            <a:ext cx="10058400" cy="4757783"/>
          </a:xfrm>
        </p:spPr>
        <p:txBody>
          <a:bodyPr>
            <a:normAutofit/>
          </a:bodyPr>
          <a:lstStyle/>
          <a:p>
            <a:pPr algn="just">
              <a:lnSpc>
                <a:spcPct val="150000"/>
              </a:lnSpc>
            </a:pPr>
            <a:r>
              <a:rPr lang="en-US" sz="2000"/>
              <a:t>Implementing tracking using Google Analytics or the company’s native analytics to monitor user behavior and make data-driven improvements.</a:t>
            </a:r>
          </a:p>
          <a:p>
            <a:pPr algn="just">
              <a:lnSpc>
                <a:spcPct val="150000"/>
              </a:lnSpc>
            </a:pPr>
            <a:r>
              <a:rPr lang="en-US" sz="2000"/>
              <a:t>Using proper meta tags, structured data, and accessible content to improve visibility on search engines.</a:t>
            </a:r>
          </a:p>
          <a:p>
            <a:pPr algn="just">
              <a:lnSpc>
                <a:spcPct val="150000"/>
              </a:lnSpc>
            </a:pPr>
            <a:r>
              <a:rPr lang="en-US" sz="2000"/>
              <a:t>Product-related content, such as FAQs, knowledge bases, or blogs, regularly updated to ensure fresh, relevant information.</a:t>
            </a:r>
          </a:p>
          <a:p>
            <a:pPr marL="0" indent="0" algn="just">
              <a:lnSpc>
                <a:spcPct val="150000"/>
              </a:lnSpc>
              <a:buNone/>
            </a:pPr>
            <a:r>
              <a:rPr lang="en-US" sz="2000"/>
              <a:t>These practices will improve the overall site’s visibility and ranks high in Search Engine Optimization.</a:t>
            </a:r>
            <a:endParaRPr lang="en-IN" sz="2000"/>
          </a:p>
        </p:txBody>
      </p:sp>
    </p:spTree>
    <p:extLst>
      <p:ext uri="{BB962C8B-B14F-4D97-AF65-F5344CB8AC3E}">
        <p14:creationId xmlns:p14="http://schemas.microsoft.com/office/powerpoint/2010/main" val="7510017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2092-0262-F6BC-3714-FDFEFA9295D0}"/>
              </a:ext>
            </a:extLst>
          </p:cNvPr>
          <p:cNvSpPr>
            <a:spLocks noGrp="1"/>
          </p:cNvSpPr>
          <p:nvPr>
            <p:ph type="title"/>
          </p:nvPr>
        </p:nvSpPr>
        <p:spPr>
          <a:xfrm>
            <a:off x="1066800" y="642594"/>
            <a:ext cx="10058400" cy="910436"/>
          </a:xfrm>
        </p:spPr>
        <p:txBody>
          <a:bodyPr/>
          <a:lstStyle/>
          <a:p>
            <a:r>
              <a:rPr lang="en-IN"/>
              <a:t>7.Landing page design</a:t>
            </a:r>
          </a:p>
        </p:txBody>
      </p:sp>
      <p:sp>
        <p:nvSpPr>
          <p:cNvPr id="3" name="Content Placeholder 2">
            <a:extLst>
              <a:ext uri="{FF2B5EF4-FFF2-40B4-BE49-F238E27FC236}">
                <a16:creationId xmlns:a16="http://schemas.microsoft.com/office/drawing/2014/main" id="{AC11C447-D7C7-457D-5CDF-DFE607545419}"/>
              </a:ext>
            </a:extLst>
          </p:cNvPr>
          <p:cNvSpPr>
            <a:spLocks noGrp="1"/>
          </p:cNvSpPr>
          <p:nvPr>
            <p:ph idx="1"/>
          </p:nvPr>
        </p:nvSpPr>
        <p:spPr>
          <a:xfrm>
            <a:off x="1066800" y="1669143"/>
            <a:ext cx="10058400" cy="4365897"/>
          </a:xfrm>
        </p:spPr>
        <p:txBody>
          <a:bodyPr/>
          <a:lstStyle/>
          <a:p>
            <a:pPr marL="0" indent="0" algn="just">
              <a:lnSpc>
                <a:spcPct val="150000"/>
              </a:lnSpc>
              <a:buNone/>
            </a:pPr>
            <a:r>
              <a:rPr lang="en-IN"/>
              <a:t> </a:t>
            </a:r>
            <a:r>
              <a:rPr lang="en-IN" sz="2000"/>
              <a:t>Objective: Lead generation and product promotion.</a:t>
            </a:r>
          </a:p>
          <a:p>
            <a:pPr marL="0" indent="0" algn="just">
              <a:lnSpc>
                <a:spcPct val="150000"/>
              </a:lnSpc>
              <a:buNone/>
            </a:pPr>
            <a:r>
              <a:rPr lang="en-IN" sz="2000"/>
              <a:t>   </a:t>
            </a:r>
            <a:r>
              <a:rPr lang="en-IN" sz="2000" b="1"/>
              <a:t>Design features:</a:t>
            </a:r>
          </a:p>
          <a:p>
            <a:pPr algn="just">
              <a:lnSpc>
                <a:spcPct val="150000"/>
              </a:lnSpc>
            </a:pPr>
            <a:r>
              <a:rPr lang="en-US" sz="2000"/>
              <a:t>Strong headline with a clear value proposition.</a:t>
            </a:r>
          </a:p>
          <a:p>
            <a:pPr algn="just">
              <a:lnSpc>
                <a:spcPct val="150000"/>
              </a:lnSpc>
            </a:pPr>
            <a:r>
              <a:rPr lang="en-US" sz="2000" err="1"/>
              <a:t>Subheadline</a:t>
            </a:r>
            <a:r>
              <a:rPr lang="en-US" sz="2000"/>
              <a:t> offering further details.</a:t>
            </a:r>
          </a:p>
          <a:p>
            <a:pPr algn="just">
              <a:lnSpc>
                <a:spcPct val="150000"/>
              </a:lnSpc>
            </a:pPr>
            <a:r>
              <a:rPr lang="en-US" sz="2000"/>
              <a:t>Eye-catching hero image or product demo video.</a:t>
            </a:r>
          </a:p>
          <a:p>
            <a:pPr algn="just">
              <a:lnSpc>
                <a:spcPct val="150000"/>
              </a:lnSpc>
            </a:pPr>
            <a:r>
              <a:rPr lang="en-US" sz="2000"/>
              <a:t>Prominent call-to-action (CTA) button</a:t>
            </a:r>
            <a:endParaRPr lang="en-IN"/>
          </a:p>
        </p:txBody>
      </p:sp>
    </p:spTree>
    <p:extLst>
      <p:ext uri="{BB962C8B-B14F-4D97-AF65-F5344CB8AC3E}">
        <p14:creationId xmlns:p14="http://schemas.microsoft.com/office/powerpoint/2010/main" val="61470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9924-C790-4EE5-A5ED-5768F8218860}"/>
              </a:ext>
            </a:extLst>
          </p:cNvPr>
          <p:cNvSpPr>
            <a:spLocks noGrp="1"/>
          </p:cNvSpPr>
          <p:nvPr>
            <p:ph type="title"/>
          </p:nvPr>
        </p:nvSpPr>
        <p:spPr>
          <a:xfrm>
            <a:off x="1066800" y="642595"/>
            <a:ext cx="10058400" cy="358892"/>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24B48175-0045-A7FB-0386-1F150DA9A0F7}"/>
              </a:ext>
            </a:extLst>
          </p:cNvPr>
          <p:cNvSpPr>
            <a:spLocks noGrp="1"/>
          </p:cNvSpPr>
          <p:nvPr>
            <p:ph idx="1"/>
          </p:nvPr>
        </p:nvSpPr>
        <p:spPr>
          <a:xfrm>
            <a:off x="1066800" y="1001487"/>
            <a:ext cx="10058400" cy="4674661"/>
          </a:xfrm>
        </p:spPr>
        <p:txBody>
          <a:bodyPr vert="horz" lIns="91440" tIns="45720" rIns="91440" bIns="45720" rtlCol="0" anchor="t">
            <a:normAutofit/>
          </a:bodyPr>
          <a:lstStyle/>
          <a:p>
            <a:pPr algn="just">
              <a:lnSpc>
                <a:spcPct val="150000"/>
              </a:lnSpc>
            </a:pPr>
            <a:r>
              <a:rPr lang="en-US" sz="2000"/>
              <a:t>Key benefits of using </a:t>
            </a:r>
            <a:r>
              <a:rPr lang="en-US" sz="2000" err="1"/>
              <a:t>Freshworks</a:t>
            </a:r>
            <a:r>
              <a:rPr lang="en-US" sz="2000"/>
              <a:t> (e.g., improved response times, better customer engagement).</a:t>
            </a:r>
          </a:p>
          <a:p>
            <a:pPr algn="just">
              <a:lnSpc>
                <a:spcPct val="150000"/>
              </a:lnSpc>
            </a:pPr>
            <a:r>
              <a:rPr lang="en-US" sz="2000"/>
              <a:t>Logos of well-known clients who use </a:t>
            </a:r>
            <a:r>
              <a:rPr lang="en-US" sz="2000" err="1"/>
              <a:t>Freshworks</a:t>
            </a:r>
            <a:r>
              <a:rPr lang="en-US" sz="2000"/>
              <a:t>.</a:t>
            </a:r>
          </a:p>
          <a:p>
            <a:pPr algn="just">
              <a:lnSpc>
                <a:spcPct val="150000"/>
              </a:lnSpc>
            </a:pPr>
            <a:r>
              <a:rPr lang="en-US" sz="2000"/>
              <a:t>Customer testimonials and case studies.</a:t>
            </a:r>
          </a:p>
          <a:p>
            <a:pPr algn="just">
              <a:lnSpc>
                <a:spcPct val="150000"/>
              </a:lnSpc>
            </a:pPr>
            <a:r>
              <a:rPr lang="en-US" sz="2000"/>
              <a:t>Embedded product demo or the option to schedule a one-on-one demo.</a:t>
            </a:r>
          </a:p>
          <a:p>
            <a:pPr algn="just">
              <a:lnSpc>
                <a:spcPct val="150000"/>
              </a:lnSpc>
            </a:pPr>
            <a:r>
              <a:rPr lang="en-US" sz="2000"/>
              <a:t> Designed the landing page using </a:t>
            </a:r>
            <a:r>
              <a:rPr lang="en-US" sz="2000" err="1"/>
              <a:t>Hubspot</a:t>
            </a:r>
            <a:r>
              <a:rPr lang="en-US" sz="2000"/>
              <a:t>.</a:t>
            </a:r>
          </a:p>
        </p:txBody>
      </p:sp>
    </p:spTree>
    <p:extLst>
      <p:ext uri="{BB962C8B-B14F-4D97-AF65-F5344CB8AC3E}">
        <p14:creationId xmlns:p14="http://schemas.microsoft.com/office/powerpoint/2010/main" val="18107660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18A7-1F32-B098-5160-282287932173}"/>
              </a:ext>
            </a:extLst>
          </p:cNvPr>
          <p:cNvSpPr>
            <a:spLocks noGrp="1"/>
          </p:cNvSpPr>
          <p:nvPr>
            <p:ph type="title"/>
          </p:nvPr>
        </p:nvSpPr>
        <p:spPr>
          <a:xfrm>
            <a:off x="1066800" y="642594"/>
            <a:ext cx="10058400" cy="676540"/>
          </a:xfrm>
        </p:spPr>
        <p:txBody>
          <a:bodyPr>
            <a:normAutofit fontScale="90000"/>
          </a:bodyPr>
          <a:lstStyle/>
          <a:p>
            <a:r>
              <a:rPr lang="en-IN"/>
              <a:t>Landing page of </a:t>
            </a:r>
            <a:r>
              <a:rPr lang="en-IN" err="1"/>
              <a:t>freshsales</a:t>
            </a:r>
            <a:endParaRPr lang="en-IN"/>
          </a:p>
        </p:txBody>
      </p:sp>
      <p:sp>
        <p:nvSpPr>
          <p:cNvPr id="3" name="Content Placeholder 2">
            <a:extLst>
              <a:ext uri="{FF2B5EF4-FFF2-40B4-BE49-F238E27FC236}">
                <a16:creationId xmlns:a16="http://schemas.microsoft.com/office/drawing/2014/main" id="{13D1A146-165C-0439-5536-88C1404C36B8}"/>
              </a:ext>
            </a:extLst>
          </p:cNvPr>
          <p:cNvSpPr>
            <a:spLocks noGrp="1"/>
          </p:cNvSpPr>
          <p:nvPr>
            <p:ph idx="1"/>
          </p:nvPr>
        </p:nvSpPr>
        <p:spPr>
          <a:xfrm>
            <a:off x="1066800" y="1319134"/>
            <a:ext cx="10058400" cy="4715906"/>
          </a:xfrm>
        </p:spPr>
        <p:txBody>
          <a:bodyPr/>
          <a:lstStyle/>
          <a:p>
            <a:pPr marL="0" indent="0">
              <a:lnSpc>
                <a:spcPct val="150000"/>
              </a:lnSpc>
              <a:buNone/>
            </a:pPr>
            <a:r>
              <a:rPr lang="en-IN"/>
              <a:t> </a:t>
            </a:r>
            <a:r>
              <a:rPr lang="en-IN" sz="2400" b="1"/>
              <a:t>Landing page design </a:t>
            </a:r>
            <a:r>
              <a:rPr lang="en-IN" sz="2000"/>
              <a:t>: </a:t>
            </a:r>
          </a:p>
          <a:p>
            <a:pPr marL="0" indent="0">
              <a:lnSpc>
                <a:spcPct val="150000"/>
              </a:lnSpc>
              <a:buNone/>
            </a:pPr>
            <a:r>
              <a:rPr lang="en-IN" sz="2000" b="1">
                <a:hlinkClick r:id="rId2"/>
              </a:rPr>
              <a:t>https://freshworks-47353419.hubspotpagebuilder.com/freshworks</a:t>
            </a:r>
            <a:r>
              <a:rPr lang="en-IN" sz="2000" b="1"/>
              <a:t> </a:t>
            </a:r>
          </a:p>
          <a:p>
            <a:pPr>
              <a:lnSpc>
                <a:spcPct val="150000"/>
              </a:lnSpc>
            </a:pPr>
            <a:r>
              <a:rPr lang="en-US" sz="2000"/>
              <a:t>A dedicated landing page helps capture qualified leads by focusing on </a:t>
            </a:r>
            <a:r>
              <a:rPr lang="en-US" sz="2000" err="1"/>
              <a:t>Freshsales</a:t>
            </a:r>
            <a:r>
              <a:rPr lang="en-US" sz="2000"/>
              <a:t> value, attracting potential customers interested in CRM solutions.</a:t>
            </a:r>
          </a:p>
          <a:p>
            <a:pPr>
              <a:lnSpc>
                <a:spcPct val="150000"/>
              </a:lnSpc>
            </a:pPr>
            <a:r>
              <a:rPr lang="en-US" sz="2000"/>
              <a:t> With clear calls-to-action and tailored messaging, the landing page drives higher conversions by guiding visitors through the sales funnel effectively.</a:t>
            </a:r>
          </a:p>
          <a:p>
            <a:pPr>
              <a:lnSpc>
                <a:spcPct val="150000"/>
              </a:lnSpc>
            </a:pPr>
            <a:r>
              <a:rPr lang="en-US" sz="2000"/>
              <a:t>The landing page highlights </a:t>
            </a:r>
            <a:r>
              <a:rPr lang="en-US" sz="2000" err="1"/>
              <a:t>Freshsales</a:t>
            </a:r>
            <a:r>
              <a:rPr lang="en-US" sz="2000"/>
              <a:t> features and benefits, providing detailed insights that educate prospects and build product interest.</a:t>
            </a:r>
            <a:endParaRPr lang="en-IN" sz="2000"/>
          </a:p>
          <a:p>
            <a:pPr marL="0" indent="0">
              <a:lnSpc>
                <a:spcPct val="150000"/>
              </a:lnSpc>
              <a:buNone/>
            </a:pPr>
            <a:endParaRPr lang="en-IN" sz="2000"/>
          </a:p>
          <a:p>
            <a:pPr marL="0" indent="0">
              <a:buNone/>
            </a:pPr>
            <a:endParaRPr lang="en-IN"/>
          </a:p>
          <a:p>
            <a:pPr marL="0" indent="0">
              <a:buNone/>
            </a:pPr>
            <a:endParaRPr lang="en-IN"/>
          </a:p>
          <a:p>
            <a:pPr marL="0" indent="0">
              <a:buNone/>
            </a:pPr>
            <a:endParaRPr lang="en-IN"/>
          </a:p>
          <a:p>
            <a:pPr marL="0" indent="0">
              <a:buNone/>
            </a:pPr>
            <a:endParaRPr lang="en-IN"/>
          </a:p>
        </p:txBody>
      </p:sp>
    </p:spTree>
    <p:extLst>
      <p:ext uri="{BB962C8B-B14F-4D97-AF65-F5344CB8AC3E}">
        <p14:creationId xmlns:p14="http://schemas.microsoft.com/office/powerpoint/2010/main" val="36420597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4591-83DB-A8FD-F2ED-472FDFDA3491}"/>
              </a:ext>
            </a:extLst>
          </p:cNvPr>
          <p:cNvSpPr>
            <a:spLocks noGrp="1"/>
          </p:cNvSpPr>
          <p:nvPr>
            <p:ph type="title"/>
          </p:nvPr>
        </p:nvSpPr>
        <p:spPr>
          <a:xfrm>
            <a:off x="1066800" y="642594"/>
            <a:ext cx="10058400" cy="976344"/>
          </a:xfrm>
        </p:spPr>
        <p:txBody>
          <a:bodyPr/>
          <a:lstStyle/>
          <a:p>
            <a:r>
              <a:rPr lang="en-IN"/>
              <a:t>Conclusion</a:t>
            </a:r>
          </a:p>
        </p:txBody>
      </p:sp>
      <p:sp>
        <p:nvSpPr>
          <p:cNvPr id="3" name="Content Placeholder 2">
            <a:extLst>
              <a:ext uri="{FF2B5EF4-FFF2-40B4-BE49-F238E27FC236}">
                <a16:creationId xmlns:a16="http://schemas.microsoft.com/office/drawing/2014/main" id="{B6B5FF5D-0155-1464-5459-94858F727CFE}"/>
              </a:ext>
            </a:extLst>
          </p:cNvPr>
          <p:cNvSpPr>
            <a:spLocks noGrp="1"/>
          </p:cNvSpPr>
          <p:nvPr>
            <p:ph idx="1"/>
          </p:nvPr>
        </p:nvSpPr>
        <p:spPr>
          <a:xfrm>
            <a:off x="1066800" y="1723869"/>
            <a:ext cx="10058400" cy="4311171"/>
          </a:xfrm>
        </p:spPr>
        <p:txBody>
          <a:bodyPr/>
          <a:lstStyle/>
          <a:p>
            <a:pPr>
              <a:lnSpc>
                <a:spcPct val="150000"/>
              </a:lnSpc>
            </a:pPr>
            <a:r>
              <a:rPr lang="en-US" sz="2000"/>
              <a:t>This project aims to leverage digital marketing principles and hands-on practice to provide valuable insights and recommendations for creating compelling websites and landing pages. </a:t>
            </a:r>
          </a:p>
          <a:p>
            <a:pPr>
              <a:lnSpc>
                <a:spcPct val="150000"/>
              </a:lnSpc>
            </a:pPr>
            <a:r>
              <a:rPr lang="en-US" sz="2000"/>
              <a:t>I have crafted a landing page that effectively showcases the </a:t>
            </a:r>
            <a:r>
              <a:rPr lang="en-US" sz="2000" err="1"/>
              <a:t>Freshworks</a:t>
            </a:r>
            <a:r>
              <a:rPr lang="en-US" sz="2000"/>
              <a:t> product </a:t>
            </a:r>
            <a:r>
              <a:rPr lang="en-US" sz="2000" err="1"/>
              <a:t>freshsales</a:t>
            </a:r>
            <a:r>
              <a:rPr lang="en-US" sz="2000"/>
              <a:t>, aiming to generate leads and enhance brand awareness. </a:t>
            </a:r>
          </a:p>
          <a:p>
            <a:pPr>
              <a:lnSpc>
                <a:spcPct val="150000"/>
              </a:lnSpc>
            </a:pPr>
            <a:r>
              <a:rPr lang="en-US" sz="2000"/>
              <a:t>The actionable insights and design recommendations provided will contribute to the continuous improvement and optimization of </a:t>
            </a:r>
            <a:r>
              <a:rPr lang="en-US" sz="2000" err="1"/>
              <a:t>Freshwork’s</a:t>
            </a:r>
            <a:r>
              <a:rPr lang="en-US" sz="2000"/>
              <a:t> digital presence.</a:t>
            </a:r>
          </a:p>
          <a:p>
            <a:pPr>
              <a:lnSpc>
                <a:spcPct val="150000"/>
              </a:lnSpc>
            </a:pPr>
            <a:endParaRPr lang="en-US" sz="2000"/>
          </a:p>
          <a:p>
            <a:endParaRPr lang="en-IN"/>
          </a:p>
        </p:txBody>
      </p:sp>
    </p:spTree>
    <p:extLst>
      <p:ext uri="{BB962C8B-B14F-4D97-AF65-F5344CB8AC3E}">
        <p14:creationId xmlns:p14="http://schemas.microsoft.com/office/powerpoint/2010/main" val="7116325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D946B0-C712-FBA2-6437-8290A3DA18D2}"/>
              </a:ext>
            </a:extLst>
          </p:cNvPr>
          <p:cNvSpPr>
            <a:spLocks noGrp="1"/>
          </p:cNvSpPr>
          <p:nvPr>
            <p:ph type="title"/>
          </p:nvPr>
        </p:nvSpPr>
        <p:spPr>
          <a:xfrm>
            <a:off x="886918" y="2366463"/>
            <a:ext cx="10058400" cy="1371600"/>
          </a:xfrm>
        </p:spPr>
        <p:txBody>
          <a:bodyPr/>
          <a:lstStyle/>
          <a:p>
            <a:pPr algn="ctr"/>
            <a:r>
              <a:rPr lang="en-IN"/>
              <a:t>Thank you !!</a:t>
            </a:r>
          </a:p>
        </p:txBody>
      </p:sp>
    </p:spTree>
    <p:extLst>
      <p:ext uri="{BB962C8B-B14F-4D97-AF65-F5344CB8AC3E}">
        <p14:creationId xmlns:p14="http://schemas.microsoft.com/office/powerpoint/2010/main" val="361573561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87E6-6449-3E7F-277C-0E7ABDF34CC4}"/>
              </a:ext>
            </a:extLst>
          </p:cNvPr>
          <p:cNvSpPr>
            <a:spLocks noGrp="1"/>
          </p:cNvSpPr>
          <p:nvPr>
            <p:ph type="title"/>
          </p:nvPr>
        </p:nvSpPr>
        <p:spPr>
          <a:xfrm>
            <a:off x="503706" y="681435"/>
            <a:ext cx="10401300" cy="761485"/>
          </a:xfrm>
        </p:spPr>
        <p:txBody>
          <a:bodyPr/>
          <a:lstStyle/>
          <a:p>
            <a:r>
              <a:rPr lang="en-IN"/>
              <a:t> 1.Company selection</a:t>
            </a:r>
          </a:p>
        </p:txBody>
      </p:sp>
      <p:sp>
        <p:nvSpPr>
          <p:cNvPr id="7" name="Content Placeholder 6">
            <a:extLst>
              <a:ext uri="{FF2B5EF4-FFF2-40B4-BE49-F238E27FC236}">
                <a16:creationId xmlns:a16="http://schemas.microsoft.com/office/drawing/2014/main" id="{B49E9A84-17D2-C072-5902-28FF55C9D5E5}"/>
              </a:ext>
            </a:extLst>
          </p:cNvPr>
          <p:cNvSpPr>
            <a:spLocks noGrp="1"/>
          </p:cNvSpPr>
          <p:nvPr>
            <p:ph idx="1"/>
          </p:nvPr>
        </p:nvSpPr>
        <p:spPr>
          <a:xfrm>
            <a:off x="895350" y="1693889"/>
            <a:ext cx="10401299" cy="4482676"/>
          </a:xfrm>
        </p:spPr>
        <p:txBody>
          <a:bodyPr>
            <a:normAutofit/>
          </a:bodyPr>
          <a:lstStyle/>
          <a:p>
            <a:pPr marL="0" indent="0">
              <a:lnSpc>
                <a:spcPct val="150000"/>
              </a:lnSpc>
              <a:buNone/>
            </a:pPr>
            <a:r>
              <a:rPr lang="en-IN" sz="2000"/>
              <a:t>     I have selected </a:t>
            </a:r>
            <a:r>
              <a:rPr lang="en-IN" sz="2000" err="1"/>
              <a:t>Freshworks</a:t>
            </a:r>
            <a:r>
              <a:rPr lang="en-IN" sz="2000"/>
              <a:t> for this web compelling project.</a:t>
            </a:r>
          </a:p>
          <a:p>
            <a:pPr marL="0" indent="0">
              <a:lnSpc>
                <a:spcPct val="150000"/>
              </a:lnSpc>
              <a:buNone/>
            </a:pPr>
            <a:r>
              <a:rPr lang="en-IN" sz="2000" b="1"/>
              <a:t>About </a:t>
            </a:r>
            <a:r>
              <a:rPr lang="en-IN" sz="2000" b="1" err="1"/>
              <a:t>Freshworks</a:t>
            </a:r>
            <a:r>
              <a:rPr lang="en-IN" sz="2000" b="1"/>
              <a:t> : </a:t>
            </a:r>
          </a:p>
          <a:p>
            <a:pPr marL="0" indent="0">
              <a:lnSpc>
                <a:spcPct val="150000"/>
              </a:lnSpc>
              <a:buNone/>
            </a:pPr>
            <a:r>
              <a:rPr lang="en-IN" sz="2000" b="1"/>
              <a:t>      </a:t>
            </a:r>
            <a:r>
              <a:rPr lang="en-US" sz="2000" err="1"/>
              <a:t>Freshworks</a:t>
            </a:r>
            <a:r>
              <a:rPr lang="en-US" sz="2000"/>
              <a:t> is a well-known SaaS (Software as a Service) company that provides customer engagement and IT service management solutions.</a:t>
            </a:r>
          </a:p>
          <a:p>
            <a:pPr marL="0" indent="0">
              <a:lnSpc>
                <a:spcPct val="150000"/>
              </a:lnSpc>
              <a:buNone/>
            </a:pPr>
            <a:r>
              <a:rPr lang="en-US" sz="2000" b="1"/>
              <a:t>Founded: </a:t>
            </a:r>
            <a:r>
              <a:rPr lang="en-US" sz="2000"/>
              <a:t>2010 by Girish </a:t>
            </a:r>
            <a:r>
              <a:rPr lang="en-US" sz="2000" err="1"/>
              <a:t>Mathrubootham</a:t>
            </a:r>
            <a:r>
              <a:rPr lang="en-US" sz="2000"/>
              <a:t> and Shan </a:t>
            </a:r>
            <a:r>
              <a:rPr lang="en-US" sz="2000" err="1"/>
              <a:t>Krishnasamy</a:t>
            </a:r>
            <a:r>
              <a:rPr lang="en-US" sz="2000"/>
              <a:t>.</a:t>
            </a:r>
          </a:p>
          <a:p>
            <a:pPr marL="0" indent="0">
              <a:lnSpc>
                <a:spcPct val="150000"/>
              </a:lnSpc>
              <a:buNone/>
            </a:pPr>
            <a:r>
              <a:rPr lang="en-US" sz="2000" b="1"/>
              <a:t>Headquarters: </a:t>
            </a:r>
            <a:r>
              <a:rPr lang="en-US" sz="2000"/>
              <a:t>San Mateo, California, with a significant presence in Chennai, India.</a:t>
            </a:r>
          </a:p>
          <a:p>
            <a:pPr marL="0" indent="0">
              <a:lnSpc>
                <a:spcPct val="150000"/>
              </a:lnSpc>
              <a:buNone/>
            </a:pPr>
            <a:r>
              <a:rPr lang="en-US" sz="2000" b="1"/>
              <a:t>Business Model: </a:t>
            </a:r>
            <a:r>
              <a:rPr lang="en-US" sz="2000" err="1"/>
              <a:t>Freshworks</a:t>
            </a:r>
            <a:r>
              <a:rPr lang="en-US" sz="2000"/>
              <a:t> operates on a SaaS (Software as a Service) model, offering cloud-based software products.</a:t>
            </a:r>
          </a:p>
          <a:p>
            <a:pPr marL="0" indent="0">
              <a:buNone/>
            </a:pPr>
            <a:endParaRPr lang="en-US" sz="2000"/>
          </a:p>
          <a:p>
            <a:pPr marL="0" indent="0">
              <a:buNone/>
            </a:pPr>
            <a:endParaRPr lang="en-IN" sz="2000"/>
          </a:p>
          <a:p>
            <a:pPr marL="0" indent="0">
              <a:buNone/>
            </a:pPr>
            <a:endParaRPr lang="en-IN"/>
          </a:p>
          <a:p>
            <a:pPr marL="0" indent="0">
              <a:buNone/>
            </a:pPr>
            <a:endParaRPr lang="en-IN"/>
          </a:p>
          <a:p>
            <a:pPr marL="0" indent="0">
              <a:buNone/>
            </a:pPr>
            <a:endParaRPr lang="en-IN"/>
          </a:p>
        </p:txBody>
      </p:sp>
    </p:spTree>
    <p:extLst>
      <p:ext uri="{BB962C8B-B14F-4D97-AF65-F5344CB8AC3E}">
        <p14:creationId xmlns:p14="http://schemas.microsoft.com/office/powerpoint/2010/main" val="2879878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0939-BA16-94F8-052F-19A4C590E03C}"/>
              </a:ext>
            </a:extLst>
          </p:cNvPr>
          <p:cNvSpPr>
            <a:spLocks noGrp="1"/>
          </p:cNvSpPr>
          <p:nvPr>
            <p:ph type="title"/>
          </p:nvPr>
        </p:nvSpPr>
        <p:spPr>
          <a:xfrm>
            <a:off x="680321" y="552653"/>
            <a:ext cx="10058400" cy="1371600"/>
          </a:xfrm>
        </p:spPr>
        <p:txBody>
          <a:bodyPr/>
          <a:lstStyle/>
          <a:p>
            <a:r>
              <a:rPr lang="en-IN"/>
              <a:t>2.Product and service descriptions</a:t>
            </a:r>
          </a:p>
        </p:txBody>
      </p:sp>
      <p:sp>
        <p:nvSpPr>
          <p:cNvPr id="3" name="Content Placeholder 2">
            <a:extLst>
              <a:ext uri="{FF2B5EF4-FFF2-40B4-BE49-F238E27FC236}">
                <a16:creationId xmlns:a16="http://schemas.microsoft.com/office/drawing/2014/main" id="{1F57D3A6-79A3-0119-C712-13ABE3F9F1CD}"/>
              </a:ext>
            </a:extLst>
          </p:cNvPr>
          <p:cNvSpPr>
            <a:spLocks noGrp="1"/>
          </p:cNvSpPr>
          <p:nvPr>
            <p:ph idx="1"/>
          </p:nvPr>
        </p:nvSpPr>
        <p:spPr>
          <a:xfrm>
            <a:off x="680321" y="2068643"/>
            <a:ext cx="9613861" cy="4452078"/>
          </a:xfrm>
        </p:spPr>
        <p:txBody>
          <a:bodyPr>
            <a:normAutofit/>
          </a:bodyPr>
          <a:lstStyle/>
          <a:p>
            <a:pPr marL="0" indent="0" algn="just">
              <a:lnSpc>
                <a:spcPct val="150000"/>
              </a:lnSpc>
              <a:buNone/>
            </a:pPr>
            <a:r>
              <a:rPr lang="en-IN" sz="2000"/>
              <a:t>    A wide suite of products designed to improve customer and employee experience:</a:t>
            </a:r>
          </a:p>
          <a:p>
            <a:pPr algn="just">
              <a:lnSpc>
                <a:spcPct val="150000"/>
              </a:lnSpc>
            </a:pPr>
            <a:r>
              <a:rPr lang="en-IN" sz="2000"/>
              <a:t>Freshdesk – Customer support software</a:t>
            </a:r>
          </a:p>
          <a:p>
            <a:pPr algn="just">
              <a:lnSpc>
                <a:spcPct val="150000"/>
              </a:lnSpc>
            </a:pPr>
            <a:r>
              <a:rPr lang="en-IN" sz="2000" err="1"/>
              <a:t>Freshservice</a:t>
            </a:r>
            <a:r>
              <a:rPr lang="en-IN" sz="2000"/>
              <a:t> – IT service management</a:t>
            </a:r>
          </a:p>
          <a:p>
            <a:pPr algn="just">
              <a:lnSpc>
                <a:spcPct val="150000"/>
              </a:lnSpc>
            </a:pPr>
            <a:r>
              <a:rPr lang="en-IN" sz="2000" err="1"/>
              <a:t>Freshsales</a:t>
            </a:r>
            <a:r>
              <a:rPr lang="en-IN" sz="2000"/>
              <a:t> – CRM for sales teams</a:t>
            </a:r>
          </a:p>
          <a:p>
            <a:pPr algn="just">
              <a:lnSpc>
                <a:spcPct val="150000"/>
              </a:lnSpc>
            </a:pPr>
            <a:r>
              <a:rPr lang="en-IN" sz="2000" err="1"/>
              <a:t>Freshmarketer</a:t>
            </a:r>
            <a:r>
              <a:rPr lang="en-IN" sz="2000"/>
              <a:t> – Marketing automation</a:t>
            </a:r>
          </a:p>
          <a:p>
            <a:pPr algn="just">
              <a:lnSpc>
                <a:spcPct val="150000"/>
              </a:lnSpc>
            </a:pPr>
            <a:r>
              <a:rPr lang="en-IN" sz="2000" err="1"/>
              <a:t>Freshchat</a:t>
            </a:r>
            <a:r>
              <a:rPr lang="en-IN" sz="2000"/>
              <a:t> – Messaging software for customer engagement</a:t>
            </a:r>
          </a:p>
          <a:p>
            <a:pPr algn="just">
              <a:lnSpc>
                <a:spcPct val="150000"/>
              </a:lnSpc>
            </a:pPr>
            <a:r>
              <a:rPr lang="en-IN" sz="2000" err="1"/>
              <a:t>Freshcaller</a:t>
            </a:r>
            <a:r>
              <a:rPr lang="en-IN" sz="2000"/>
              <a:t> – Call </a:t>
            </a:r>
            <a:r>
              <a:rPr lang="en-IN" sz="2000" err="1"/>
              <a:t>center</a:t>
            </a:r>
            <a:r>
              <a:rPr lang="en-IN" sz="2000"/>
              <a:t> software</a:t>
            </a:r>
          </a:p>
        </p:txBody>
      </p:sp>
    </p:spTree>
    <p:extLst>
      <p:ext uri="{BB962C8B-B14F-4D97-AF65-F5344CB8AC3E}">
        <p14:creationId xmlns:p14="http://schemas.microsoft.com/office/powerpoint/2010/main" val="2765750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20C9-3A44-510F-4A18-FA57CA8BC19A}"/>
              </a:ext>
            </a:extLst>
          </p:cNvPr>
          <p:cNvSpPr>
            <a:spLocks noGrp="1"/>
          </p:cNvSpPr>
          <p:nvPr>
            <p:ph type="title"/>
          </p:nvPr>
        </p:nvSpPr>
        <p:spPr>
          <a:xfrm>
            <a:off x="707036" y="606720"/>
            <a:ext cx="10058400" cy="1371600"/>
          </a:xfrm>
        </p:spPr>
        <p:txBody>
          <a:bodyPr/>
          <a:lstStyle/>
          <a:p>
            <a:r>
              <a:rPr lang="en-IN"/>
              <a:t>Market positioning of </a:t>
            </a:r>
            <a:r>
              <a:rPr lang="en-IN" err="1"/>
              <a:t>Freshworks</a:t>
            </a:r>
            <a:endParaRPr lang="en-IN"/>
          </a:p>
        </p:txBody>
      </p:sp>
      <p:sp>
        <p:nvSpPr>
          <p:cNvPr id="4" name="Rectangle 1">
            <a:extLst>
              <a:ext uri="{FF2B5EF4-FFF2-40B4-BE49-F238E27FC236}">
                <a16:creationId xmlns:a16="http://schemas.microsoft.com/office/drawing/2014/main" id="{483628E7-1DC5-83C3-549D-623484548CF1}"/>
              </a:ext>
            </a:extLst>
          </p:cNvPr>
          <p:cNvSpPr>
            <a:spLocks noGrp="1" noChangeArrowheads="1"/>
          </p:cNvSpPr>
          <p:nvPr>
            <p:ph idx="1"/>
          </p:nvPr>
        </p:nvSpPr>
        <p:spPr bwMode="auto">
          <a:xfrm>
            <a:off x="837969" y="2143212"/>
            <a:ext cx="9796533" cy="326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50000"/>
              </a:lnSpc>
              <a:spcBef>
                <a:spcPct val="0"/>
              </a:spcBef>
              <a:spcAft>
                <a:spcPct val="0"/>
              </a:spcAft>
              <a:buFontTx/>
              <a:buChar char="•"/>
            </a:pPr>
            <a:r>
              <a:rPr lang="en-US" altLang="en-US" sz="2000" b="1"/>
              <a:t>Target Audience: </a:t>
            </a:r>
            <a:r>
              <a:rPr lang="en-US" altLang="en-US" sz="2000"/>
              <a:t>Small and medium-sized businesses (SMBs) and mid-market enterprises looking for affordable, easy-to-use customer support and engagement software.</a:t>
            </a:r>
          </a:p>
          <a:p>
            <a:pPr marL="0" lvl="0" indent="0" algn="just" eaLnBrk="0" fontAlgn="base" hangingPunct="0">
              <a:lnSpc>
                <a:spcPct val="150000"/>
              </a:lnSpc>
              <a:spcBef>
                <a:spcPct val="0"/>
              </a:spcBef>
              <a:spcAft>
                <a:spcPct val="0"/>
              </a:spcAft>
              <a:buFontTx/>
              <a:buChar char="•"/>
            </a:pPr>
            <a:r>
              <a:rPr lang="en-US" altLang="en-US" sz="2000" b="1"/>
              <a:t>Global Presence: </a:t>
            </a:r>
            <a:r>
              <a:rPr lang="en-US" altLang="en-US" sz="2000"/>
              <a:t>With customers in over 120 countries, </a:t>
            </a:r>
            <a:r>
              <a:rPr lang="en-US" altLang="en-US" sz="2000" err="1"/>
              <a:t>Freshworks</a:t>
            </a:r>
            <a:r>
              <a:rPr lang="en-US" altLang="en-US" sz="2000"/>
              <a:t> is known for serving companies of various sizes. They boast notable clients like Bridgestone, Klarna, Blue Nile, and Delivery Hero.</a:t>
            </a:r>
          </a:p>
          <a:p>
            <a:pPr marL="0" lvl="0" indent="0" algn="just" eaLnBrk="0" fontAlgn="base" hangingPunct="0">
              <a:lnSpc>
                <a:spcPct val="150000"/>
              </a:lnSpc>
              <a:spcBef>
                <a:spcPct val="0"/>
              </a:spcBef>
              <a:spcAft>
                <a:spcPct val="0"/>
              </a:spcAft>
              <a:buFontTx/>
              <a:buChar char="•"/>
            </a:pPr>
            <a:endParaRPr lang="en-US" altLang="en-US" sz="2000"/>
          </a:p>
        </p:txBody>
      </p:sp>
    </p:spTree>
    <p:extLst>
      <p:ext uri="{BB962C8B-B14F-4D97-AF65-F5344CB8AC3E}">
        <p14:creationId xmlns:p14="http://schemas.microsoft.com/office/powerpoint/2010/main" val="26639739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99FA-FCBD-028D-175B-7AA297B49B7F}"/>
              </a:ext>
            </a:extLst>
          </p:cNvPr>
          <p:cNvSpPr>
            <a:spLocks noGrp="1"/>
          </p:cNvSpPr>
          <p:nvPr>
            <p:ph type="title"/>
          </p:nvPr>
        </p:nvSpPr>
        <p:spPr>
          <a:xfrm>
            <a:off x="1066800" y="599607"/>
            <a:ext cx="10058400" cy="1371600"/>
          </a:xfrm>
        </p:spPr>
        <p:txBody>
          <a:bodyPr/>
          <a:lstStyle/>
          <a:p>
            <a:r>
              <a:rPr lang="en-IN"/>
              <a:t>Growth and recognition</a:t>
            </a:r>
          </a:p>
        </p:txBody>
      </p:sp>
      <p:sp>
        <p:nvSpPr>
          <p:cNvPr id="3" name="Content Placeholder 2">
            <a:extLst>
              <a:ext uri="{FF2B5EF4-FFF2-40B4-BE49-F238E27FC236}">
                <a16:creationId xmlns:a16="http://schemas.microsoft.com/office/drawing/2014/main" id="{F80ADAD2-E3FF-310A-5F66-CEDA8BBDF5D7}"/>
              </a:ext>
            </a:extLst>
          </p:cNvPr>
          <p:cNvSpPr>
            <a:spLocks noGrp="1"/>
          </p:cNvSpPr>
          <p:nvPr>
            <p:ph idx="1"/>
          </p:nvPr>
        </p:nvSpPr>
        <p:spPr>
          <a:xfrm>
            <a:off x="1066800" y="1828801"/>
            <a:ext cx="9613861" cy="4422097"/>
          </a:xfrm>
        </p:spPr>
        <p:txBody>
          <a:bodyPr>
            <a:normAutofit/>
          </a:bodyPr>
          <a:lstStyle/>
          <a:p>
            <a:pPr>
              <a:lnSpc>
                <a:spcPct val="150000"/>
              </a:lnSpc>
            </a:pPr>
            <a:r>
              <a:rPr lang="en-US" sz="2000" err="1"/>
              <a:t>Freshworks</a:t>
            </a:r>
            <a:r>
              <a:rPr lang="en-US" sz="2000"/>
              <a:t> became a unicorn (a privately held startup valued at over $1 billion) in 2018.</a:t>
            </a:r>
          </a:p>
          <a:p>
            <a:pPr>
              <a:lnSpc>
                <a:spcPct val="150000"/>
              </a:lnSpc>
            </a:pPr>
            <a:r>
              <a:rPr lang="en-US" sz="2000"/>
              <a:t>In September 2021, </a:t>
            </a:r>
            <a:r>
              <a:rPr lang="en-US" sz="2000" err="1"/>
              <a:t>Freshworks</a:t>
            </a:r>
            <a:r>
              <a:rPr lang="en-US" sz="2000"/>
              <a:t> went public on the NASDAQ.</a:t>
            </a:r>
          </a:p>
          <a:p>
            <a:pPr>
              <a:lnSpc>
                <a:spcPct val="150000"/>
              </a:lnSpc>
            </a:pPr>
            <a:r>
              <a:rPr lang="en-US" sz="2000" err="1"/>
              <a:t>Freshworks</a:t>
            </a:r>
            <a:r>
              <a:rPr lang="en-US" sz="2000"/>
              <a:t> has increasingly focused on AI-driven features, offering tools like chatbots and AI-based support automation to help businesses enhance customer interactions.</a:t>
            </a:r>
          </a:p>
          <a:p>
            <a:pPr marL="0" indent="0">
              <a:lnSpc>
                <a:spcPct val="150000"/>
              </a:lnSpc>
              <a:buNone/>
            </a:pPr>
            <a:r>
              <a:rPr lang="en-US" sz="2000" b="1"/>
              <a:t>Competitors: </a:t>
            </a:r>
          </a:p>
          <a:p>
            <a:pPr marL="0" indent="0">
              <a:lnSpc>
                <a:spcPct val="150000"/>
              </a:lnSpc>
              <a:buNone/>
            </a:pPr>
            <a:r>
              <a:rPr lang="en-US" sz="2000" b="1"/>
              <a:t>    </a:t>
            </a:r>
            <a:r>
              <a:rPr lang="en-US" sz="2000"/>
              <a:t>Zendesk, Salesforce, HubSpot, </a:t>
            </a:r>
            <a:r>
              <a:rPr lang="en-US" sz="2000" err="1"/>
              <a:t>Zoho</a:t>
            </a:r>
            <a:r>
              <a:rPr lang="en-US" sz="2000"/>
              <a:t>, and ServiceNow.</a:t>
            </a:r>
            <a:endParaRPr lang="en-IN" sz="2000"/>
          </a:p>
        </p:txBody>
      </p:sp>
    </p:spTree>
    <p:extLst>
      <p:ext uri="{BB962C8B-B14F-4D97-AF65-F5344CB8AC3E}">
        <p14:creationId xmlns:p14="http://schemas.microsoft.com/office/powerpoint/2010/main" val="24723854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5048-7997-6C93-199D-4140A51537E0}"/>
              </a:ext>
            </a:extLst>
          </p:cNvPr>
          <p:cNvSpPr>
            <a:spLocks noGrp="1"/>
          </p:cNvSpPr>
          <p:nvPr>
            <p:ph type="title"/>
          </p:nvPr>
        </p:nvSpPr>
        <p:spPr>
          <a:xfrm>
            <a:off x="680321" y="500816"/>
            <a:ext cx="10058400" cy="1371600"/>
          </a:xfrm>
        </p:spPr>
        <p:txBody>
          <a:bodyPr/>
          <a:lstStyle/>
          <a:p>
            <a:r>
              <a:rPr lang="en-IN"/>
              <a:t>3.Website platform identification</a:t>
            </a:r>
          </a:p>
        </p:txBody>
      </p:sp>
      <p:sp>
        <p:nvSpPr>
          <p:cNvPr id="3" name="Content Placeholder 2">
            <a:extLst>
              <a:ext uri="{FF2B5EF4-FFF2-40B4-BE49-F238E27FC236}">
                <a16:creationId xmlns:a16="http://schemas.microsoft.com/office/drawing/2014/main" id="{0681DB06-165F-1F3D-58A1-57E360ECBE19}"/>
              </a:ext>
            </a:extLst>
          </p:cNvPr>
          <p:cNvSpPr>
            <a:spLocks noGrp="1"/>
          </p:cNvSpPr>
          <p:nvPr>
            <p:ph idx="1"/>
          </p:nvPr>
        </p:nvSpPr>
        <p:spPr>
          <a:xfrm>
            <a:off x="680321" y="1872416"/>
            <a:ext cx="9613861" cy="4183848"/>
          </a:xfrm>
        </p:spPr>
        <p:txBody>
          <a:bodyPr/>
          <a:lstStyle/>
          <a:p>
            <a:pPr>
              <a:lnSpc>
                <a:spcPct val="150000"/>
              </a:lnSpc>
            </a:pPr>
            <a:r>
              <a:rPr lang="en-IN"/>
              <a:t> </a:t>
            </a:r>
            <a:r>
              <a:rPr lang="en-IN" sz="2000"/>
              <a:t>The website is developed on </a:t>
            </a:r>
            <a:r>
              <a:rPr lang="en-IN" sz="2000" err="1"/>
              <a:t>Wordpress</a:t>
            </a:r>
            <a:r>
              <a:rPr lang="en-IN" sz="2000"/>
              <a:t> and </a:t>
            </a:r>
            <a:r>
              <a:rPr lang="en-IN" sz="2000" err="1"/>
              <a:t>contenful</a:t>
            </a:r>
            <a:r>
              <a:rPr lang="en-IN" sz="2000"/>
              <a:t> CMS</a:t>
            </a:r>
          </a:p>
          <a:p>
            <a:pPr>
              <a:lnSpc>
                <a:spcPct val="150000"/>
              </a:lnSpc>
            </a:pPr>
            <a:r>
              <a:rPr lang="en-IN" sz="2000"/>
              <a:t>  It is identified using </a:t>
            </a:r>
            <a:r>
              <a:rPr lang="en-IN" sz="2000" err="1"/>
              <a:t>Builtwith</a:t>
            </a:r>
            <a:r>
              <a:rPr lang="en-IN" sz="2000"/>
              <a:t> and </a:t>
            </a:r>
            <a:r>
              <a:rPr lang="en-IN" sz="2000" err="1"/>
              <a:t>wappalyzer</a:t>
            </a:r>
            <a:r>
              <a:rPr lang="en-IN" sz="2000"/>
              <a:t>.</a:t>
            </a:r>
          </a:p>
          <a:p>
            <a:pPr marL="0" indent="0">
              <a:buNone/>
            </a:pPr>
            <a:r>
              <a:rPr lang="en-IN"/>
              <a:t>  </a:t>
            </a:r>
          </a:p>
        </p:txBody>
      </p:sp>
      <p:pic>
        <p:nvPicPr>
          <p:cNvPr id="5" name="Picture 4">
            <a:extLst>
              <a:ext uri="{FF2B5EF4-FFF2-40B4-BE49-F238E27FC236}">
                <a16:creationId xmlns:a16="http://schemas.microsoft.com/office/drawing/2014/main" id="{ECAA22D5-66E0-9F13-3989-5F4D1DD4064D}"/>
              </a:ext>
            </a:extLst>
          </p:cNvPr>
          <p:cNvPicPr>
            <a:picLocks noChangeAspect="1"/>
          </p:cNvPicPr>
          <p:nvPr/>
        </p:nvPicPr>
        <p:blipFill>
          <a:blip r:embed="rId2">
            <a:extLst>
              <a:ext uri="{28A0092B-C50C-407E-A947-70E740481C1C}">
                <a14:useLocalDpi xmlns:a14="http://schemas.microsoft.com/office/drawing/2010/main" val="0"/>
              </a:ext>
            </a:extLst>
          </a:blip>
          <a:srcRect t="4507" r="2705" b="1092"/>
          <a:stretch/>
        </p:blipFill>
        <p:spPr>
          <a:xfrm>
            <a:off x="1638264" y="3035865"/>
            <a:ext cx="6934682" cy="2788170"/>
          </a:xfrm>
          <a:prstGeom prst="rect">
            <a:avLst/>
          </a:prstGeom>
        </p:spPr>
      </p:pic>
    </p:spTree>
    <p:extLst>
      <p:ext uri="{BB962C8B-B14F-4D97-AF65-F5344CB8AC3E}">
        <p14:creationId xmlns:p14="http://schemas.microsoft.com/office/powerpoint/2010/main" val="4254378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EB26-9D59-79FF-FB59-C57DE96302E8}"/>
              </a:ext>
            </a:extLst>
          </p:cNvPr>
          <p:cNvSpPr>
            <a:spLocks noGrp="1"/>
          </p:cNvSpPr>
          <p:nvPr>
            <p:ph type="title"/>
          </p:nvPr>
        </p:nvSpPr>
        <p:spPr>
          <a:xfrm>
            <a:off x="1066800" y="527607"/>
            <a:ext cx="10058400" cy="1371600"/>
          </a:xfrm>
        </p:spPr>
        <p:txBody>
          <a:bodyPr/>
          <a:lstStyle/>
          <a:p>
            <a:r>
              <a:rPr lang="en-IN"/>
              <a:t>Performance report</a:t>
            </a:r>
          </a:p>
        </p:txBody>
      </p:sp>
      <p:sp>
        <p:nvSpPr>
          <p:cNvPr id="3" name="Content Placeholder 2">
            <a:extLst>
              <a:ext uri="{FF2B5EF4-FFF2-40B4-BE49-F238E27FC236}">
                <a16:creationId xmlns:a16="http://schemas.microsoft.com/office/drawing/2014/main" id="{A383AD3C-93DD-61BC-BDBA-CC4C6ABC804A}"/>
              </a:ext>
            </a:extLst>
          </p:cNvPr>
          <p:cNvSpPr>
            <a:spLocks noGrp="1"/>
          </p:cNvSpPr>
          <p:nvPr>
            <p:ph idx="1"/>
          </p:nvPr>
        </p:nvSpPr>
        <p:spPr>
          <a:xfrm>
            <a:off x="854493" y="1698243"/>
            <a:ext cx="10054339" cy="4521127"/>
          </a:xfrm>
        </p:spPr>
        <p:txBody>
          <a:bodyPr/>
          <a:lstStyle/>
          <a:p>
            <a:pPr marL="0" indent="0">
              <a:buNone/>
            </a:pPr>
            <a:r>
              <a:rPr lang="en-IN"/>
              <a:t> Performance metrics of the website: </a:t>
            </a:r>
          </a:p>
          <a:p>
            <a:pPr marL="0" indent="0">
              <a:buNone/>
            </a:pPr>
            <a:r>
              <a:rPr lang="en-IN"/>
              <a:t>  Tools used – </a:t>
            </a:r>
            <a:r>
              <a:rPr lang="en-IN" err="1"/>
              <a:t>Gtmetrix</a:t>
            </a:r>
            <a:r>
              <a:rPr lang="en-IN"/>
              <a:t>, </a:t>
            </a:r>
            <a:r>
              <a:rPr lang="en-IN" err="1"/>
              <a:t>Browserstack</a:t>
            </a:r>
            <a:r>
              <a:rPr lang="en-IN"/>
              <a:t>, Google mobile friendly test.</a:t>
            </a:r>
          </a:p>
          <a:p>
            <a:pPr marL="0" indent="0">
              <a:buNone/>
            </a:pPr>
            <a:endParaRPr lang="en-IN"/>
          </a:p>
          <a:p>
            <a:pPr marL="0" indent="0">
              <a:buNone/>
            </a:pPr>
            <a:r>
              <a:rPr lang="en-IN"/>
              <a:t>     </a:t>
            </a:r>
          </a:p>
        </p:txBody>
      </p:sp>
      <p:pic>
        <p:nvPicPr>
          <p:cNvPr id="5" name="Picture 4">
            <a:extLst>
              <a:ext uri="{FF2B5EF4-FFF2-40B4-BE49-F238E27FC236}">
                <a16:creationId xmlns:a16="http://schemas.microsoft.com/office/drawing/2014/main" id="{B3C8F3A4-3560-A873-F512-008D29D87BBD}"/>
              </a:ext>
            </a:extLst>
          </p:cNvPr>
          <p:cNvPicPr>
            <a:picLocks noChangeAspect="1"/>
          </p:cNvPicPr>
          <p:nvPr/>
        </p:nvPicPr>
        <p:blipFill>
          <a:blip r:embed="rId2">
            <a:extLst>
              <a:ext uri="{28A0092B-C50C-407E-A947-70E740481C1C}">
                <a14:useLocalDpi xmlns:a14="http://schemas.microsoft.com/office/drawing/2010/main" val="0"/>
              </a:ext>
            </a:extLst>
          </a:blip>
          <a:srcRect t="4867" r="21048" b="-4867"/>
          <a:stretch/>
        </p:blipFill>
        <p:spPr>
          <a:xfrm>
            <a:off x="1203220" y="2573037"/>
            <a:ext cx="7659975" cy="3482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76033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2842-3E3C-2625-718F-89032E95B67D}"/>
              </a:ext>
            </a:extLst>
          </p:cNvPr>
          <p:cNvSpPr>
            <a:spLocks noGrp="1"/>
          </p:cNvSpPr>
          <p:nvPr>
            <p:ph type="title"/>
          </p:nvPr>
        </p:nvSpPr>
        <p:spPr>
          <a:xfrm>
            <a:off x="1143781" y="644578"/>
            <a:ext cx="10058400" cy="929390"/>
          </a:xfrm>
        </p:spPr>
        <p:txBody>
          <a:bodyPr/>
          <a:lstStyle/>
          <a:p>
            <a:r>
              <a:rPr lang="en-IN"/>
              <a:t>4.Responsive design testing</a:t>
            </a:r>
          </a:p>
        </p:txBody>
      </p:sp>
      <p:sp>
        <p:nvSpPr>
          <p:cNvPr id="3" name="Content Placeholder 2">
            <a:extLst>
              <a:ext uri="{FF2B5EF4-FFF2-40B4-BE49-F238E27FC236}">
                <a16:creationId xmlns:a16="http://schemas.microsoft.com/office/drawing/2014/main" id="{DF29B295-BF1E-0E6B-61C3-4F104BD02CE2}"/>
              </a:ext>
            </a:extLst>
          </p:cNvPr>
          <p:cNvSpPr>
            <a:spLocks noGrp="1"/>
          </p:cNvSpPr>
          <p:nvPr>
            <p:ph idx="1"/>
          </p:nvPr>
        </p:nvSpPr>
        <p:spPr>
          <a:xfrm>
            <a:off x="1143781" y="1573968"/>
            <a:ext cx="9904437" cy="4916773"/>
          </a:xfrm>
        </p:spPr>
        <p:txBody>
          <a:bodyPr>
            <a:noAutofit/>
          </a:bodyPr>
          <a:lstStyle/>
          <a:p>
            <a:pPr marL="0" indent="0" algn="just">
              <a:lnSpc>
                <a:spcPct val="150000"/>
              </a:lnSpc>
              <a:buNone/>
            </a:pPr>
            <a:r>
              <a:rPr lang="en-IN" sz="2000" b="1" err="1"/>
              <a:t>Freshworks</a:t>
            </a:r>
            <a:r>
              <a:rPr lang="en-IN" sz="2000" b="1"/>
              <a:t> Homepage: </a:t>
            </a:r>
          </a:p>
          <a:p>
            <a:pPr marL="0" indent="0" algn="just">
              <a:lnSpc>
                <a:spcPct val="150000"/>
              </a:lnSpc>
              <a:buNone/>
            </a:pPr>
            <a:r>
              <a:rPr lang="en-IN" sz="2000"/>
              <a:t>The responsive time of the webpage is good with recommended score. Interactive time is much longer than recommended.</a:t>
            </a:r>
          </a:p>
          <a:p>
            <a:pPr marL="0" indent="0" algn="just">
              <a:lnSpc>
                <a:spcPct val="150000"/>
              </a:lnSpc>
              <a:buNone/>
            </a:pPr>
            <a:r>
              <a:rPr lang="en-IN" sz="2000" b="1"/>
              <a:t>Service page: </a:t>
            </a:r>
          </a:p>
          <a:p>
            <a:pPr marL="0" indent="0" algn="just">
              <a:lnSpc>
                <a:spcPct val="150000"/>
              </a:lnSpc>
              <a:buNone/>
            </a:pPr>
            <a:r>
              <a:rPr lang="en-IN" sz="2000"/>
              <a:t>Overall good responsive page but image optimization is needed in this page.</a:t>
            </a:r>
          </a:p>
          <a:p>
            <a:pPr marL="0" indent="0" algn="just">
              <a:lnSpc>
                <a:spcPct val="150000"/>
              </a:lnSpc>
              <a:buNone/>
            </a:pPr>
            <a:r>
              <a:rPr lang="en-IN" sz="2000" b="1"/>
              <a:t>Support page: </a:t>
            </a:r>
          </a:p>
          <a:p>
            <a:pPr marL="0" indent="0" algn="just">
              <a:lnSpc>
                <a:spcPct val="150000"/>
              </a:lnSpc>
              <a:buNone/>
            </a:pPr>
            <a:r>
              <a:rPr lang="en-IN" sz="2000"/>
              <a:t>Good responsive score but Java scripts need to be minified also its execution time needs to be reduced.</a:t>
            </a:r>
          </a:p>
          <a:p>
            <a:pPr marL="0" indent="0" algn="just">
              <a:lnSpc>
                <a:spcPct val="150000"/>
              </a:lnSpc>
              <a:buNone/>
            </a:pPr>
            <a:endParaRPr lang="en-IN" sz="2000"/>
          </a:p>
          <a:p>
            <a:pPr marL="0" indent="0">
              <a:lnSpc>
                <a:spcPct val="170000"/>
              </a:lnSpc>
              <a:buNone/>
            </a:pPr>
            <a:endParaRPr lang="en-IN" sz="2000"/>
          </a:p>
          <a:p>
            <a:pPr marL="0" indent="0">
              <a:buNone/>
            </a:pPr>
            <a:endParaRPr lang="en-IN"/>
          </a:p>
          <a:p>
            <a:pPr marL="0" indent="0">
              <a:buNone/>
            </a:pPr>
            <a:endParaRPr lang="en-IN"/>
          </a:p>
        </p:txBody>
      </p:sp>
    </p:spTree>
    <p:extLst>
      <p:ext uri="{BB962C8B-B14F-4D97-AF65-F5344CB8AC3E}">
        <p14:creationId xmlns:p14="http://schemas.microsoft.com/office/powerpoint/2010/main" val="3963327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CFC7-DB9D-B82B-02BB-E5B80922A2E5}"/>
              </a:ext>
            </a:extLst>
          </p:cNvPr>
          <p:cNvSpPr>
            <a:spLocks noGrp="1"/>
          </p:cNvSpPr>
          <p:nvPr>
            <p:ph type="title"/>
          </p:nvPr>
        </p:nvSpPr>
        <p:spPr>
          <a:xfrm>
            <a:off x="1066800" y="612614"/>
            <a:ext cx="10058400" cy="1142663"/>
          </a:xfrm>
        </p:spPr>
        <p:txBody>
          <a:bodyPr/>
          <a:lstStyle/>
          <a:p>
            <a:r>
              <a:rPr lang="en-IN"/>
              <a:t>5.Website mistake identification</a:t>
            </a:r>
          </a:p>
        </p:txBody>
      </p:sp>
      <p:sp>
        <p:nvSpPr>
          <p:cNvPr id="3" name="Content Placeholder 2">
            <a:extLst>
              <a:ext uri="{FF2B5EF4-FFF2-40B4-BE49-F238E27FC236}">
                <a16:creationId xmlns:a16="http://schemas.microsoft.com/office/drawing/2014/main" id="{70C7C7F9-8613-5EEE-3A63-801EE1CABA6E}"/>
              </a:ext>
            </a:extLst>
          </p:cNvPr>
          <p:cNvSpPr>
            <a:spLocks noGrp="1"/>
          </p:cNvSpPr>
          <p:nvPr>
            <p:ph idx="1"/>
          </p:nvPr>
        </p:nvSpPr>
        <p:spPr>
          <a:xfrm>
            <a:off x="1066800" y="1944914"/>
            <a:ext cx="10058400" cy="4090126"/>
          </a:xfrm>
        </p:spPr>
        <p:txBody>
          <a:bodyPr>
            <a:noAutofit/>
          </a:bodyPr>
          <a:lstStyle/>
          <a:p>
            <a:pPr>
              <a:lnSpc>
                <a:spcPct val="150000"/>
              </a:lnSpc>
            </a:pPr>
            <a:r>
              <a:rPr lang="en-IN" sz="2000"/>
              <a:t> The pages contain images with no alt tags.</a:t>
            </a:r>
          </a:p>
          <a:p>
            <a:pPr>
              <a:lnSpc>
                <a:spcPct val="150000"/>
              </a:lnSpc>
            </a:pPr>
            <a:r>
              <a:rPr lang="en-IN" sz="2000"/>
              <a:t> The pages having excessive DOM size.</a:t>
            </a:r>
          </a:p>
          <a:p>
            <a:pPr algn="just">
              <a:lnSpc>
                <a:spcPct val="150000"/>
              </a:lnSpc>
            </a:pPr>
            <a:r>
              <a:rPr lang="en-IN" sz="2000"/>
              <a:t> Java script execution time should be reduced.</a:t>
            </a:r>
          </a:p>
          <a:p>
            <a:pPr algn="just">
              <a:lnSpc>
                <a:spcPct val="150000"/>
              </a:lnSpc>
            </a:pPr>
            <a:r>
              <a:rPr lang="en-IN" sz="2000"/>
              <a:t> The images should be sized properly.</a:t>
            </a:r>
          </a:p>
          <a:p>
            <a:pPr algn="just">
              <a:lnSpc>
                <a:spcPct val="150000"/>
              </a:lnSpc>
            </a:pPr>
            <a:r>
              <a:rPr lang="en-IN" sz="2000"/>
              <a:t> HTML tag is missing in some pages.</a:t>
            </a:r>
          </a:p>
          <a:p>
            <a:pPr algn="just">
              <a:lnSpc>
                <a:spcPct val="150000"/>
              </a:lnSpc>
            </a:pPr>
            <a:r>
              <a:rPr lang="en-IN" sz="2000"/>
              <a:t>The speed of the homepage should be optimized.</a:t>
            </a:r>
          </a:p>
          <a:p>
            <a:pPr algn="just">
              <a:lnSpc>
                <a:spcPct val="150000"/>
              </a:lnSpc>
            </a:pPr>
            <a:r>
              <a:rPr lang="en-IN" sz="2000"/>
              <a:t> Site has invalid robot.txt file.</a:t>
            </a:r>
          </a:p>
          <a:p>
            <a:pPr algn="just"/>
            <a:endParaRPr lang="en-IN"/>
          </a:p>
          <a:p>
            <a:pPr marL="0" indent="0">
              <a:buNone/>
            </a:pPr>
            <a:r>
              <a:rPr lang="en-IN" sz="2400"/>
              <a:t>  </a:t>
            </a:r>
          </a:p>
        </p:txBody>
      </p:sp>
    </p:spTree>
    <p:extLst>
      <p:ext uri="{BB962C8B-B14F-4D97-AF65-F5344CB8AC3E}">
        <p14:creationId xmlns:p14="http://schemas.microsoft.com/office/powerpoint/2010/main" val="1743105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Savon</vt:lpstr>
      <vt:lpstr>Web presence project</vt:lpstr>
      <vt:lpstr> 1.Company selection</vt:lpstr>
      <vt:lpstr>2.Product and service descriptions</vt:lpstr>
      <vt:lpstr>Market positioning of Freshworks</vt:lpstr>
      <vt:lpstr>Growth and recognition</vt:lpstr>
      <vt:lpstr>3.Website platform identification</vt:lpstr>
      <vt:lpstr>Performance report</vt:lpstr>
      <vt:lpstr>4.Responsive design testing</vt:lpstr>
      <vt:lpstr>5.Website mistake identification</vt:lpstr>
      <vt:lpstr>Suggestion</vt:lpstr>
      <vt:lpstr>6.Website best practices list</vt:lpstr>
      <vt:lpstr>PowerPoint Presentation</vt:lpstr>
      <vt:lpstr>7.Landing page design</vt:lpstr>
      <vt:lpstr>PowerPoint Presentation</vt:lpstr>
      <vt:lpstr>Landing page of freshsales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Subiksha Saravanan</dc:creator>
  <cp:revision>1</cp:revision>
  <dcterms:created xsi:type="dcterms:W3CDTF">2024-09-06T06:22:12Z</dcterms:created>
  <dcterms:modified xsi:type="dcterms:W3CDTF">2024-09-19T05:53:56Z</dcterms:modified>
</cp:coreProperties>
</file>