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0287000" cx="18288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Poppins SemiBold"/>
      <p:regular r:id="rId39"/>
      <p:bold r:id="rId40"/>
      <p:italic r:id="rId41"/>
      <p:boldItalic r:id="rId42"/>
    </p:embeddedFont>
    <p:embeddedFont>
      <p:font typeface="DM Sans"/>
      <p:bold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hbgMjw+qz/MHVCVFlngrDy6Uj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.fntdata"/><Relationship Id="rId42" Type="http://schemas.openxmlformats.org/officeDocument/2006/relationships/font" Target="fonts/PoppinsSemiBold-boldItalic.fntdata"/><Relationship Id="rId41" Type="http://schemas.openxmlformats.org/officeDocument/2006/relationships/font" Target="fonts/PoppinsSemiBold-italic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bold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PoppinsSemiBold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4.jp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144000" y="5775008"/>
            <a:ext cx="9144000" cy="9525"/>
          </a:xfrm>
          <a:custGeom>
            <a:rect b="b" l="l" r="r" t="t"/>
            <a:pathLst>
              <a:path extrusionOk="0" h="9525" w="9144000">
                <a:moveTo>
                  <a:pt x="0" y="0"/>
                </a:moveTo>
                <a:lnTo>
                  <a:pt x="914400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6F0E9">
              <a:alpha val="80000"/>
            </a:srgbClr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0" y="814940"/>
            <a:ext cx="8539162" cy="8443341"/>
          </a:xfrm>
          <a:custGeom>
            <a:rect b="b" l="l" r="r" t="t"/>
            <a:pathLst>
              <a:path extrusionOk="0" h="11257788" w="11385550">
                <a:moveTo>
                  <a:pt x="156337" y="0"/>
                </a:moveTo>
                <a:lnTo>
                  <a:pt x="0" y="235077"/>
                </a:lnTo>
                <a:lnTo>
                  <a:pt x="0" y="11022711"/>
                </a:lnTo>
                <a:lnTo>
                  <a:pt x="156337" y="11257788"/>
                </a:lnTo>
                <a:lnTo>
                  <a:pt x="7645400" y="11257788"/>
                </a:lnTo>
                <a:lnTo>
                  <a:pt x="11385550" y="5635498"/>
                </a:lnTo>
                <a:lnTo>
                  <a:pt x="764540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b="0" l="-40361" r="-8921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2147164"/>
            <a:ext cx="5587498" cy="56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Myntra analysis</a:t>
            </a:r>
            <a:endParaRPr/>
          </a:p>
          <a:p>
            <a:pPr indent="0" lvl="0" marL="0" marR="0" rtl="0" algn="l">
              <a:lnSpc>
                <a:spcPct val="1482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Indian E-commerce company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823275" y="7625421"/>
            <a:ext cx="8720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Subiksha S | MBE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0"/>
          <p:cNvSpPr txBox="1"/>
          <p:nvPr/>
        </p:nvSpPr>
        <p:spPr>
          <a:xfrm>
            <a:off x="1413720" y="5508079"/>
            <a:ext cx="4460824" cy="2439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Artificial Intelligence (AI) &amp; Machine Learning (ML)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8458800" y="5384250"/>
            <a:ext cx="24777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12381062" y="5488562"/>
            <a:ext cx="4801686" cy="1271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5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Augmented Reality &amp; Virtual Try-On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338176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891187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1445542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2715920" y="558213"/>
            <a:ext cx="13167712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Technology utilization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1"/>
          <p:cNvSpPr/>
          <p:nvPr/>
        </p:nvSpPr>
        <p:spPr>
          <a:xfrm>
            <a:off x="10109102" y="81886"/>
            <a:ext cx="8178831" cy="9944100"/>
          </a:xfrm>
          <a:custGeom>
            <a:rect b="b" l="l" r="r" t="t"/>
            <a:pathLst>
              <a:path extrusionOk="0" h="13258800" w="10905109">
                <a:moveTo>
                  <a:pt x="6973824" y="0"/>
                </a:moveTo>
                <a:cubicBezTo>
                  <a:pt x="5080381" y="0"/>
                  <a:pt x="3421253" y="991108"/>
                  <a:pt x="2507361" y="2472055"/>
                </a:cubicBezTo>
                <a:lnTo>
                  <a:pt x="739648" y="5518023"/>
                </a:lnTo>
                <a:cubicBezTo>
                  <a:pt x="693928" y="5590794"/>
                  <a:pt x="653923" y="5663565"/>
                  <a:pt x="611124" y="5739130"/>
                </a:cubicBezTo>
                <a:lnTo>
                  <a:pt x="611124" y="5741924"/>
                </a:lnTo>
                <a:cubicBezTo>
                  <a:pt x="219837" y="6458585"/>
                  <a:pt x="0" y="7276084"/>
                  <a:pt x="0" y="8146796"/>
                </a:cubicBezTo>
                <a:cubicBezTo>
                  <a:pt x="0" y="10968736"/>
                  <a:pt x="2336038" y="13258800"/>
                  <a:pt x="5214620" y="13258800"/>
                </a:cubicBezTo>
                <a:cubicBezTo>
                  <a:pt x="7293610" y="13258800"/>
                  <a:pt x="9089898" y="12063349"/>
                  <a:pt x="9926574" y="10336022"/>
                </a:cubicBezTo>
                <a:lnTo>
                  <a:pt x="10905109" y="8663686"/>
                </a:lnTo>
                <a:lnTo>
                  <a:pt x="10905109" y="1754505"/>
                </a:lnTo>
                <a:lnTo>
                  <a:pt x="10905109" y="1754505"/>
                </a:lnTo>
                <a:cubicBezTo>
                  <a:pt x="9949053" y="679577"/>
                  <a:pt x="8541893" y="0"/>
                  <a:pt x="6973824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22" l="-63386" r="-56384" t="-82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028700" y="1207132"/>
            <a:ext cx="10394556" cy="1827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Artificial intelligence and machine learning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3078756" y="8373466"/>
            <a:ext cx="2877312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 Search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3078756" y="6318695"/>
            <a:ext cx="6572707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and Filter Optimization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3078756" y="4263933"/>
            <a:ext cx="6989950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Personalized Recommendations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2"/>
          <p:cNvSpPr/>
          <p:nvPr/>
        </p:nvSpPr>
        <p:spPr>
          <a:xfrm>
            <a:off x="9639891" y="0"/>
            <a:ext cx="8648109" cy="10287000"/>
          </a:xfrm>
          <a:custGeom>
            <a:rect b="b" l="l" r="r" t="t"/>
            <a:pathLst>
              <a:path extrusionOk="0" h="10287000" w="8648109">
                <a:moveTo>
                  <a:pt x="0" y="0"/>
                </a:moveTo>
                <a:lnTo>
                  <a:pt x="8648109" y="0"/>
                </a:lnTo>
                <a:lnTo>
                  <a:pt x="86481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2460" r="-25735" t="0"/>
            </a:stretch>
          </a:blipFill>
          <a:ln>
            <a:noFill/>
          </a:ln>
        </p:spPr>
      </p:sp>
      <p:sp>
        <p:nvSpPr>
          <p:cNvPr id="193" name="Google Shape;193;p12"/>
          <p:cNvSpPr txBox="1"/>
          <p:nvPr/>
        </p:nvSpPr>
        <p:spPr>
          <a:xfrm>
            <a:off x="1028700" y="861489"/>
            <a:ext cx="7253792" cy="1379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5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028700" y="4580439"/>
            <a:ext cx="4338085" cy="700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6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Insights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1028700" y="3698948"/>
            <a:ext cx="657158" cy="7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4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1028700" y="6622771"/>
            <a:ext cx="5518614" cy="2235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4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  <a:p>
            <a:pPr indent="0" lvl="0" marL="0" marR="0" rtl="0" algn="l">
              <a:lnSpc>
                <a:spcPct val="12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6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Inventory and Demand Forecasting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3"/>
          <p:cNvSpPr/>
          <p:nvPr/>
        </p:nvSpPr>
        <p:spPr>
          <a:xfrm>
            <a:off x="0" y="0"/>
            <a:ext cx="7696200" cy="10287000"/>
          </a:xfrm>
          <a:custGeom>
            <a:rect b="b" l="l" r="r" t="t"/>
            <a:pathLst>
              <a:path extrusionOk="0" h="10287000" w="7696200">
                <a:moveTo>
                  <a:pt x="0" y="0"/>
                </a:moveTo>
                <a:lnTo>
                  <a:pt x="7696200" y="0"/>
                </a:lnTo>
                <a:lnTo>
                  <a:pt x="7696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0290" r="-50318" t="0"/>
            </a:stretch>
          </a:blipFill>
          <a:ln>
            <a:noFill/>
          </a:ln>
        </p:spPr>
      </p:sp>
      <p:sp>
        <p:nvSpPr>
          <p:cNvPr id="203" name="Google Shape;203;p13"/>
          <p:cNvSpPr/>
          <p:nvPr/>
        </p:nvSpPr>
        <p:spPr>
          <a:xfrm>
            <a:off x="8366693" y="6037136"/>
            <a:ext cx="9327639" cy="11173"/>
          </a:xfrm>
          <a:custGeom>
            <a:rect b="b" l="l" r="r" t="t"/>
            <a:pathLst>
              <a:path extrusionOk="0" h="11176" w="9327642">
                <a:moveTo>
                  <a:pt x="0" y="0"/>
                </a:moveTo>
                <a:lnTo>
                  <a:pt x="0" y="11176"/>
                </a:lnTo>
                <a:lnTo>
                  <a:pt x="9327642" y="11176"/>
                </a:lnTo>
                <a:lnTo>
                  <a:pt x="0" y="0"/>
                </a:lnTo>
                <a:close/>
              </a:path>
            </a:pathLst>
          </a:custGeom>
          <a:solidFill>
            <a:srgbClr val="D1D2D1"/>
          </a:solidFill>
          <a:ln>
            <a:noFill/>
          </a:ln>
        </p:spPr>
      </p:sp>
      <p:sp>
        <p:nvSpPr>
          <p:cNvPr id="204" name="Google Shape;204;p13"/>
          <p:cNvSpPr txBox="1"/>
          <p:nvPr/>
        </p:nvSpPr>
        <p:spPr>
          <a:xfrm>
            <a:off x="8366693" y="1913773"/>
            <a:ext cx="8401764" cy="337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6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Augmented Reality &amp; Virtual Try-On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8366693" y="6464818"/>
            <a:ext cx="5842940" cy="23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0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8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Virtual Try-On Features Myntra Studio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4"/>
          <p:cNvSpPr/>
          <p:nvPr/>
        </p:nvSpPr>
        <p:spPr>
          <a:xfrm>
            <a:off x="0" y="-1241327"/>
            <a:ext cx="18288000" cy="13716000"/>
          </a:xfrm>
          <a:custGeom>
            <a:rect b="b" l="l" r="r" t="t"/>
            <a:pathLst>
              <a:path extrusionOk="0" h="13716000" w="1828800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7E6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/>
          <p:nvPr/>
        </p:nvSpPr>
        <p:spPr>
          <a:xfrm>
            <a:off x="1919859" y="619862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5"/>
          <p:cNvSpPr/>
          <p:nvPr/>
        </p:nvSpPr>
        <p:spPr>
          <a:xfrm>
            <a:off x="1919859" y="2658408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5"/>
          <p:cNvSpPr/>
          <p:nvPr/>
        </p:nvSpPr>
        <p:spPr>
          <a:xfrm>
            <a:off x="9367523" y="619862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5"/>
          <p:cNvSpPr/>
          <p:nvPr/>
        </p:nvSpPr>
        <p:spPr>
          <a:xfrm>
            <a:off x="9386573" y="2660399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5"/>
          <p:cNvSpPr txBox="1"/>
          <p:nvPr/>
        </p:nvSpPr>
        <p:spPr>
          <a:xfrm>
            <a:off x="5890927" y="274682"/>
            <a:ext cx="6180010" cy="1652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Strengths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3246301" y="6863696"/>
            <a:ext cx="4434554" cy="137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4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Exclusive Brands &amp; Private Labels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2013328" y="3328130"/>
            <a:ext cx="6949954" cy="137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4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Market Leadership in Fashion E-commerce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0675725" y="7197071"/>
            <a:ext cx="4471778" cy="690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End of Reason Sale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10073869" y="3689128"/>
            <a:ext cx="5699646" cy="690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Product Portfolio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1919859" y="5984034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6"/>
          <p:cNvSpPr/>
          <p:nvPr/>
        </p:nvSpPr>
        <p:spPr>
          <a:xfrm>
            <a:off x="1962122" y="2264502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6"/>
          <p:cNvSpPr/>
          <p:nvPr/>
        </p:nvSpPr>
        <p:spPr>
          <a:xfrm>
            <a:off x="9367523" y="2264502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6"/>
          <p:cNvSpPr/>
          <p:nvPr/>
        </p:nvSpPr>
        <p:spPr>
          <a:xfrm>
            <a:off x="9651084" y="5984034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6"/>
          <p:cNvSpPr txBox="1"/>
          <p:nvPr/>
        </p:nvSpPr>
        <p:spPr>
          <a:xfrm>
            <a:off x="2946950" y="6466875"/>
            <a:ext cx="48570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Dependency on Discounts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3105175" y="3263725"/>
            <a:ext cx="4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Return Rates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11624025" y="6466875"/>
            <a:ext cx="5250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Profitability</a:t>
            </a:r>
            <a:r>
              <a:rPr lang="en-US" sz="4399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10559874" y="3150525"/>
            <a:ext cx="46989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Limited Offline Presence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6094305" y="423758"/>
            <a:ext cx="5765168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C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1028700" y="639835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7"/>
          <p:cNvSpPr/>
          <p:nvPr/>
        </p:nvSpPr>
        <p:spPr>
          <a:xfrm>
            <a:off x="1028700" y="1028700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7"/>
          <p:cNvSpPr/>
          <p:nvPr/>
        </p:nvSpPr>
        <p:spPr>
          <a:xfrm>
            <a:off x="10258692" y="639835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7"/>
          <p:cNvSpPr/>
          <p:nvPr/>
        </p:nvSpPr>
        <p:spPr>
          <a:xfrm>
            <a:off x="10258692" y="1028700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4" y="0"/>
                </a:lnTo>
                <a:lnTo>
                  <a:pt x="6995064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7"/>
          <p:cNvSpPr txBox="1"/>
          <p:nvPr/>
        </p:nvSpPr>
        <p:spPr>
          <a:xfrm>
            <a:off x="5131375" y="4214089"/>
            <a:ext cx="8185747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2049904" y="7057673"/>
            <a:ext cx="5057146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Expansion into Tier 2 and 3 Cities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1592018" y="1706794"/>
            <a:ext cx="5991149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Sustainability and Ethical Fashion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12230548" y="7057673"/>
            <a:ext cx="3117771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International Expansion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12168207" y="1706528"/>
            <a:ext cx="3245015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Omnichannel Strategy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C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77381" y="87030"/>
            <a:ext cx="18129247" cy="10109197"/>
          </a:xfrm>
          <a:custGeom>
            <a:rect b="b" l="l" r="r" t="t"/>
            <a:pathLst>
              <a:path extrusionOk="0" h="10109197" w="18129247">
                <a:moveTo>
                  <a:pt x="0" y="0"/>
                </a:moveTo>
                <a:lnTo>
                  <a:pt x="18129247" y="0"/>
                </a:lnTo>
                <a:lnTo>
                  <a:pt x="18129247" y="10109197"/>
                </a:lnTo>
                <a:lnTo>
                  <a:pt x="0" y="10109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8"/>
          <p:cNvSpPr txBox="1"/>
          <p:nvPr/>
        </p:nvSpPr>
        <p:spPr>
          <a:xfrm>
            <a:off x="7248687" y="1182253"/>
            <a:ext cx="6259941" cy="1385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7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Threats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229557" y="3578219"/>
            <a:ext cx="2988754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Intense Competition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3488160" y="6482363"/>
            <a:ext cx="4853997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Retention Issues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10210971" y="6482363"/>
            <a:ext cx="4441374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Rising Operational Costs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11012824" y="3357248"/>
            <a:ext cx="3055306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3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Logistics and Delivery Challenges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9"/>
          <p:cNvGrpSpPr/>
          <p:nvPr/>
        </p:nvGrpSpPr>
        <p:grpSpPr>
          <a:xfrm>
            <a:off x="914692" y="-3"/>
            <a:ext cx="16458567" cy="10286997"/>
            <a:chOff x="63500" y="63500"/>
            <a:chExt cx="16458564" cy="10287000"/>
          </a:xfrm>
        </p:grpSpPr>
        <p:sp>
          <p:nvSpPr>
            <p:cNvPr id="266" name="Google Shape;266;p19"/>
            <p:cNvSpPr/>
            <p:nvPr/>
          </p:nvSpPr>
          <p:spPr>
            <a:xfrm>
              <a:off x="63500" y="857123"/>
              <a:ext cx="16458564" cy="8699754"/>
            </a:xfrm>
            <a:custGeom>
              <a:rect b="b" l="l" r="r" t="t"/>
              <a:pathLst>
                <a:path extrusionOk="0" h="8699754" w="16458564">
                  <a:moveTo>
                    <a:pt x="16337407" y="118618"/>
                  </a:moveTo>
                  <a:lnTo>
                    <a:pt x="16337407" y="8578596"/>
                  </a:lnTo>
                  <a:lnTo>
                    <a:pt x="118745" y="8578596"/>
                  </a:lnTo>
                  <a:lnTo>
                    <a:pt x="118745" y="118618"/>
                  </a:lnTo>
                  <a:close/>
                  <a:moveTo>
                    <a:pt x="0" y="0"/>
                  </a:moveTo>
                  <a:lnTo>
                    <a:pt x="0" y="8699754"/>
                  </a:lnTo>
                  <a:lnTo>
                    <a:pt x="16458564" y="8699754"/>
                  </a:lnTo>
                  <a:lnTo>
                    <a:pt x="16458564" y="0"/>
                  </a:lnTo>
                  <a:close/>
                </a:path>
              </a:pathLst>
            </a:custGeom>
            <a:solidFill>
              <a:srgbClr val="DB4941"/>
            </a:solidFill>
            <a:ln>
              <a:noFill/>
            </a:ln>
          </p:spPr>
        </p:sp>
        <p:sp>
          <p:nvSpPr>
            <p:cNvPr id="267" name="Google Shape;267;p19"/>
            <p:cNvSpPr/>
            <p:nvPr/>
          </p:nvSpPr>
          <p:spPr>
            <a:xfrm>
              <a:off x="3008503" y="63500"/>
              <a:ext cx="10410825" cy="10287000"/>
            </a:xfrm>
            <a:custGeom>
              <a:rect b="b" l="l" r="r" t="t"/>
              <a:pathLst>
                <a:path extrusionOk="0" h="10287000" w="10410825">
                  <a:moveTo>
                    <a:pt x="0" y="0"/>
                  </a:moveTo>
                  <a:lnTo>
                    <a:pt x="0" y="10287000"/>
                  </a:lnTo>
                  <a:lnTo>
                    <a:pt x="10410825" y="10287000"/>
                  </a:lnTo>
                  <a:lnTo>
                    <a:pt x="10410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68" name="Google Shape;268;p19"/>
          <p:cNvSpPr txBox="1"/>
          <p:nvPr/>
        </p:nvSpPr>
        <p:spPr>
          <a:xfrm>
            <a:off x="5865886" y="3169044"/>
            <a:ext cx="6687055" cy="4075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2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 txBox="1"/>
          <p:nvPr/>
        </p:nvSpPr>
        <p:spPr>
          <a:xfrm>
            <a:off x="2003862" y="6923984"/>
            <a:ext cx="2632424" cy="15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Founded:</a:t>
            </a:r>
            <a:endParaRPr/>
          </a:p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58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2007, India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7140297" y="6135214"/>
            <a:ext cx="4007406" cy="2656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3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Ownership:</a:t>
            </a:r>
            <a:endParaRPr/>
          </a:p>
          <a:p>
            <a:pPr indent="0" lvl="0" marL="0" marR="0" rtl="0" algn="ctr">
              <a:lnSpc>
                <a:spcPct val="149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Acquired by Flipkart in 2014 (part of Walmart Group)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3195316" y="6135214"/>
            <a:ext cx="4063984" cy="312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model:</a:t>
            </a:r>
            <a:endParaRPr/>
          </a:p>
          <a:p>
            <a:pPr indent="0" lvl="0" marL="0" marR="0" rtl="0" algn="ctr">
              <a:lnSpc>
                <a:spcPct val="148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Online fashion and lifestyle retailer, primarily operating on a B2C model.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43610" y="440893"/>
            <a:ext cx="8090764" cy="12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Company profile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1801768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9" y="0"/>
                </a:lnTo>
                <a:lnTo>
                  <a:pt x="4679109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20"/>
          <p:cNvSpPr/>
          <p:nvPr/>
        </p:nvSpPr>
        <p:spPr>
          <a:xfrm>
            <a:off x="6803479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9" y="0"/>
                </a:lnTo>
                <a:lnTo>
                  <a:pt x="4679109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20"/>
          <p:cNvSpPr/>
          <p:nvPr/>
        </p:nvSpPr>
        <p:spPr>
          <a:xfrm>
            <a:off x="11805190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8" y="0"/>
                </a:lnTo>
                <a:lnTo>
                  <a:pt x="4679108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20"/>
          <p:cNvSpPr txBox="1"/>
          <p:nvPr/>
        </p:nvSpPr>
        <p:spPr>
          <a:xfrm>
            <a:off x="2536088" y="5191373"/>
            <a:ext cx="3277695" cy="148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impact reviews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8041043" y="5191373"/>
            <a:ext cx="2236575" cy="2223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 impact reviews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12605547" y="5191373"/>
            <a:ext cx="3140345" cy="148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impact reviews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4012359" y="3390767"/>
            <a:ext cx="266186" cy="6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14014542" y="3340922"/>
            <a:ext cx="266167" cy="633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4202249" y="236277"/>
            <a:ext cx="93201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b="1" lang="en-US" sz="6999"/>
              <a:t>reviews</a:t>
            </a:r>
            <a:r>
              <a:rPr b="1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social media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9004525" y="3429000"/>
            <a:ext cx="9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/>
          <p:nvPr/>
        </p:nvSpPr>
        <p:spPr>
          <a:xfrm>
            <a:off x="1242231" y="0"/>
            <a:ext cx="9525" cy="5427602"/>
          </a:xfrm>
          <a:custGeom>
            <a:rect b="b" l="l" r="r" t="t"/>
            <a:pathLst>
              <a:path extrusionOk="0" h="5427599" w="9525">
                <a:moveTo>
                  <a:pt x="0" y="0"/>
                </a:moveTo>
                <a:lnTo>
                  <a:pt x="0" y="5425440"/>
                </a:lnTo>
                <a:lnTo>
                  <a:pt x="4826" y="5427599"/>
                </a:lnTo>
                <a:cubicBezTo>
                  <a:pt x="7493" y="5427599"/>
                  <a:pt x="9525" y="5425440"/>
                  <a:pt x="9525" y="5422773"/>
                </a:cubicBez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6924361" y="0"/>
            <a:ext cx="9652" cy="7397115"/>
          </a:xfrm>
          <a:custGeom>
            <a:rect b="b" l="l" r="r" t="t"/>
            <a:pathLst>
              <a:path extrusionOk="0" h="7397115" w="9652">
                <a:moveTo>
                  <a:pt x="0" y="0"/>
                </a:moveTo>
                <a:lnTo>
                  <a:pt x="0" y="7394956"/>
                </a:lnTo>
                <a:lnTo>
                  <a:pt x="4826" y="7397115"/>
                </a:lnTo>
                <a:cubicBezTo>
                  <a:pt x="7493" y="7397115"/>
                  <a:pt x="9652" y="7394956"/>
                  <a:pt x="9652" y="7392289"/>
                </a:cubicBezTo>
                <a:lnTo>
                  <a:pt x="96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12484465" y="0"/>
            <a:ext cx="9525" cy="9258427"/>
          </a:xfrm>
          <a:custGeom>
            <a:rect b="b" l="l" r="r" t="t"/>
            <a:pathLst>
              <a:path extrusionOk="0" h="9258427" w="9525">
                <a:moveTo>
                  <a:pt x="0" y="0"/>
                </a:moveTo>
                <a:lnTo>
                  <a:pt x="0" y="9256268"/>
                </a:lnTo>
                <a:lnTo>
                  <a:pt x="4826" y="9258427"/>
                </a:lnTo>
                <a:cubicBezTo>
                  <a:pt x="7493" y="9258427"/>
                  <a:pt x="9525" y="9256268"/>
                  <a:pt x="9525" y="9253601"/>
                </a:cubicBez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157613" y="941251"/>
            <a:ext cx="3932968" cy="1798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impact reviews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7838808" y="2248138"/>
            <a:ext cx="2723759" cy="2693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 impact reviews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2933800" y="5350075"/>
            <a:ext cx="49116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5428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impact reviews</a:t>
            </a:r>
            <a:endParaRPr/>
          </a:p>
          <a:p>
            <a:pPr indent="0" lvl="0" marL="0" marR="0" rtl="0" algn="just">
              <a:lnSpc>
                <a:spcPct val="1397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5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</a:t>
            </a:r>
            <a:r>
              <a:rPr lang="en-US" sz="3058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05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positive comment, but no specific feedback</a:t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2166850" y="3238000"/>
            <a:ext cx="4380600" cy="6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7893" lvl="0" marL="914400" marR="0" rtl="0" algn="l">
              <a:lnSpc>
                <a:spcPct val="138409"/>
              </a:lnSpc>
              <a:spcBef>
                <a:spcPts val="0"/>
              </a:spcBef>
              <a:spcAft>
                <a:spcPts val="0"/>
              </a:spcAft>
              <a:buSzPts val="2981"/>
              <a:buFont typeface="Open Sans"/>
              <a:buChar char="●"/>
            </a:pPr>
            <a:r>
              <a:rPr b="0" i="0" lang="en-US" sz="298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Long-term user experience and specific content request</a:t>
            </a:r>
            <a:r>
              <a:rPr lang="en-US" sz="2981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2981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7893" lvl="0" marL="914400" marR="0" rtl="0" algn="l">
              <a:lnSpc>
                <a:spcPct val="138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81"/>
              <a:buFont typeface="Open Sans"/>
              <a:buChar char="●"/>
            </a:pPr>
            <a:r>
              <a:rPr b="0" i="0" lang="en-US" sz="298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Request for niche product (plus-size clothing), potentially influencing product focus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7838788" y="5536750"/>
            <a:ext cx="43806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1132" lvl="0" marL="457200" marR="0" rtl="0" algn="l">
              <a:lnSpc>
                <a:spcPct val="1385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32"/>
              <a:buFont typeface="Open Sans"/>
              <a:buChar char="●"/>
            </a:pPr>
            <a:r>
              <a:rPr b="0" i="0" lang="en-US" sz="30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Suggestion for a specific type of product (V-neckkurta). </a:t>
            </a:r>
            <a:endParaRPr b="0" i="0" sz="3032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21132" lvl="0" marL="457200" marR="0" rtl="0" algn="l">
              <a:lnSpc>
                <a:spcPct val="1385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32"/>
              <a:buFont typeface="Open Sans"/>
              <a:buChar char="●"/>
            </a:pPr>
            <a:r>
              <a:rPr b="0" i="0" lang="en-US" sz="30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Request for specific audience- targeted content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22"/>
          <p:cNvSpPr/>
          <p:nvPr/>
        </p:nvSpPr>
        <p:spPr>
          <a:xfrm>
            <a:off x="0" y="-3504028"/>
            <a:ext cx="18288000" cy="18288000"/>
          </a:xfrm>
          <a:custGeom>
            <a:rect b="b" l="l" r="r" t="t"/>
            <a:pathLst>
              <a:path extrusionOk="0"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22"/>
          <p:cNvSpPr txBox="1"/>
          <p:nvPr/>
        </p:nvSpPr>
        <p:spPr>
          <a:xfrm>
            <a:off x="3271561" y="361331"/>
            <a:ext cx="5767102" cy="157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Strategic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288160" y="1875806"/>
            <a:ext cx="12175588" cy="157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recommendations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23"/>
          <p:cNvSpPr/>
          <p:nvPr/>
        </p:nvSpPr>
        <p:spPr>
          <a:xfrm>
            <a:off x="11942169" y="2892933"/>
            <a:ext cx="6343650" cy="6362700"/>
          </a:xfrm>
          <a:custGeom>
            <a:rect b="b" l="l" r="r" t="t"/>
            <a:pathLst>
              <a:path extrusionOk="0" h="6362700" w="6343650">
                <a:moveTo>
                  <a:pt x="0" y="0"/>
                </a:moveTo>
                <a:lnTo>
                  <a:pt x="6343650" y="0"/>
                </a:lnTo>
                <a:lnTo>
                  <a:pt x="634365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0935" r="-20952" t="0"/>
            </a:stretch>
          </a:blipFill>
          <a:ln>
            <a:noFill/>
          </a:ln>
        </p:spPr>
      </p:sp>
      <p:sp>
        <p:nvSpPr>
          <p:cNvPr id="309" name="Google Shape;309;p23"/>
          <p:cNvSpPr/>
          <p:nvPr/>
        </p:nvSpPr>
        <p:spPr>
          <a:xfrm>
            <a:off x="-129175" y="2510350"/>
            <a:ext cx="18414997" cy="7087132"/>
          </a:xfrm>
          <a:custGeom>
            <a:rect b="b" l="l" r="r" t="t"/>
            <a:pathLst>
              <a:path extrusionOk="0" h="6501956" w="18414997">
                <a:moveTo>
                  <a:pt x="0" y="0"/>
                </a:moveTo>
                <a:lnTo>
                  <a:pt x="18414997" y="0"/>
                </a:lnTo>
                <a:lnTo>
                  <a:pt x="18414997" y="6501955"/>
                </a:lnTo>
                <a:lnTo>
                  <a:pt x="0" y="6501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23"/>
          <p:cNvSpPr txBox="1"/>
          <p:nvPr/>
        </p:nvSpPr>
        <p:spPr>
          <a:xfrm>
            <a:off x="1475925" y="272875"/>
            <a:ext cx="15642600" cy="21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8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 based on the customer revi</a:t>
            </a:r>
            <a:r>
              <a:rPr lang="en-US" sz="6499">
                <a:latin typeface="Montserrat"/>
                <a:ea typeface="Montserrat"/>
                <a:cs typeface="Montserrat"/>
                <a:sym typeface="Montserrat"/>
              </a:rPr>
              <a:t>ew</a:t>
            </a:r>
            <a:r>
              <a:rPr b="0" i="0" lang="en-US" sz="6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233602" y="4028199"/>
            <a:ext cx="25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1233602" y="7850276"/>
            <a:ext cx="25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1896875" y="3050701"/>
            <a:ext cx="1004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 plus-size clothing range.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1873875" y="8158525"/>
            <a:ext cx="9859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product description and videos.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873873" y="4342524"/>
            <a:ext cx="944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 college wear collection.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1873875" y="5308574"/>
            <a:ext cx="100683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Targeted sales &amp; promotions for Long-term users.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1873873" y="7030494"/>
            <a:ext cx="896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1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Enhanced content marketing strategy.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24"/>
          <p:cNvSpPr txBox="1"/>
          <p:nvPr/>
        </p:nvSpPr>
        <p:spPr>
          <a:xfrm>
            <a:off x="1930898" y="758514"/>
            <a:ext cx="14714725" cy="1769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Areas need to improve based on customer reviews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3319510" y="7647803"/>
            <a:ext cx="4280221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Lack of accountability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3319510" y="9179843"/>
            <a:ext cx="4443593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Poor customer service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3319510" y="6115774"/>
            <a:ext cx="4467292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Product quality issues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3319510" y="3051705"/>
            <a:ext cx="5795067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Delayed or missing deliveries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3319510" y="4583735"/>
            <a:ext cx="6501374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Faulty return and refund policies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392488" y="4565828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1392488" y="6097857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1392488" y="7629896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1392488" y="9161926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1405728" y="3033798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25"/>
          <p:cNvSpPr txBox="1"/>
          <p:nvPr/>
        </p:nvSpPr>
        <p:spPr>
          <a:xfrm>
            <a:off x="3258712" y="971436"/>
            <a:ext cx="12005672" cy="2358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22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 market trends identification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921506" y="6880689"/>
            <a:ext cx="2634701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Increased demand for sustainable fashion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5046831" y="6880689"/>
            <a:ext cx="3195618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Rise of online shopping in tier-2 and tier- 3 cities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9653807" y="6880689"/>
            <a:ext cx="3207315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Growing popularity of athleisure and loungewear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14500269" y="6880689"/>
            <a:ext cx="2860986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Personalized shopping experiences through AI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>
            <a:off x="11824449" y="4084501"/>
            <a:ext cx="181102" cy="180975"/>
          </a:xfrm>
          <a:custGeom>
            <a:rect b="b" l="l" r="r" t="t"/>
            <a:pathLst>
              <a:path extrusionOk="0" h="180975" w="181102">
                <a:moveTo>
                  <a:pt x="180975" y="90424"/>
                </a:moveTo>
                <a:lnTo>
                  <a:pt x="180340" y="102235"/>
                </a:lnTo>
                <a:cubicBezTo>
                  <a:pt x="178054" y="113919"/>
                  <a:pt x="176276" y="119507"/>
                  <a:pt x="173990" y="125095"/>
                </a:cubicBezTo>
                <a:lnTo>
                  <a:pt x="168910" y="135763"/>
                </a:lnTo>
                <a:cubicBezTo>
                  <a:pt x="162306" y="145669"/>
                  <a:pt x="158496" y="150241"/>
                  <a:pt x="154305" y="154432"/>
                </a:cubicBezTo>
                <a:lnTo>
                  <a:pt x="145542" y="162433"/>
                </a:lnTo>
                <a:cubicBezTo>
                  <a:pt x="135636" y="169037"/>
                  <a:pt x="130429" y="171831"/>
                  <a:pt x="124968" y="174117"/>
                </a:cubicBezTo>
                <a:lnTo>
                  <a:pt x="113792" y="178054"/>
                </a:lnTo>
                <a:cubicBezTo>
                  <a:pt x="102108" y="180340"/>
                  <a:pt x="96266" y="180975"/>
                  <a:pt x="90297" y="180975"/>
                </a:cubicBezTo>
                <a:lnTo>
                  <a:pt x="78486" y="180340"/>
                </a:lnTo>
                <a:cubicBezTo>
                  <a:pt x="66802" y="178054"/>
                  <a:pt x="61214" y="176276"/>
                  <a:pt x="55626" y="173990"/>
                </a:cubicBezTo>
                <a:lnTo>
                  <a:pt x="44958" y="168910"/>
                </a:lnTo>
                <a:cubicBezTo>
                  <a:pt x="35052" y="162306"/>
                  <a:pt x="30480" y="158496"/>
                  <a:pt x="26289" y="154305"/>
                </a:cubicBezTo>
                <a:lnTo>
                  <a:pt x="18288" y="145542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424"/>
                </a:cubicBezTo>
                <a:lnTo>
                  <a:pt x="635" y="78613"/>
                </a:lnTo>
                <a:cubicBezTo>
                  <a:pt x="2921" y="66929"/>
                  <a:pt x="4699" y="61341"/>
                  <a:pt x="6985" y="55753"/>
                </a:cubicBezTo>
                <a:lnTo>
                  <a:pt x="12065" y="45085"/>
                </a:lnTo>
                <a:cubicBezTo>
                  <a:pt x="18669" y="35179"/>
                  <a:pt x="22479" y="30607"/>
                  <a:pt x="26670" y="26416"/>
                </a:cubicBezTo>
                <a:lnTo>
                  <a:pt x="35433" y="18415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1824449" y="5564057"/>
            <a:ext cx="181102" cy="181102"/>
          </a:xfrm>
          <a:custGeom>
            <a:rect b="b" l="l" r="r" t="t"/>
            <a:pathLst>
              <a:path extrusionOk="0" h="181102" w="181102">
                <a:moveTo>
                  <a:pt x="180975" y="90551"/>
                </a:moveTo>
                <a:lnTo>
                  <a:pt x="180340" y="102362"/>
                </a:lnTo>
                <a:cubicBezTo>
                  <a:pt x="178054" y="114046"/>
                  <a:pt x="176276" y="119634"/>
                  <a:pt x="173990" y="125222"/>
                </a:cubicBezTo>
                <a:lnTo>
                  <a:pt x="168910" y="135890"/>
                </a:lnTo>
                <a:cubicBezTo>
                  <a:pt x="162306" y="145796"/>
                  <a:pt x="158496" y="150368"/>
                  <a:pt x="154305" y="154559"/>
                </a:cubicBezTo>
                <a:lnTo>
                  <a:pt x="145542" y="162560"/>
                </a:lnTo>
                <a:cubicBezTo>
                  <a:pt x="135636" y="169164"/>
                  <a:pt x="130429" y="171958"/>
                  <a:pt x="124968" y="174244"/>
                </a:cubicBezTo>
                <a:lnTo>
                  <a:pt x="113792" y="178181"/>
                </a:lnTo>
                <a:cubicBezTo>
                  <a:pt x="102108" y="180467"/>
                  <a:pt x="96266" y="181102"/>
                  <a:pt x="90297" y="181102"/>
                </a:cubicBezTo>
                <a:lnTo>
                  <a:pt x="78486" y="180467"/>
                </a:lnTo>
                <a:cubicBezTo>
                  <a:pt x="66802" y="178181"/>
                  <a:pt x="61214" y="176403"/>
                  <a:pt x="55626" y="174117"/>
                </a:cubicBezTo>
                <a:lnTo>
                  <a:pt x="44958" y="169037"/>
                </a:lnTo>
                <a:cubicBezTo>
                  <a:pt x="35052" y="162433"/>
                  <a:pt x="30480" y="158623"/>
                  <a:pt x="26289" y="154432"/>
                </a:cubicBezTo>
                <a:lnTo>
                  <a:pt x="18288" y="145669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551"/>
                </a:cubicBezTo>
                <a:lnTo>
                  <a:pt x="635" y="78740"/>
                </a:lnTo>
                <a:cubicBezTo>
                  <a:pt x="2921" y="67056"/>
                  <a:pt x="4699" y="61468"/>
                  <a:pt x="6985" y="55880"/>
                </a:cubicBezTo>
                <a:lnTo>
                  <a:pt x="12065" y="45212"/>
                </a:lnTo>
                <a:cubicBezTo>
                  <a:pt x="18669" y="35306"/>
                  <a:pt x="22479" y="30734"/>
                  <a:pt x="26670" y="26543"/>
                </a:cubicBezTo>
                <a:lnTo>
                  <a:pt x="35433" y="18542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1824449" y="7043604"/>
            <a:ext cx="181102" cy="180975"/>
          </a:xfrm>
          <a:custGeom>
            <a:rect b="b" l="l" r="r" t="t"/>
            <a:pathLst>
              <a:path extrusionOk="0" h="180975" w="181102">
                <a:moveTo>
                  <a:pt x="180975" y="90424"/>
                </a:moveTo>
                <a:lnTo>
                  <a:pt x="180340" y="102235"/>
                </a:lnTo>
                <a:cubicBezTo>
                  <a:pt x="178054" y="113919"/>
                  <a:pt x="176276" y="119507"/>
                  <a:pt x="173990" y="125095"/>
                </a:cubicBezTo>
                <a:lnTo>
                  <a:pt x="168910" y="135763"/>
                </a:lnTo>
                <a:cubicBezTo>
                  <a:pt x="162306" y="145669"/>
                  <a:pt x="158496" y="150241"/>
                  <a:pt x="154305" y="154432"/>
                </a:cubicBezTo>
                <a:lnTo>
                  <a:pt x="145542" y="162433"/>
                </a:lnTo>
                <a:cubicBezTo>
                  <a:pt x="135636" y="169037"/>
                  <a:pt x="130429" y="171831"/>
                  <a:pt x="124968" y="174117"/>
                </a:cubicBezTo>
                <a:lnTo>
                  <a:pt x="113792" y="178054"/>
                </a:lnTo>
                <a:cubicBezTo>
                  <a:pt x="102108" y="180340"/>
                  <a:pt x="96266" y="180975"/>
                  <a:pt x="90297" y="180975"/>
                </a:cubicBezTo>
                <a:lnTo>
                  <a:pt x="78486" y="180340"/>
                </a:lnTo>
                <a:cubicBezTo>
                  <a:pt x="66802" y="178054"/>
                  <a:pt x="61214" y="176276"/>
                  <a:pt x="55626" y="173990"/>
                </a:cubicBezTo>
                <a:lnTo>
                  <a:pt x="44958" y="168910"/>
                </a:lnTo>
                <a:cubicBezTo>
                  <a:pt x="35052" y="162306"/>
                  <a:pt x="30480" y="158496"/>
                  <a:pt x="26289" y="154305"/>
                </a:cubicBezTo>
                <a:lnTo>
                  <a:pt x="18288" y="145542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424"/>
                </a:cubicBezTo>
                <a:lnTo>
                  <a:pt x="635" y="78613"/>
                </a:lnTo>
                <a:cubicBezTo>
                  <a:pt x="2921" y="66929"/>
                  <a:pt x="4699" y="61341"/>
                  <a:pt x="6985" y="55753"/>
                </a:cubicBezTo>
                <a:lnTo>
                  <a:pt x="12065" y="45085"/>
                </a:lnTo>
                <a:cubicBezTo>
                  <a:pt x="18669" y="35179"/>
                  <a:pt x="22479" y="30607"/>
                  <a:pt x="26670" y="26416"/>
                </a:cubicBezTo>
                <a:lnTo>
                  <a:pt x="35433" y="18415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416042" y="3016577"/>
            <a:ext cx="7390781" cy="332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6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10006908" y="2012156"/>
            <a:ext cx="7464845" cy="926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competitors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12630350" y="5296675"/>
            <a:ext cx="19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12426775" y="6876200"/>
            <a:ext cx="34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Nykaa fashion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12426763" y="3841931"/>
            <a:ext cx="169918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Ajio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/>
        </p:nvSpPr>
        <p:spPr>
          <a:xfrm>
            <a:off x="1537928" y="1459867"/>
            <a:ext cx="15212143" cy="628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based on competitors</a:t>
            </a:r>
            <a:endParaRPr/>
          </a:p>
          <a:p>
            <a:pPr indent="0" lvl="0" marL="0" marR="0" rtl="0" algn="l">
              <a:lnSpc>
                <a:spcPct val="13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2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Strengthen omnichannel strategy.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ethnic and regional offerings. 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private labels and In-house brands.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 in sustainability initiatives.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/>
          <p:nvPr/>
        </p:nvSpPr>
        <p:spPr>
          <a:xfrm>
            <a:off x="493662" y="1806721"/>
            <a:ext cx="7839075" cy="6554857"/>
          </a:xfrm>
          <a:custGeom>
            <a:rect b="b" l="l" r="r" t="t"/>
            <a:pathLst>
              <a:path extrusionOk="0" h="6554857" w="7839075">
                <a:moveTo>
                  <a:pt x="0" y="0"/>
                </a:moveTo>
                <a:lnTo>
                  <a:pt x="7839075" y="0"/>
                </a:lnTo>
                <a:lnTo>
                  <a:pt x="7839075" y="6554857"/>
                </a:lnTo>
                <a:lnTo>
                  <a:pt x="0" y="6554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549" r="-33098" t="-34410"/>
            </a:stretch>
          </a:blipFill>
          <a:ln>
            <a:noFill/>
          </a:ln>
        </p:spPr>
      </p:sp>
      <p:sp>
        <p:nvSpPr>
          <p:cNvPr id="366" name="Google Shape;366;p28"/>
          <p:cNvSpPr txBox="1"/>
          <p:nvPr/>
        </p:nvSpPr>
        <p:spPr>
          <a:xfrm>
            <a:off x="9901975" y="753950"/>
            <a:ext cx="7561500" cy="8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3747" lvl="0" marL="457200" marR="0" rtl="0" algn="l">
              <a:lnSpc>
                <a:spcPct val="138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8"/>
              <a:buFont typeface="Arial"/>
              <a:buChar char="●"/>
            </a:pPr>
            <a:r>
              <a:rPr b="0" i="0" lang="en-US" sz="46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Influencer-driven and social commerce expansion. </a:t>
            </a:r>
            <a:endParaRPr b="0" i="0" sz="464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747" lvl="0" marL="457200" marR="0" rtl="0" algn="l">
              <a:lnSpc>
                <a:spcPct val="138812"/>
              </a:lnSpc>
              <a:spcBef>
                <a:spcPts val="0"/>
              </a:spcBef>
              <a:spcAft>
                <a:spcPts val="0"/>
              </a:spcAft>
              <a:buSzPts val="4648"/>
              <a:buChar char="●"/>
            </a:pPr>
            <a:r>
              <a:rPr b="0" i="0" lang="en-US" sz="46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customer service and delivery logistics. </a:t>
            </a:r>
            <a:endParaRPr b="0" i="0" sz="464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747" lvl="0" marL="457200" marR="0" rtl="0" algn="l">
              <a:lnSpc>
                <a:spcPct val="138812"/>
              </a:lnSpc>
              <a:spcBef>
                <a:spcPts val="0"/>
              </a:spcBef>
              <a:spcAft>
                <a:spcPts val="0"/>
              </a:spcAft>
              <a:buSzPts val="4648"/>
              <a:buChar char="●"/>
            </a:pPr>
            <a:r>
              <a:rPr b="0" i="0" lang="en-US" sz="46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technology for Virtual Try-On and AR</a:t>
            </a:r>
            <a:r>
              <a:rPr lang="en-US" sz="4648"/>
              <a:t>.</a:t>
            </a:r>
            <a:endParaRPr sz="4648"/>
          </a:p>
          <a:p>
            <a:pPr indent="-523747" lvl="0" marL="457200" marR="0" rtl="0" algn="l">
              <a:lnSpc>
                <a:spcPct val="138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8"/>
              <a:buFont typeface="Arial"/>
              <a:buChar char="●"/>
            </a:pPr>
            <a:r>
              <a:rPr b="0" i="0" lang="en-US" sz="46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premium and luxury segment.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/>
          <p:nvPr/>
        </p:nvSpPr>
        <p:spPr>
          <a:xfrm>
            <a:off x="1267444" y="3777253"/>
            <a:ext cx="1366262" cy="2732535"/>
          </a:xfrm>
          <a:custGeom>
            <a:rect b="b" l="l" r="r" t="t"/>
            <a:pathLst>
              <a:path extrusionOk="0" h="2732532" w="1366266">
                <a:moveTo>
                  <a:pt x="1366266" y="1366266"/>
                </a:moveTo>
                <a:lnTo>
                  <a:pt x="0" y="0"/>
                </a:lnTo>
                <a:lnTo>
                  <a:pt x="0" y="2732532"/>
                </a:lnTo>
                <a:lnTo>
                  <a:pt x="1366266" y="13662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2" name="Google Shape;372;p29"/>
          <p:cNvSpPr txBox="1"/>
          <p:nvPr/>
        </p:nvSpPr>
        <p:spPr>
          <a:xfrm>
            <a:off x="4002329" y="4062260"/>
            <a:ext cx="7784278" cy="192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1028700" y="0"/>
            <a:ext cx="17025246" cy="10286997"/>
          </a:xfrm>
          <a:custGeom>
            <a:rect b="b" l="l" r="r" t="t"/>
            <a:pathLst>
              <a:path extrusionOk="0" h="10287000" w="17025240">
                <a:moveTo>
                  <a:pt x="0" y="0"/>
                </a:moveTo>
                <a:lnTo>
                  <a:pt x="0" y="10287000"/>
                </a:lnTo>
                <a:lnTo>
                  <a:pt x="118745" y="10287000"/>
                </a:lnTo>
                <a:lnTo>
                  <a:pt x="118745" y="118745"/>
                </a:lnTo>
                <a:lnTo>
                  <a:pt x="16904081" y="118745"/>
                </a:lnTo>
                <a:lnTo>
                  <a:pt x="16904081" y="10287000"/>
                </a:lnTo>
                <a:lnTo>
                  <a:pt x="17025240" y="10287000"/>
                </a:lnTo>
                <a:lnTo>
                  <a:pt x="17025240" y="0"/>
                </a:lnTo>
                <a:close/>
              </a:path>
            </a:pathLst>
          </a:custGeom>
          <a:solidFill>
            <a:srgbClr val="DB4941"/>
          </a:solidFill>
          <a:ln>
            <a:noFill/>
          </a:ln>
        </p:spPr>
      </p:sp>
      <p:sp>
        <p:nvSpPr>
          <p:cNvPr id="102" name="Google Shape;102;p3"/>
          <p:cNvSpPr/>
          <p:nvPr/>
        </p:nvSpPr>
        <p:spPr>
          <a:xfrm>
            <a:off x="0" y="0"/>
            <a:ext cx="9144000" cy="10287000"/>
          </a:xfrm>
          <a:custGeom>
            <a:rect b="b" l="l" r="r" t="t"/>
            <a:pathLst>
              <a:path extrusionOk="0"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4425" r="-34425" t="0"/>
            </a:stretch>
          </a:blipFill>
          <a:ln>
            <a:noFill/>
          </a:ln>
        </p:spPr>
      </p:sp>
      <p:sp>
        <p:nvSpPr>
          <p:cNvPr id="103" name="Google Shape;103;p3"/>
          <p:cNvSpPr txBox="1"/>
          <p:nvPr/>
        </p:nvSpPr>
        <p:spPr>
          <a:xfrm>
            <a:off x="9541373" y="348701"/>
            <a:ext cx="7968558" cy="71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/>
          </a:p>
          <a:p>
            <a:pPr indent="0" lvl="0" marL="0" marR="0" rtl="0" algn="l">
              <a:lnSpc>
                <a:spcPct val="1955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7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operates primarily on a B2C (Business-to-Consumer) e-commerce model, specializing in fashion and lifestyle products. Its business model is multi-faceted, encompassing different revenue streams, partnerships, and strategies.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-63503" y="2563330"/>
            <a:ext cx="18414997" cy="7787164"/>
          </a:xfrm>
          <a:custGeom>
            <a:rect b="b" l="l" r="r" t="t"/>
            <a:pathLst>
              <a:path extrusionOk="0" h="7787164" w="18414997">
                <a:moveTo>
                  <a:pt x="0" y="0"/>
                </a:moveTo>
                <a:lnTo>
                  <a:pt x="18414997" y="0"/>
                </a:lnTo>
                <a:lnTo>
                  <a:pt x="18414997" y="7787164"/>
                </a:lnTo>
                <a:lnTo>
                  <a:pt x="0" y="77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4"/>
          <p:cNvSpPr txBox="1"/>
          <p:nvPr/>
        </p:nvSpPr>
        <p:spPr>
          <a:xfrm>
            <a:off x="2550166" y="615810"/>
            <a:ext cx="13451357" cy="12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 position and growth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319510" y="4532576"/>
            <a:ext cx="5109686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Wide Product Offering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3319510" y="6064615"/>
            <a:ext cx="5315398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Digital Presence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3319510" y="9128674"/>
            <a:ext cx="6033916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Seasonal Sales Leadership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319510" y="7596645"/>
            <a:ext cx="8247145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Brand Partnerships &amp; Private Labels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319510" y="3000546"/>
            <a:ext cx="8832552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Leading Fashion E-commerce Platform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1392784" y="4575315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392784" y="6107344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392784" y="7639383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392784" y="9171413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406023" y="3043285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-63500" y="0"/>
            <a:ext cx="18414997" cy="10648312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1028700" y="825560"/>
            <a:ext cx="8085639" cy="1473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Growth factors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479400" y="5597500"/>
            <a:ext cx="48888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Expanding Customer Base</a:t>
            </a:r>
            <a:endParaRPr/>
          </a:p>
          <a:p>
            <a:pPr indent="0" lvl="0" marL="0" marR="0" rtl="0" algn="l">
              <a:lnSpc>
                <a:spcPct val="1389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geographic expansion is crucial for long-term growth, with these regions driving substantial new customer acquisition.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377825" y="5597500"/>
            <a:ext cx="5212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Mobile-First Strategy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2674300" y="5597500"/>
            <a:ext cx="56136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Technology &amp; Personalization</a:t>
            </a:r>
            <a:endParaRPr/>
          </a:p>
          <a:p>
            <a:pPr indent="0" lvl="0" marL="0" marR="0" rtl="0" algn="l">
              <a:lnSpc>
                <a:spcPct val="138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4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uses AI and machine learning to enhance personalization, offering tailored recommendations based on user preferences, shopping history, and browsing patterns.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6439600" y="7131150"/>
            <a:ext cx="5875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5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Myntra mobile app, with its user-friendly design and AI-powered personalized recommendations, ensures high engagement and repeat purchases.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12631083" y="2675563"/>
            <a:ext cx="5267325" cy="6772275"/>
          </a:xfrm>
          <a:custGeom>
            <a:rect b="b" l="l" r="r" t="t"/>
            <a:pathLst>
              <a:path extrusionOk="0" h="6772275" w="5267325">
                <a:moveTo>
                  <a:pt x="0" y="0"/>
                </a:moveTo>
                <a:lnTo>
                  <a:pt x="5267325" y="0"/>
                </a:lnTo>
                <a:lnTo>
                  <a:pt x="5267325" y="6772275"/>
                </a:lnTo>
                <a:lnTo>
                  <a:pt x="0" y="6772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065" l="0" r="0" t="-2089"/>
            </a:stretch>
          </a:blipFill>
          <a:ln>
            <a:noFill/>
          </a:ln>
        </p:spPr>
      </p:sp>
      <p:sp>
        <p:nvSpPr>
          <p:cNvPr id="136" name="Google Shape;136;p6"/>
          <p:cNvSpPr/>
          <p:nvPr/>
        </p:nvSpPr>
        <p:spPr>
          <a:xfrm>
            <a:off x="6654822" y="2675563"/>
            <a:ext cx="5267325" cy="6772275"/>
          </a:xfrm>
          <a:custGeom>
            <a:rect b="b" l="l" r="r" t="t"/>
            <a:pathLst>
              <a:path extrusionOk="0" h="6772275" w="5267325">
                <a:moveTo>
                  <a:pt x="0" y="0"/>
                </a:moveTo>
                <a:lnTo>
                  <a:pt x="5267325" y="0"/>
                </a:lnTo>
                <a:lnTo>
                  <a:pt x="5267325" y="6772275"/>
                </a:lnTo>
                <a:lnTo>
                  <a:pt x="0" y="6772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065" l="0" r="0" t="-2089"/>
            </a:stretch>
          </a:blipFill>
          <a:ln>
            <a:noFill/>
          </a:ln>
        </p:spPr>
      </p:sp>
      <p:sp>
        <p:nvSpPr>
          <p:cNvPr id="137" name="Google Shape;137;p6"/>
          <p:cNvSpPr/>
          <p:nvPr/>
        </p:nvSpPr>
        <p:spPr>
          <a:xfrm>
            <a:off x="524370" y="2652455"/>
            <a:ext cx="5267325" cy="6791325"/>
          </a:xfrm>
          <a:custGeom>
            <a:rect b="b" l="l" r="r" t="t"/>
            <a:pathLst>
              <a:path extrusionOk="0" h="6791325" w="5267325">
                <a:moveTo>
                  <a:pt x="0" y="0"/>
                </a:moveTo>
                <a:lnTo>
                  <a:pt x="5267325" y="0"/>
                </a:lnTo>
                <a:lnTo>
                  <a:pt x="5267325" y="6791325"/>
                </a:lnTo>
                <a:lnTo>
                  <a:pt x="0" y="6791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767" l="0" r="0" t="-2084"/>
            </a:stretch>
          </a:blipFill>
          <a:ln>
            <a:noFill/>
          </a:ln>
        </p:spPr>
      </p:sp>
      <p:sp>
        <p:nvSpPr>
          <p:cNvPr id="138" name="Google Shape;138;p6"/>
          <p:cNvSpPr txBox="1"/>
          <p:nvPr/>
        </p:nvSpPr>
        <p:spPr>
          <a:xfrm>
            <a:off x="7044823" y="3719541"/>
            <a:ext cx="4569676" cy="4578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7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43" u="none" cap="none" strike="noStrike">
                <a:solidFill>
                  <a:srgbClr val="F6F1E9"/>
                </a:solidFill>
                <a:latin typeface="Open Sans"/>
                <a:ea typeface="Open Sans"/>
                <a:cs typeface="Open Sans"/>
                <a:sym typeface="Open Sans"/>
              </a:rPr>
              <a:t> Integral to this growth has been the 33% surge in Monthly Active Users (MAU), rising from ~45 million in 2021 to an impressive ~60 million by the end of 2023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4507306" y="852192"/>
            <a:ext cx="9458554" cy="14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Growth Trajectory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118750" y="3547250"/>
            <a:ext cx="4229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Myntra’s GMV growth has been constantly outpacing the market, touching 2X of the online fashion market growth in the festive season 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3006378" y="3730209"/>
            <a:ext cx="4531481" cy="4567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1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34" u="none" cap="none" strike="noStrike">
                <a:solidFill>
                  <a:srgbClr val="F6F1E9"/>
                </a:solidFill>
                <a:latin typeface="Open Sans"/>
                <a:ea typeface="Open Sans"/>
                <a:cs typeface="Open Sans"/>
                <a:sym typeface="Open Sans"/>
              </a:rPr>
              <a:t>Brands on Myntra have recorded a strong year-on-year (YoY) growth, with the catalogue size on the platform also having grown by over 50% in the last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5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10372973" y="0"/>
            <a:ext cx="7915027" cy="10287000"/>
          </a:xfrm>
          <a:custGeom>
            <a:rect b="b" l="l" r="r" t="t"/>
            <a:pathLst>
              <a:path extrusionOk="0" h="10287000" w="7915027">
                <a:moveTo>
                  <a:pt x="0" y="0"/>
                </a:moveTo>
                <a:lnTo>
                  <a:pt x="7915027" y="0"/>
                </a:lnTo>
                <a:lnTo>
                  <a:pt x="79150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794" l="-62360" r="-64587" t="0"/>
            </a:stretch>
          </a:blipFill>
          <a:ln>
            <a:noFill/>
          </a:ln>
        </p:spPr>
      </p:sp>
      <p:sp>
        <p:nvSpPr>
          <p:cNvPr id="147" name="Google Shape;147;p7"/>
          <p:cNvSpPr txBox="1"/>
          <p:nvPr/>
        </p:nvSpPr>
        <p:spPr>
          <a:xfrm>
            <a:off x="1028700" y="983713"/>
            <a:ext cx="8681218" cy="6941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4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Myntra’s revenue model</a:t>
            </a:r>
            <a:endParaRPr/>
          </a:p>
          <a:p>
            <a:pPr indent="0" lvl="0" marL="0" marR="0" rtl="0" algn="just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said its operating revenue grew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25%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Rs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4,375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crore in the financial year ended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March 31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2023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even as loss widened by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31%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Rs 782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crore in the same period.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8"/>
          <p:cNvSpPr txBox="1"/>
          <p:nvPr/>
        </p:nvSpPr>
        <p:spPr>
          <a:xfrm>
            <a:off x="2105749" y="4339961"/>
            <a:ext cx="6200232" cy="407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7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8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firm had reported Rs 3,501 crore in operating revenue in the previous fiscal year, while incurring a loss of Rs 597 crore, according to filings sourced through business intelligence platform Tofler.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0389832" y="5282679"/>
            <a:ext cx="5736050" cy="1817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3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expenses in FY23 rose to Rs 5,290 crore from Rs 4,206 crore.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3387023" y="834476"/>
            <a:ext cx="12011111" cy="133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operating revenue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9"/>
          <p:cNvSpPr/>
          <p:nvPr/>
        </p:nvSpPr>
        <p:spPr>
          <a:xfrm>
            <a:off x="8857040" y="0"/>
            <a:ext cx="9429750" cy="10287000"/>
          </a:xfrm>
          <a:custGeom>
            <a:rect b="b" l="l" r="r" t="t"/>
            <a:pathLst>
              <a:path extrusionOk="0" h="10287000" w="9429750">
                <a:moveTo>
                  <a:pt x="0" y="0"/>
                </a:moveTo>
                <a:lnTo>
                  <a:pt x="9429750" y="0"/>
                </a:lnTo>
                <a:lnTo>
                  <a:pt x="94297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474" r="-3614" t="0"/>
            </a:stretch>
          </a:blipFill>
          <a:ln>
            <a:noFill/>
          </a:ln>
        </p:spPr>
      </p:sp>
      <p:sp>
        <p:nvSpPr>
          <p:cNvPr id="162" name="Google Shape;162;p9"/>
          <p:cNvSpPr txBox="1"/>
          <p:nvPr/>
        </p:nvSpPr>
        <p:spPr>
          <a:xfrm>
            <a:off x="627600" y="682150"/>
            <a:ext cx="67398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1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25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Advertising revenue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509725" y="2921650"/>
            <a:ext cx="7771500" cy="7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1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Myntra, which sells apparel, accessories and footwear among other products, spent Rs 1,758 crore in advertising and promotional expenses in FY23, a 35% increase from the year before. This was the biggest contributor to its total expenses. It spent Rs 631 crore in employee expenses against Rs 522 crore in FY22.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9238525" y="2783225"/>
            <a:ext cx="8666700" cy="4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24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Myntra has been experimenting with new features and verticals like FWD and Myntra Minis to increase the app’s usage and attract new customers like those from the GenZ age group.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