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71" r:id="rId4"/>
    <p:sldId id="270" r:id="rId5"/>
    <p:sldId id="269" r:id="rId6"/>
    <p:sldId id="272" r:id="rId7"/>
    <p:sldId id="273" r:id="rId8"/>
    <p:sldId id="274" r:id="rId9"/>
    <p:sldId id="275" r:id="rId10"/>
    <p:sldId id="276" r:id="rId11"/>
    <p:sldId id="279" r:id="rId12"/>
    <p:sldId id="280" r:id="rId13"/>
    <p:sldId id="282" r:id="rId14"/>
    <p:sldId id="278" r:id="rId15"/>
    <p:sldId id="281"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0E937D-B05C-42D2-9199-EF8039DD0336}" v="1" dt="2024-09-05T09:49:41.35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85" autoAdjust="0"/>
    <p:restoredTop sz="95033" autoAdjust="0"/>
  </p:normalViewPr>
  <p:slideViewPr>
    <p:cSldViewPr>
      <p:cViewPr varScale="1">
        <p:scale>
          <a:sx n="82" d="100"/>
          <a:sy n="82" d="100"/>
        </p:scale>
        <p:origin x="88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1"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73119" y="461581"/>
            <a:ext cx="5445760" cy="941069"/>
          </a:xfrm>
          <a:prstGeom prst="rect">
            <a:avLst/>
          </a:prstGeom>
        </p:spPr>
        <p:txBody>
          <a:bodyPr wrap="square" lIns="0" tIns="0" rIns="0" bIns="0">
            <a:spAutoFit/>
          </a:bodyPr>
          <a:lstStyle>
            <a:lvl1pPr>
              <a:defRPr sz="6000" b="1" i="0">
                <a:solidFill>
                  <a:srgbClr val="FF0000"/>
                </a:solidFill>
                <a:latin typeface="Calibri"/>
                <a:cs typeface="Calibri"/>
              </a:defRPr>
            </a:lvl1pPr>
          </a:lstStyle>
          <a:p>
            <a:endParaRPr/>
          </a:p>
        </p:txBody>
      </p:sp>
      <p:sp>
        <p:nvSpPr>
          <p:cNvPr id="3" name="Holder 3"/>
          <p:cNvSpPr>
            <a:spLocks noGrp="1"/>
          </p:cNvSpPr>
          <p:nvPr>
            <p:ph type="body" idx="1"/>
          </p:nvPr>
        </p:nvSpPr>
        <p:spPr>
          <a:xfrm>
            <a:off x="917575" y="1714373"/>
            <a:ext cx="10356850" cy="31445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codepen.io/VISHNURATAN/pen/ogvXZP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zeroproject.org/view/project/fbb37452-8e20-48ae-9068-04452c512781" TargetMode="External"/><Relationship Id="rId2" Type="http://schemas.openxmlformats.org/officeDocument/2006/relationships/hyperlink" Target="https://nagish.com/post/nagish-benefits-and-features" TargetMode="External"/><Relationship Id="rId1" Type="http://schemas.openxmlformats.org/officeDocument/2006/relationships/slideLayout" Target="../slideLayouts/slideLayout2.xml"/><Relationship Id="rId4" Type="http://schemas.openxmlformats.org/officeDocument/2006/relationships/hyperlink" Target="https://www.prnewswire.com/news-releases/nagish-raises-16-million-to-revolutionize-communication-for-individuals-with-hearing-loss-through-ai-302192713.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466183"/>
            <a:ext cx="9737271" cy="877804"/>
          </a:xfrm>
          <a:prstGeom prst="rect">
            <a:avLst/>
          </a:prstGeom>
        </p:spPr>
        <p:txBody>
          <a:bodyPr vert="horz" wrap="square" lIns="0" tIns="15875" rIns="0" bIns="0" rtlCol="0">
            <a:spAutoFit/>
          </a:bodyPr>
          <a:lstStyle/>
          <a:p>
            <a:pPr marL="12700" algn="ctr">
              <a:lnSpc>
                <a:spcPct val="100000"/>
              </a:lnSpc>
              <a:spcBef>
                <a:spcPts val="125"/>
              </a:spcBef>
            </a:pPr>
            <a:r>
              <a:rPr sz="2800" spc="-15" dirty="0">
                <a:solidFill>
                  <a:schemeClr val="tx1"/>
                </a:solidFill>
                <a:latin typeface="Times New Roman" panose="02020603050405020304" pitchFamily="18" charset="0"/>
                <a:cs typeface="Times New Roman" panose="02020603050405020304" pitchFamily="18" charset="0"/>
              </a:rPr>
              <a:t>DEPARTMENT</a:t>
            </a:r>
            <a:r>
              <a:rPr sz="2800" spc="320" dirty="0">
                <a:solidFill>
                  <a:schemeClr val="tx1"/>
                </a:solidFill>
                <a:latin typeface="Times New Roman" panose="02020603050405020304" pitchFamily="18" charset="0"/>
                <a:cs typeface="Times New Roman" panose="02020603050405020304" pitchFamily="18" charset="0"/>
              </a:rPr>
              <a:t> </a:t>
            </a:r>
            <a:r>
              <a:rPr sz="2800" spc="25" dirty="0">
                <a:solidFill>
                  <a:schemeClr val="tx1"/>
                </a:solidFill>
                <a:latin typeface="Times New Roman" panose="02020603050405020304" pitchFamily="18" charset="0"/>
                <a:cs typeface="Times New Roman" panose="02020603050405020304" pitchFamily="18" charset="0"/>
              </a:rPr>
              <a:t>OF</a:t>
            </a:r>
            <a:r>
              <a:rPr sz="2800" spc="15"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ELECTRONICS</a:t>
            </a:r>
            <a:r>
              <a:rPr sz="2800" spc="135" dirty="0">
                <a:solidFill>
                  <a:schemeClr val="tx1"/>
                </a:solidFill>
                <a:latin typeface="Times New Roman" panose="02020603050405020304" pitchFamily="18" charset="0"/>
                <a:cs typeface="Times New Roman" panose="02020603050405020304" pitchFamily="18" charset="0"/>
              </a:rPr>
              <a:t> </a:t>
            </a:r>
            <a:r>
              <a:rPr sz="2800" spc="20" dirty="0">
                <a:solidFill>
                  <a:schemeClr val="tx1"/>
                </a:solidFill>
                <a:latin typeface="Times New Roman" panose="02020603050405020304" pitchFamily="18" charset="0"/>
                <a:cs typeface="Times New Roman" panose="02020603050405020304" pitchFamily="18" charset="0"/>
              </a:rPr>
              <a:t>AND</a:t>
            </a:r>
            <a:r>
              <a:rPr sz="2800" spc="95"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COMMUNICATION</a:t>
            </a:r>
            <a:r>
              <a:rPr sz="2800" spc="190" dirty="0">
                <a:solidFill>
                  <a:schemeClr val="tx1"/>
                </a:solidFill>
                <a:latin typeface="Times New Roman" panose="02020603050405020304" pitchFamily="18" charset="0"/>
                <a:cs typeface="Times New Roman" panose="02020603050405020304" pitchFamily="18" charset="0"/>
              </a:rPr>
              <a:t> </a:t>
            </a:r>
            <a:r>
              <a:rPr sz="2800" dirty="0">
                <a:solidFill>
                  <a:schemeClr val="tx1"/>
                </a:solidFill>
                <a:latin typeface="Times New Roman" panose="02020603050405020304" pitchFamily="18" charset="0"/>
                <a:cs typeface="Times New Roman" panose="02020603050405020304" pitchFamily="18" charset="0"/>
              </a:rPr>
              <a:t>ENGINEERING</a:t>
            </a:r>
          </a:p>
        </p:txBody>
      </p:sp>
      <p:sp>
        <p:nvSpPr>
          <p:cNvPr id="5" name="object 5"/>
          <p:cNvSpPr txBox="1"/>
          <p:nvPr/>
        </p:nvSpPr>
        <p:spPr>
          <a:xfrm>
            <a:off x="1066800" y="4052360"/>
            <a:ext cx="5029200" cy="2588337"/>
          </a:xfrm>
          <a:prstGeom prst="rect">
            <a:avLst/>
          </a:prstGeom>
        </p:spPr>
        <p:txBody>
          <a:bodyPr vert="horz" wrap="square" lIns="0" tIns="4445" rIns="0" bIns="0" rtlCol="0">
            <a:spAutoFit/>
          </a:bodyPr>
          <a:lstStyle/>
          <a:p>
            <a:pPr marL="12700" marR="5080">
              <a:lnSpc>
                <a:spcPct val="111900"/>
              </a:lnSpc>
              <a:spcBef>
                <a:spcPts val="35"/>
              </a:spcBef>
            </a:pPr>
            <a:endParaRPr lang="en-US" sz="2000" b="1" dirty="0">
              <a:solidFill>
                <a:srgbClr val="0D0D0D"/>
              </a:solidFill>
              <a:latin typeface="Times New Roman" panose="02020603050405020304" pitchFamily="18" charset="0"/>
              <a:cs typeface="Times New Roman" panose="02020603050405020304" pitchFamily="18" charset="0"/>
            </a:endParaRPr>
          </a:p>
          <a:p>
            <a:pPr marL="12700" marR="5080">
              <a:lnSpc>
                <a:spcPct val="111900"/>
              </a:lnSpc>
              <a:spcBef>
                <a:spcPts val="35"/>
              </a:spcBef>
            </a:pPr>
            <a:r>
              <a:rPr sz="2000" b="1" dirty="0">
                <a:solidFill>
                  <a:srgbClr val="0D0D0D"/>
                </a:solidFill>
                <a:latin typeface="Times New Roman" panose="02020603050405020304" pitchFamily="18" charset="0"/>
                <a:cs typeface="Times New Roman" panose="02020603050405020304" pitchFamily="18" charset="0"/>
              </a:rPr>
              <a:t>PRESENTED </a:t>
            </a:r>
            <a:r>
              <a:rPr sz="2000" b="1" spc="-70" dirty="0">
                <a:solidFill>
                  <a:srgbClr val="0D0D0D"/>
                </a:solidFill>
                <a:latin typeface="Times New Roman" panose="02020603050405020304" pitchFamily="18" charset="0"/>
                <a:cs typeface="Times New Roman" panose="02020603050405020304" pitchFamily="18" charset="0"/>
              </a:rPr>
              <a:t>BY:</a:t>
            </a:r>
            <a:endParaRPr lang="en-US" sz="2000" b="1" spc="-70" dirty="0">
              <a:solidFill>
                <a:srgbClr val="0D0D0D"/>
              </a:solidFill>
              <a:latin typeface="Times New Roman" panose="02020603050405020304" pitchFamily="18" charset="0"/>
              <a:cs typeface="Times New Roman" panose="02020603050405020304" pitchFamily="18" charset="0"/>
            </a:endParaRPr>
          </a:p>
          <a:p>
            <a:pPr marL="12700" marR="5080">
              <a:lnSpc>
                <a:spcPct val="111900"/>
              </a:lnSpc>
              <a:spcBef>
                <a:spcPts val="35"/>
              </a:spcBef>
            </a:pPr>
            <a:endParaRPr lang="en-US" sz="2000" b="1" spc="-70" dirty="0">
              <a:solidFill>
                <a:srgbClr val="0D0D0D"/>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err="1">
                <a:latin typeface="Times New Roman" panose="02020603050405020304" pitchFamily="18" charset="0"/>
                <a:cs typeface="Times New Roman" panose="02020603050405020304" pitchFamily="18" charset="0"/>
              </a:rPr>
              <a:t>Subiksha</a:t>
            </a:r>
            <a:r>
              <a:rPr lang="en-IN" sz="2000" b="1" dirty="0">
                <a:latin typeface="Times New Roman" panose="02020603050405020304" pitchFamily="18" charset="0"/>
                <a:cs typeface="Times New Roman" panose="02020603050405020304" pitchFamily="18" charset="0"/>
              </a:rPr>
              <a:t> K (927622BEC210)</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Swathi D (927622BEC225)</a:t>
            </a:r>
          </a:p>
          <a:p>
            <a:pPr marL="285750" indent="-285750">
              <a:buFont typeface="Arial" panose="020B0604020202020204" pitchFamily="34" charset="0"/>
              <a:buChar char="•"/>
            </a:pPr>
            <a:r>
              <a:rPr lang="en-IN" sz="2000" b="1" dirty="0" err="1">
                <a:latin typeface="Times New Roman" panose="02020603050405020304" pitchFamily="18" charset="0"/>
                <a:cs typeface="Times New Roman" panose="02020603050405020304" pitchFamily="18" charset="0"/>
              </a:rPr>
              <a:t>Vennila</a:t>
            </a:r>
            <a:r>
              <a:rPr lang="en-IN" sz="2000" b="1" dirty="0">
                <a:latin typeface="Times New Roman" panose="02020603050405020304" pitchFamily="18" charset="0"/>
                <a:cs typeface="Times New Roman" panose="02020603050405020304" pitchFamily="18" charset="0"/>
              </a:rPr>
              <a:t> V (927622BEC247)</a:t>
            </a:r>
          </a:p>
          <a:p>
            <a:pPr marL="285750" indent="-28575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Vishnu Bharathi J (927622BEC250)</a:t>
            </a:r>
          </a:p>
          <a:p>
            <a:pPr marL="12700" marR="5080">
              <a:lnSpc>
                <a:spcPct val="111900"/>
              </a:lnSpc>
              <a:spcBef>
                <a:spcPts val="35"/>
              </a:spcBef>
            </a:pPr>
            <a:endParaRPr sz="20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6672943" y="4085018"/>
            <a:ext cx="5486400" cy="1054328"/>
          </a:xfrm>
          <a:prstGeom prst="rect">
            <a:avLst/>
          </a:prstGeom>
        </p:spPr>
        <p:txBody>
          <a:bodyPr vert="horz" wrap="square" lIns="0" tIns="12065" rIns="0" bIns="0" rtlCol="0">
            <a:spAutoFit/>
          </a:bodyPr>
          <a:lstStyle/>
          <a:p>
            <a:pPr marL="12700" marR="5080" indent="28575" algn="ctr">
              <a:lnSpc>
                <a:spcPct val="112700"/>
              </a:lnSpc>
              <a:spcBef>
                <a:spcPts val="95"/>
              </a:spcBef>
            </a:pPr>
            <a:endParaRPr lang="en-US" sz="2000" b="1" dirty="0">
              <a:solidFill>
                <a:srgbClr val="0D0D0D"/>
              </a:solidFill>
              <a:latin typeface="Times New Roman" panose="02020603050405020304" pitchFamily="18" charset="0"/>
              <a:cs typeface="Times New Roman" panose="02020603050405020304" pitchFamily="18" charset="0"/>
            </a:endParaRPr>
          </a:p>
          <a:p>
            <a:pPr marL="12700" marR="5080" indent="28575" algn="ctr">
              <a:lnSpc>
                <a:spcPct val="112700"/>
              </a:lnSpc>
              <a:spcBef>
                <a:spcPts val="95"/>
              </a:spcBef>
            </a:pPr>
            <a:r>
              <a:rPr sz="2000" b="1" dirty="0">
                <a:solidFill>
                  <a:srgbClr val="0D0D0D"/>
                </a:solidFill>
                <a:latin typeface="Times New Roman" panose="02020603050405020304" pitchFamily="18" charset="0"/>
                <a:cs typeface="Times New Roman" panose="02020603050405020304" pitchFamily="18" charset="0"/>
              </a:rPr>
              <a:t>G</a:t>
            </a:r>
            <a:r>
              <a:rPr sz="2000" b="1" spc="40" dirty="0">
                <a:solidFill>
                  <a:srgbClr val="0D0D0D"/>
                </a:solidFill>
                <a:latin typeface="Times New Roman" panose="02020603050405020304" pitchFamily="18" charset="0"/>
                <a:cs typeface="Times New Roman" panose="02020603050405020304" pitchFamily="18" charset="0"/>
              </a:rPr>
              <a:t>U</a:t>
            </a:r>
            <a:r>
              <a:rPr sz="2000" b="1" spc="-15" dirty="0">
                <a:solidFill>
                  <a:srgbClr val="0D0D0D"/>
                </a:solidFill>
                <a:latin typeface="Times New Roman" panose="02020603050405020304" pitchFamily="18" charset="0"/>
                <a:cs typeface="Times New Roman" panose="02020603050405020304" pitchFamily="18" charset="0"/>
              </a:rPr>
              <a:t>I</a:t>
            </a:r>
            <a:r>
              <a:rPr sz="2000" b="1" spc="10" dirty="0">
                <a:solidFill>
                  <a:srgbClr val="0D0D0D"/>
                </a:solidFill>
                <a:latin typeface="Times New Roman" panose="02020603050405020304" pitchFamily="18" charset="0"/>
                <a:cs typeface="Times New Roman" panose="02020603050405020304" pitchFamily="18" charset="0"/>
              </a:rPr>
              <a:t>D</a:t>
            </a:r>
            <a:r>
              <a:rPr sz="2000" b="1" spc="-5" dirty="0">
                <a:solidFill>
                  <a:srgbClr val="0D0D0D"/>
                </a:solidFill>
                <a:latin typeface="Times New Roman" panose="02020603050405020304" pitchFamily="18" charset="0"/>
                <a:cs typeface="Times New Roman" panose="02020603050405020304" pitchFamily="18" charset="0"/>
              </a:rPr>
              <a:t>E</a:t>
            </a:r>
            <a:r>
              <a:rPr sz="2000" b="1" spc="15" dirty="0">
                <a:solidFill>
                  <a:srgbClr val="0D0D0D"/>
                </a:solidFill>
                <a:latin typeface="Times New Roman" panose="02020603050405020304" pitchFamily="18" charset="0"/>
                <a:cs typeface="Times New Roman" panose="02020603050405020304" pitchFamily="18" charset="0"/>
              </a:rPr>
              <a:t>D</a:t>
            </a:r>
            <a:r>
              <a:rPr sz="2000" b="1" spc="-80" dirty="0">
                <a:solidFill>
                  <a:srgbClr val="0D0D0D"/>
                </a:solidFill>
                <a:latin typeface="Times New Roman" panose="02020603050405020304" pitchFamily="18" charset="0"/>
                <a:cs typeface="Times New Roman" panose="02020603050405020304" pitchFamily="18" charset="0"/>
              </a:rPr>
              <a:t> </a:t>
            </a:r>
            <a:r>
              <a:rPr sz="2000" b="1" spc="-70" dirty="0">
                <a:solidFill>
                  <a:srgbClr val="0D0D0D"/>
                </a:solidFill>
                <a:latin typeface="Times New Roman" panose="02020603050405020304" pitchFamily="18" charset="0"/>
                <a:cs typeface="Times New Roman" panose="02020603050405020304" pitchFamily="18" charset="0"/>
              </a:rPr>
              <a:t>B</a:t>
            </a:r>
            <a:r>
              <a:rPr sz="2000" b="1" spc="-145" dirty="0">
                <a:solidFill>
                  <a:srgbClr val="0D0D0D"/>
                </a:solidFill>
                <a:latin typeface="Times New Roman" panose="02020603050405020304" pitchFamily="18" charset="0"/>
                <a:cs typeface="Times New Roman" panose="02020603050405020304" pitchFamily="18" charset="0"/>
              </a:rPr>
              <a:t>Y</a:t>
            </a:r>
            <a:r>
              <a:rPr lang="en-IN" sz="2000" b="1" spc="5" dirty="0">
                <a:solidFill>
                  <a:srgbClr val="0D0D0D"/>
                </a:solidFill>
                <a:latin typeface="Times New Roman" panose="02020603050405020304" pitchFamily="18" charset="0"/>
                <a:cs typeface="Times New Roman" panose="02020603050405020304" pitchFamily="18" charset="0"/>
              </a:rPr>
              <a:t>,</a:t>
            </a:r>
          </a:p>
          <a:p>
            <a:pPr marL="12700" marR="5080" indent="28575" algn="ctr">
              <a:lnSpc>
                <a:spcPct val="112700"/>
              </a:lnSpc>
              <a:spcBef>
                <a:spcPts val="95"/>
              </a:spcBef>
            </a:pPr>
            <a:r>
              <a:rPr lang="en-IN" sz="2000" b="1" dirty="0">
                <a:latin typeface="Times New Roman" panose="02020603050405020304" pitchFamily="18" charset="0"/>
                <a:cs typeface="Times New Roman" panose="02020603050405020304" pitchFamily="18" charset="0"/>
              </a:rPr>
              <a:t>Mrs T Balamani</a:t>
            </a:r>
            <a:r>
              <a:rPr sz="2000" b="1" spc="5" dirty="0">
                <a:solidFill>
                  <a:srgbClr val="0D0D0D"/>
                </a:solidFill>
                <a:latin typeface="Times New Roman" panose="02020603050405020304" pitchFamily="18" charset="0"/>
                <a:cs typeface="Times New Roman" panose="02020603050405020304" pitchFamily="18" charset="0"/>
              </a:rPr>
              <a:t> </a:t>
            </a:r>
            <a:endParaRPr lang="en-US" sz="2000" b="1" spc="30" dirty="0">
              <a:solidFill>
                <a:srgbClr val="0D0D0D"/>
              </a:solidFill>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10064750" y="233155"/>
            <a:ext cx="1557020" cy="811953"/>
          </a:xfrm>
          <a:prstGeom prst="rect">
            <a:avLst/>
          </a:prstGeom>
        </p:spPr>
      </p:pic>
      <p:pic>
        <p:nvPicPr>
          <p:cNvPr id="9" name="image1.png">
            <a:extLst>
              <a:ext uri="{FF2B5EF4-FFF2-40B4-BE49-F238E27FC236}">
                <a16:creationId xmlns:a16="http://schemas.microsoft.com/office/drawing/2014/main" id="{AD9D85F2-5B61-814E-99A6-46074351DE8D}"/>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4982"/>
            <a:ext cx="2971800" cy="1034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4.jpg">
            <a:extLst>
              <a:ext uri="{FF2B5EF4-FFF2-40B4-BE49-F238E27FC236}">
                <a16:creationId xmlns:a16="http://schemas.microsoft.com/office/drawing/2014/main" id="{FFCEAD96-B648-24DA-1345-24588A430673}"/>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56229"/>
            <a:ext cx="1382850" cy="1160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object 3">
            <a:extLst>
              <a:ext uri="{FF2B5EF4-FFF2-40B4-BE49-F238E27FC236}">
                <a16:creationId xmlns:a16="http://schemas.microsoft.com/office/drawing/2014/main" id="{7F89BA78-C7DD-E684-32C4-958224C2F87E}"/>
              </a:ext>
            </a:extLst>
          </p:cNvPr>
          <p:cNvSpPr txBox="1"/>
          <p:nvPr/>
        </p:nvSpPr>
        <p:spPr>
          <a:xfrm>
            <a:off x="2444025" y="2818466"/>
            <a:ext cx="7772400" cy="627736"/>
          </a:xfrm>
          <a:prstGeom prst="rect">
            <a:avLst/>
          </a:prstGeom>
        </p:spPr>
        <p:txBody>
          <a:bodyPr vert="horz" wrap="square" lIns="0" tIns="62865" rIns="0" bIns="0" rtlCol="0">
            <a:spAutoFit/>
          </a:bodyPr>
          <a:lstStyle/>
          <a:p>
            <a:pPr marL="8255" algn="ctr">
              <a:lnSpc>
                <a:spcPts val="2165"/>
              </a:lnSpc>
              <a:spcBef>
                <a:spcPts val="380"/>
              </a:spcBef>
            </a:pPr>
            <a:r>
              <a:rPr lang="en-IN" sz="2000" b="1" dirty="0">
                <a:latin typeface="Times New Roman" panose="02020603050405020304" pitchFamily="18" charset="0"/>
                <a:cs typeface="Times New Roman" panose="02020603050405020304" pitchFamily="18" charset="0"/>
              </a:rPr>
              <a:t>IYAL : REAL - TIME VOICE TO TEXT COMMUNICATION FOR THE DEAF</a:t>
            </a:r>
            <a:endParaRPr lang="en-IN" sz="2000" b="1" spc="1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FA72E-8C53-7660-E2DF-2CCF22E035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D95972-3CA1-9366-7155-BCE93C96EBDC}"/>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CONCLUSION &amp; FUTURE WORK</a:t>
            </a:r>
            <a:endParaRPr lang="en-IN"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B9ADC99-4536-E8B4-F050-F4FED64FCEF9}"/>
              </a:ext>
            </a:extLst>
          </p:cNvPr>
          <p:cNvSpPr/>
          <p:nvPr/>
        </p:nvSpPr>
        <p:spPr>
          <a:xfrm>
            <a:off x="990600" y="1447800"/>
            <a:ext cx="10515600" cy="4648200"/>
          </a:xfrm>
          <a:custGeom>
            <a:avLst/>
            <a:gdLst>
              <a:gd name="connsiteX0" fmla="*/ 0 w 10515600"/>
              <a:gd name="connsiteY0" fmla="*/ 0 h 4648200"/>
              <a:gd name="connsiteX1" fmla="*/ 867537 w 10515600"/>
              <a:gd name="connsiteY1" fmla="*/ 0 h 4648200"/>
              <a:gd name="connsiteX2" fmla="*/ 1419606 w 10515600"/>
              <a:gd name="connsiteY2" fmla="*/ 0 h 4648200"/>
              <a:gd name="connsiteX3" fmla="*/ 2287143 w 10515600"/>
              <a:gd name="connsiteY3" fmla="*/ 0 h 4648200"/>
              <a:gd name="connsiteX4" fmla="*/ 2839212 w 10515600"/>
              <a:gd name="connsiteY4" fmla="*/ 0 h 4648200"/>
              <a:gd name="connsiteX5" fmla="*/ 3391281 w 10515600"/>
              <a:gd name="connsiteY5" fmla="*/ 0 h 4648200"/>
              <a:gd name="connsiteX6" fmla="*/ 4048506 w 10515600"/>
              <a:gd name="connsiteY6" fmla="*/ 0 h 4648200"/>
              <a:gd name="connsiteX7" fmla="*/ 4916043 w 10515600"/>
              <a:gd name="connsiteY7" fmla="*/ 0 h 4648200"/>
              <a:gd name="connsiteX8" fmla="*/ 5468112 w 10515600"/>
              <a:gd name="connsiteY8" fmla="*/ 0 h 4648200"/>
              <a:gd name="connsiteX9" fmla="*/ 6125337 w 10515600"/>
              <a:gd name="connsiteY9" fmla="*/ 0 h 4648200"/>
              <a:gd name="connsiteX10" fmla="*/ 6782562 w 10515600"/>
              <a:gd name="connsiteY10" fmla="*/ 0 h 4648200"/>
              <a:gd name="connsiteX11" fmla="*/ 7124319 w 10515600"/>
              <a:gd name="connsiteY11" fmla="*/ 0 h 4648200"/>
              <a:gd name="connsiteX12" fmla="*/ 7991856 w 10515600"/>
              <a:gd name="connsiteY12" fmla="*/ 0 h 4648200"/>
              <a:gd name="connsiteX13" fmla="*/ 8333613 w 10515600"/>
              <a:gd name="connsiteY13" fmla="*/ 0 h 4648200"/>
              <a:gd name="connsiteX14" fmla="*/ 9201150 w 10515600"/>
              <a:gd name="connsiteY14" fmla="*/ 0 h 4648200"/>
              <a:gd name="connsiteX15" fmla="*/ 9648063 w 10515600"/>
              <a:gd name="connsiteY15" fmla="*/ 0 h 4648200"/>
              <a:gd name="connsiteX16" fmla="*/ 10515600 w 10515600"/>
              <a:gd name="connsiteY16" fmla="*/ 0 h 4648200"/>
              <a:gd name="connsiteX17" fmla="*/ 10515600 w 10515600"/>
              <a:gd name="connsiteY17" fmla="*/ 710511 h 4648200"/>
              <a:gd name="connsiteX18" fmla="*/ 10515600 w 10515600"/>
              <a:gd name="connsiteY18" fmla="*/ 1421021 h 4648200"/>
              <a:gd name="connsiteX19" fmla="*/ 10515600 w 10515600"/>
              <a:gd name="connsiteY19" fmla="*/ 2038568 h 4648200"/>
              <a:gd name="connsiteX20" fmla="*/ 10515600 w 10515600"/>
              <a:gd name="connsiteY20" fmla="*/ 2656114 h 4648200"/>
              <a:gd name="connsiteX21" fmla="*/ 10515600 w 10515600"/>
              <a:gd name="connsiteY21" fmla="*/ 3273661 h 4648200"/>
              <a:gd name="connsiteX22" fmla="*/ 10515600 w 10515600"/>
              <a:gd name="connsiteY22" fmla="*/ 3798243 h 4648200"/>
              <a:gd name="connsiteX23" fmla="*/ 10515600 w 10515600"/>
              <a:gd name="connsiteY23" fmla="*/ 4648200 h 4648200"/>
              <a:gd name="connsiteX24" fmla="*/ 9753219 w 10515600"/>
              <a:gd name="connsiteY24" fmla="*/ 4648200 h 4648200"/>
              <a:gd name="connsiteX25" fmla="*/ 9306306 w 10515600"/>
              <a:gd name="connsiteY25" fmla="*/ 4648200 h 4648200"/>
              <a:gd name="connsiteX26" fmla="*/ 8649081 w 10515600"/>
              <a:gd name="connsiteY26" fmla="*/ 4648200 h 4648200"/>
              <a:gd name="connsiteX27" fmla="*/ 7886700 w 10515600"/>
              <a:gd name="connsiteY27" fmla="*/ 4648200 h 4648200"/>
              <a:gd name="connsiteX28" fmla="*/ 7439787 w 10515600"/>
              <a:gd name="connsiteY28" fmla="*/ 4648200 h 4648200"/>
              <a:gd name="connsiteX29" fmla="*/ 6887718 w 10515600"/>
              <a:gd name="connsiteY29" fmla="*/ 4648200 h 4648200"/>
              <a:gd name="connsiteX30" fmla="*/ 6125337 w 10515600"/>
              <a:gd name="connsiteY30" fmla="*/ 4648200 h 4648200"/>
              <a:gd name="connsiteX31" fmla="*/ 5468112 w 10515600"/>
              <a:gd name="connsiteY31" fmla="*/ 4648200 h 4648200"/>
              <a:gd name="connsiteX32" fmla="*/ 4705731 w 10515600"/>
              <a:gd name="connsiteY32" fmla="*/ 4648200 h 4648200"/>
              <a:gd name="connsiteX33" fmla="*/ 4153662 w 10515600"/>
              <a:gd name="connsiteY33" fmla="*/ 4648200 h 4648200"/>
              <a:gd name="connsiteX34" fmla="*/ 3496437 w 10515600"/>
              <a:gd name="connsiteY34" fmla="*/ 4648200 h 4648200"/>
              <a:gd name="connsiteX35" fmla="*/ 3049524 w 10515600"/>
              <a:gd name="connsiteY35" fmla="*/ 4648200 h 4648200"/>
              <a:gd name="connsiteX36" fmla="*/ 2287143 w 10515600"/>
              <a:gd name="connsiteY36" fmla="*/ 4648200 h 4648200"/>
              <a:gd name="connsiteX37" fmla="*/ 1524762 w 10515600"/>
              <a:gd name="connsiteY37" fmla="*/ 4648200 h 4648200"/>
              <a:gd name="connsiteX38" fmla="*/ 1183005 w 10515600"/>
              <a:gd name="connsiteY38" fmla="*/ 4648200 h 4648200"/>
              <a:gd name="connsiteX39" fmla="*/ 630936 w 10515600"/>
              <a:gd name="connsiteY39" fmla="*/ 4648200 h 4648200"/>
              <a:gd name="connsiteX40" fmla="*/ 0 w 10515600"/>
              <a:gd name="connsiteY40" fmla="*/ 4648200 h 4648200"/>
              <a:gd name="connsiteX41" fmla="*/ 0 w 10515600"/>
              <a:gd name="connsiteY41" fmla="*/ 3891207 h 4648200"/>
              <a:gd name="connsiteX42" fmla="*/ 0 w 10515600"/>
              <a:gd name="connsiteY42" fmla="*/ 3227179 h 4648200"/>
              <a:gd name="connsiteX43" fmla="*/ 0 w 10515600"/>
              <a:gd name="connsiteY43" fmla="*/ 2470186 h 4648200"/>
              <a:gd name="connsiteX44" fmla="*/ 0 w 10515600"/>
              <a:gd name="connsiteY44" fmla="*/ 1852640 h 4648200"/>
              <a:gd name="connsiteX45" fmla="*/ 0 w 10515600"/>
              <a:gd name="connsiteY45" fmla="*/ 1235093 h 4648200"/>
              <a:gd name="connsiteX46" fmla="*/ 0 w 10515600"/>
              <a:gd name="connsiteY46" fmla="*/ 664029 h 4648200"/>
              <a:gd name="connsiteX47" fmla="*/ 0 w 10515600"/>
              <a:gd name="connsiteY47" fmla="*/ 0 h 464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515600" h="4648200" fill="none" extrusionOk="0">
                <a:moveTo>
                  <a:pt x="0" y="0"/>
                </a:moveTo>
                <a:cubicBezTo>
                  <a:pt x="293352" y="-6558"/>
                  <a:pt x="521868" y="-12568"/>
                  <a:pt x="867537" y="0"/>
                </a:cubicBezTo>
                <a:cubicBezTo>
                  <a:pt x="1213206" y="12568"/>
                  <a:pt x="1290326" y="-15315"/>
                  <a:pt x="1419606" y="0"/>
                </a:cubicBezTo>
                <a:cubicBezTo>
                  <a:pt x="1548886" y="15315"/>
                  <a:pt x="1909579" y="-5847"/>
                  <a:pt x="2287143" y="0"/>
                </a:cubicBezTo>
                <a:cubicBezTo>
                  <a:pt x="2664707" y="5847"/>
                  <a:pt x="2680050" y="-9707"/>
                  <a:pt x="2839212" y="0"/>
                </a:cubicBezTo>
                <a:cubicBezTo>
                  <a:pt x="2998374" y="9707"/>
                  <a:pt x="3126629" y="7344"/>
                  <a:pt x="3391281" y="0"/>
                </a:cubicBezTo>
                <a:cubicBezTo>
                  <a:pt x="3655933" y="-7344"/>
                  <a:pt x="3887977" y="-3105"/>
                  <a:pt x="4048506" y="0"/>
                </a:cubicBezTo>
                <a:cubicBezTo>
                  <a:pt x="4209036" y="3105"/>
                  <a:pt x="4631409" y="22751"/>
                  <a:pt x="4916043" y="0"/>
                </a:cubicBezTo>
                <a:cubicBezTo>
                  <a:pt x="5200677" y="-22751"/>
                  <a:pt x="5291105" y="14299"/>
                  <a:pt x="5468112" y="0"/>
                </a:cubicBezTo>
                <a:cubicBezTo>
                  <a:pt x="5645119" y="-14299"/>
                  <a:pt x="5968457" y="-30382"/>
                  <a:pt x="6125337" y="0"/>
                </a:cubicBezTo>
                <a:cubicBezTo>
                  <a:pt x="6282218" y="30382"/>
                  <a:pt x="6463035" y="-363"/>
                  <a:pt x="6782562" y="0"/>
                </a:cubicBezTo>
                <a:cubicBezTo>
                  <a:pt x="7102089" y="363"/>
                  <a:pt x="7023260" y="-10426"/>
                  <a:pt x="7124319" y="0"/>
                </a:cubicBezTo>
                <a:cubicBezTo>
                  <a:pt x="7225378" y="10426"/>
                  <a:pt x="7773477" y="-19980"/>
                  <a:pt x="7991856" y="0"/>
                </a:cubicBezTo>
                <a:cubicBezTo>
                  <a:pt x="8210235" y="19980"/>
                  <a:pt x="8240778" y="-14344"/>
                  <a:pt x="8333613" y="0"/>
                </a:cubicBezTo>
                <a:cubicBezTo>
                  <a:pt x="8426448" y="14344"/>
                  <a:pt x="8838292" y="25356"/>
                  <a:pt x="9201150" y="0"/>
                </a:cubicBezTo>
                <a:cubicBezTo>
                  <a:pt x="9564008" y="-25356"/>
                  <a:pt x="9542257" y="-17421"/>
                  <a:pt x="9648063" y="0"/>
                </a:cubicBezTo>
                <a:cubicBezTo>
                  <a:pt x="9753869" y="17421"/>
                  <a:pt x="10242208" y="-17321"/>
                  <a:pt x="10515600" y="0"/>
                </a:cubicBezTo>
                <a:cubicBezTo>
                  <a:pt x="10502969" y="213033"/>
                  <a:pt x="10531086" y="487693"/>
                  <a:pt x="10515600" y="710511"/>
                </a:cubicBezTo>
                <a:cubicBezTo>
                  <a:pt x="10500114" y="933329"/>
                  <a:pt x="10537157" y="1187458"/>
                  <a:pt x="10515600" y="1421021"/>
                </a:cubicBezTo>
                <a:cubicBezTo>
                  <a:pt x="10494044" y="1654584"/>
                  <a:pt x="10528108" y="1870106"/>
                  <a:pt x="10515600" y="2038568"/>
                </a:cubicBezTo>
                <a:cubicBezTo>
                  <a:pt x="10503092" y="2207030"/>
                  <a:pt x="10528034" y="2430005"/>
                  <a:pt x="10515600" y="2656114"/>
                </a:cubicBezTo>
                <a:cubicBezTo>
                  <a:pt x="10503166" y="2882223"/>
                  <a:pt x="10544547" y="2969462"/>
                  <a:pt x="10515600" y="3273661"/>
                </a:cubicBezTo>
                <a:cubicBezTo>
                  <a:pt x="10486653" y="3577860"/>
                  <a:pt x="10508364" y="3642376"/>
                  <a:pt x="10515600" y="3798243"/>
                </a:cubicBezTo>
                <a:cubicBezTo>
                  <a:pt x="10522836" y="3954110"/>
                  <a:pt x="10506114" y="4412563"/>
                  <a:pt x="10515600" y="4648200"/>
                </a:cubicBezTo>
                <a:cubicBezTo>
                  <a:pt x="10182598" y="4637417"/>
                  <a:pt x="9935518" y="4682386"/>
                  <a:pt x="9753219" y="4648200"/>
                </a:cubicBezTo>
                <a:cubicBezTo>
                  <a:pt x="9570920" y="4614014"/>
                  <a:pt x="9467854" y="4663164"/>
                  <a:pt x="9306306" y="4648200"/>
                </a:cubicBezTo>
                <a:cubicBezTo>
                  <a:pt x="9144758" y="4633236"/>
                  <a:pt x="8803134" y="4619656"/>
                  <a:pt x="8649081" y="4648200"/>
                </a:cubicBezTo>
                <a:cubicBezTo>
                  <a:pt x="8495028" y="4676744"/>
                  <a:pt x="8222368" y="4611602"/>
                  <a:pt x="7886700" y="4648200"/>
                </a:cubicBezTo>
                <a:cubicBezTo>
                  <a:pt x="7551032" y="4684798"/>
                  <a:pt x="7543339" y="4645959"/>
                  <a:pt x="7439787" y="4648200"/>
                </a:cubicBezTo>
                <a:cubicBezTo>
                  <a:pt x="7336235" y="4650441"/>
                  <a:pt x="7103710" y="4648940"/>
                  <a:pt x="6887718" y="4648200"/>
                </a:cubicBezTo>
                <a:cubicBezTo>
                  <a:pt x="6671726" y="4647460"/>
                  <a:pt x="6324518" y="4626144"/>
                  <a:pt x="6125337" y="4648200"/>
                </a:cubicBezTo>
                <a:cubicBezTo>
                  <a:pt x="5926156" y="4670256"/>
                  <a:pt x="5683362" y="4665831"/>
                  <a:pt x="5468112" y="4648200"/>
                </a:cubicBezTo>
                <a:cubicBezTo>
                  <a:pt x="5252862" y="4630569"/>
                  <a:pt x="4937647" y="4666529"/>
                  <a:pt x="4705731" y="4648200"/>
                </a:cubicBezTo>
                <a:cubicBezTo>
                  <a:pt x="4473815" y="4629871"/>
                  <a:pt x="4330434" y="4668200"/>
                  <a:pt x="4153662" y="4648200"/>
                </a:cubicBezTo>
                <a:cubicBezTo>
                  <a:pt x="3976890" y="4628200"/>
                  <a:pt x="3821324" y="4661970"/>
                  <a:pt x="3496437" y="4648200"/>
                </a:cubicBezTo>
                <a:cubicBezTo>
                  <a:pt x="3171551" y="4634430"/>
                  <a:pt x="3212695" y="4667217"/>
                  <a:pt x="3049524" y="4648200"/>
                </a:cubicBezTo>
                <a:cubicBezTo>
                  <a:pt x="2886353" y="4629183"/>
                  <a:pt x="2464725" y="4650178"/>
                  <a:pt x="2287143" y="4648200"/>
                </a:cubicBezTo>
                <a:cubicBezTo>
                  <a:pt x="2109561" y="4646222"/>
                  <a:pt x="1841091" y="4671068"/>
                  <a:pt x="1524762" y="4648200"/>
                </a:cubicBezTo>
                <a:cubicBezTo>
                  <a:pt x="1208433" y="4625332"/>
                  <a:pt x="1302071" y="4634668"/>
                  <a:pt x="1183005" y="4648200"/>
                </a:cubicBezTo>
                <a:cubicBezTo>
                  <a:pt x="1063939" y="4661732"/>
                  <a:pt x="905701" y="4666927"/>
                  <a:pt x="630936" y="4648200"/>
                </a:cubicBezTo>
                <a:cubicBezTo>
                  <a:pt x="356171" y="4629473"/>
                  <a:pt x="205542" y="4641844"/>
                  <a:pt x="0" y="4648200"/>
                </a:cubicBezTo>
                <a:cubicBezTo>
                  <a:pt x="-31968" y="4385206"/>
                  <a:pt x="-29074" y="4072608"/>
                  <a:pt x="0" y="3891207"/>
                </a:cubicBezTo>
                <a:cubicBezTo>
                  <a:pt x="29074" y="3709806"/>
                  <a:pt x="17988" y="3515447"/>
                  <a:pt x="0" y="3227179"/>
                </a:cubicBezTo>
                <a:cubicBezTo>
                  <a:pt x="-17988" y="2938911"/>
                  <a:pt x="-7586" y="2809490"/>
                  <a:pt x="0" y="2470186"/>
                </a:cubicBezTo>
                <a:cubicBezTo>
                  <a:pt x="7586" y="2130882"/>
                  <a:pt x="-11291" y="1997004"/>
                  <a:pt x="0" y="1852640"/>
                </a:cubicBezTo>
                <a:cubicBezTo>
                  <a:pt x="11291" y="1708276"/>
                  <a:pt x="21717" y="1435482"/>
                  <a:pt x="0" y="1235093"/>
                </a:cubicBezTo>
                <a:cubicBezTo>
                  <a:pt x="-21717" y="1034704"/>
                  <a:pt x="-13656" y="887539"/>
                  <a:pt x="0" y="664029"/>
                </a:cubicBezTo>
                <a:cubicBezTo>
                  <a:pt x="13656" y="440519"/>
                  <a:pt x="-8350" y="273757"/>
                  <a:pt x="0" y="0"/>
                </a:cubicBezTo>
                <a:close/>
              </a:path>
              <a:path w="10515600" h="4648200" stroke="0" extrusionOk="0">
                <a:moveTo>
                  <a:pt x="0" y="0"/>
                </a:moveTo>
                <a:cubicBezTo>
                  <a:pt x="112533" y="-10633"/>
                  <a:pt x="225725" y="-2190"/>
                  <a:pt x="341757" y="0"/>
                </a:cubicBezTo>
                <a:cubicBezTo>
                  <a:pt x="457789" y="2190"/>
                  <a:pt x="820413" y="-30546"/>
                  <a:pt x="1209294" y="0"/>
                </a:cubicBezTo>
                <a:cubicBezTo>
                  <a:pt x="1598175" y="30546"/>
                  <a:pt x="1717296" y="36772"/>
                  <a:pt x="1971675" y="0"/>
                </a:cubicBezTo>
                <a:cubicBezTo>
                  <a:pt x="2226054" y="-36772"/>
                  <a:pt x="2268962" y="-22726"/>
                  <a:pt x="2523744" y="0"/>
                </a:cubicBezTo>
                <a:cubicBezTo>
                  <a:pt x="2778526" y="22726"/>
                  <a:pt x="2916588" y="26605"/>
                  <a:pt x="3075813" y="0"/>
                </a:cubicBezTo>
                <a:cubicBezTo>
                  <a:pt x="3235038" y="-26605"/>
                  <a:pt x="3580820" y="6545"/>
                  <a:pt x="3733038" y="0"/>
                </a:cubicBezTo>
                <a:cubicBezTo>
                  <a:pt x="3885256" y="-6545"/>
                  <a:pt x="4174692" y="30514"/>
                  <a:pt x="4390263" y="0"/>
                </a:cubicBezTo>
                <a:cubicBezTo>
                  <a:pt x="4605835" y="-30514"/>
                  <a:pt x="4659827" y="-15263"/>
                  <a:pt x="4837176" y="0"/>
                </a:cubicBezTo>
                <a:cubicBezTo>
                  <a:pt x="5014525" y="15263"/>
                  <a:pt x="5226733" y="-16310"/>
                  <a:pt x="5599557" y="0"/>
                </a:cubicBezTo>
                <a:cubicBezTo>
                  <a:pt x="5972381" y="16310"/>
                  <a:pt x="5909249" y="-5519"/>
                  <a:pt x="6046470" y="0"/>
                </a:cubicBezTo>
                <a:cubicBezTo>
                  <a:pt x="6183691" y="5519"/>
                  <a:pt x="6674988" y="-14152"/>
                  <a:pt x="6914007" y="0"/>
                </a:cubicBezTo>
                <a:cubicBezTo>
                  <a:pt x="7153026" y="14152"/>
                  <a:pt x="7315746" y="10712"/>
                  <a:pt x="7466076" y="0"/>
                </a:cubicBezTo>
                <a:cubicBezTo>
                  <a:pt x="7616406" y="-10712"/>
                  <a:pt x="8134623" y="-31099"/>
                  <a:pt x="8333613" y="0"/>
                </a:cubicBezTo>
                <a:cubicBezTo>
                  <a:pt x="8532603" y="31099"/>
                  <a:pt x="8765686" y="13878"/>
                  <a:pt x="8885682" y="0"/>
                </a:cubicBezTo>
                <a:cubicBezTo>
                  <a:pt x="9005678" y="-13878"/>
                  <a:pt x="9085694" y="13168"/>
                  <a:pt x="9227439" y="0"/>
                </a:cubicBezTo>
                <a:cubicBezTo>
                  <a:pt x="9369184" y="-13168"/>
                  <a:pt x="9630184" y="15340"/>
                  <a:pt x="9779508" y="0"/>
                </a:cubicBezTo>
                <a:cubicBezTo>
                  <a:pt x="9928832" y="-15340"/>
                  <a:pt x="10303679" y="-36065"/>
                  <a:pt x="10515600" y="0"/>
                </a:cubicBezTo>
                <a:cubicBezTo>
                  <a:pt x="10537079" y="230941"/>
                  <a:pt x="10487964" y="530675"/>
                  <a:pt x="10515600" y="756993"/>
                </a:cubicBezTo>
                <a:cubicBezTo>
                  <a:pt x="10543236" y="983311"/>
                  <a:pt x="10505657" y="1345997"/>
                  <a:pt x="10515600" y="1513985"/>
                </a:cubicBezTo>
                <a:cubicBezTo>
                  <a:pt x="10525543" y="1681973"/>
                  <a:pt x="10511727" y="2102314"/>
                  <a:pt x="10515600" y="2270978"/>
                </a:cubicBezTo>
                <a:cubicBezTo>
                  <a:pt x="10519473" y="2439642"/>
                  <a:pt x="10514425" y="2711273"/>
                  <a:pt x="10515600" y="2842042"/>
                </a:cubicBezTo>
                <a:cubicBezTo>
                  <a:pt x="10516775" y="2972811"/>
                  <a:pt x="10534792" y="3261177"/>
                  <a:pt x="10515600" y="3459589"/>
                </a:cubicBezTo>
                <a:cubicBezTo>
                  <a:pt x="10496408" y="3658001"/>
                  <a:pt x="10465729" y="4314537"/>
                  <a:pt x="10515600" y="4648200"/>
                </a:cubicBezTo>
                <a:cubicBezTo>
                  <a:pt x="10361760" y="4636746"/>
                  <a:pt x="10128371" y="4662842"/>
                  <a:pt x="9963531" y="4648200"/>
                </a:cubicBezTo>
                <a:cubicBezTo>
                  <a:pt x="9798691" y="4633558"/>
                  <a:pt x="9317030" y="4627359"/>
                  <a:pt x="9095994" y="4648200"/>
                </a:cubicBezTo>
                <a:cubicBezTo>
                  <a:pt x="8874958" y="4669041"/>
                  <a:pt x="8783266" y="4623529"/>
                  <a:pt x="8543925" y="4648200"/>
                </a:cubicBezTo>
                <a:cubicBezTo>
                  <a:pt x="8304584" y="4672871"/>
                  <a:pt x="8088948" y="4650083"/>
                  <a:pt x="7676388" y="4648200"/>
                </a:cubicBezTo>
                <a:cubicBezTo>
                  <a:pt x="7263828" y="4646317"/>
                  <a:pt x="7238481" y="4672099"/>
                  <a:pt x="7019163" y="4648200"/>
                </a:cubicBezTo>
                <a:cubicBezTo>
                  <a:pt x="6799846" y="4624301"/>
                  <a:pt x="6796227" y="4632223"/>
                  <a:pt x="6677406" y="4648200"/>
                </a:cubicBezTo>
                <a:cubicBezTo>
                  <a:pt x="6558585" y="4664177"/>
                  <a:pt x="6433564" y="4659195"/>
                  <a:pt x="6230493" y="4648200"/>
                </a:cubicBezTo>
                <a:cubicBezTo>
                  <a:pt x="6027422" y="4637205"/>
                  <a:pt x="6017137" y="4653548"/>
                  <a:pt x="5888736" y="4648200"/>
                </a:cubicBezTo>
                <a:cubicBezTo>
                  <a:pt x="5760335" y="4642852"/>
                  <a:pt x="5421959" y="4626001"/>
                  <a:pt x="5021199" y="4648200"/>
                </a:cubicBezTo>
                <a:cubicBezTo>
                  <a:pt x="4620439" y="4670399"/>
                  <a:pt x="4746868" y="4643434"/>
                  <a:pt x="4574286" y="4648200"/>
                </a:cubicBezTo>
                <a:cubicBezTo>
                  <a:pt x="4401704" y="4652966"/>
                  <a:pt x="4125498" y="4655973"/>
                  <a:pt x="3917061" y="4648200"/>
                </a:cubicBezTo>
                <a:cubicBezTo>
                  <a:pt x="3708625" y="4640427"/>
                  <a:pt x="3743054" y="4662138"/>
                  <a:pt x="3575304" y="4648200"/>
                </a:cubicBezTo>
                <a:cubicBezTo>
                  <a:pt x="3407554" y="4634262"/>
                  <a:pt x="3236598" y="4669380"/>
                  <a:pt x="2918079" y="4648200"/>
                </a:cubicBezTo>
                <a:cubicBezTo>
                  <a:pt x="2599561" y="4627020"/>
                  <a:pt x="2672387" y="4638358"/>
                  <a:pt x="2576322" y="4648200"/>
                </a:cubicBezTo>
                <a:cubicBezTo>
                  <a:pt x="2480257" y="4658042"/>
                  <a:pt x="2014906" y="4641735"/>
                  <a:pt x="1813941" y="4648200"/>
                </a:cubicBezTo>
                <a:cubicBezTo>
                  <a:pt x="1612976" y="4654665"/>
                  <a:pt x="1346738" y="4676331"/>
                  <a:pt x="1156716" y="4648200"/>
                </a:cubicBezTo>
                <a:cubicBezTo>
                  <a:pt x="966695" y="4620069"/>
                  <a:pt x="865762" y="4638633"/>
                  <a:pt x="709803" y="4648200"/>
                </a:cubicBezTo>
                <a:cubicBezTo>
                  <a:pt x="553844" y="4657767"/>
                  <a:pt x="253154" y="4663346"/>
                  <a:pt x="0" y="4648200"/>
                </a:cubicBezTo>
                <a:cubicBezTo>
                  <a:pt x="-21136" y="4465540"/>
                  <a:pt x="4990" y="4351631"/>
                  <a:pt x="0" y="4077135"/>
                </a:cubicBezTo>
                <a:cubicBezTo>
                  <a:pt x="-4990" y="3802640"/>
                  <a:pt x="-19590" y="3769074"/>
                  <a:pt x="0" y="3552553"/>
                </a:cubicBezTo>
                <a:cubicBezTo>
                  <a:pt x="19590" y="3336032"/>
                  <a:pt x="8946" y="3126406"/>
                  <a:pt x="0" y="2795560"/>
                </a:cubicBezTo>
                <a:cubicBezTo>
                  <a:pt x="-8946" y="2464714"/>
                  <a:pt x="-18364" y="2367867"/>
                  <a:pt x="0" y="2131532"/>
                </a:cubicBezTo>
                <a:cubicBezTo>
                  <a:pt x="18364" y="1895197"/>
                  <a:pt x="-7942" y="1574630"/>
                  <a:pt x="0" y="1374539"/>
                </a:cubicBezTo>
                <a:cubicBezTo>
                  <a:pt x="7942" y="1174448"/>
                  <a:pt x="16785" y="1103652"/>
                  <a:pt x="0" y="849957"/>
                </a:cubicBezTo>
                <a:cubicBezTo>
                  <a:pt x="-16785" y="596262"/>
                  <a:pt x="21316" y="220233"/>
                  <a:pt x="0" y="0"/>
                </a:cubicBezTo>
                <a:close/>
              </a:path>
            </a:pathLst>
          </a:custGeom>
          <a:solidFill>
            <a:schemeClr val="bg2"/>
          </a:solidFill>
          <a:ln w="9525">
            <a:extLst>
              <a:ext uri="{C807C97D-BFC1-408E-A445-0C87EB9F89A2}">
                <ask:lineSketchStyleProps xmlns:ask="http://schemas.microsoft.com/office/drawing/2018/sketchyshapes" sd="193552574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1">
            <a:extLst>
              <a:ext uri="{FF2B5EF4-FFF2-40B4-BE49-F238E27FC236}">
                <a16:creationId xmlns:a16="http://schemas.microsoft.com/office/drawing/2014/main" id="{EBECC141-5D11-23A9-7371-EC93CD8DF456}"/>
              </a:ext>
            </a:extLst>
          </p:cNvPr>
          <p:cNvSpPr>
            <a:spLocks noGrp="1" noChangeArrowheads="1"/>
          </p:cNvSpPr>
          <p:nvPr>
            <p:ph type="body" idx="1"/>
          </p:nvPr>
        </p:nvSpPr>
        <p:spPr bwMode="auto">
          <a:xfrm>
            <a:off x="1447800" y="1911340"/>
            <a:ext cx="9677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Nagish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 offers hope to individuals with speech or hearing difficulties, particularly Tamil and Malayalam speakers, by combining technology with cultural sensitivity. It promotes language pride, removes communication barriers, and ensures equitable participation.</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addressing linguistic needs,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Nagish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exemplifies inclusivity through innovation. Its real-time text-to-speech and speech-to-text features empower users, setting a benchmark for accessible technology and fostering a diverse, inclusive society.</a:t>
            </a:r>
          </a:p>
        </p:txBody>
      </p:sp>
    </p:spTree>
    <p:extLst>
      <p:ext uri="{BB962C8B-B14F-4D97-AF65-F5344CB8AC3E}">
        <p14:creationId xmlns:p14="http://schemas.microsoft.com/office/powerpoint/2010/main" val="2326951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D33A9-44C8-1885-7584-83DFB95CED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1619E-F0F3-85EF-E445-CC70D30AD5D8}"/>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TOOL USED</a:t>
            </a:r>
            <a:endParaRPr lang="en-IN" sz="2800" dirty="0">
              <a:latin typeface="Times New Roman" panose="02020603050405020304" pitchFamily="18" charset="0"/>
              <a:cs typeface="Times New Roman" panose="02020603050405020304" pitchFamily="18" charset="0"/>
            </a:endParaRPr>
          </a:p>
        </p:txBody>
      </p:sp>
      <p:pic>
        <p:nvPicPr>
          <p:cNvPr id="3" name="Content Placeholder 4">
            <a:extLst>
              <a:ext uri="{FF2B5EF4-FFF2-40B4-BE49-F238E27FC236}">
                <a16:creationId xmlns:a16="http://schemas.microsoft.com/office/drawing/2014/main" id="{F3E96DD6-5EC2-CF0B-1C1F-000ABD542E48}"/>
              </a:ext>
            </a:extLst>
          </p:cNvPr>
          <p:cNvPicPr>
            <a:picLocks noChangeAspect="1"/>
          </p:cNvPicPr>
          <p:nvPr/>
        </p:nvPicPr>
        <p:blipFill>
          <a:blip r:embed="rId2"/>
          <a:stretch>
            <a:fillRect/>
          </a:stretch>
        </p:blipFill>
        <p:spPr>
          <a:xfrm>
            <a:off x="381001" y="1066800"/>
            <a:ext cx="7696200" cy="5410200"/>
          </a:xfrm>
          <a:prstGeom prst="rect">
            <a:avLst/>
          </a:prstGeom>
        </p:spPr>
      </p:pic>
      <p:sp>
        <p:nvSpPr>
          <p:cNvPr id="5" name="TextBox 4">
            <a:extLst>
              <a:ext uri="{FF2B5EF4-FFF2-40B4-BE49-F238E27FC236}">
                <a16:creationId xmlns:a16="http://schemas.microsoft.com/office/drawing/2014/main" id="{E3BFB54C-8BE4-3100-6940-F9AC4B0C6727}"/>
              </a:ext>
            </a:extLst>
          </p:cNvPr>
          <p:cNvSpPr txBox="1"/>
          <p:nvPr/>
        </p:nvSpPr>
        <p:spPr>
          <a:xfrm>
            <a:off x="8534400" y="1678513"/>
            <a:ext cx="3505200" cy="156966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CSS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JAVA SCRIPT</a:t>
            </a:r>
          </a:p>
        </p:txBody>
      </p:sp>
      <p:pic>
        <p:nvPicPr>
          <p:cNvPr id="6" name="Picture 5">
            <a:extLst>
              <a:ext uri="{FF2B5EF4-FFF2-40B4-BE49-F238E27FC236}">
                <a16:creationId xmlns:a16="http://schemas.microsoft.com/office/drawing/2014/main" id="{05D50CE0-AD4B-D446-E4A3-7DA019A03D6B}"/>
              </a:ext>
            </a:extLst>
          </p:cNvPr>
          <p:cNvPicPr>
            <a:picLocks noChangeAspect="1"/>
          </p:cNvPicPr>
          <p:nvPr/>
        </p:nvPicPr>
        <p:blipFill>
          <a:blip r:embed="rId3"/>
          <a:stretch>
            <a:fillRect/>
          </a:stretch>
        </p:blipFill>
        <p:spPr>
          <a:xfrm>
            <a:off x="8534400" y="4114800"/>
            <a:ext cx="3505200" cy="1683182"/>
          </a:xfrm>
          <a:prstGeom prst="rect">
            <a:avLst/>
          </a:prstGeom>
          <a:ln>
            <a:solidFill>
              <a:schemeClr val="tx1"/>
            </a:solidFill>
          </a:ln>
        </p:spPr>
      </p:pic>
    </p:spTree>
    <p:extLst>
      <p:ext uri="{BB962C8B-B14F-4D97-AF65-F5344CB8AC3E}">
        <p14:creationId xmlns:p14="http://schemas.microsoft.com/office/powerpoint/2010/main" val="99794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B430B-A219-9587-08FA-7C28857B95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E5BDB-F954-9A4C-9208-CC59EB468EAB}"/>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ADVANTAGES</a:t>
            </a:r>
            <a:endParaRPr lang="en-IN" sz="28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7750B8E5-48ED-7FEF-5BE9-1AB48014D8BD}"/>
              </a:ext>
            </a:extLst>
          </p:cNvPr>
          <p:cNvSpPr txBox="1">
            <a:spLocks noChangeArrowheads="1"/>
          </p:cNvSpPr>
          <p:nvPr/>
        </p:nvSpPr>
        <p:spPr bwMode="auto">
          <a:xfrm>
            <a:off x="7721362" y="2352847"/>
            <a:ext cx="463288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rtl="0" eaLnBrk="0" fontAlgn="base" hangingPunct="0">
              <a:spcBef>
                <a:spcPct val="0"/>
              </a:spcBef>
              <a:spcAft>
                <a:spcPct val="0"/>
              </a:spcAft>
            </a:pPr>
            <a:r>
              <a:rPr lang="en-US" altLang="en-US" sz="2000" kern="0">
                <a:latin typeface="Times New Roman" panose="02020603050405020304" pitchFamily="18" charset="0"/>
                <a:cs typeface="Times New Roman" panose="02020603050405020304" pitchFamily="18" charset="0"/>
              </a:rPr>
              <a:t>Promote greater inclusion of individuals such as education, employment, and social interactions</a:t>
            </a:r>
            <a:endParaRPr lang="en-US" altLang="en-US" sz="2400" kern="0">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FontTx/>
              <a:buChar char="•"/>
            </a:pPr>
            <a:endParaRPr lang="en-US" altLang="en-US" sz="2400" kern="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D682EE9-5D06-3BAA-A1AE-132B77F26333}"/>
              </a:ext>
            </a:extLst>
          </p:cNvPr>
          <p:cNvSpPr/>
          <p:nvPr/>
        </p:nvSpPr>
        <p:spPr>
          <a:xfrm>
            <a:off x="166397" y="5761180"/>
            <a:ext cx="2211355" cy="996577"/>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Communication enhancement</a:t>
            </a:r>
          </a:p>
        </p:txBody>
      </p:sp>
      <p:sp>
        <p:nvSpPr>
          <p:cNvPr id="7" name="Rectangle 6">
            <a:extLst>
              <a:ext uri="{FF2B5EF4-FFF2-40B4-BE49-F238E27FC236}">
                <a16:creationId xmlns:a16="http://schemas.microsoft.com/office/drawing/2014/main" id="{3276255D-C580-B392-B88F-855E2871275D}"/>
              </a:ext>
            </a:extLst>
          </p:cNvPr>
          <p:cNvSpPr/>
          <p:nvPr/>
        </p:nvSpPr>
        <p:spPr>
          <a:xfrm>
            <a:off x="6226579" y="1232709"/>
            <a:ext cx="2211355" cy="8695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Quality of Life</a:t>
            </a:r>
          </a:p>
        </p:txBody>
      </p:sp>
      <p:sp>
        <p:nvSpPr>
          <p:cNvPr id="8" name="Rectangle 7">
            <a:extLst>
              <a:ext uri="{FF2B5EF4-FFF2-40B4-BE49-F238E27FC236}">
                <a16:creationId xmlns:a16="http://schemas.microsoft.com/office/drawing/2014/main" id="{606F1F38-0FE0-FA5B-1BB8-8F2CF61AA9A3}"/>
              </a:ext>
            </a:extLst>
          </p:cNvPr>
          <p:cNvSpPr/>
          <p:nvPr/>
        </p:nvSpPr>
        <p:spPr>
          <a:xfrm>
            <a:off x="4990322" y="2304832"/>
            <a:ext cx="2211355" cy="95580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Increased Inclusion</a:t>
            </a:r>
          </a:p>
        </p:txBody>
      </p:sp>
      <p:sp>
        <p:nvSpPr>
          <p:cNvPr id="9" name="Rectangle 8">
            <a:extLst>
              <a:ext uri="{FF2B5EF4-FFF2-40B4-BE49-F238E27FC236}">
                <a16:creationId xmlns:a16="http://schemas.microsoft.com/office/drawing/2014/main" id="{F420811E-172F-7B3F-660C-A4352C77763D}"/>
              </a:ext>
            </a:extLst>
          </p:cNvPr>
          <p:cNvSpPr/>
          <p:nvPr/>
        </p:nvSpPr>
        <p:spPr>
          <a:xfrm>
            <a:off x="3306148" y="3436877"/>
            <a:ext cx="2211355" cy="108632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Empowerment</a:t>
            </a:r>
          </a:p>
        </p:txBody>
      </p:sp>
      <p:sp>
        <p:nvSpPr>
          <p:cNvPr id="10" name="Rectangle 9">
            <a:extLst>
              <a:ext uri="{FF2B5EF4-FFF2-40B4-BE49-F238E27FC236}">
                <a16:creationId xmlns:a16="http://schemas.microsoft.com/office/drawing/2014/main" id="{A8D96DEF-460F-64A2-8691-AC05640DEA82}"/>
              </a:ext>
            </a:extLst>
          </p:cNvPr>
          <p:cNvSpPr/>
          <p:nvPr/>
        </p:nvSpPr>
        <p:spPr>
          <a:xfrm>
            <a:off x="1658846" y="4693422"/>
            <a:ext cx="2211355" cy="89754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Accessibility</a:t>
            </a:r>
          </a:p>
        </p:txBody>
      </p:sp>
      <p:sp>
        <p:nvSpPr>
          <p:cNvPr id="11" name="TextBox 10">
            <a:extLst>
              <a:ext uri="{FF2B5EF4-FFF2-40B4-BE49-F238E27FC236}">
                <a16:creationId xmlns:a16="http://schemas.microsoft.com/office/drawing/2014/main" id="{0F5AF4BE-EB53-CF49-1F3C-B486938F7618}"/>
              </a:ext>
            </a:extLst>
          </p:cNvPr>
          <p:cNvSpPr txBox="1"/>
          <p:nvPr/>
        </p:nvSpPr>
        <p:spPr>
          <a:xfrm>
            <a:off x="3515637" y="6087712"/>
            <a:ext cx="5645021"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Interact more effectively with others</a:t>
            </a:r>
          </a:p>
        </p:txBody>
      </p:sp>
      <p:sp>
        <p:nvSpPr>
          <p:cNvPr id="12" name="TextBox 11">
            <a:extLst>
              <a:ext uri="{FF2B5EF4-FFF2-40B4-BE49-F238E27FC236}">
                <a16:creationId xmlns:a16="http://schemas.microsoft.com/office/drawing/2014/main" id="{48B144FA-9CE3-258C-7DD7-8CEABC830D08}"/>
              </a:ext>
            </a:extLst>
          </p:cNvPr>
          <p:cNvSpPr txBox="1"/>
          <p:nvPr/>
        </p:nvSpPr>
        <p:spPr>
          <a:xfrm>
            <a:off x="4710852" y="4951515"/>
            <a:ext cx="5458408" cy="707886"/>
          </a:xfrm>
          <a:prstGeom prst="rect">
            <a:avLst/>
          </a:prstGeom>
          <a:noFill/>
        </p:spPr>
        <p:txBody>
          <a:bodyPr wrap="square" rtlCol="0">
            <a:spAutoFit/>
          </a:bodyPr>
          <a:lstStyle/>
          <a:p>
            <a:pPr lvl="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More accessible for individuals with disabilities, breaking down barriers and promoting equality</a:t>
            </a:r>
          </a:p>
        </p:txBody>
      </p:sp>
      <p:sp>
        <p:nvSpPr>
          <p:cNvPr id="13" name="TextBox 12">
            <a:extLst>
              <a:ext uri="{FF2B5EF4-FFF2-40B4-BE49-F238E27FC236}">
                <a16:creationId xmlns:a16="http://schemas.microsoft.com/office/drawing/2014/main" id="{A5989764-F5A5-5606-92E8-C147660A2C39}"/>
              </a:ext>
            </a:extLst>
          </p:cNvPr>
          <p:cNvSpPr txBox="1"/>
          <p:nvPr/>
        </p:nvSpPr>
        <p:spPr>
          <a:xfrm>
            <a:off x="6193392" y="3607411"/>
            <a:ext cx="5771745" cy="1015663"/>
          </a:xfrm>
          <a:prstGeom prst="rect">
            <a:avLst/>
          </a:prstGeom>
          <a:noFill/>
        </p:spPr>
        <p:txBody>
          <a:bodyPr wrap="square" rtlCol="0">
            <a:spAutoFit/>
          </a:bodyPr>
          <a:lstStyle/>
          <a:p>
            <a:r>
              <a:rPr lang="en-US" altLang="en-US" sz="2000" dirty="0">
                <a:latin typeface="Times New Roman" panose="02020603050405020304" pitchFamily="18" charset="0"/>
                <a:cs typeface="Times New Roman" panose="02020603050405020304" pitchFamily="18" charset="0"/>
              </a:rPr>
              <a:t>By providing a tool for effective communication, the app can empower individuals with disabilities, boosting their confidence and self-esteem</a:t>
            </a:r>
            <a:endParaRPr lang="en-IN" sz="2000" dirty="0"/>
          </a:p>
        </p:txBody>
      </p:sp>
      <p:sp>
        <p:nvSpPr>
          <p:cNvPr id="14" name="Rectangle 13">
            <a:extLst>
              <a:ext uri="{FF2B5EF4-FFF2-40B4-BE49-F238E27FC236}">
                <a16:creationId xmlns:a16="http://schemas.microsoft.com/office/drawing/2014/main" id="{D50C110B-B82E-B827-3F02-72F624028BBD}"/>
              </a:ext>
            </a:extLst>
          </p:cNvPr>
          <p:cNvSpPr/>
          <p:nvPr/>
        </p:nvSpPr>
        <p:spPr>
          <a:xfrm>
            <a:off x="9236693" y="1216650"/>
            <a:ext cx="3370470" cy="707886"/>
          </a:xfrm>
          <a:prstGeom prst="rect">
            <a:avLst/>
          </a:prstGeom>
        </p:spPr>
        <p:txBody>
          <a:bodyPr wrap="square">
            <a:spAutoFit/>
          </a:bodyPr>
          <a:lstStyle/>
          <a:p>
            <a:pPr lvl="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Greater independence and opportunities </a:t>
            </a:r>
          </a:p>
        </p:txBody>
      </p:sp>
      <p:sp>
        <p:nvSpPr>
          <p:cNvPr id="15" name="Arrow: Right 14">
            <a:extLst>
              <a:ext uri="{FF2B5EF4-FFF2-40B4-BE49-F238E27FC236}">
                <a16:creationId xmlns:a16="http://schemas.microsoft.com/office/drawing/2014/main" id="{96085E30-7F53-35B8-3C3E-810F327BFB29}"/>
              </a:ext>
            </a:extLst>
          </p:cNvPr>
          <p:cNvSpPr/>
          <p:nvPr/>
        </p:nvSpPr>
        <p:spPr>
          <a:xfrm>
            <a:off x="8677072" y="1483005"/>
            <a:ext cx="483586" cy="25180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2CA71FEF-0E9D-8376-1C38-64C903264B5E}"/>
              </a:ext>
            </a:extLst>
          </p:cNvPr>
          <p:cNvSpPr/>
          <p:nvPr/>
        </p:nvSpPr>
        <p:spPr>
          <a:xfrm>
            <a:off x="7237776" y="2686709"/>
            <a:ext cx="483586" cy="25180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6DC26B44-278C-F2E0-165C-D4E9EE473879}"/>
              </a:ext>
            </a:extLst>
          </p:cNvPr>
          <p:cNvSpPr/>
          <p:nvPr/>
        </p:nvSpPr>
        <p:spPr>
          <a:xfrm>
            <a:off x="5645284" y="3863434"/>
            <a:ext cx="483586" cy="25180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1EAD8E-6980-254E-76A3-0BCA9EED6EBB}"/>
              </a:ext>
            </a:extLst>
          </p:cNvPr>
          <p:cNvSpPr/>
          <p:nvPr/>
        </p:nvSpPr>
        <p:spPr>
          <a:xfrm>
            <a:off x="4048733" y="5138996"/>
            <a:ext cx="483586" cy="25180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9450EE63-219B-17C2-9F81-58C9F4C501CB}"/>
              </a:ext>
            </a:extLst>
          </p:cNvPr>
          <p:cNvSpPr/>
          <p:nvPr/>
        </p:nvSpPr>
        <p:spPr>
          <a:xfrm>
            <a:off x="2764523" y="6133564"/>
            <a:ext cx="483586" cy="25180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F5AA5756-4286-A65C-05A2-37AE92A4AF04}"/>
              </a:ext>
            </a:extLst>
          </p:cNvPr>
          <p:cNvSpPr txBox="1"/>
          <p:nvPr/>
        </p:nvSpPr>
        <p:spPr>
          <a:xfrm>
            <a:off x="498561" y="1965247"/>
            <a:ext cx="3983487" cy="1200329"/>
          </a:xfrm>
          <a:custGeom>
            <a:avLst/>
            <a:gdLst>
              <a:gd name="connsiteX0" fmla="*/ 0 w 3983487"/>
              <a:gd name="connsiteY0" fmla="*/ 0 h 1200329"/>
              <a:gd name="connsiteX1" fmla="*/ 584245 w 3983487"/>
              <a:gd name="connsiteY1" fmla="*/ 0 h 1200329"/>
              <a:gd name="connsiteX2" fmla="*/ 1208324 w 3983487"/>
              <a:gd name="connsiteY2" fmla="*/ 0 h 1200329"/>
              <a:gd name="connsiteX3" fmla="*/ 1752734 w 3983487"/>
              <a:gd name="connsiteY3" fmla="*/ 0 h 1200329"/>
              <a:gd name="connsiteX4" fmla="*/ 2376814 w 3983487"/>
              <a:gd name="connsiteY4" fmla="*/ 0 h 1200329"/>
              <a:gd name="connsiteX5" fmla="*/ 3040728 w 3983487"/>
              <a:gd name="connsiteY5" fmla="*/ 0 h 1200329"/>
              <a:gd name="connsiteX6" fmla="*/ 3983487 w 3983487"/>
              <a:gd name="connsiteY6" fmla="*/ 0 h 1200329"/>
              <a:gd name="connsiteX7" fmla="*/ 3983487 w 3983487"/>
              <a:gd name="connsiteY7" fmla="*/ 564155 h 1200329"/>
              <a:gd name="connsiteX8" fmla="*/ 3983487 w 3983487"/>
              <a:gd name="connsiteY8" fmla="*/ 1200329 h 1200329"/>
              <a:gd name="connsiteX9" fmla="*/ 3279738 w 3983487"/>
              <a:gd name="connsiteY9" fmla="*/ 1200329 h 1200329"/>
              <a:gd name="connsiteX10" fmla="*/ 2575988 w 3983487"/>
              <a:gd name="connsiteY10" fmla="*/ 1200329 h 1200329"/>
              <a:gd name="connsiteX11" fmla="*/ 1832404 w 3983487"/>
              <a:gd name="connsiteY11" fmla="*/ 1200329 h 1200329"/>
              <a:gd name="connsiteX12" fmla="*/ 1208324 w 3983487"/>
              <a:gd name="connsiteY12" fmla="*/ 1200329 h 1200329"/>
              <a:gd name="connsiteX13" fmla="*/ 663915 w 3983487"/>
              <a:gd name="connsiteY13" fmla="*/ 1200329 h 1200329"/>
              <a:gd name="connsiteX14" fmla="*/ 0 w 3983487"/>
              <a:gd name="connsiteY14" fmla="*/ 1200329 h 1200329"/>
              <a:gd name="connsiteX15" fmla="*/ 0 w 3983487"/>
              <a:gd name="connsiteY15" fmla="*/ 612168 h 1200329"/>
              <a:gd name="connsiteX16" fmla="*/ 0 w 3983487"/>
              <a:gd name="connsiteY16"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3487" h="1200329" extrusionOk="0">
                <a:moveTo>
                  <a:pt x="0" y="0"/>
                </a:moveTo>
                <a:cubicBezTo>
                  <a:pt x="281334" y="-10866"/>
                  <a:pt x="304894" y="-20817"/>
                  <a:pt x="584245" y="0"/>
                </a:cubicBezTo>
                <a:cubicBezTo>
                  <a:pt x="863596" y="20817"/>
                  <a:pt x="901791" y="1803"/>
                  <a:pt x="1208324" y="0"/>
                </a:cubicBezTo>
                <a:cubicBezTo>
                  <a:pt x="1514857" y="-1803"/>
                  <a:pt x="1634369" y="-12564"/>
                  <a:pt x="1752734" y="0"/>
                </a:cubicBezTo>
                <a:cubicBezTo>
                  <a:pt x="1871099" y="12564"/>
                  <a:pt x="2221511" y="-15421"/>
                  <a:pt x="2376814" y="0"/>
                </a:cubicBezTo>
                <a:cubicBezTo>
                  <a:pt x="2532117" y="15421"/>
                  <a:pt x="2833505" y="-25806"/>
                  <a:pt x="3040728" y="0"/>
                </a:cubicBezTo>
                <a:cubicBezTo>
                  <a:pt x="3247951" y="25806"/>
                  <a:pt x="3748866" y="-487"/>
                  <a:pt x="3983487" y="0"/>
                </a:cubicBezTo>
                <a:cubicBezTo>
                  <a:pt x="3982763" y="278392"/>
                  <a:pt x="4008254" y="371747"/>
                  <a:pt x="3983487" y="564155"/>
                </a:cubicBezTo>
                <a:cubicBezTo>
                  <a:pt x="3958720" y="756564"/>
                  <a:pt x="3955399" y="1039045"/>
                  <a:pt x="3983487" y="1200329"/>
                </a:cubicBezTo>
                <a:cubicBezTo>
                  <a:pt x="3786622" y="1213344"/>
                  <a:pt x="3566083" y="1172067"/>
                  <a:pt x="3279738" y="1200329"/>
                </a:cubicBezTo>
                <a:cubicBezTo>
                  <a:pt x="2993393" y="1228591"/>
                  <a:pt x="2743964" y="1192710"/>
                  <a:pt x="2575988" y="1200329"/>
                </a:cubicBezTo>
                <a:cubicBezTo>
                  <a:pt x="2408012" y="1207949"/>
                  <a:pt x="2187177" y="1237212"/>
                  <a:pt x="1832404" y="1200329"/>
                </a:cubicBezTo>
                <a:cubicBezTo>
                  <a:pt x="1477631" y="1163446"/>
                  <a:pt x="1355520" y="1169968"/>
                  <a:pt x="1208324" y="1200329"/>
                </a:cubicBezTo>
                <a:cubicBezTo>
                  <a:pt x="1061128" y="1230690"/>
                  <a:pt x="934625" y="1219036"/>
                  <a:pt x="663915" y="1200329"/>
                </a:cubicBezTo>
                <a:cubicBezTo>
                  <a:pt x="393205" y="1181622"/>
                  <a:pt x="268132" y="1229863"/>
                  <a:pt x="0" y="1200329"/>
                </a:cubicBezTo>
                <a:cubicBezTo>
                  <a:pt x="10604" y="1009198"/>
                  <a:pt x="9201" y="882649"/>
                  <a:pt x="0" y="612168"/>
                </a:cubicBezTo>
                <a:cubicBezTo>
                  <a:pt x="-9201" y="341687"/>
                  <a:pt x="27023" y="244737"/>
                  <a:pt x="0" y="0"/>
                </a:cubicBezTo>
                <a:close/>
              </a:path>
            </a:pathLst>
          </a:custGeom>
          <a:solidFill>
            <a:schemeClr val="bg2"/>
          </a:solidFill>
          <a:ln w="3175">
            <a:solidFill>
              <a:schemeClr val="tx1"/>
            </a:solidFill>
            <a:extLst>
              <a:ext uri="{C807C97D-BFC1-408E-A445-0C87EB9F89A2}">
                <ask:lineSketchStyleProps xmlns:ask="http://schemas.microsoft.com/office/drawing/2018/sketchyshapes" sd="850729292">
                  <a:prstGeom prst="rect">
                    <a:avLst/>
                  </a:prstGeom>
                  <ask:type>
                    <ask:lineSketchFreehand/>
                  </ask:type>
                </ask:lineSketchStyleProps>
              </a:ext>
            </a:extLst>
          </a:ln>
        </p:spPr>
        <p:txBody>
          <a:bodyPr wrap="square">
            <a:spAutoFit/>
          </a:bodyPr>
          <a:lstStyle/>
          <a:p>
            <a:r>
              <a:rPr lang="en-IN" b="1" dirty="0">
                <a:hlinkClick r:id="rId2">
                  <a:extLst>
                    <a:ext uri="{A12FA001-AC4F-418D-AE19-62706E023703}">
                      <ahyp:hlinkClr xmlns:ahyp="http://schemas.microsoft.com/office/drawing/2018/hyperlinkcolor" val="tx"/>
                    </a:ext>
                  </a:extLst>
                </a:hlinkClick>
              </a:rPr>
              <a:t>IYAL</a:t>
            </a:r>
          </a:p>
          <a:p>
            <a:endParaRPr lang="en-IN" dirty="0">
              <a:solidFill>
                <a:srgbClr val="0000FF"/>
              </a:solidFill>
              <a:hlinkClick r:id="rId2">
                <a:extLst>
                  <a:ext uri="{A12FA001-AC4F-418D-AE19-62706E023703}">
                    <ahyp:hlinkClr xmlns:ahyp="http://schemas.microsoft.com/office/drawing/2018/hyperlinkcolor" val="tx"/>
                  </a:ext>
                </a:extLst>
              </a:hlinkClick>
            </a:endParaRPr>
          </a:p>
          <a:p>
            <a:r>
              <a:rPr lang="en-IN" dirty="0">
                <a:solidFill>
                  <a:srgbClr val="0000FF"/>
                </a:solidFill>
                <a:hlinkClick r:id="rId2">
                  <a:extLst>
                    <a:ext uri="{A12FA001-AC4F-418D-AE19-62706E023703}">
                      <ahyp:hlinkClr xmlns:ahyp="http://schemas.microsoft.com/office/drawing/2018/hyperlinkcolor" val="tx"/>
                    </a:ext>
                  </a:extLst>
                </a:hlinkClick>
              </a:rPr>
              <a:t>https://codepen.io/VISHNURATAN/pen/ogvXZPB</a:t>
            </a:r>
            <a:r>
              <a:rPr lang="en-IN" dirty="0"/>
              <a:t> </a:t>
            </a:r>
          </a:p>
        </p:txBody>
      </p:sp>
      <p:cxnSp>
        <p:nvCxnSpPr>
          <p:cNvPr id="22" name="Straight Connector 21">
            <a:extLst>
              <a:ext uri="{FF2B5EF4-FFF2-40B4-BE49-F238E27FC236}">
                <a16:creationId xmlns:a16="http://schemas.microsoft.com/office/drawing/2014/main" id="{5E578880-A81B-31BC-9954-7FE7DECBFB55}"/>
              </a:ext>
            </a:extLst>
          </p:cNvPr>
          <p:cNvCxnSpPr>
            <a:cxnSpLocks/>
          </p:cNvCxnSpPr>
          <p:nvPr/>
        </p:nvCxnSpPr>
        <p:spPr>
          <a:xfrm>
            <a:off x="4800600" y="1667476"/>
            <a:ext cx="0" cy="1685324"/>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681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936751-7B3A-1330-B3DC-8BA66325517E}"/>
              </a:ext>
            </a:extLst>
          </p:cNvPr>
          <p:cNvPicPr>
            <a:picLocks noChangeAspect="1"/>
          </p:cNvPicPr>
          <p:nvPr/>
        </p:nvPicPr>
        <p:blipFill>
          <a:blip r:embed="rId2"/>
          <a:srcRect t="5648" b="5384"/>
          <a:stretch/>
        </p:blipFill>
        <p:spPr>
          <a:xfrm>
            <a:off x="457200" y="304800"/>
            <a:ext cx="11277600" cy="6248400"/>
          </a:xfrm>
          <a:prstGeom prst="rect">
            <a:avLst/>
          </a:prstGeom>
        </p:spPr>
      </p:pic>
    </p:spTree>
    <p:extLst>
      <p:ext uri="{BB962C8B-B14F-4D97-AF65-F5344CB8AC3E}">
        <p14:creationId xmlns:p14="http://schemas.microsoft.com/office/powerpoint/2010/main" val="207639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78C18-7D0C-4078-AC16-613AF4131EC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381F501-6D14-BC95-7A0C-1D5164CB547D}"/>
              </a:ext>
            </a:extLst>
          </p:cNvPr>
          <p:cNvSpPr/>
          <p:nvPr/>
        </p:nvSpPr>
        <p:spPr>
          <a:xfrm>
            <a:off x="304800" y="1066800"/>
            <a:ext cx="6705600" cy="5105400"/>
          </a:xfrm>
          <a:custGeom>
            <a:avLst/>
            <a:gdLst>
              <a:gd name="connsiteX0" fmla="*/ 0 w 6705600"/>
              <a:gd name="connsiteY0" fmla="*/ 0 h 5105400"/>
              <a:gd name="connsiteX1" fmla="*/ 692912 w 6705600"/>
              <a:gd name="connsiteY1" fmla="*/ 0 h 5105400"/>
              <a:gd name="connsiteX2" fmla="*/ 1117600 w 6705600"/>
              <a:gd name="connsiteY2" fmla="*/ 0 h 5105400"/>
              <a:gd name="connsiteX3" fmla="*/ 1810512 w 6705600"/>
              <a:gd name="connsiteY3" fmla="*/ 0 h 5105400"/>
              <a:gd name="connsiteX4" fmla="*/ 2503424 w 6705600"/>
              <a:gd name="connsiteY4" fmla="*/ 0 h 5105400"/>
              <a:gd name="connsiteX5" fmla="*/ 2928112 w 6705600"/>
              <a:gd name="connsiteY5" fmla="*/ 0 h 5105400"/>
              <a:gd name="connsiteX6" fmla="*/ 3553968 w 6705600"/>
              <a:gd name="connsiteY6" fmla="*/ 0 h 5105400"/>
              <a:gd name="connsiteX7" fmla="*/ 4179824 w 6705600"/>
              <a:gd name="connsiteY7" fmla="*/ 0 h 5105400"/>
              <a:gd name="connsiteX8" fmla="*/ 4671568 w 6705600"/>
              <a:gd name="connsiteY8" fmla="*/ 0 h 5105400"/>
              <a:gd name="connsiteX9" fmla="*/ 5029200 w 6705600"/>
              <a:gd name="connsiteY9" fmla="*/ 0 h 5105400"/>
              <a:gd name="connsiteX10" fmla="*/ 5655056 w 6705600"/>
              <a:gd name="connsiteY10" fmla="*/ 0 h 5105400"/>
              <a:gd name="connsiteX11" fmla="*/ 6705600 w 6705600"/>
              <a:gd name="connsiteY11" fmla="*/ 0 h 5105400"/>
              <a:gd name="connsiteX12" fmla="*/ 6705600 w 6705600"/>
              <a:gd name="connsiteY12" fmla="*/ 465159 h 5105400"/>
              <a:gd name="connsiteX13" fmla="*/ 6705600 w 6705600"/>
              <a:gd name="connsiteY13" fmla="*/ 1134533 h 5105400"/>
              <a:gd name="connsiteX14" fmla="*/ 6705600 w 6705600"/>
              <a:gd name="connsiteY14" fmla="*/ 1650746 h 5105400"/>
              <a:gd name="connsiteX15" fmla="*/ 6705600 w 6705600"/>
              <a:gd name="connsiteY15" fmla="*/ 2166959 h 5105400"/>
              <a:gd name="connsiteX16" fmla="*/ 6705600 w 6705600"/>
              <a:gd name="connsiteY16" fmla="*/ 2785279 h 5105400"/>
              <a:gd name="connsiteX17" fmla="*/ 6705600 w 6705600"/>
              <a:gd name="connsiteY17" fmla="*/ 3250438 h 5105400"/>
              <a:gd name="connsiteX18" fmla="*/ 6705600 w 6705600"/>
              <a:gd name="connsiteY18" fmla="*/ 3919813 h 5105400"/>
              <a:gd name="connsiteX19" fmla="*/ 6705600 w 6705600"/>
              <a:gd name="connsiteY19" fmla="*/ 4384971 h 5105400"/>
              <a:gd name="connsiteX20" fmla="*/ 6705600 w 6705600"/>
              <a:gd name="connsiteY20" fmla="*/ 5105400 h 5105400"/>
              <a:gd name="connsiteX21" fmla="*/ 6012688 w 6705600"/>
              <a:gd name="connsiteY21" fmla="*/ 5105400 h 5105400"/>
              <a:gd name="connsiteX22" fmla="*/ 5386832 w 6705600"/>
              <a:gd name="connsiteY22" fmla="*/ 5105400 h 5105400"/>
              <a:gd name="connsiteX23" fmla="*/ 4693920 w 6705600"/>
              <a:gd name="connsiteY23" fmla="*/ 5105400 h 5105400"/>
              <a:gd name="connsiteX24" fmla="*/ 4001008 w 6705600"/>
              <a:gd name="connsiteY24" fmla="*/ 5105400 h 5105400"/>
              <a:gd name="connsiteX25" fmla="*/ 3375152 w 6705600"/>
              <a:gd name="connsiteY25" fmla="*/ 5105400 h 5105400"/>
              <a:gd name="connsiteX26" fmla="*/ 2883408 w 6705600"/>
              <a:gd name="connsiteY26" fmla="*/ 5105400 h 5105400"/>
              <a:gd name="connsiteX27" fmla="*/ 2257552 w 6705600"/>
              <a:gd name="connsiteY27" fmla="*/ 5105400 h 5105400"/>
              <a:gd name="connsiteX28" fmla="*/ 1631696 w 6705600"/>
              <a:gd name="connsiteY28" fmla="*/ 5105400 h 5105400"/>
              <a:gd name="connsiteX29" fmla="*/ 1005840 w 6705600"/>
              <a:gd name="connsiteY29" fmla="*/ 5105400 h 5105400"/>
              <a:gd name="connsiteX30" fmla="*/ 0 w 6705600"/>
              <a:gd name="connsiteY30" fmla="*/ 5105400 h 5105400"/>
              <a:gd name="connsiteX31" fmla="*/ 0 w 6705600"/>
              <a:gd name="connsiteY31" fmla="*/ 4538133 h 5105400"/>
              <a:gd name="connsiteX32" fmla="*/ 0 w 6705600"/>
              <a:gd name="connsiteY32" fmla="*/ 4124029 h 5105400"/>
              <a:gd name="connsiteX33" fmla="*/ 0 w 6705600"/>
              <a:gd name="connsiteY33" fmla="*/ 3454654 h 5105400"/>
              <a:gd name="connsiteX34" fmla="*/ 0 w 6705600"/>
              <a:gd name="connsiteY34" fmla="*/ 2785279 h 5105400"/>
              <a:gd name="connsiteX35" fmla="*/ 0 w 6705600"/>
              <a:gd name="connsiteY35" fmla="*/ 2320121 h 5105400"/>
              <a:gd name="connsiteX36" fmla="*/ 0 w 6705600"/>
              <a:gd name="connsiteY36" fmla="*/ 1906016 h 5105400"/>
              <a:gd name="connsiteX37" fmla="*/ 0 w 6705600"/>
              <a:gd name="connsiteY37" fmla="*/ 1491911 h 5105400"/>
              <a:gd name="connsiteX38" fmla="*/ 0 w 6705600"/>
              <a:gd name="connsiteY38" fmla="*/ 975699 h 5105400"/>
              <a:gd name="connsiteX39" fmla="*/ 0 w 6705600"/>
              <a:gd name="connsiteY39" fmla="*/ 0 h 510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705600" h="5105400" fill="none" extrusionOk="0">
                <a:moveTo>
                  <a:pt x="0" y="0"/>
                </a:moveTo>
                <a:cubicBezTo>
                  <a:pt x="169362" y="-69630"/>
                  <a:pt x="368621" y="56262"/>
                  <a:pt x="692912" y="0"/>
                </a:cubicBezTo>
                <a:cubicBezTo>
                  <a:pt x="1017203" y="-56262"/>
                  <a:pt x="998472" y="16965"/>
                  <a:pt x="1117600" y="0"/>
                </a:cubicBezTo>
                <a:cubicBezTo>
                  <a:pt x="1236728" y="-16965"/>
                  <a:pt x="1575658" y="39047"/>
                  <a:pt x="1810512" y="0"/>
                </a:cubicBezTo>
                <a:cubicBezTo>
                  <a:pt x="2045366" y="-39047"/>
                  <a:pt x="2198254" y="28786"/>
                  <a:pt x="2503424" y="0"/>
                </a:cubicBezTo>
                <a:cubicBezTo>
                  <a:pt x="2808594" y="-28786"/>
                  <a:pt x="2783990" y="23233"/>
                  <a:pt x="2928112" y="0"/>
                </a:cubicBezTo>
                <a:cubicBezTo>
                  <a:pt x="3072234" y="-23233"/>
                  <a:pt x="3261297" y="9056"/>
                  <a:pt x="3553968" y="0"/>
                </a:cubicBezTo>
                <a:cubicBezTo>
                  <a:pt x="3846639" y="-9056"/>
                  <a:pt x="3907848" y="67951"/>
                  <a:pt x="4179824" y="0"/>
                </a:cubicBezTo>
                <a:cubicBezTo>
                  <a:pt x="4451800" y="-67951"/>
                  <a:pt x="4497718" y="4263"/>
                  <a:pt x="4671568" y="0"/>
                </a:cubicBezTo>
                <a:cubicBezTo>
                  <a:pt x="4845418" y="-4263"/>
                  <a:pt x="4904748" y="7525"/>
                  <a:pt x="5029200" y="0"/>
                </a:cubicBezTo>
                <a:cubicBezTo>
                  <a:pt x="5153652" y="-7525"/>
                  <a:pt x="5488246" y="21360"/>
                  <a:pt x="5655056" y="0"/>
                </a:cubicBezTo>
                <a:cubicBezTo>
                  <a:pt x="5821866" y="-21360"/>
                  <a:pt x="6421950" y="51820"/>
                  <a:pt x="6705600" y="0"/>
                </a:cubicBezTo>
                <a:cubicBezTo>
                  <a:pt x="6745347" y="150438"/>
                  <a:pt x="6689359" y="256724"/>
                  <a:pt x="6705600" y="465159"/>
                </a:cubicBezTo>
                <a:cubicBezTo>
                  <a:pt x="6721841" y="673594"/>
                  <a:pt x="6675739" y="848746"/>
                  <a:pt x="6705600" y="1134533"/>
                </a:cubicBezTo>
                <a:cubicBezTo>
                  <a:pt x="6735461" y="1420320"/>
                  <a:pt x="6656827" y="1433066"/>
                  <a:pt x="6705600" y="1650746"/>
                </a:cubicBezTo>
                <a:cubicBezTo>
                  <a:pt x="6754373" y="1868426"/>
                  <a:pt x="6702957" y="2030217"/>
                  <a:pt x="6705600" y="2166959"/>
                </a:cubicBezTo>
                <a:cubicBezTo>
                  <a:pt x="6708243" y="2303701"/>
                  <a:pt x="6701900" y="2609557"/>
                  <a:pt x="6705600" y="2785279"/>
                </a:cubicBezTo>
                <a:cubicBezTo>
                  <a:pt x="6709300" y="2961001"/>
                  <a:pt x="6696050" y="3112765"/>
                  <a:pt x="6705600" y="3250438"/>
                </a:cubicBezTo>
                <a:cubicBezTo>
                  <a:pt x="6715150" y="3388111"/>
                  <a:pt x="6701317" y="3610729"/>
                  <a:pt x="6705600" y="3919813"/>
                </a:cubicBezTo>
                <a:cubicBezTo>
                  <a:pt x="6709883" y="4228898"/>
                  <a:pt x="6665255" y="4262511"/>
                  <a:pt x="6705600" y="4384971"/>
                </a:cubicBezTo>
                <a:cubicBezTo>
                  <a:pt x="6745945" y="4507431"/>
                  <a:pt x="6658720" y="4810171"/>
                  <a:pt x="6705600" y="5105400"/>
                </a:cubicBezTo>
                <a:cubicBezTo>
                  <a:pt x="6390712" y="5173297"/>
                  <a:pt x="6331357" y="5079007"/>
                  <a:pt x="6012688" y="5105400"/>
                </a:cubicBezTo>
                <a:cubicBezTo>
                  <a:pt x="5694019" y="5131793"/>
                  <a:pt x="5689511" y="5082476"/>
                  <a:pt x="5386832" y="5105400"/>
                </a:cubicBezTo>
                <a:cubicBezTo>
                  <a:pt x="5084153" y="5128324"/>
                  <a:pt x="4966584" y="5086580"/>
                  <a:pt x="4693920" y="5105400"/>
                </a:cubicBezTo>
                <a:cubicBezTo>
                  <a:pt x="4421256" y="5124220"/>
                  <a:pt x="4285898" y="5030735"/>
                  <a:pt x="4001008" y="5105400"/>
                </a:cubicBezTo>
                <a:cubicBezTo>
                  <a:pt x="3716118" y="5180065"/>
                  <a:pt x="3639766" y="5082938"/>
                  <a:pt x="3375152" y="5105400"/>
                </a:cubicBezTo>
                <a:cubicBezTo>
                  <a:pt x="3110538" y="5127862"/>
                  <a:pt x="3104494" y="5087120"/>
                  <a:pt x="2883408" y="5105400"/>
                </a:cubicBezTo>
                <a:cubicBezTo>
                  <a:pt x="2662322" y="5123680"/>
                  <a:pt x="2569344" y="5062009"/>
                  <a:pt x="2257552" y="5105400"/>
                </a:cubicBezTo>
                <a:cubicBezTo>
                  <a:pt x="1945760" y="5148791"/>
                  <a:pt x="1808674" y="5078912"/>
                  <a:pt x="1631696" y="5105400"/>
                </a:cubicBezTo>
                <a:cubicBezTo>
                  <a:pt x="1454718" y="5131888"/>
                  <a:pt x="1189626" y="5061879"/>
                  <a:pt x="1005840" y="5105400"/>
                </a:cubicBezTo>
                <a:cubicBezTo>
                  <a:pt x="822054" y="5148921"/>
                  <a:pt x="260197" y="4985031"/>
                  <a:pt x="0" y="5105400"/>
                </a:cubicBezTo>
                <a:cubicBezTo>
                  <a:pt x="-65499" y="4975122"/>
                  <a:pt x="21921" y="4707014"/>
                  <a:pt x="0" y="4538133"/>
                </a:cubicBezTo>
                <a:cubicBezTo>
                  <a:pt x="-21921" y="4369252"/>
                  <a:pt x="33628" y="4310085"/>
                  <a:pt x="0" y="4124029"/>
                </a:cubicBezTo>
                <a:cubicBezTo>
                  <a:pt x="-33628" y="3937973"/>
                  <a:pt x="30069" y="3751728"/>
                  <a:pt x="0" y="3454654"/>
                </a:cubicBezTo>
                <a:cubicBezTo>
                  <a:pt x="-30069" y="3157581"/>
                  <a:pt x="4142" y="3055695"/>
                  <a:pt x="0" y="2785279"/>
                </a:cubicBezTo>
                <a:cubicBezTo>
                  <a:pt x="-4142" y="2514863"/>
                  <a:pt x="8517" y="2502713"/>
                  <a:pt x="0" y="2320121"/>
                </a:cubicBezTo>
                <a:cubicBezTo>
                  <a:pt x="-8517" y="2137529"/>
                  <a:pt x="23064" y="2065988"/>
                  <a:pt x="0" y="1906016"/>
                </a:cubicBezTo>
                <a:cubicBezTo>
                  <a:pt x="-23064" y="1746045"/>
                  <a:pt x="17810" y="1666897"/>
                  <a:pt x="0" y="1491911"/>
                </a:cubicBezTo>
                <a:cubicBezTo>
                  <a:pt x="-17810" y="1316925"/>
                  <a:pt x="41754" y="1230751"/>
                  <a:pt x="0" y="975699"/>
                </a:cubicBezTo>
                <a:cubicBezTo>
                  <a:pt x="-41754" y="720647"/>
                  <a:pt x="80811" y="425929"/>
                  <a:pt x="0" y="0"/>
                </a:cubicBezTo>
                <a:close/>
              </a:path>
              <a:path w="6705600" h="5105400" stroke="0" extrusionOk="0">
                <a:moveTo>
                  <a:pt x="0" y="0"/>
                </a:moveTo>
                <a:cubicBezTo>
                  <a:pt x="199755" y="-38133"/>
                  <a:pt x="286200" y="38073"/>
                  <a:pt x="424688" y="0"/>
                </a:cubicBezTo>
                <a:cubicBezTo>
                  <a:pt x="563176" y="-38073"/>
                  <a:pt x="673815" y="20534"/>
                  <a:pt x="849376" y="0"/>
                </a:cubicBezTo>
                <a:cubicBezTo>
                  <a:pt x="1024937" y="-20534"/>
                  <a:pt x="1140234" y="16576"/>
                  <a:pt x="1274064" y="0"/>
                </a:cubicBezTo>
                <a:cubicBezTo>
                  <a:pt x="1407894" y="-16576"/>
                  <a:pt x="1576106" y="54105"/>
                  <a:pt x="1832864" y="0"/>
                </a:cubicBezTo>
                <a:cubicBezTo>
                  <a:pt x="2089622" y="-54105"/>
                  <a:pt x="2068021" y="15566"/>
                  <a:pt x="2257552" y="0"/>
                </a:cubicBezTo>
                <a:cubicBezTo>
                  <a:pt x="2447083" y="-15566"/>
                  <a:pt x="2557733" y="17120"/>
                  <a:pt x="2816352" y="0"/>
                </a:cubicBezTo>
                <a:cubicBezTo>
                  <a:pt x="3074971" y="-17120"/>
                  <a:pt x="3103681" y="46407"/>
                  <a:pt x="3375152" y="0"/>
                </a:cubicBezTo>
                <a:cubicBezTo>
                  <a:pt x="3646623" y="-46407"/>
                  <a:pt x="3619111" y="33440"/>
                  <a:pt x="3799840" y="0"/>
                </a:cubicBezTo>
                <a:cubicBezTo>
                  <a:pt x="3980569" y="-33440"/>
                  <a:pt x="4123268" y="6941"/>
                  <a:pt x="4224528" y="0"/>
                </a:cubicBezTo>
                <a:cubicBezTo>
                  <a:pt x="4325788" y="-6941"/>
                  <a:pt x="4551934" y="20566"/>
                  <a:pt x="4649216" y="0"/>
                </a:cubicBezTo>
                <a:cubicBezTo>
                  <a:pt x="4746498" y="-20566"/>
                  <a:pt x="5186918" y="25537"/>
                  <a:pt x="5342128" y="0"/>
                </a:cubicBezTo>
                <a:cubicBezTo>
                  <a:pt x="5497338" y="-25537"/>
                  <a:pt x="5601654" y="32331"/>
                  <a:pt x="5766816" y="0"/>
                </a:cubicBezTo>
                <a:cubicBezTo>
                  <a:pt x="5931978" y="-32331"/>
                  <a:pt x="6255446" y="41710"/>
                  <a:pt x="6705600" y="0"/>
                </a:cubicBezTo>
                <a:cubicBezTo>
                  <a:pt x="6722162" y="185479"/>
                  <a:pt x="6676316" y="248916"/>
                  <a:pt x="6705600" y="465159"/>
                </a:cubicBezTo>
                <a:cubicBezTo>
                  <a:pt x="6734884" y="681402"/>
                  <a:pt x="6653114" y="816924"/>
                  <a:pt x="6705600" y="1134533"/>
                </a:cubicBezTo>
                <a:cubicBezTo>
                  <a:pt x="6758086" y="1452142"/>
                  <a:pt x="6700636" y="1545093"/>
                  <a:pt x="6705600" y="1701800"/>
                </a:cubicBezTo>
                <a:cubicBezTo>
                  <a:pt x="6710564" y="1858507"/>
                  <a:pt x="6698561" y="2031687"/>
                  <a:pt x="6705600" y="2115905"/>
                </a:cubicBezTo>
                <a:cubicBezTo>
                  <a:pt x="6712639" y="2200123"/>
                  <a:pt x="6662458" y="2498064"/>
                  <a:pt x="6705600" y="2734225"/>
                </a:cubicBezTo>
                <a:cubicBezTo>
                  <a:pt x="6748742" y="2970386"/>
                  <a:pt x="6681957" y="3245513"/>
                  <a:pt x="6705600" y="3403600"/>
                </a:cubicBezTo>
                <a:cubicBezTo>
                  <a:pt x="6729243" y="3561687"/>
                  <a:pt x="6691106" y="3641334"/>
                  <a:pt x="6705600" y="3817705"/>
                </a:cubicBezTo>
                <a:cubicBezTo>
                  <a:pt x="6720094" y="3994076"/>
                  <a:pt x="6633368" y="4129200"/>
                  <a:pt x="6705600" y="4436025"/>
                </a:cubicBezTo>
                <a:cubicBezTo>
                  <a:pt x="6777832" y="4742850"/>
                  <a:pt x="6637438" y="4782883"/>
                  <a:pt x="6705600" y="5105400"/>
                </a:cubicBezTo>
                <a:cubicBezTo>
                  <a:pt x="6426046" y="5146601"/>
                  <a:pt x="6353312" y="5032965"/>
                  <a:pt x="6079744" y="5105400"/>
                </a:cubicBezTo>
                <a:cubicBezTo>
                  <a:pt x="5806176" y="5177835"/>
                  <a:pt x="5527522" y="5084426"/>
                  <a:pt x="5386832" y="5105400"/>
                </a:cubicBezTo>
                <a:cubicBezTo>
                  <a:pt x="5246142" y="5126374"/>
                  <a:pt x="4986226" y="5071806"/>
                  <a:pt x="4828032" y="5105400"/>
                </a:cubicBezTo>
                <a:cubicBezTo>
                  <a:pt x="4669838" y="5138994"/>
                  <a:pt x="4625965" y="5101334"/>
                  <a:pt x="4470400" y="5105400"/>
                </a:cubicBezTo>
                <a:cubicBezTo>
                  <a:pt x="4314835" y="5109466"/>
                  <a:pt x="4173332" y="5096826"/>
                  <a:pt x="3911600" y="5105400"/>
                </a:cubicBezTo>
                <a:cubicBezTo>
                  <a:pt x="3649868" y="5113974"/>
                  <a:pt x="3513580" y="5059554"/>
                  <a:pt x="3285744" y="5105400"/>
                </a:cubicBezTo>
                <a:cubicBezTo>
                  <a:pt x="3057908" y="5151246"/>
                  <a:pt x="2929766" y="5101839"/>
                  <a:pt x="2659888" y="5105400"/>
                </a:cubicBezTo>
                <a:cubicBezTo>
                  <a:pt x="2390010" y="5108961"/>
                  <a:pt x="2378361" y="5086948"/>
                  <a:pt x="2302256" y="5105400"/>
                </a:cubicBezTo>
                <a:cubicBezTo>
                  <a:pt x="2226151" y="5123852"/>
                  <a:pt x="2077960" y="5063306"/>
                  <a:pt x="1944624" y="5105400"/>
                </a:cubicBezTo>
                <a:cubicBezTo>
                  <a:pt x="1811288" y="5147494"/>
                  <a:pt x="1512687" y="5077001"/>
                  <a:pt x="1251712" y="5105400"/>
                </a:cubicBezTo>
                <a:cubicBezTo>
                  <a:pt x="990737" y="5133799"/>
                  <a:pt x="957617" y="5076629"/>
                  <a:pt x="827024" y="5105400"/>
                </a:cubicBezTo>
                <a:cubicBezTo>
                  <a:pt x="696431" y="5134171"/>
                  <a:pt x="296568" y="5078362"/>
                  <a:pt x="0" y="5105400"/>
                </a:cubicBezTo>
                <a:cubicBezTo>
                  <a:pt x="-61702" y="4965150"/>
                  <a:pt x="4181" y="4837549"/>
                  <a:pt x="0" y="4589187"/>
                </a:cubicBezTo>
                <a:cubicBezTo>
                  <a:pt x="-4181" y="4340825"/>
                  <a:pt x="4839" y="4245757"/>
                  <a:pt x="0" y="3970867"/>
                </a:cubicBezTo>
                <a:cubicBezTo>
                  <a:pt x="-4839" y="3695977"/>
                  <a:pt x="54999" y="3579716"/>
                  <a:pt x="0" y="3454654"/>
                </a:cubicBezTo>
                <a:cubicBezTo>
                  <a:pt x="-54999" y="3329592"/>
                  <a:pt x="18618" y="3114316"/>
                  <a:pt x="0" y="2938441"/>
                </a:cubicBezTo>
                <a:cubicBezTo>
                  <a:pt x="-18618" y="2762566"/>
                  <a:pt x="4363" y="2607939"/>
                  <a:pt x="0" y="2422229"/>
                </a:cubicBezTo>
                <a:cubicBezTo>
                  <a:pt x="-4363" y="2236519"/>
                  <a:pt x="59538" y="2021885"/>
                  <a:pt x="0" y="1752854"/>
                </a:cubicBezTo>
                <a:cubicBezTo>
                  <a:pt x="-59538" y="1483824"/>
                  <a:pt x="1234" y="1260221"/>
                  <a:pt x="0" y="1083479"/>
                </a:cubicBezTo>
                <a:cubicBezTo>
                  <a:pt x="-1234" y="906737"/>
                  <a:pt x="59271" y="244241"/>
                  <a:pt x="0" y="0"/>
                </a:cubicBezTo>
                <a:close/>
              </a:path>
            </a:pathLst>
          </a:custGeom>
          <a:solidFill>
            <a:schemeClr val="bg2">
              <a:lumMod val="90000"/>
            </a:schemeClr>
          </a:solidFill>
          <a:ln w="9525">
            <a:extLst>
              <a:ext uri="{C807C97D-BFC1-408E-A445-0C87EB9F89A2}">
                <ask:lineSketchStyleProps xmlns:ask="http://schemas.microsoft.com/office/drawing/2018/sketchyshapes" sd="3722413250">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7867BA5-3D2D-0762-38D7-29E0952FA36D}"/>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APPLICATION</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AE10F306-434D-D960-0908-736F1F923018}"/>
              </a:ext>
            </a:extLst>
          </p:cNvPr>
          <p:cNvSpPr>
            <a:spLocks noGrp="1" noChangeArrowheads="1"/>
          </p:cNvSpPr>
          <p:nvPr>
            <p:ph type="body" idx="1"/>
          </p:nvPr>
        </p:nvSpPr>
        <p:spPr bwMode="auto">
          <a:xfrm>
            <a:off x="609600" y="1411444"/>
            <a:ext cx="71628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eriod"/>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Autonomy and Independence</a:t>
            </a: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Multilingual Support</a:t>
            </a: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Improved Social and Professional Interaction</a:t>
            </a: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Accessibility and Customization</a:t>
            </a: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Reduced Dependence on Traditional Methods</a:t>
            </a:r>
          </a:p>
          <a:p>
            <a:pPr marR="0" lvl="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Support for Multiple Contexts</a:t>
            </a:r>
          </a:p>
        </p:txBody>
      </p:sp>
      <p:pic>
        <p:nvPicPr>
          <p:cNvPr id="5" name="Picture 4">
            <a:extLst>
              <a:ext uri="{FF2B5EF4-FFF2-40B4-BE49-F238E27FC236}">
                <a16:creationId xmlns:a16="http://schemas.microsoft.com/office/drawing/2014/main" id="{00CB7FE2-007A-C1A3-07AE-508A037076DB}"/>
              </a:ext>
            </a:extLst>
          </p:cNvPr>
          <p:cNvPicPr>
            <a:picLocks noChangeAspect="1"/>
          </p:cNvPicPr>
          <p:nvPr/>
        </p:nvPicPr>
        <p:blipFill>
          <a:blip r:embed="rId2"/>
          <a:stretch>
            <a:fillRect/>
          </a:stretch>
        </p:blipFill>
        <p:spPr>
          <a:xfrm>
            <a:off x="7315200" y="1219200"/>
            <a:ext cx="2732870" cy="2971800"/>
          </a:xfrm>
          <a:prstGeom prst="rect">
            <a:avLst/>
          </a:prstGeom>
          <a:ln>
            <a:solidFill>
              <a:schemeClr val="tx1"/>
            </a:solidFill>
          </a:ln>
        </p:spPr>
      </p:pic>
      <p:pic>
        <p:nvPicPr>
          <p:cNvPr id="7" name="Picture 6">
            <a:extLst>
              <a:ext uri="{FF2B5EF4-FFF2-40B4-BE49-F238E27FC236}">
                <a16:creationId xmlns:a16="http://schemas.microsoft.com/office/drawing/2014/main" id="{74CF4ED4-1175-52E6-6E9E-D80652F0B5EC}"/>
              </a:ext>
            </a:extLst>
          </p:cNvPr>
          <p:cNvPicPr>
            <a:picLocks noChangeAspect="1"/>
          </p:cNvPicPr>
          <p:nvPr/>
        </p:nvPicPr>
        <p:blipFill>
          <a:blip r:embed="rId3"/>
          <a:stretch>
            <a:fillRect/>
          </a:stretch>
        </p:blipFill>
        <p:spPr>
          <a:xfrm>
            <a:off x="8653833" y="3048000"/>
            <a:ext cx="2788474" cy="3276600"/>
          </a:xfrm>
          <a:prstGeom prst="rect">
            <a:avLst/>
          </a:prstGeom>
        </p:spPr>
      </p:pic>
    </p:spTree>
    <p:extLst>
      <p:ext uri="{BB962C8B-B14F-4D97-AF65-F5344CB8AC3E}">
        <p14:creationId xmlns:p14="http://schemas.microsoft.com/office/powerpoint/2010/main" val="1754795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A550-1551-EA6E-BE20-D351FC367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C2C019-1807-152B-7548-E505BD303085}"/>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REFERENCES</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17E5EC8-89A4-597A-5AF6-14C29E896ADD}"/>
              </a:ext>
            </a:extLst>
          </p:cNvPr>
          <p:cNvSpPr>
            <a:spLocks noGrp="1" noChangeArrowheads="1"/>
          </p:cNvSpPr>
          <p:nvPr>
            <p:ph type="body" idx="1"/>
          </p:nvPr>
        </p:nvSpPr>
        <p:spPr bwMode="auto">
          <a:xfrm>
            <a:off x="685800" y="1143023"/>
            <a:ext cx="11277600"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Siri, Cortana, </a:t>
            </a:r>
            <a:r>
              <a:rPr lang="en-IN" sz="2400" dirty="0" err="1">
                <a:latin typeface="Times New Roman" panose="02020603050405020304" pitchFamily="18" charset="0"/>
                <a:cs typeface="Times New Roman" panose="02020603050405020304" pitchFamily="18" charset="0"/>
              </a:rPr>
              <a:t>AlexaAmrita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S.Tulshan</a:t>
            </a:r>
            <a:r>
              <a:rPr lang="en-IN" sz="2400" dirty="0">
                <a:latin typeface="Times New Roman" panose="02020603050405020304" pitchFamily="18" charset="0"/>
                <a:cs typeface="Times New Roman" panose="02020603050405020304" pitchFamily="18" charset="0"/>
              </a:rPr>
              <a:t>(&amp;)and Sudhir </a:t>
            </a:r>
            <a:r>
              <a:rPr lang="en-IN" sz="2400" dirty="0" err="1">
                <a:latin typeface="Times New Roman" panose="02020603050405020304" pitchFamily="18" charset="0"/>
                <a:cs typeface="Times New Roman" panose="02020603050405020304" pitchFamily="18" charset="0"/>
              </a:rPr>
              <a:t>Namdeorao</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Dhage</a:t>
            </a:r>
            <a:r>
              <a:rPr lang="en-IN" sz="2400" dirty="0">
                <a:latin typeface="Times New Roman" panose="02020603050405020304" pitchFamily="18" charset="0"/>
                <a:cs typeface="Times New Roman" panose="02020603050405020304" pitchFamily="18" charset="0"/>
              </a:rPr>
              <a:t> Department of Computer Engineering, Sardar Patel Institute of Technology, Mumbai 400058, Indiaamrita.tulshan@spit.ac.in, </a:t>
            </a:r>
            <a:r>
              <a:rPr lang="en-IN" sz="2400" dirty="0">
                <a:latin typeface="Times New Roman" panose="02020603050405020304" pitchFamily="18" charset="0"/>
                <a:cs typeface="Times New Roman" panose="02020603050405020304" pitchFamily="18" charset="0"/>
                <a:hlinkClick r:id="rId2"/>
              </a:rPr>
              <a:t>https://nagish.com/post/nagish-benefits-and-features</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Manjusha Jadhav, Krushna </a:t>
            </a:r>
            <a:r>
              <a:rPr lang="en-IN" sz="2400" dirty="0" err="1">
                <a:latin typeface="Times New Roman" panose="02020603050405020304" pitchFamily="18" charset="0"/>
                <a:cs typeface="Times New Roman" panose="02020603050405020304" pitchFamily="18" charset="0"/>
              </a:rPr>
              <a:t>kalyankar</a:t>
            </a:r>
            <a:r>
              <a:rPr lang="en-IN" sz="2400" dirty="0">
                <a:latin typeface="Times New Roman" panose="02020603050405020304" pitchFamily="18" charset="0"/>
                <a:cs typeface="Times New Roman" panose="02020603050405020304" pitchFamily="18" charset="0"/>
              </a:rPr>
              <a:t>, Ganesh Narkhede, Swapnil </a:t>
            </a:r>
            <a:r>
              <a:rPr lang="en-IN" sz="2400" dirty="0" err="1">
                <a:latin typeface="Times New Roman" panose="02020603050405020304" pitchFamily="18" charset="0"/>
                <a:cs typeface="Times New Roman" panose="02020603050405020304" pitchFamily="18" charset="0"/>
              </a:rPr>
              <a:t>Kharose</a:t>
            </a:r>
            <a:r>
              <a:rPr lang="en-IN" sz="2400" dirty="0">
                <a:latin typeface="Times New Roman" panose="02020603050405020304" pitchFamily="18" charset="0"/>
                <a:cs typeface="Times New Roman" panose="02020603050405020304" pitchFamily="18" charset="0"/>
              </a:rPr>
              <a:t>, Survey On Smart Virtual Voice Assistant, Volume:09 Issue:01|Jan2022</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hlinkClick r:id="rId3"/>
              </a:rPr>
              <a:t>https://zeroproject.org/view/project/fbb37452-8e20-48ae-9068-04452c512781</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hlinkClick r:id="rId4"/>
              </a:rPr>
              <a:t>https://www.prnewswire.com/news-releases/nagish-raises-16-million-to-revolutionize-communication-for-individuals-with-hearing-loss-through-ai-302192713.html</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endParaRPr lang="en-IN" sz="3600" dirty="0"/>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1825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DBF0D2-6238-3334-135A-8A5DFC460084}"/>
              </a:ext>
            </a:extLst>
          </p:cNvPr>
          <p:cNvPicPr>
            <a:picLocks noChangeAspect="1"/>
          </p:cNvPicPr>
          <p:nvPr/>
        </p:nvPicPr>
        <p:blipFill>
          <a:blip r:embed="rId2"/>
          <a:stretch>
            <a:fillRect/>
          </a:stretch>
        </p:blipFill>
        <p:spPr>
          <a:xfrm>
            <a:off x="3114675" y="1319212"/>
            <a:ext cx="5962650" cy="4219575"/>
          </a:xfrm>
          <a:prstGeom prst="rect">
            <a:avLst/>
          </a:prstGeom>
        </p:spPr>
      </p:pic>
    </p:spTree>
    <p:extLst>
      <p:ext uri="{BB962C8B-B14F-4D97-AF65-F5344CB8AC3E}">
        <p14:creationId xmlns:p14="http://schemas.microsoft.com/office/powerpoint/2010/main" val="2274687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3657-66DE-29CD-0BEA-B7836372618F}"/>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OBJECTIVE</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4078F11-ED71-443E-2FD2-2BC6488B95A2}"/>
              </a:ext>
            </a:extLst>
          </p:cNvPr>
          <p:cNvSpPr>
            <a:spLocks noGrp="1" noChangeArrowheads="1"/>
          </p:cNvSpPr>
          <p:nvPr>
            <p:ph type="body" idx="1"/>
          </p:nvPr>
        </p:nvSpPr>
        <p:spPr bwMode="auto">
          <a:xfrm>
            <a:off x="381000" y="1143000"/>
            <a:ext cx="11658600" cy="2739211"/>
          </a:xfrm>
          <a:custGeom>
            <a:avLst/>
            <a:gdLst>
              <a:gd name="connsiteX0" fmla="*/ 0 w 11658600"/>
              <a:gd name="connsiteY0" fmla="*/ 0 h 2739211"/>
              <a:gd name="connsiteX1" fmla="*/ 336042 w 11658600"/>
              <a:gd name="connsiteY1" fmla="*/ 0 h 2739211"/>
              <a:gd name="connsiteX2" fmla="*/ 905256 w 11658600"/>
              <a:gd name="connsiteY2" fmla="*/ 0 h 2739211"/>
              <a:gd name="connsiteX3" fmla="*/ 1824228 w 11658600"/>
              <a:gd name="connsiteY3" fmla="*/ 0 h 2739211"/>
              <a:gd name="connsiteX4" fmla="*/ 2393442 w 11658600"/>
              <a:gd name="connsiteY4" fmla="*/ 0 h 2739211"/>
              <a:gd name="connsiteX5" fmla="*/ 2729484 w 11658600"/>
              <a:gd name="connsiteY5" fmla="*/ 0 h 2739211"/>
              <a:gd name="connsiteX6" fmla="*/ 3298698 w 11658600"/>
              <a:gd name="connsiteY6" fmla="*/ 0 h 2739211"/>
              <a:gd name="connsiteX7" fmla="*/ 3634740 w 11658600"/>
              <a:gd name="connsiteY7" fmla="*/ 0 h 2739211"/>
              <a:gd name="connsiteX8" fmla="*/ 4437126 w 11658600"/>
              <a:gd name="connsiteY8" fmla="*/ 0 h 2739211"/>
              <a:gd name="connsiteX9" fmla="*/ 5122926 w 11658600"/>
              <a:gd name="connsiteY9" fmla="*/ 0 h 2739211"/>
              <a:gd name="connsiteX10" fmla="*/ 5692140 w 11658600"/>
              <a:gd name="connsiteY10" fmla="*/ 0 h 2739211"/>
              <a:gd name="connsiteX11" fmla="*/ 6144768 w 11658600"/>
              <a:gd name="connsiteY11" fmla="*/ 0 h 2739211"/>
              <a:gd name="connsiteX12" fmla="*/ 6830568 w 11658600"/>
              <a:gd name="connsiteY12" fmla="*/ 0 h 2739211"/>
              <a:gd name="connsiteX13" fmla="*/ 7632954 w 11658600"/>
              <a:gd name="connsiteY13" fmla="*/ 0 h 2739211"/>
              <a:gd name="connsiteX14" fmla="*/ 8551926 w 11658600"/>
              <a:gd name="connsiteY14" fmla="*/ 0 h 2739211"/>
              <a:gd name="connsiteX15" fmla="*/ 9470898 w 11658600"/>
              <a:gd name="connsiteY15" fmla="*/ 0 h 2739211"/>
              <a:gd name="connsiteX16" fmla="*/ 10156698 w 11658600"/>
              <a:gd name="connsiteY16" fmla="*/ 0 h 2739211"/>
              <a:gd name="connsiteX17" fmla="*/ 10492740 w 11658600"/>
              <a:gd name="connsiteY17" fmla="*/ 0 h 2739211"/>
              <a:gd name="connsiteX18" fmla="*/ 11658600 w 11658600"/>
              <a:gd name="connsiteY18" fmla="*/ 0 h 2739211"/>
              <a:gd name="connsiteX19" fmla="*/ 11658600 w 11658600"/>
              <a:gd name="connsiteY19" fmla="*/ 712195 h 2739211"/>
              <a:gd name="connsiteX20" fmla="*/ 11658600 w 11658600"/>
              <a:gd name="connsiteY20" fmla="*/ 1451782 h 2739211"/>
              <a:gd name="connsiteX21" fmla="*/ 11658600 w 11658600"/>
              <a:gd name="connsiteY21" fmla="*/ 2136585 h 2739211"/>
              <a:gd name="connsiteX22" fmla="*/ 11658600 w 11658600"/>
              <a:gd name="connsiteY22" fmla="*/ 2739211 h 2739211"/>
              <a:gd name="connsiteX23" fmla="*/ 11205972 w 11658600"/>
              <a:gd name="connsiteY23" fmla="*/ 2739211 h 2739211"/>
              <a:gd name="connsiteX24" fmla="*/ 10520172 w 11658600"/>
              <a:gd name="connsiteY24" fmla="*/ 2739211 h 2739211"/>
              <a:gd name="connsiteX25" fmla="*/ 10067544 w 11658600"/>
              <a:gd name="connsiteY25" fmla="*/ 2739211 h 2739211"/>
              <a:gd name="connsiteX26" fmla="*/ 9265158 w 11658600"/>
              <a:gd name="connsiteY26" fmla="*/ 2739211 h 2739211"/>
              <a:gd name="connsiteX27" fmla="*/ 8812530 w 11658600"/>
              <a:gd name="connsiteY27" fmla="*/ 2739211 h 2739211"/>
              <a:gd name="connsiteX28" fmla="*/ 8476488 w 11658600"/>
              <a:gd name="connsiteY28" fmla="*/ 2739211 h 2739211"/>
              <a:gd name="connsiteX29" fmla="*/ 8140446 w 11658600"/>
              <a:gd name="connsiteY29" fmla="*/ 2739211 h 2739211"/>
              <a:gd name="connsiteX30" fmla="*/ 7454646 w 11658600"/>
              <a:gd name="connsiteY30" fmla="*/ 2739211 h 2739211"/>
              <a:gd name="connsiteX31" fmla="*/ 6652260 w 11658600"/>
              <a:gd name="connsiteY31" fmla="*/ 2739211 h 2739211"/>
              <a:gd name="connsiteX32" fmla="*/ 5733288 w 11658600"/>
              <a:gd name="connsiteY32" fmla="*/ 2739211 h 2739211"/>
              <a:gd name="connsiteX33" fmla="*/ 5164074 w 11658600"/>
              <a:gd name="connsiteY33" fmla="*/ 2739211 h 2739211"/>
              <a:gd name="connsiteX34" fmla="*/ 4478274 w 11658600"/>
              <a:gd name="connsiteY34" fmla="*/ 2739211 h 2739211"/>
              <a:gd name="connsiteX35" fmla="*/ 3559302 w 11658600"/>
              <a:gd name="connsiteY35" fmla="*/ 2739211 h 2739211"/>
              <a:gd name="connsiteX36" fmla="*/ 2756916 w 11658600"/>
              <a:gd name="connsiteY36" fmla="*/ 2739211 h 2739211"/>
              <a:gd name="connsiteX37" fmla="*/ 2304288 w 11658600"/>
              <a:gd name="connsiteY37" fmla="*/ 2739211 h 2739211"/>
              <a:gd name="connsiteX38" fmla="*/ 1851660 w 11658600"/>
              <a:gd name="connsiteY38" fmla="*/ 2739211 h 2739211"/>
              <a:gd name="connsiteX39" fmla="*/ 1165860 w 11658600"/>
              <a:gd name="connsiteY39" fmla="*/ 2739211 h 2739211"/>
              <a:gd name="connsiteX40" fmla="*/ 0 w 11658600"/>
              <a:gd name="connsiteY40" fmla="*/ 2739211 h 2739211"/>
              <a:gd name="connsiteX41" fmla="*/ 0 w 11658600"/>
              <a:gd name="connsiteY41" fmla="*/ 2109192 h 2739211"/>
              <a:gd name="connsiteX42" fmla="*/ 0 w 11658600"/>
              <a:gd name="connsiteY42" fmla="*/ 1506566 h 2739211"/>
              <a:gd name="connsiteX43" fmla="*/ 0 w 11658600"/>
              <a:gd name="connsiteY43" fmla="*/ 766979 h 2739211"/>
              <a:gd name="connsiteX44" fmla="*/ 0 w 11658600"/>
              <a:gd name="connsiteY44" fmla="*/ 0 h 2739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1658600" h="2739211" extrusionOk="0">
                <a:moveTo>
                  <a:pt x="0" y="0"/>
                </a:moveTo>
                <a:cubicBezTo>
                  <a:pt x="140024" y="-7104"/>
                  <a:pt x="233772" y="-12160"/>
                  <a:pt x="336042" y="0"/>
                </a:cubicBezTo>
                <a:cubicBezTo>
                  <a:pt x="438312" y="12160"/>
                  <a:pt x="782833" y="2656"/>
                  <a:pt x="905256" y="0"/>
                </a:cubicBezTo>
                <a:cubicBezTo>
                  <a:pt x="1027679" y="-2656"/>
                  <a:pt x="1412365" y="37120"/>
                  <a:pt x="1824228" y="0"/>
                </a:cubicBezTo>
                <a:cubicBezTo>
                  <a:pt x="2236091" y="-37120"/>
                  <a:pt x="2140904" y="17180"/>
                  <a:pt x="2393442" y="0"/>
                </a:cubicBezTo>
                <a:cubicBezTo>
                  <a:pt x="2645980" y="-17180"/>
                  <a:pt x="2585591" y="-10347"/>
                  <a:pt x="2729484" y="0"/>
                </a:cubicBezTo>
                <a:cubicBezTo>
                  <a:pt x="2873377" y="10347"/>
                  <a:pt x="3183257" y="-7663"/>
                  <a:pt x="3298698" y="0"/>
                </a:cubicBezTo>
                <a:cubicBezTo>
                  <a:pt x="3414139" y="7663"/>
                  <a:pt x="3466812" y="-15436"/>
                  <a:pt x="3634740" y="0"/>
                </a:cubicBezTo>
                <a:cubicBezTo>
                  <a:pt x="3802668" y="15436"/>
                  <a:pt x="4148309" y="27300"/>
                  <a:pt x="4437126" y="0"/>
                </a:cubicBezTo>
                <a:cubicBezTo>
                  <a:pt x="4725943" y="-27300"/>
                  <a:pt x="4812046" y="8581"/>
                  <a:pt x="5122926" y="0"/>
                </a:cubicBezTo>
                <a:cubicBezTo>
                  <a:pt x="5433806" y="-8581"/>
                  <a:pt x="5427020" y="26468"/>
                  <a:pt x="5692140" y="0"/>
                </a:cubicBezTo>
                <a:cubicBezTo>
                  <a:pt x="5957260" y="-26468"/>
                  <a:pt x="6005169" y="-20285"/>
                  <a:pt x="6144768" y="0"/>
                </a:cubicBezTo>
                <a:cubicBezTo>
                  <a:pt x="6284367" y="20285"/>
                  <a:pt x="6501031" y="16123"/>
                  <a:pt x="6830568" y="0"/>
                </a:cubicBezTo>
                <a:cubicBezTo>
                  <a:pt x="7160105" y="-16123"/>
                  <a:pt x="7470992" y="37310"/>
                  <a:pt x="7632954" y="0"/>
                </a:cubicBezTo>
                <a:cubicBezTo>
                  <a:pt x="7794916" y="-37310"/>
                  <a:pt x="8300298" y="-28402"/>
                  <a:pt x="8551926" y="0"/>
                </a:cubicBezTo>
                <a:cubicBezTo>
                  <a:pt x="8803554" y="28402"/>
                  <a:pt x="9127859" y="-33397"/>
                  <a:pt x="9470898" y="0"/>
                </a:cubicBezTo>
                <a:cubicBezTo>
                  <a:pt x="9813937" y="33397"/>
                  <a:pt x="9910547" y="23671"/>
                  <a:pt x="10156698" y="0"/>
                </a:cubicBezTo>
                <a:cubicBezTo>
                  <a:pt x="10402849" y="-23671"/>
                  <a:pt x="10340589" y="1090"/>
                  <a:pt x="10492740" y="0"/>
                </a:cubicBezTo>
                <a:cubicBezTo>
                  <a:pt x="10644891" y="-1090"/>
                  <a:pt x="11338321" y="-36216"/>
                  <a:pt x="11658600" y="0"/>
                </a:cubicBezTo>
                <a:cubicBezTo>
                  <a:pt x="11671883" y="337212"/>
                  <a:pt x="11668394" y="455949"/>
                  <a:pt x="11658600" y="712195"/>
                </a:cubicBezTo>
                <a:cubicBezTo>
                  <a:pt x="11648806" y="968442"/>
                  <a:pt x="11687941" y="1217484"/>
                  <a:pt x="11658600" y="1451782"/>
                </a:cubicBezTo>
                <a:cubicBezTo>
                  <a:pt x="11629259" y="1686080"/>
                  <a:pt x="11662721" y="1881658"/>
                  <a:pt x="11658600" y="2136585"/>
                </a:cubicBezTo>
                <a:cubicBezTo>
                  <a:pt x="11654479" y="2391512"/>
                  <a:pt x="11658735" y="2550937"/>
                  <a:pt x="11658600" y="2739211"/>
                </a:cubicBezTo>
                <a:cubicBezTo>
                  <a:pt x="11534919" y="2720547"/>
                  <a:pt x="11354185" y="2755891"/>
                  <a:pt x="11205972" y="2739211"/>
                </a:cubicBezTo>
                <a:cubicBezTo>
                  <a:pt x="11057759" y="2722531"/>
                  <a:pt x="10781408" y="2763341"/>
                  <a:pt x="10520172" y="2739211"/>
                </a:cubicBezTo>
                <a:cubicBezTo>
                  <a:pt x="10258936" y="2715081"/>
                  <a:pt x="10203830" y="2731604"/>
                  <a:pt x="10067544" y="2739211"/>
                </a:cubicBezTo>
                <a:cubicBezTo>
                  <a:pt x="9931258" y="2746818"/>
                  <a:pt x="9519327" y="2757376"/>
                  <a:pt x="9265158" y="2739211"/>
                </a:cubicBezTo>
                <a:cubicBezTo>
                  <a:pt x="9010989" y="2721046"/>
                  <a:pt x="8969786" y="2755750"/>
                  <a:pt x="8812530" y="2739211"/>
                </a:cubicBezTo>
                <a:cubicBezTo>
                  <a:pt x="8655274" y="2722672"/>
                  <a:pt x="8634011" y="2729994"/>
                  <a:pt x="8476488" y="2739211"/>
                </a:cubicBezTo>
                <a:cubicBezTo>
                  <a:pt x="8318965" y="2748428"/>
                  <a:pt x="8251690" y="2752224"/>
                  <a:pt x="8140446" y="2739211"/>
                </a:cubicBezTo>
                <a:cubicBezTo>
                  <a:pt x="8029202" y="2726198"/>
                  <a:pt x="7721777" y="2726556"/>
                  <a:pt x="7454646" y="2739211"/>
                </a:cubicBezTo>
                <a:cubicBezTo>
                  <a:pt x="7187515" y="2751866"/>
                  <a:pt x="6952061" y="2724461"/>
                  <a:pt x="6652260" y="2739211"/>
                </a:cubicBezTo>
                <a:cubicBezTo>
                  <a:pt x="6352459" y="2753961"/>
                  <a:pt x="6094359" y="2775989"/>
                  <a:pt x="5733288" y="2739211"/>
                </a:cubicBezTo>
                <a:cubicBezTo>
                  <a:pt x="5372217" y="2702433"/>
                  <a:pt x="5359898" y="2727435"/>
                  <a:pt x="5164074" y="2739211"/>
                </a:cubicBezTo>
                <a:cubicBezTo>
                  <a:pt x="4968250" y="2750987"/>
                  <a:pt x="4809876" y="2753364"/>
                  <a:pt x="4478274" y="2739211"/>
                </a:cubicBezTo>
                <a:cubicBezTo>
                  <a:pt x="4146672" y="2725058"/>
                  <a:pt x="3896728" y="2713593"/>
                  <a:pt x="3559302" y="2739211"/>
                </a:cubicBezTo>
                <a:cubicBezTo>
                  <a:pt x="3221876" y="2764829"/>
                  <a:pt x="3057404" y="2725311"/>
                  <a:pt x="2756916" y="2739211"/>
                </a:cubicBezTo>
                <a:cubicBezTo>
                  <a:pt x="2456428" y="2753111"/>
                  <a:pt x="2506706" y="2727938"/>
                  <a:pt x="2304288" y="2739211"/>
                </a:cubicBezTo>
                <a:cubicBezTo>
                  <a:pt x="2101870" y="2750484"/>
                  <a:pt x="2008378" y="2758269"/>
                  <a:pt x="1851660" y="2739211"/>
                </a:cubicBezTo>
                <a:cubicBezTo>
                  <a:pt x="1694942" y="2720153"/>
                  <a:pt x="1347691" y="2761606"/>
                  <a:pt x="1165860" y="2739211"/>
                </a:cubicBezTo>
                <a:cubicBezTo>
                  <a:pt x="984029" y="2716816"/>
                  <a:pt x="399630" y="2775563"/>
                  <a:pt x="0" y="2739211"/>
                </a:cubicBezTo>
                <a:cubicBezTo>
                  <a:pt x="29627" y="2552945"/>
                  <a:pt x="-16127" y="2273600"/>
                  <a:pt x="0" y="2109192"/>
                </a:cubicBezTo>
                <a:cubicBezTo>
                  <a:pt x="16127" y="1944784"/>
                  <a:pt x="1703" y="1650210"/>
                  <a:pt x="0" y="1506566"/>
                </a:cubicBezTo>
                <a:cubicBezTo>
                  <a:pt x="-1703" y="1362922"/>
                  <a:pt x="-33044" y="1079279"/>
                  <a:pt x="0" y="766979"/>
                </a:cubicBezTo>
                <a:cubicBezTo>
                  <a:pt x="33044" y="454679"/>
                  <a:pt x="-3889" y="362067"/>
                  <a:pt x="0" y="0"/>
                </a:cubicBezTo>
                <a:close/>
              </a:path>
            </a:pathLst>
          </a:custGeom>
          <a:noFill/>
          <a:ln w="3175">
            <a:solidFill>
              <a:schemeClr val="tx1"/>
            </a:solidFill>
            <a:miter lim="800000"/>
            <a:headEnd/>
            <a:tailEnd/>
            <a:extLst>
              <a:ext uri="{C807C97D-BFC1-408E-A445-0C87EB9F89A2}">
                <ask:lineSketchStyleProps xmlns:ask="http://schemas.microsoft.com/office/drawing/2018/sketchyshapes" sd="902430442">
                  <a:prstGeom prst="rect">
                    <a:avLst/>
                  </a:prstGeom>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indent="-5715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provide a </a:t>
            </a:r>
            <a:r>
              <a:rPr lang="en-US" sz="2800" dirty="0">
                <a:solidFill>
                  <a:srgbClr val="FF0000"/>
                </a:solidFill>
                <a:latin typeface="Times New Roman" panose="02020603050405020304" pitchFamily="18" charset="0"/>
                <a:cs typeface="Times New Roman" panose="02020603050405020304" pitchFamily="18" charset="0"/>
              </a:rPr>
              <a:t>real-time voice-to-text and text-to-voice conversion </a:t>
            </a:r>
            <a:r>
              <a:rPr lang="en-US" sz="2800" dirty="0">
                <a:latin typeface="Times New Roman" panose="02020603050405020304" pitchFamily="18" charset="0"/>
                <a:cs typeface="Times New Roman" panose="02020603050405020304" pitchFamily="18" charset="0"/>
              </a:rPr>
              <a:t>service for people who are unable to communicate due to hearing and speech disability.</a:t>
            </a:r>
          </a:p>
          <a:p>
            <a:endParaRPr lang="en-US" sz="2800" dirty="0">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This will </a:t>
            </a:r>
            <a:r>
              <a:rPr lang="en-US" sz="2800" dirty="0">
                <a:solidFill>
                  <a:srgbClr val="FF0000"/>
                </a:solidFill>
                <a:latin typeface="Times New Roman" panose="02020603050405020304" pitchFamily="18" charset="0"/>
                <a:cs typeface="Times New Roman" panose="02020603050405020304" pitchFamily="18" charset="0"/>
              </a:rPr>
              <a:t>enhance their communication capabilities </a:t>
            </a:r>
            <a:r>
              <a:rPr lang="en-US" sz="2800" dirty="0">
                <a:latin typeface="Times New Roman" panose="02020603050405020304" pitchFamily="18" charset="0"/>
                <a:cs typeface="Times New Roman" panose="02020603050405020304" pitchFamily="18" charset="0"/>
              </a:rPr>
              <a:t>and make various areas more inclusive and accessible</a:t>
            </a:r>
            <a:endParaRPr lang="en-IN" sz="2800"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3200" b="0" i="0" u="none" strike="noStrike" cap="none" normalizeH="0" baseline="0" dirty="0">
              <a:ln>
                <a:noFill/>
              </a:ln>
              <a:solidFill>
                <a:schemeClr val="tx1"/>
              </a:solidFill>
              <a:effectLst/>
            </a:endParaRPr>
          </a:p>
        </p:txBody>
      </p:sp>
      <p:pic>
        <p:nvPicPr>
          <p:cNvPr id="3" name="Picture 2" descr="Assistive Technology: Nagish (Call Captioning App) – IXD@Pratt">
            <a:extLst>
              <a:ext uri="{FF2B5EF4-FFF2-40B4-BE49-F238E27FC236}">
                <a16:creationId xmlns:a16="http://schemas.microsoft.com/office/drawing/2014/main" id="{3352BB52-74EE-26FD-5EB6-695B532196C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4056065"/>
            <a:ext cx="6934200" cy="242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77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5D6DE-B3C0-1146-3CCF-CB3EAC7B3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B10B1-F3E2-9303-81E8-0A531EABC8EE}"/>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ABSTRACT</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3F0A131-B63C-4246-C2F5-CE63F3F37623}"/>
              </a:ext>
            </a:extLst>
          </p:cNvPr>
          <p:cNvSpPr>
            <a:spLocks noGrp="1" noChangeArrowheads="1"/>
          </p:cNvSpPr>
          <p:nvPr>
            <p:ph type="body" idx="1"/>
          </p:nvPr>
        </p:nvSpPr>
        <p:spPr bwMode="auto">
          <a:xfrm>
            <a:off x="609600" y="1207250"/>
            <a:ext cx="10972800" cy="4524315"/>
          </a:xfrm>
          <a:custGeom>
            <a:avLst/>
            <a:gdLst>
              <a:gd name="connsiteX0" fmla="*/ 0 w 10972800"/>
              <a:gd name="connsiteY0" fmla="*/ 0 h 4524315"/>
              <a:gd name="connsiteX1" fmla="*/ 905256 w 10972800"/>
              <a:gd name="connsiteY1" fmla="*/ 0 h 4524315"/>
              <a:gd name="connsiteX2" fmla="*/ 1700784 w 10972800"/>
              <a:gd name="connsiteY2" fmla="*/ 0 h 4524315"/>
              <a:gd name="connsiteX3" fmla="*/ 2276856 w 10972800"/>
              <a:gd name="connsiteY3" fmla="*/ 0 h 4524315"/>
              <a:gd name="connsiteX4" fmla="*/ 2962656 w 10972800"/>
              <a:gd name="connsiteY4" fmla="*/ 0 h 4524315"/>
              <a:gd name="connsiteX5" fmla="*/ 3758184 w 10972800"/>
              <a:gd name="connsiteY5" fmla="*/ 0 h 4524315"/>
              <a:gd name="connsiteX6" fmla="*/ 4443984 w 10972800"/>
              <a:gd name="connsiteY6" fmla="*/ 0 h 4524315"/>
              <a:gd name="connsiteX7" fmla="*/ 5349240 w 10972800"/>
              <a:gd name="connsiteY7" fmla="*/ 0 h 4524315"/>
              <a:gd name="connsiteX8" fmla="*/ 5705856 w 10972800"/>
              <a:gd name="connsiteY8" fmla="*/ 0 h 4524315"/>
              <a:gd name="connsiteX9" fmla="*/ 6281928 w 10972800"/>
              <a:gd name="connsiteY9" fmla="*/ 0 h 4524315"/>
              <a:gd name="connsiteX10" fmla="*/ 6858000 w 10972800"/>
              <a:gd name="connsiteY10" fmla="*/ 0 h 4524315"/>
              <a:gd name="connsiteX11" fmla="*/ 7543800 w 10972800"/>
              <a:gd name="connsiteY11" fmla="*/ 0 h 4524315"/>
              <a:gd name="connsiteX12" fmla="*/ 8339328 w 10972800"/>
              <a:gd name="connsiteY12" fmla="*/ 0 h 4524315"/>
              <a:gd name="connsiteX13" fmla="*/ 9244584 w 10972800"/>
              <a:gd name="connsiteY13" fmla="*/ 0 h 4524315"/>
              <a:gd name="connsiteX14" fmla="*/ 10149840 w 10972800"/>
              <a:gd name="connsiteY14" fmla="*/ 0 h 4524315"/>
              <a:gd name="connsiteX15" fmla="*/ 10972800 w 10972800"/>
              <a:gd name="connsiteY15" fmla="*/ 0 h 4524315"/>
              <a:gd name="connsiteX16" fmla="*/ 10972800 w 10972800"/>
              <a:gd name="connsiteY16" fmla="*/ 691574 h 4524315"/>
              <a:gd name="connsiteX17" fmla="*/ 10972800 w 10972800"/>
              <a:gd name="connsiteY17" fmla="*/ 1383148 h 4524315"/>
              <a:gd name="connsiteX18" fmla="*/ 10972800 w 10972800"/>
              <a:gd name="connsiteY18" fmla="*/ 2074722 h 4524315"/>
              <a:gd name="connsiteX19" fmla="*/ 10972800 w 10972800"/>
              <a:gd name="connsiteY19" fmla="*/ 2585323 h 4524315"/>
              <a:gd name="connsiteX20" fmla="*/ 10972800 w 10972800"/>
              <a:gd name="connsiteY20" fmla="*/ 3276897 h 4524315"/>
              <a:gd name="connsiteX21" fmla="*/ 10972800 w 10972800"/>
              <a:gd name="connsiteY21" fmla="*/ 3968471 h 4524315"/>
              <a:gd name="connsiteX22" fmla="*/ 10972800 w 10972800"/>
              <a:gd name="connsiteY22" fmla="*/ 4524315 h 4524315"/>
              <a:gd name="connsiteX23" fmla="*/ 10287000 w 10972800"/>
              <a:gd name="connsiteY23" fmla="*/ 4524315 h 4524315"/>
              <a:gd name="connsiteX24" fmla="*/ 9381744 w 10972800"/>
              <a:gd name="connsiteY24" fmla="*/ 4524315 h 4524315"/>
              <a:gd name="connsiteX25" fmla="*/ 8586216 w 10972800"/>
              <a:gd name="connsiteY25" fmla="*/ 4524315 h 4524315"/>
              <a:gd name="connsiteX26" fmla="*/ 7680960 w 10972800"/>
              <a:gd name="connsiteY26" fmla="*/ 4524315 h 4524315"/>
              <a:gd name="connsiteX27" fmla="*/ 7324344 w 10972800"/>
              <a:gd name="connsiteY27" fmla="*/ 4524315 h 4524315"/>
              <a:gd name="connsiteX28" fmla="*/ 6528816 w 10972800"/>
              <a:gd name="connsiteY28" fmla="*/ 4524315 h 4524315"/>
              <a:gd name="connsiteX29" fmla="*/ 5843016 w 10972800"/>
              <a:gd name="connsiteY29" fmla="*/ 4524315 h 4524315"/>
              <a:gd name="connsiteX30" fmla="*/ 5376672 w 10972800"/>
              <a:gd name="connsiteY30" fmla="*/ 4524315 h 4524315"/>
              <a:gd name="connsiteX31" fmla="*/ 4581144 w 10972800"/>
              <a:gd name="connsiteY31" fmla="*/ 4524315 h 4524315"/>
              <a:gd name="connsiteX32" fmla="*/ 4005072 w 10972800"/>
              <a:gd name="connsiteY32" fmla="*/ 4524315 h 4524315"/>
              <a:gd name="connsiteX33" fmla="*/ 3209544 w 10972800"/>
              <a:gd name="connsiteY33" fmla="*/ 4524315 h 4524315"/>
              <a:gd name="connsiteX34" fmla="*/ 2633472 w 10972800"/>
              <a:gd name="connsiteY34" fmla="*/ 4524315 h 4524315"/>
              <a:gd name="connsiteX35" fmla="*/ 1728216 w 10972800"/>
              <a:gd name="connsiteY35" fmla="*/ 4524315 h 4524315"/>
              <a:gd name="connsiteX36" fmla="*/ 822960 w 10972800"/>
              <a:gd name="connsiteY36" fmla="*/ 4524315 h 4524315"/>
              <a:gd name="connsiteX37" fmla="*/ 0 w 10972800"/>
              <a:gd name="connsiteY37" fmla="*/ 4524315 h 4524315"/>
              <a:gd name="connsiteX38" fmla="*/ 0 w 10972800"/>
              <a:gd name="connsiteY38" fmla="*/ 3787498 h 4524315"/>
              <a:gd name="connsiteX39" fmla="*/ 0 w 10972800"/>
              <a:gd name="connsiteY39" fmla="*/ 3276897 h 4524315"/>
              <a:gd name="connsiteX40" fmla="*/ 0 w 10972800"/>
              <a:gd name="connsiteY40" fmla="*/ 2766295 h 4524315"/>
              <a:gd name="connsiteX41" fmla="*/ 0 w 10972800"/>
              <a:gd name="connsiteY41" fmla="*/ 2029478 h 4524315"/>
              <a:gd name="connsiteX42" fmla="*/ 0 w 10972800"/>
              <a:gd name="connsiteY42" fmla="*/ 1428391 h 4524315"/>
              <a:gd name="connsiteX43" fmla="*/ 0 w 10972800"/>
              <a:gd name="connsiteY43" fmla="*/ 782060 h 4524315"/>
              <a:gd name="connsiteX44" fmla="*/ 0 w 10972800"/>
              <a:gd name="connsiteY44" fmla="*/ 0 h 452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972800" h="4524315" extrusionOk="0">
                <a:moveTo>
                  <a:pt x="0" y="0"/>
                </a:moveTo>
                <a:cubicBezTo>
                  <a:pt x="316795" y="26818"/>
                  <a:pt x="506728" y="-4373"/>
                  <a:pt x="905256" y="0"/>
                </a:cubicBezTo>
                <a:cubicBezTo>
                  <a:pt x="1303784" y="4373"/>
                  <a:pt x="1417462" y="-13546"/>
                  <a:pt x="1700784" y="0"/>
                </a:cubicBezTo>
                <a:cubicBezTo>
                  <a:pt x="1984106" y="13546"/>
                  <a:pt x="2030750" y="8652"/>
                  <a:pt x="2276856" y="0"/>
                </a:cubicBezTo>
                <a:cubicBezTo>
                  <a:pt x="2522962" y="-8652"/>
                  <a:pt x="2678579" y="-11593"/>
                  <a:pt x="2962656" y="0"/>
                </a:cubicBezTo>
                <a:cubicBezTo>
                  <a:pt x="3246733" y="11593"/>
                  <a:pt x="3407657" y="-7993"/>
                  <a:pt x="3758184" y="0"/>
                </a:cubicBezTo>
                <a:cubicBezTo>
                  <a:pt x="4108711" y="7993"/>
                  <a:pt x="4126376" y="-33795"/>
                  <a:pt x="4443984" y="0"/>
                </a:cubicBezTo>
                <a:cubicBezTo>
                  <a:pt x="4761592" y="33795"/>
                  <a:pt x="4998758" y="-11740"/>
                  <a:pt x="5349240" y="0"/>
                </a:cubicBezTo>
                <a:cubicBezTo>
                  <a:pt x="5699722" y="11740"/>
                  <a:pt x="5536826" y="9351"/>
                  <a:pt x="5705856" y="0"/>
                </a:cubicBezTo>
                <a:cubicBezTo>
                  <a:pt x="5874886" y="-9351"/>
                  <a:pt x="6081589" y="22913"/>
                  <a:pt x="6281928" y="0"/>
                </a:cubicBezTo>
                <a:cubicBezTo>
                  <a:pt x="6482267" y="-22913"/>
                  <a:pt x="6614507" y="-16564"/>
                  <a:pt x="6858000" y="0"/>
                </a:cubicBezTo>
                <a:cubicBezTo>
                  <a:pt x="7101493" y="16564"/>
                  <a:pt x="7288948" y="-1160"/>
                  <a:pt x="7543800" y="0"/>
                </a:cubicBezTo>
                <a:cubicBezTo>
                  <a:pt x="7798652" y="1160"/>
                  <a:pt x="8053777" y="-17971"/>
                  <a:pt x="8339328" y="0"/>
                </a:cubicBezTo>
                <a:cubicBezTo>
                  <a:pt x="8624879" y="17971"/>
                  <a:pt x="9019130" y="-33787"/>
                  <a:pt x="9244584" y="0"/>
                </a:cubicBezTo>
                <a:cubicBezTo>
                  <a:pt x="9470038" y="33787"/>
                  <a:pt x="9732199" y="32749"/>
                  <a:pt x="10149840" y="0"/>
                </a:cubicBezTo>
                <a:cubicBezTo>
                  <a:pt x="10567481" y="-32749"/>
                  <a:pt x="10783036" y="-12333"/>
                  <a:pt x="10972800" y="0"/>
                </a:cubicBezTo>
                <a:cubicBezTo>
                  <a:pt x="10973861" y="248744"/>
                  <a:pt x="10938970" y="401019"/>
                  <a:pt x="10972800" y="691574"/>
                </a:cubicBezTo>
                <a:cubicBezTo>
                  <a:pt x="11006630" y="982129"/>
                  <a:pt x="10941709" y="1057154"/>
                  <a:pt x="10972800" y="1383148"/>
                </a:cubicBezTo>
                <a:cubicBezTo>
                  <a:pt x="11003891" y="1709142"/>
                  <a:pt x="11004566" y="1920155"/>
                  <a:pt x="10972800" y="2074722"/>
                </a:cubicBezTo>
                <a:cubicBezTo>
                  <a:pt x="10941034" y="2229289"/>
                  <a:pt x="10962991" y="2359407"/>
                  <a:pt x="10972800" y="2585323"/>
                </a:cubicBezTo>
                <a:cubicBezTo>
                  <a:pt x="10982609" y="2811239"/>
                  <a:pt x="10962674" y="2963519"/>
                  <a:pt x="10972800" y="3276897"/>
                </a:cubicBezTo>
                <a:cubicBezTo>
                  <a:pt x="10982926" y="3590275"/>
                  <a:pt x="10973037" y="3721584"/>
                  <a:pt x="10972800" y="3968471"/>
                </a:cubicBezTo>
                <a:cubicBezTo>
                  <a:pt x="10972563" y="4215358"/>
                  <a:pt x="10983378" y="4289320"/>
                  <a:pt x="10972800" y="4524315"/>
                </a:cubicBezTo>
                <a:cubicBezTo>
                  <a:pt x="10792632" y="4543157"/>
                  <a:pt x="10435608" y="4557979"/>
                  <a:pt x="10287000" y="4524315"/>
                </a:cubicBezTo>
                <a:cubicBezTo>
                  <a:pt x="10138392" y="4490651"/>
                  <a:pt x="9812696" y="4491987"/>
                  <a:pt x="9381744" y="4524315"/>
                </a:cubicBezTo>
                <a:cubicBezTo>
                  <a:pt x="8950792" y="4556643"/>
                  <a:pt x="8903843" y="4495829"/>
                  <a:pt x="8586216" y="4524315"/>
                </a:cubicBezTo>
                <a:cubicBezTo>
                  <a:pt x="8268589" y="4552801"/>
                  <a:pt x="8003561" y="4518237"/>
                  <a:pt x="7680960" y="4524315"/>
                </a:cubicBezTo>
                <a:cubicBezTo>
                  <a:pt x="7358359" y="4530393"/>
                  <a:pt x="7415193" y="4525110"/>
                  <a:pt x="7324344" y="4524315"/>
                </a:cubicBezTo>
                <a:cubicBezTo>
                  <a:pt x="7233495" y="4523520"/>
                  <a:pt x="6845821" y="4559595"/>
                  <a:pt x="6528816" y="4524315"/>
                </a:cubicBezTo>
                <a:cubicBezTo>
                  <a:pt x="6211811" y="4489035"/>
                  <a:pt x="6162724" y="4537982"/>
                  <a:pt x="5843016" y="4524315"/>
                </a:cubicBezTo>
                <a:cubicBezTo>
                  <a:pt x="5523308" y="4510648"/>
                  <a:pt x="5513345" y="4513941"/>
                  <a:pt x="5376672" y="4524315"/>
                </a:cubicBezTo>
                <a:cubicBezTo>
                  <a:pt x="5239999" y="4534689"/>
                  <a:pt x="4755904" y="4522845"/>
                  <a:pt x="4581144" y="4524315"/>
                </a:cubicBezTo>
                <a:cubicBezTo>
                  <a:pt x="4406384" y="4525785"/>
                  <a:pt x="4120448" y="4517747"/>
                  <a:pt x="4005072" y="4524315"/>
                </a:cubicBezTo>
                <a:cubicBezTo>
                  <a:pt x="3889696" y="4530883"/>
                  <a:pt x="3549365" y="4526925"/>
                  <a:pt x="3209544" y="4524315"/>
                </a:cubicBezTo>
                <a:cubicBezTo>
                  <a:pt x="2869723" y="4521705"/>
                  <a:pt x="2802264" y="4501780"/>
                  <a:pt x="2633472" y="4524315"/>
                </a:cubicBezTo>
                <a:cubicBezTo>
                  <a:pt x="2464680" y="4546850"/>
                  <a:pt x="2099977" y="4532917"/>
                  <a:pt x="1728216" y="4524315"/>
                </a:cubicBezTo>
                <a:cubicBezTo>
                  <a:pt x="1356455" y="4515713"/>
                  <a:pt x="1241030" y="4529272"/>
                  <a:pt x="822960" y="4524315"/>
                </a:cubicBezTo>
                <a:cubicBezTo>
                  <a:pt x="404890" y="4519358"/>
                  <a:pt x="340523" y="4542618"/>
                  <a:pt x="0" y="4524315"/>
                </a:cubicBezTo>
                <a:cubicBezTo>
                  <a:pt x="19427" y="4244896"/>
                  <a:pt x="3664" y="4003970"/>
                  <a:pt x="0" y="3787498"/>
                </a:cubicBezTo>
                <a:cubicBezTo>
                  <a:pt x="-3664" y="3571026"/>
                  <a:pt x="3246" y="3494812"/>
                  <a:pt x="0" y="3276897"/>
                </a:cubicBezTo>
                <a:cubicBezTo>
                  <a:pt x="-3246" y="3058982"/>
                  <a:pt x="18652" y="2934618"/>
                  <a:pt x="0" y="2766295"/>
                </a:cubicBezTo>
                <a:cubicBezTo>
                  <a:pt x="-18652" y="2597972"/>
                  <a:pt x="-5388" y="2236490"/>
                  <a:pt x="0" y="2029478"/>
                </a:cubicBezTo>
                <a:cubicBezTo>
                  <a:pt x="5388" y="1822466"/>
                  <a:pt x="-9914" y="1567412"/>
                  <a:pt x="0" y="1428391"/>
                </a:cubicBezTo>
                <a:cubicBezTo>
                  <a:pt x="9914" y="1289370"/>
                  <a:pt x="9206" y="1002102"/>
                  <a:pt x="0" y="782060"/>
                </a:cubicBezTo>
                <a:cubicBezTo>
                  <a:pt x="-9206" y="562018"/>
                  <a:pt x="30385" y="364749"/>
                  <a:pt x="0" y="0"/>
                </a:cubicBezTo>
                <a:close/>
              </a:path>
            </a:pathLst>
          </a:custGeom>
          <a:noFill/>
          <a:ln w="3175">
            <a:solidFill>
              <a:schemeClr val="tx1"/>
            </a:solidFill>
            <a:miter lim="800000"/>
            <a:headEnd/>
            <a:tailEnd/>
            <a:extLst>
              <a:ext uri="{C807C97D-BFC1-408E-A445-0C87EB9F89A2}">
                <ask:lineSketchStyleProps xmlns:ask="http://schemas.microsoft.com/office/drawing/2018/sketchyshapes" sd="1759341188">
                  <a:prstGeom prst="rect">
                    <a:avLst/>
                  </a:prstGeom>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0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    The </a:t>
            </a:r>
            <a:r>
              <a:rPr lang="en-US" sz="2400" dirty="0" err="1">
                <a:solidFill>
                  <a:srgbClr val="FF0000"/>
                </a:solidFill>
                <a:latin typeface="Times New Roman" panose="02020603050405020304" pitchFamily="18" charset="0"/>
                <a:cs typeface="Times New Roman" panose="02020603050405020304" pitchFamily="18" charset="0"/>
              </a:rPr>
              <a:t>Iyal</a:t>
            </a:r>
            <a:r>
              <a:rPr lang="en-US" sz="2400" dirty="0">
                <a:solidFill>
                  <a:srgbClr val="FF0000"/>
                </a:solidFill>
                <a:latin typeface="Times New Roman" panose="02020603050405020304" pitchFamily="18" charset="0"/>
                <a:cs typeface="Times New Roman" panose="02020603050405020304" pitchFamily="18" charset="0"/>
              </a:rPr>
              <a:t> app </a:t>
            </a:r>
            <a:r>
              <a:rPr lang="en-US" sz="2400" dirty="0">
                <a:latin typeface="Times New Roman" panose="02020603050405020304" pitchFamily="18" charset="0"/>
                <a:cs typeface="Times New Roman" panose="02020603050405020304" pitchFamily="18" charset="0"/>
              </a:rPr>
              <a:t>is a real-time communication tool designed to assist those who are hard of hearing or deaf in daily situations, much like the </a:t>
            </a:r>
            <a:r>
              <a:rPr lang="en-US" sz="2400" dirty="0" err="1">
                <a:solidFill>
                  <a:srgbClr val="FF0000"/>
                </a:solidFill>
                <a:latin typeface="Times New Roman" panose="02020603050405020304" pitchFamily="18" charset="0"/>
                <a:cs typeface="Times New Roman" panose="02020603050405020304" pitchFamily="18" charset="0"/>
              </a:rPr>
              <a:t>Nagish</a:t>
            </a:r>
            <a:r>
              <a:rPr lang="en-US" sz="2400" dirty="0">
                <a:solidFill>
                  <a:srgbClr val="FF0000"/>
                </a:solidFill>
                <a:latin typeface="Times New Roman" panose="02020603050405020304" pitchFamily="18" charset="0"/>
                <a:cs typeface="Times New Roman" panose="02020603050405020304" pitchFamily="18" charset="0"/>
              </a:rPr>
              <a:t> app</a:t>
            </a:r>
            <a:r>
              <a:rPr lang="en-US" sz="2400" dirty="0">
                <a:latin typeface="Times New Roman" panose="02020603050405020304" pitchFamily="18" charset="0"/>
                <a:cs typeface="Times New Roman" panose="02020603050405020304" pitchFamily="18" charset="0"/>
              </a:rPr>
              <a:t>. Through speech-to text translation and vice versa, </a:t>
            </a:r>
            <a:r>
              <a:rPr lang="en-US" sz="2400" dirty="0" err="1">
                <a:latin typeface="Times New Roman" panose="02020603050405020304" pitchFamily="18" charset="0"/>
                <a:cs typeface="Times New Roman" panose="02020603050405020304" pitchFamily="18" charset="0"/>
              </a:rPr>
              <a:t>Iyal</a:t>
            </a:r>
            <a:r>
              <a:rPr lang="en-US" sz="2400" dirty="0">
                <a:latin typeface="Times New Roman" panose="02020603050405020304" pitchFamily="18" charset="0"/>
                <a:cs typeface="Times New Roman" panose="02020603050405020304" pitchFamily="18" charset="0"/>
              </a:rPr>
              <a:t> ensures seamless communication in both personal and professional contexts. Because the software is bilingual, users may communicate with ease regardless of the language being spoken. Its </a:t>
            </a:r>
            <a:r>
              <a:rPr lang="en-US" sz="2400" dirty="0">
                <a:solidFill>
                  <a:srgbClr val="FF0000"/>
                </a:solidFill>
                <a:latin typeface="Times New Roman" panose="02020603050405020304" pitchFamily="18" charset="0"/>
                <a:cs typeface="Times New Roman" panose="02020603050405020304" pitchFamily="18" charset="0"/>
              </a:rPr>
              <a:t>advanced AI speech recognition </a:t>
            </a:r>
            <a:r>
              <a:rPr lang="en-US" sz="2400" dirty="0">
                <a:latin typeface="Times New Roman" panose="02020603050405020304" pitchFamily="18" charset="0"/>
                <a:cs typeface="Times New Roman" panose="02020603050405020304" pitchFamily="18" charset="0"/>
              </a:rPr>
              <a:t>and </a:t>
            </a:r>
            <a:r>
              <a:rPr lang="en-US" sz="2400" dirty="0">
                <a:solidFill>
                  <a:srgbClr val="FF0000"/>
                </a:solidFill>
                <a:latin typeface="Times New Roman" panose="02020603050405020304" pitchFamily="18" charset="0"/>
                <a:cs typeface="Times New Roman" panose="02020603050405020304" pitchFamily="18" charset="0"/>
              </a:rPr>
              <a:t>text-to-speech algorithms </a:t>
            </a:r>
            <a:r>
              <a:rPr lang="en-US" sz="2400" dirty="0">
                <a:latin typeface="Times New Roman" panose="02020603050405020304" pitchFamily="18" charset="0"/>
                <a:cs typeface="Times New Roman" panose="02020603050405020304" pitchFamily="18" charset="0"/>
              </a:rPr>
              <a:t>produce </a:t>
            </a:r>
            <a:r>
              <a:rPr lang="en-US" sz="2400" dirty="0">
                <a:solidFill>
                  <a:srgbClr val="FF0000"/>
                </a:solidFill>
                <a:latin typeface="Times New Roman" panose="02020603050405020304" pitchFamily="18" charset="0"/>
                <a:cs typeface="Times New Roman" panose="02020603050405020304" pitchFamily="18" charset="0"/>
              </a:rPr>
              <a:t>accurate translations in real time</a:t>
            </a:r>
            <a:r>
              <a:rPr lang="en-US" sz="2400" dirty="0">
                <a:latin typeface="Times New Roman" panose="02020603050405020304" pitchFamily="18" charset="0"/>
                <a:cs typeface="Times New Roman" panose="02020603050405020304" pitchFamily="18" charset="0"/>
              </a:rPr>
              <a:t>. Reversible font sizes and background colors are among the adjustable accessibility options that </a:t>
            </a:r>
            <a:r>
              <a:rPr lang="en-US" sz="2400" dirty="0" err="1">
                <a:latin typeface="Times New Roman" panose="02020603050405020304" pitchFamily="18" charset="0"/>
                <a:cs typeface="Times New Roman" panose="02020603050405020304" pitchFamily="18" charset="0"/>
              </a:rPr>
              <a:t>Iyal</a:t>
            </a:r>
            <a:r>
              <a:rPr lang="en-US" sz="2400" dirty="0">
                <a:latin typeface="Times New Roman" panose="02020603050405020304" pitchFamily="18" charset="0"/>
                <a:cs typeface="Times New Roman" panose="02020603050405020304" pitchFamily="18" charset="0"/>
              </a:rPr>
              <a:t> provides to further meet various needs. This user-friendly program can </a:t>
            </a:r>
            <a:r>
              <a:rPr lang="en-US" sz="2400" dirty="0">
                <a:solidFill>
                  <a:srgbClr val="FF0000"/>
                </a:solidFill>
                <a:latin typeface="Times New Roman" panose="02020603050405020304" pitchFamily="18" charset="0"/>
                <a:cs typeface="Times New Roman" panose="02020603050405020304" pitchFamily="18" charset="0"/>
              </a:rPr>
              <a:t>assist the deaf population</a:t>
            </a:r>
            <a:r>
              <a:rPr lang="en-US" sz="2400" dirty="0">
                <a:latin typeface="Times New Roman" panose="02020603050405020304" pitchFamily="18" charset="0"/>
                <a:cs typeface="Times New Roman" panose="02020603050405020304" pitchFamily="18" charset="0"/>
              </a:rPr>
              <a:t> become more connected and autonomous, which will increase social engagement and facilitate conversations.</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67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A1703-CE02-7CD2-7B87-38C6C240C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CA22B-8452-0824-679D-63A17C2EC731}"/>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INTRODUCTION</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1DD99291-EEB5-AF96-5BB5-60A9C6A81EB7}"/>
              </a:ext>
            </a:extLst>
          </p:cNvPr>
          <p:cNvSpPr>
            <a:spLocks noGrp="1" noChangeArrowheads="1"/>
          </p:cNvSpPr>
          <p:nvPr>
            <p:ph type="body" idx="1"/>
          </p:nvPr>
        </p:nvSpPr>
        <p:spPr bwMode="auto">
          <a:xfrm>
            <a:off x="762000" y="1275189"/>
            <a:ext cx="10591799" cy="4832092"/>
          </a:xfrm>
          <a:custGeom>
            <a:avLst/>
            <a:gdLst>
              <a:gd name="connsiteX0" fmla="*/ 0 w 10591799"/>
              <a:gd name="connsiteY0" fmla="*/ 0 h 4832092"/>
              <a:gd name="connsiteX1" fmla="*/ 873823 w 10591799"/>
              <a:gd name="connsiteY1" fmla="*/ 0 h 4832092"/>
              <a:gd name="connsiteX2" fmla="*/ 1323975 w 10591799"/>
              <a:gd name="connsiteY2" fmla="*/ 0 h 4832092"/>
              <a:gd name="connsiteX3" fmla="*/ 1668208 w 10591799"/>
              <a:gd name="connsiteY3" fmla="*/ 0 h 4832092"/>
              <a:gd name="connsiteX4" fmla="*/ 2224278 w 10591799"/>
              <a:gd name="connsiteY4" fmla="*/ 0 h 4832092"/>
              <a:gd name="connsiteX5" fmla="*/ 2886265 w 10591799"/>
              <a:gd name="connsiteY5" fmla="*/ 0 h 4832092"/>
              <a:gd name="connsiteX6" fmla="*/ 3336417 w 10591799"/>
              <a:gd name="connsiteY6" fmla="*/ 0 h 4832092"/>
              <a:gd name="connsiteX7" fmla="*/ 3680650 w 10591799"/>
              <a:gd name="connsiteY7" fmla="*/ 0 h 4832092"/>
              <a:gd name="connsiteX8" fmla="*/ 4130802 w 10591799"/>
              <a:gd name="connsiteY8" fmla="*/ 0 h 4832092"/>
              <a:gd name="connsiteX9" fmla="*/ 5004625 w 10591799"/>
              <a:gd name="connsiteY9" fmla="*/ 0 h 4832092"/>
              <a:gd name="connsiteX10" fmla="*/ 5454776 w 10591799"/>
              <a:gd name="connsiteY10" fmla="*/ 0 h 4832092"/>
              <a:gd name="connsiteX11" fmla="*/ 5799010 w 10591799"/>
              <a:gd name="connsiteY11" fmla="*/ 0 h 4832092"/>
              <a:gd name="connsiteX12" fmla="*/ 6460997 w 10591799"/>
              <a:gd name="connsiteY12" fmla="*/ 0 h 4832092"/>
              <a:gd name="connsiteX13" fmla="*/ 7017067 w 10591799"/>
              <a:gd name="connsiteY13" fmla="*/ 0 h 4832092"/>
              <a:gd name="connsiteX14" fmla="*/ 7890890 w 10591799"/>
              <a:gd name="connsiteY14" fmla="*/ 0 h 4832092"/>
              <a:gd name="connsiteX15" fmla="*/ 8764714 w 10591799"/>
              <a:gd name="connsiteY15" fmla="*/ 0 h 4832092"/>
              <a:gd name="connsiteX16" fmla="*/ 9108947 w 10591799"/>
              <a:gd name="connsiteY16" fmla="*/ 0 h 4832092"/>
              <a:gd name="connsiteX17" fmla="*/ 9665017 w 10591799"/>
              <a:gd name="connsiteY17" fmla="*/ 0 h 4832092"/>
              <a:gd name="connsiteX18" fmla="*/ 10591799 w 10591799"/>
              <a:gd name="connsiteY18" fmla="*/ 0 h 4832092"/>
              <a:gd name="connsiteX19" fmla="*/ 10591799 w 10591799"/>
              <a:gd name="connsiteY19" fmla="*/ 545336 h 4832092"/>
              <a:gd name="connsiteX20" fmla="*/ 10591799 w 10591799"/>
              <a:gd name="connsiteY20" fmla="*/ 1332277 h 4832092"/>
              <a:gd name="connsiteX21" fmla="*/ 10591799 w 10591799"/>
              <a:gd name="connsiteY21" fmla="*/ 1974255 h 4832092"/>
              <a:gd name="connsiteX22" fmla="*/ 10591799 w 10591799"/>
              <a:gd name="connsiteY22" fmla="*/ 2519591 h 4832092"/>
              <a:gd name="connsiteX23" fmla="*/ 10591799 w 10591799"/>
              <a:gd name="connsiteY23" fmla="*/ 3306532 h 4832092"/>
              <a:gd name="connsiteX24" fmla="*/ 10591799 w 10591799"/>
              <a:gd name="connsiteY24" fmla="*/ 3948509 h 4832092"/>
              <a:gd name="connsiteX25" fmla="*/ 10591799 w 10591799"/>
              <a:gd name="connsiteY25" fmla="*/ 4832092 h 4832092"/>
              <a:gd name="connsiteX26" fmla="*/ 10035730 w 10591799"/>
              <a:gd name="connsiteY26" fmla="*/ 4832092 h 4832092"/>
              <a:gd name="connsiteX27" fmla="*/ 9479660 w 10591799"/>
              <a:gd name="connsiteY27" fmla="*/ 4832092 h 4832092"/>
              <a:gd name="connsiteX28" fmla="*/ 8605837 w 10591799"/>
              <a:gd name="connsiteY28" fmla="*/ 4832092 h 4832092"/>
              <a:gd name="connsiteX29" fmla="*/ 7943849 w 10591799"/>
              <a:gd name="connsiteY29" fmla="*/ 4832092 h 4832092"/>
              <a:gd name="connsiteX30" fmla="*/ 7599616 w 10591799"/>
              <a:gd name="connsiteY30" fmla="*/ 4832092 h 4832092"/>
              <a:gd name="connsiteX31" fmla="*/ 6725792 w 10591799"/>
              <a:gd name="connsiteY31" fmla="*/ 4832092 h 4832092"/>
              <a:gd name="connsiteX32" fmla="*/ 6275641 w 10591799"/>
              <a:gd name="connsiteY32" fmla="*/ 4832092 h 4832092"/>
              <a:gd name="connsiteX33" fmla="*/ 5507735 w 10591799"/>
              <a:gd name="connsiteY33" fmla="*/ 4832092 h 4832092"/>
              <a:gd name="connsiteX34" fmla="*/ 4951666 w 10591799"/>
              <a:gd name="connsiteY34" fmla="*/ 4832092 h 4832092"/>
              <a:gd name="connsiteX35" fmla="*/ 4607433 w 10591799"/>
              <a:gd name="connsiteY35" fmla="*/ 4832092 h 4832092"/>
              <a:gd name="connsiteX36" fmla="*/ 3839527 w 10591799"/>
              <a:gd name="connsiteY36" fmla="*/ 4832092 h 4832092"/>
              <a:gd name="connsiteX37" fmla="*/ 3495294 w 10591799"/>
              <a:gd name="connsiteY37" fmla="*/ 4832092 h 4832092"/>
              <a:gd name="connsiteX38" fmla="*/ 2727388 w 10591799"/>
              <a:gd name="connsiteY38" fmla="*/ 4832092 h 4832092"/>
              <a:gd name="connsiteX39" fmla="*/ 1959483 w 10591799"/>
              <a:gd name="connsiteY39" fmla="*/ 4832092 h 4832092"/>
              <a:gd name="connsiteX40" fmla="*/ 1297495 w 10591799"/>
              <a:gd name="connsiteY40" fmla="*/ 4832092 h 4832092"/>
              <a:gd name="connsiteX41" fmla="*/ 635508 w 10591799"/>
              <a:gd name="connsiteY41" fmla="*/ 4832092 h 4832092"/>
              <a:gd name="connsiteX42" fmla="*/ 0 w 10591799"/>
              <a:gd name="connsiteY42" fmla="*/ 4832092 h 4832092"/>
              <a:gd name="connsiteX43" fmla="*/ 0 w 10591799"/>
              <a:gd name="connsiteY43" fmla="*/ 4190114 h 4832092"/>
              <a:gd name="connsiteX44" fmla="*/ 0 w 10591799"/>
              <a:gd name="connsiteY44" fmla="*/ 3644778 h 4832092"/>
              <a:gd name="connsiteX45" fmla="*/ 0 w 10591799"/>
              <a:gd name="connsiteY45" fmla="*/ 3099442 h 4832092"/>
              <a:gd name="connsiteX46" fmla="*/ 0 w 10591799"/>
              <a:gd name="connsiteY46" fmla="*/ 2554106 h 4832092"/>
              <a:gd name="connsiteX47" fmla="*/ 0 w 10591799"/>
              <a:gd name="connsiteY47" fmla="*/ 1815486 h 4832092"/>
              <a:gd name="connsiteX48" fmla="*/ 0 w 10591799"/>
              <a:gd name="connsiteY48" fmla="*/ 1270150 h 4832092"/>
              <a:gd name="connsiteX49" fmla="*/ 0 w 10591799"/>
              <a:gd name="connsiteY49" fmla="*/ 724814 h 4832092"/>
              <a:gd name="connsiteX50" fmla="*/ 0 w 10591799"/>
              <a:gd name="connsiteY50" fmla="*/ 0 h 4832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91799" h="4832092" extrusionOk="0">
                <a:moveTo>
                  <a:pt x="0" y="0"/>
                </a:moveTo>
                <a:cubicBezTo>
                  <a:pt x="188160" y="17159"/>
                  <a:pt x="567680" y="-34018"/>
                  <a:pt x="873823" y="0"/>
                </a:cubicBezTo>
                <a:cubicBezTo>
                  <a:pt x="1179966" y="34018"/>
                  <a:pt x="1122275" y="-17338"/>
                  <a:pt x="1323975" y="0"/>
                </a:cubicBezTo>
                <a:cubicBezTo>
                  <a:pt x="1525675" y="17338"/>
                  <a:pt x="1593084" y="3887"/>
                  <a:pt x="1668208" y="0"/>
                </a:cubicBezTo>
                <a:cubicBezTo>
                  <a:pt x="1743332" y="-3887"/>
                  <a:pt x="2086417" y="-27023"/>
                  <a:pt x="2224278" y="0"/>
                </a:cubicBezTo>
                <a:cubicBezTo>
                  <a:pt x="2362139" y="27023"/>
                  <a:pt x="2584897" y="-29498"/>
                  <a:pt x="2886265" y="0"/>
                </a:cubicBezTo>
                <a:cubicBezTo>
                  <a:pt x="3187633" y="29498"/>
                  <a:pt x="3169143" y="-2101"/>
                  <a:pt x="3336417" y="0"/>
                </a:cubicBezTo>
                <a:cubicBezTo>
                  <a:pt x="3503691" y="2101"/>
                  <a:pt x="3587858" y="11511"/>
                  <a:pt x="3680650" y="0"/>
                </a:cubicBezTo>
                <a:cubicBezTo>
                  <a:pt x="3773442" y="-11511"/>
                  <a:pt x="3934618" y="-12053"/>
                  <a:pt x="4130802" y="0"/>
                </a:cubicBezTo>
                <a:cubicBezTo>
                  <a:pt x="4326986" y="12053"/>
                  <a:pt x="4608090" y="33500"/>
                  <a:pt x="5004625" y="0"/>
                </a:cubicBezTo>
                <a:cubicBezTo>
                  <a:pt x="5401160" y="-33500"/>
                  <a:pt x="5306474" y="11349"/>
                  <a:pt x="5454776" y="0"/>
                </a:cubicBezTo>
                <a:cubicBezTo>
                  <a:pt x="5603078" y="-11349"/>
                  <a:pt x="5646295" y="9568"/>
                  <a:pt x="5799010" y="0"/>
                </a:cubicBezTo>
                <a:cubicBezTo>
                  <a:pt x="5951725" y="-9568"/>
                  <a:pt x="6154396" y="13856"/>
                  <a:pt x="6460997" y="0"/>
                </a:cubicBezTo>
                <a:cubicBezTo>
                  <a:pt x="6767598" y="-13856"/>
                  <a:pt x="6762918" y="-20161"/>
                  <a:pt x="7017067" y="0"/>
                </a:cubicBezTo>
                <a:cubicBezTo>
                  <a:pt x="7271216" y="20161"/>
                  <a:pt x="7666578" y="-23987"/>
                  <a:pt x="7890890" y="0"/>
                </a:cubicBezTo>
                <a:cubicBezTo>
                  <a:pt x="8115202" y="23987"/>
                  <a:pt x="8410112" y="17201"/>
                  <a:pt x="8764714" y="0"/>
                </a:cubicBezTo>
                <a:cubicBezTo>
                  <a:pt x="9119316" y="-17201"/>
                  <a:pt x="8961512" y="13922"/>
                  <a:pt x="9108947" y="0"/>
                </a:cubicBezTo>
                <a:cubicBezTo>
                  <a:pt x="9256382" y="-13922"/>
                  <a:pt x="9498760" y="22236"/>
                  <a:pt x="9665017" y="0"/>
                </a:cubicBezTo>
                <a:cubicBezTo>
                  <a:pt x="9831274" y="-22236"/>
                  <a:pt x="10345707" y="-31163"/>
                  <a:pt x="10591799" y="0"/>
                </a:cubicBezTo>
                <a:cubicBezTo>
                  <a:pt x="10616566" y="254639"/>
                  <a:pt x="10592440" y="330728"/>
                  <a:pt x="10591799" y="545336"/>
                </a:cubicBezTo>
                <a:cubicBezTo>
                  <a:pt x="10591158" y="759944"/>
                  <a:pt x="10612446" y="1040730"/>
                  <a:pt x="10591799" y="1332277"/>
                </a:cubicBezTo>
                <a:cubicBezTo>
                  <a:pt x="10571152" y="1623824"/>
                  <a:pt x="10561222" y="1713906"/>
                  <a:pt x="10591799" y="1974255"/>
                </a:cubicBezTo>
                <a:cubicBezTo>
                  <a:pt x="10622376" y="2234604"/>
                  <a:pt x="10618247" y="2313961"/>
                  <a:pt x="10591799" y="2519591"/>
                </a:cubicBezTo>
                <a:cubicBezTo>
                  <a:pt x="10565351" y="2725221"/>
                  <a:pt x="10625194" y="2971001"/>
                  <a:pt x="10591799" y="3306532"/>
                </a:cubicBezTo>
                <a:cubicBezTo>
                  <a:pt x="10558404" y="3642063"/>
                  <a:pt x="10582700" y="3693354"/>
                  <a:pt x="10591799" y="3948509"/>
                </a:cubicBezTo>
                <a:cubicBezTo>
                  <a:pt x="10600898" y="4203664"/>
                  <a:pt x="10570743" y="4478506"/>
                  <a:pt x="10591799" y="4832092"/>
                </a:cubicBezTo>
                <a:cubicBezTo>
                  <a:pt x="10442616" y="4822011"/>
                  <a:pt x="10191075" y="4858455"/>
                  <a:pt x="10035730" y="4832092"/>
                </a:cubicBezTo>
                <a:cubicBezTo>
                  <a:pt x="9880385" y="4805729"/>
                  <a:pt x="9657699" y="4815605"/>
                  <a:pt x="9479660" y="4832092"/>
                </a:cubicBezTo>
                <a:cubicBezTo>
                  <a:pt x="9301621" y="4848580"/>
                  <a:pt x="9025390" y="4869906"/>
                  <a:pt x="8605837" y="4832092"/>
                </a:cubicBezTo>
                <a:cubicBezTo>
                  <a:pt x="8186284" y="4794278"/>
                  <a:pt x="8090839" y="4846499"/>
                  <a:pt x="7943849" y="4832092"/>
                </a:cubicBezTo>
                <a:cubicBezTo>
                  <a:pt x="7796859" y="4817685"/>
                  <a:pt x="7683874" y="4836382"/>
                  <a:pt x="7599616" y="4832092"/>
                </a:cubicBezTo>
                <a:cubicBezTo>
                  <a:pt x="7515358" y="4827802"/>
                  <a:pt x="7162558" y="4788419"/>
                  <a:pt x="6725792" y="4832092"/>
                </a:cubicBezTo>
                <a:cubicBezTo>
                  <a:pt x="6289026" y="4875765"/>
                  <a:pt x="6400403" y="4820972"/>
                  <a:pt x="6275641" y="4832092"/>
                </a:cubicBezTo>
                <a:cubicBezTo>
                  <a:pt x="6150879" y="4843212"/>
                  <a:pt x="5690287" y="4853925"/>
                  <a:pt x="5507735" y="4832092"/>
                </a:cubicBezTo>
                <a:cubicBezTo>
                  <a:pt x="5325183" y="4810259"/>
                  <a:pt x="5116193" y="4842450"/>
                  <a:pt x="4951666" y="4832092"/>
                </a:cubicBezTo>
                <a:cubicBezTo>
                  <a:pt x="4787139" y="4821734"/>
                  <a:pt x="4726052" y="4818457"/>
                  <a:pt x="4607433" y="4832092"/>
                </a:cubicBezTo>
                <a:cubicBezTo>
                  <a:pt x="4488814" y="4845727"/>
                  <a:pt x="4078733" y="4812306"/>
                  <a:pt x="3839527" y="4832092"/>
                </a:cubicBezTo>
                <a:cubicBezTo>
                  <a:pt x="3600321" y="4851878"/>
                  <a:pt x="3647837" y="4832886"/>
                  <a:pt x="3495294" y="4832092"/>
                </a:cubicBezTo>
                <a:cubicBezTo>
                  <a:pt x="3342751" y="4831298"/>
                  <a:pt x="3092899" y="4808605"/>
                  <a:pt x="2727388" y="4832092"/>
                </a:cubicBezTo>
                <a:cubicBezTo>
                  <a:pt x="2361877" y="4855579"/>
                  <a:pt x="2192834" y="4816120"/>
                  <a:pt x="1959483" y="4832092"/>
                </a:cubicBezTo>
                <a:cubicBezTo>
                  <a:pt x="1726133" y="4848064"/>
                  <a:pt x="1481545" y="4846536"/>
                  <a:pt x="1297495" y="4832092"/>
                </a:cubicBezTo>
                <a:cubicBezTo>
                  <a:pt x="1113445" y="4817648"/>
                  <a:pt x="870155" y="4799497"/>
                  <a:pt x="635508" y="4832092"/>
                </a:cubicBezTo>
                <a:cubicBezTo>
                  <a:pt x="400861" y="4864687"/>
                  <a:pt x="302899" y="4807248"/>
                  <a:pt x="0" y="4832092"/>
                </a:cubicBezTo>
                <a:cubicBezTo>
                  <a:pt x="-22442" y="4677297"/>
                  <a:pt x="8103" y="4429546"/>
                  <a:pt x="0" y="4190114"/>
                </a:cubicBezTo>
                <a:cubicBezTo>
                  <a:pt x="-8103" y="3950682"/>
                  <a:pt x="-21427" y="3913684"/>
                  <a:pt x="0" y="3644778"/>
                </a:cubicBezTo>
                <a:cubicBezTo>
                  <a:pt x="21427" y="3375872"/>
                  <a:pt x="-2097" y="3361924"/>
                  <a:pt x="0" y="3099442"/>
                </a:cubicBezTo>
                <a:cubicBezTo>
                  <a:pt x="2097" y="2836960"/>
                  <a:pt x="-21309" y="2824026"/>
                  <a:pt x="0" y="2554106"/>
                </a:cubicBezTo>
                <a:cubicBezTo>
                  <a:pt x="21309" y="2284186"/>
                  <a:pt x="-18897" y="1974109"/>
                  <a:pt x="0" y="1815486"/>
                </a:cubicBezTo>
                <a:cubicBezTo>
                  <a:pt x="18897" y="1656863"/>
                  <a:pt x="-4768" y="1407066"/>
                  <a:pt x="0" y="1270150"/>
                </a:cubicBezTo>
                <a:cubicBezTo>
                  <a:pt x="4768" y="1133234"/>
                  <a:pt x="3772" y="874637"/>
                  <a:pt x="0" y="724814"/>
                </a:cubicBezTo>
                <a:cubicBezTo>
                  <a:pt x="-3772" y="574991"/>
                  <a:pt x="19099" y="222177"/>
                  <a:pt x="0" y="0"/>
                </a:cubicBezTo>
                <a:close/>
              </a:path>
            </a:pathLst>
          </a:custGeom>
          <a:noFill/>
          <a:ln w="3175">
            <a:solidFill>
              <a:schemeClr val="tx1"/>
            </a:solidFill>
            <a:miter lim="800000"/>
            <a:headEnd/>
            <a:tailEnd/>
            <a:extLst>
              <a:ext uri="{C807C97D-BFC1-408E-A445-0C87EB9F89A2}">
                <ask:lineSketchStyleProps xmlns:ask="http://schemas.microsoft.com/office/drawing/2018/sketchyshapes" sd="4107603077">
                  <a:prstGeom prst="rect">
                    <a:avLst/>
                  </a:prstGeom>
                  <ask:type>
                    <ask:lineSketchFreehand/>
                  </ask:type>
                </ask:lineSketchStyleProps>
              </a:ext>
            </a:extLst>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Deaf individuals often struggle with traditional phone calls, relying on relay services that can be slow and compromise privacy. Voice-to-text apps provide </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instant transcriptions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enabling </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private, real-time communication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without intermediaries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enhancing independence and accessibility.</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features like </a:t>
            </a:r>
            <a:r>
              <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multilingual support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customizable interfaces, these apps cater to diverse needs. They empower users to manage personal and professional interactions seamlessly, ensuring inclusivity and strengthening connections through flexible, real-time conversations.</a:t>
            </a:r>
          </a:p>
        </p:txBody>
      </p:sp>
    </p:spTree>
    <p:extLst>
      <p:ext uri="{BB962C8B-B14F-4D97-AF65-F5344CB8AC3E}">
        <p14:creationId xmlns:p14="http://schemas.microsoft.com/office/powerpoint/2010/main" val="287218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7BBF-2E1F-E789-C16A-4AA2ED8DC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B61CB-8B58-D1CE-290E-B4F185537459}"/>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LITERATURE SURVEY </a:t>
            </a:r>
            <a:r>
              <a:rPr lang="en-US" sz="2800" dirty="0">
                <a:latin typeface="Times New Roman" panose="02020603050405020304" pitchFamily="18" charset="0"/>
                <a:cs typeface="Times New Roman" panose="02020603050405020304" pitchFamily="18" charset="0"/>
              </a:rPr>
              <a:t>(IN TABLE FORMAT)</a:t>
            </a:r>
            <a:endParaRPr lang="en-IN" sz="28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3F127960-9FD3-C421-8333-D803B7F3706D}"/>
              </a:ext>
            </a:extLst>
          </p:cNvPr>
          <p:cNvGraphicFramePr>
            <a:graphicFrameLocks noGrp="1"/>
          </p:cNvGraphicFramePr>
          <p:nvPr>
            <p:extLst>
              <p:ext uri="{D42A27DB-BD31-4B8C-83A1-F6EECF244321}">
                <p14:modId xmlns:p14="http://schemas.microsoft.com/office/powerpoint/2010/main" val="2636648302"/>
              </p:ext>
            </p:extLst>
          </p:nvPr>
        </p:nvGraphicFramePr>
        <p:xfrm>
          <a:off x="762000" y="1088091"/>
          <a:ext cx="10896600" cy="5084110"/>
        </p:xfrm>
        <a:graphic>
          <a:graphicData uri="http://schemas.openxmlformats.org/drawingml/2006/table">
            <a:tbl>
              <a:tblPr/>
              <a:tblGrid>
                <a:gridCol w="2667000">
                  <a:extLst>
                    <a:ext uri="{9D8B030D-6E8A-4147-A177-3AD203B41FA5}">
                      <a16:colId xmlns:a16="http://schemas.microsoft.com/office/drawing/2014/main" val="3065205747"/>
                    </a:ext>
                  </a:extLst>
                </a:gridCol>
                <a:gridCol w="8229600">
                  <a:extLst>
                    <a:ext uri="{9D8B030D-6E8A-4147-A177-3AD203B41FA5}">
                      <a16:colId xmlns:a16="http://schemas.microsoft.com/office/drawing/2014/main" val="393390803"/>
                    </a:ext>
                  </a:extLst>
                </a:gridCol>
              </a:tblGrid>
              <a:tr h="356247">
                <a:tc>
                  <a:txBody>
                    <a:bodyPr/>
                    <a:lstStyle/>
                    <a:p>
                      <a:r>
                        <a:rPr lang="en-IN" sz="1800" b="1" dirty="0">
                          <a:latin typeface="Times New Roman" panose="02020603050405020304" pitchFamily="18" charset="0"/>
                          <a:cs typeface="Times New Roman" panose="02020603050405020304" pitchFamily="18" charset="0"/>
                        </a:rPr>
                        <a:t>Study/Author</a:t>
                      </a:r>
                      <a:endParaRPr lang="en-IN" sz="1800" dirty="0">
                        <a:latin typeface="Times New Roman" panose="02020603050405020304" pitchFamily="18" charset="0"/>
                        <a:cs typeface="Times New Roman" panose="02020603050405020304" pitchFamily="18" charset="0"/>
                      </a:endParaRP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b="1"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299800"/>
                  </a:ext>
                </a:extLst>
              </a:tr>
              <a:tr h="675409">
                <a:tc>
                  <a:txBody>
                    <a:bodyPr/>
                    <a:lstStyle/>
                    <a:p>
                      <a:r>
                        <a:rPr lang="en-IN" sz="1600" b="1" dirty="0">
                          <a:latin typeface="Times New Roman" panose="02020603050405020304" pitchFamily="18" charset="0"/>
                          <a:cs typeface="Times New Roman" panose="02020603050405020304" pitchFamily="18" charset="0"/>
                        </a:rPr>
                        <a:t>Li et al. (2018)</a:t>
                      </a:r>
                      <a:endParaRPr lang="en-IN" sz="1600" dirty="0">
                        <a:latin typeface="Times New Roman" panose="02020603050405020304" pitchFamily="18" charset="0"/>
                        <a:cs typeface="Times New Roman" panose="02020603050405020304" pitchFamily="18" charset="0"/>
                      </a:endParaRP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Times New Roman" panose="02020603050405020304" pitchFamily="18" charset="0"/>
                          <a:cs typeface="Times New Roman" panose="02020603050405020304" pitchFamily="18" charset="0"/>
                        </a:rPr>
                        <a:t>Real-time speech-to-text transcription systems enable seamless communication for the deaf community.</a:t>
                      </a: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8743922"/>
                  </a:ext>
                </a:extLst>
              </a:tr>
              <a:tr h="675409">
                <a:tc>
                  <a:txBody>
                    <a:bodyPr/>
                    <a:lstStyle/>
                    <a:p>
                      <a:r>
                        <a:rPr lang="en-IN" sz="1600" b="1" dirty="0">
                          <a:latin typeface="Times New Roman" panose="02020603050405020304" pitchFamily="18" charset="0"/>
                          <a:cs typeface="Times New Roman" panose="02020603050405020304" pitchFamily="18" charset="0"/>
                        </a:rPr>
                        <a:t>Ahmed et al. (2021)</a:t>
                      </a:r>
                      <a:endParaRPr lang="en-IN" sz="1600" dirty="0">
                        <a:latin typeface="Times New Roman" panose="02020603050405020304" pitchFamily="18" charset="0"/>
                        <a:cs typeface="Times New Roman" panose="02020603050405020304" pitchFamily="18" charset="0"/>
                      </a:endParaRP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Times New Roman" panose="02020603050405020304" pitchFamily="18" charset="0"/>
                          <a:cs typeface="Times New Roman" panose="02020603050405020304" pitchFamily="18" charset="0"/>
                        </a:rPr>
                        <a:t>Development of multilingual speech recognition systems enhances cross-language communication, fostering inclusivity.</a:t>
                      </a: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3254026"/>
                  </a:ext>
                </a:extLst>
              </a:tr>
              <a:tr h="675409">
                <a:tc>
                  <a:txBody>
                    <a:bodyPr/>
                    <a:lstStyle/>
                    <a:p>
                      <a:r>
                        <a:rPr lang="en-IN" sz="1600" b="1" dirty="0">
                          <a:latin typeface="Times New Roman" panose="02020603050405020304" pitchFamily="18" charset="0"/>
                          <a:cs typeface="Times New Roman" panose="02020603050405020304" pitchFamily="18" charset="0"/>
                        </a:rPr>
                        <a:t>Meyer et al. (2019)</a:t>
                      </a:r>
                      <a:endParaRPr lang="en-IN" sz="1600" dirty="0">
                        <a:latin typeface="Times New Roman" panose="02020603050405020304" pitchFamily="18" charset="0"/>
                        <a:cs typeface="Times New Roman" panose="02020603050405020304" pitchFamily="18" charset="0"/>
                      </a:endParaRP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Times New Roman" panose="02020603050405020304" pitchFamily="18" charset="0"/>
                          <a:cs typeface="Times New Roman" panose="02020603050405020304" pitchFamily="18" charset="0"/>
                        </a:rPr>
                        <a:t>Google Speech-to-Text API supports over 100 languages, providing multilingual real-time transcription.</a:t>
                      </a: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3831795"/>
                  </a:ext>
                </a:extLst>
              </a:tr>
              <a:tr h="675409">
                <a:tc>
                  <a:txBody>
                    <a:bodyPr/>
                    <a:lstStyle/>
                    <a:p>
                      <a:r>
                        <a:rPr lang="en-IN" sz="1600" b="1" dirty="0">
                          <a:latin typeface="Times New Roman" panose="02020603050405020304" pitchFamily="18" charset="0"/>
                          <a:cs typeface="Times New Roman" panose="02020603050405020304" pitchFamily="18" charset="0"/>
                        </a:rPr>
                        <a:t>Chen et al. (2020)</a:t>
                      </a:r>
                      <a:endParaRPr lang="en-IN" sz="1600" dirty="0">
                        <a:latin typeface="Times New Roman" panose="02020603050405020304" pitchFamily="18" charset="0"/>
                        <a:cs typeface="Times New Roman" panose="02020603050405020304" pitchFamily="18" charset="0"/>
                      </a:endParaRP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Times New Roman" panose="02020603050405020304" pitchFamily="18" charset="0"/>
                          <a:cs typeface="Times New Roman" panose="02020603050405020304" pitchFamily="18" charset="0"/>
                        </a:rPr>
                        <a:t>Text-to-speech systems enable two-way communication, converting text input into speech for a more interactive experience.</a:t>
                      </a: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79496990"/>
                  </a:ext>
                </a:extLst>
              </a:tr>
              <a:tr h="675409">
                <a:tc>
                  <a:txBody>
                    <a:bodyPr/>
                    <a:lstStyle/>
                    <a:p>
                      <a:r>
                        <a:rPr lang="en-IN" sz="1600" b="1" dirty="0">
                          <a:latin typeface="Times New Roman" panose="02020603050405020304" pitchFamily="18" charset="0"/>
                          <a:cs typeface="Times New Roman" panose="02020603050405020304" pitchFamily="18" charset="0"/>
                        </a:rPr>
                        <a:t>Johnson &amp; Wang (2020)</a:t>
                      </a:r>
                      <a:endParaRPr lang="en-IN" sz="1600" dirty="0">
                        <a:latin typeface="Times New Roman" panose="02020603050405020304" pitchFamily="18" charset="0"/>
                        <a:cs typeface="Times New Roman" panose="02020603050405020304" pitchFamily="18" charset="0"/>
                      </a:endParaRP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Times New Roman" panose="02020603050405020304" pitchFamily="18" charset="0"/>
                          <a:cs typeface="Times New Roman" panose="02020603050405020304" pitchFamily="18" charset="0"/>
                        </a:rPr>
                        <a:t>User-centric design, including customization options, ensures the app remains practical for a diverse user base.</a:t>
                      </a: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2532425"/>
                  </a:ext>
                </a:extLst>
              </a:tr>
              <a:tr h="675409">
                <a:tc>
                  <a:txBody>
                    <a:bodyPr/>
                    <a:lstStyle/>
                    <a:p>
                      <a:r>
                        <a:rPr lang="en-IN" sz="1600" b="1">
                          <a:latin typeface="Times New Roman" panose="02020603050405020304" pitchFamily="18" charset="0"/>
                          <a:cs typeface="Times New Roman" panose="02020603050405020304" pitchFamily="18" charset="0"/>
                        </a:rPr>
                        <a:t>Park et al. (2021)</a:t>
                      </a:r>
                      <a:endParaRPr lang="en-IN" sz="1600">
                        <a:latin typeface="Times New Roman" panose="02020603050405020304" pitchFamily="18" charset="0"/>
                        <a:cs typeface="Times New Roman" panose="02020603050405020304" pitchFamily="18" charset="0"/>
                      </a:endParaRP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Times New Roman" panose="02020603050405020304" pitchFamily="18" charset="0"/>
                          <a:cs typeface="Times New Roman" panose="02020603050405020304" pitchFamily="18" charset="0"/>
                        </a:rPr>
                        <a:t>Eliminating reliance on relay systems enhances privacy and speed in communication, especially for sensitive conversations.</a:t>
                      </a: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1597864"/>
                  </a:ext>
                </a:extLst>
              </a:tr>
              <a:tr h="675409">
                <a:tc>
                  <a:txBody>
                    <a:bodyPr/>
                    <a:lstStyle/>
                    <a:p>
                      <a:r>
                        <a:rPr lang="en-IN" sz="1600" b="1" dirty="0" err="1">
                          <a:latin typeface="Times New Roman" panose="02020603050405020304" pitchFamily="18" charset="0"/>
                          <a:cs typeface="Times New Roman" panose="02020603050405020304" pitchFamily="18" charset="0"/>
                        </a:rPr>
                        <a:t>Nagish</a:t>
                      </a:r>
                      <a:r>
                        <a:rPr lang="en-IN" sz="1600" b="1" dirty="0">
                          <a:latin typeface="Times New Roman" panose="02020603050405020304" pitchFamily="18" charset="0"/>
                          <a:cs typeface="Times New Roman" panose="02020603050405020304" pitchFamily="18" charset="0"/>
                        </a:rPr>
                        <a:t> App</a:t>
                      </a:r>
                      <a:endParaRPr lang="en-IN" sz="1600" dirty="0">
                        <a:latin typeface="Times New Roman" panose="02020603050405020304" pitchFamily="18" charset="0"/>
                        <a:cs typeface="Times New Roman" panose="02020603050405020304" pitchFamily="18" charset="0"/>
                      </a:endParaRP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dirty="0">
                          <a:latin typeface="Times New Roman" panose="02020603050405020304" pitchFamily="18" charset="0"/>
                          <a:cs typeface="Times New Roman" panose="02020603050405020304" pitchFamily="18" charset="0"/>
                        </a:rPr>
                        <a:t>Successful implementation of real-time voice-to-text communication eliminates the need for relay services.</a:t>
                      </a:r>
                    </a:p>
                  </a:txBody>
                  <a:tcPr marL="28332" marR="28332" marT="14166" marB="141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9798830"/>
                  </a:ext>
                </a:extLst>
              </a:tr>
            </a:tbl>
          </a:graphicData>
        </a:graphic>
      </p:graphicFrame>
    </p:spTree>
    <p:extLst>
      <p:ext uri="{BB962C8B-B14F-4D97-AF65-F5344CB8AC3E}">
        <p14:creationId xmlns:p14="http://schemas.microsoft.com/office/powerpoint/2010/main" val="42832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78F33-9DF0-38A2-AC23-DFF7D2E94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3F8E9-F689-B75C-65AB-9C003691774D}"/>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EXISTING METHOD/PROBLEM STATEMENT</a:t>
            </a:r>
            <a:endParaRPr lang="en-IN" sz="2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74E51D0-A2D7-A708-9B70-A4AEC7A21427}"/>
              </a:ext>
            </a:extLst>
          </p:cNvPr>
          <p:cNvSpPr>
            <a:spLocks noGrp="1" noChangeArrowheads="1"/>
          </p:cNvSpPr>
          <p:nvPr>
            <p:ph type="body" idx="1"/>
          </p:nvPr>
        </p:nvSpPr>
        <p:spPr bwMode="auto">
          <a:xfrm>
            <a:off x="609600" y="1066800"/>
            <a:ext cx="7696200" cy="5632311"/>
          </a:xfrm>
          <a:custGeom>
            <a:avLst/>
            <a:gdLst>
              <a:gd name="connsiteX0" fmla="*/ 0 w 7696200"/>
              <a:gd name="connsiteY0" fmla="*/ 0 h 5632311"/>
              <a:gd name="connsiteX1" fmla="*/ 622693 w 7696200"/>
              <a:gd name="connsiteY1" fmla="*/ 0 h 5632311"/>
              <a:gd name="connsiteX2" fmla="*/ 1091461 w 7696200"/>
              <a:gd name="connsiteY2" fmla="*/ 0 h 5632311"/>
              <a:gd name="connsiteX3" fmla="*/ 1714154 w 7696200"/>
              <a:gd name="connsiteY3" fmla="*/ 0 h 5632311"/>
              <a:gd name="connsiteX4" fmla="*/ 2259884 w 7696200"/>
              <a:gd name="connsiteY4" fmla="*/ 0 h 5632311"/>
              <a:gd name="connsiteX5" fmla="*/ 2728653 w 7696200"/>
              <a:gd name="connsiteY5" fmla="*/ 0 h 5632311"/>
              <a:gd name="connsiteX6" fmla="*/ 3351345 w 7696200"/>
              <a:gd name="connsiteY6" fmla="*/ 0 h 5632311"/>
              <a:gd name="connsiteX7" fmla="*/ 3897076 w 7696200"/>
              <a:gd name="connsiteY7" fmla="*/ 0 h 5632311"/>
              <a:gd name="connsiteX8" fmla="*/ 4673692 w 7696200"/>
              <a:gd name="connsiteY8" fmla="*/ 0 h 5632311"/>
              <a:gd name="connsiteX9" fmla="*/ 5296385 w 7696200"/>
              <a:gd name="connsiteY9" fmla="*/ 0 h 5632311"/>
              <a:gd name="connsiteX10" fmla="*/ 6149963 w 7696200"/>
              <a:gd name="connsiteY10" fmla="*/ 0 h 5632311"/>
              <a:gd name="connsiteX11" fmla="*/ 7003542 w 7696200"/>
              <a:gd name="connsiteY11" fmla="*/ 0 h 5632311"/>
              <a:gd name="connsiteX12" fmla="*/ 7696200 w 7696200"/>
              <a:gd name="connsiteY12" fmla="*/ 0 h 5632311"/>
              <a:gd name="connsiteX13" fmla="*/ 7696200 w 7696200"/>
              <a:gd name="connsiteY13" fmla="*/ 625812 h 5632311"/>
              <a:gd name="connsiteX14" fmla="*/ 7696200 w 7696200"/>
              <a:gd name="connsiteY14" fmla="*/ 1138978 h 5632311"/>
              <a:gd name="connsiteX15" fmla="*/ 7696200 w 7696200"/>
              <a:gd name="connsiteY15" fmla="*/ 1595821 h 5632311"/>
              <a:gd name="connsiteX16" fmla="*/ 7696200 w 7696200"/>
              <a:gd name="connsiteY16" fmla="*/ 2277957 h 5632311"/>
              <a:gd name="connsiteX17" fmla="*/ 7696200 w 7696200"/>
              <a:gd name="connsiteY17" fmla="*/ 2960092 h 5632311"/>
              <a:gd name="connsiteX18" fmla="*/ 7696200 w 7696200"/>
              <a:gd name="connsiteY18" fmla="*/ 3585905 h 5632311"/>
              <a:gd name="connsiteX19" fmla="*/ 7696200 w 7696200"/>
              <a:gd name="connsiteY19" fmla="*/ 4099071 h 5632311"/>
              <a:gd name="connsiteX20" fmla="*/ 7696200 w 7696200"/>
              <a:gd name="connsiteY20" fmla="*/ 4781206 h 5632311"/>
              <a:gd name="connsiteX21" fmla="*/ 7696200 w 7696200"/>
              <a:gd name="connsiteY21" fmla="*/ 5632311 h 5632311"/>
              <a:gd name="connsiteX22" fmla="*/ 6842621 w 7696200"/>
              <a:gd name="connsiteY22" fmla="*/ 5632311 h 5632311"/>
              <a:gd name="connsiteX23" fmla="*/ 6066005 w 7696200"/>
              <a:gd name="connsiteY23" fmla="*/ 5632311 h 5632311"/>
              <a:gd name="connsiteX24" fmla="*/ 5212426 w 7696200"/>
              <a:gd name="connsiteY24" fmla="*/ 5632311 h 5632311"/>
              <a:gd name="connsiteX25" fmla="*/ 4358848 w 7696200"/>
              <a:gd name="connsiteY25" fmla="*/ 5632311 h 5632311"/>
              <a:gd name="connsiteX26" fmla="*/ 3813117 w 7696200"/>
              <a:gd name="connsiteY26" fmla="*/ 5632311 h 5632311"/>
              <a:gd name="connsiteX27" fmla="*/ 3113463 w 7696200"/>
              <a:gd name="connsiteY27" fmla="*/ 5632311 h 5632311"/>
              <a:gd name="connsiteX28" fmla="*/ 2336846 w 7696200"/>
              <a:gd name="connsiteY28" fmla="*/ 5632311 h 5632311"/>
              <a:gd name="connsiteX29" fmla="*/ 1637192 w 7696200"/>
              <a:gd name="connsiteY29" fmla="*/ 5632311 h 5632311"/>
              <a:gd name="connsiteX30" fmla="*/ 1091461 w 7696200"/>
              <a:gd name="connsiteY30" fmla="*/ 5632311 h 5632311"/>
              <a:gd name="connsiteX31" fmla="*/ 0 w 7696200"/>
              <a:gd name="connsiteY31" fmla="*/ 5632311 h 5632311"/>
              <a:gd name="connsiteX32" fmla="*/ 0 w 7696200"/>
              <a:gd name="connsiteY32" fmla="*/ 4950176 h 5632311"/>
              <a:gd name="connsiteX33" fmla="*/ 0 w 7696200"/>
              <a:gd name="connsiteY33" fmla="*/ 4380686 h 5632311"/>
              <a:gd name="connsiteX34" fmla="*/ 0 w 7696200"/>
              <a:gd name="connsiteY34" fmla="*/ 3811197 h 5632311"/>
              <a:gd name="connsiteX35" fmla="*/ 0 w 7696200"/>
              <a:gd name="connsiteY35" fmla="*/ 3185385 h 5632311"/>
              <a:gd name="connsiteX36" fmla="*/ 0 w 7696200"/>
              <a:gd name="connsiteY36" fmla="*/ 2728542 h 5632311"/>
              <a:gd name="connsiteX37" fmla="*/ 0 w 7696200"/>
              <a:gd name="connsiteY37" fmla="*/ 2102729 h 5632311"/>
              <a:gd name="connsiteX38" fmla="*/ 0 w 7696200"/>
              <a:gd name="connsiteY38" fmla="*/ 1645886 h 5632311"/>
              <a:gd name="connsiteX39" fmla="*/ 0 w 7696200"/>
              <a:gd name="connsiteY39" fmla="*/ 907428 h 5632311"/>
              <a:gd name="connsiteX40" fmla="*/ 0 w 7696200"/>
              <a:gd name="connsiteY40" fmla="*/ 0 h 563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7696200" h="5632311" extrusionOk="0">
                <a:moveTo>
                  <a:pt x="0" y="0"/>
                </a:moveTo>
                <a:cubicBezTo>
                  <a:pt x="147660" y="-29342"/>
                  <a:pt x="351731" y="14246"/>
                  <a:pt x="622693" y="0"/>
                </a:cubicBezTo>
                <a:cubicBezTo>
                  <a:pt x="893655" y="-14246"/>
                  <a:pt x="905999" y="-13419"/>
                  <a:pt x="1091461" y="0"/>
                </a:cubicBezTo>
                <a:cubicBezTo>
                  <a:pt x="1276923" y="13419"/>
                  <a:pt x="1567072" y="7575"/>
                  <a:pt x="1714154" y="0"/>
                </a:cubicBezTo>
                <a:cubicBezTo>
                  <a:pt x="1861236" y="-7575"/>
                  <a:pt x="2038897" y="-3130"/>
                  <a:pt x="2259884" y="0"/>
                </a:cubicBezTo>
                <a:cubicBezTo>
                  <a:pt x="2480871" y="3130"/>
                  <a:pt x="2602412" y="-22413"/>
                  <a:pt x="2728653" y="0"/>
                </a:cubicBezTo>
                <a:cubicBezTo>
                  <a:pt x="2854894" y="22413"/>
                  <a:pt x="3223472" y="15044"/>
                  <a:pt x="3351345" y="0"/>
                </a:cubicBezTo>
                <a:cubicBezTo>
                  <a:pt x="3479218" y="-15044"/>
                  <a:pt x="3646676" y="-18532"/>
                  <a:pt x="3897076" y="0"/>
                </a:cubicBezTo>
                <a:cubicBezTo>
                  <a:pt x="4147476" y="18532"/>
                  <a:pt x="4306796" y="-34736"/>
                  <a:pt x="4673692" y="0"/>
                </a:cubicBezTo>
                <a:cubicBezTo>
                  <a:pt x="5040588" y="34736"/>
                  <a:pt x="5139957" y="6803"/>
                  <a:pt x="5296385" y="0"/>
                </a:cubicBezTo>
                <a:cubicBezTo>
                  <a:pt x="5452813" y="-6803"/>
                  <a:pt x="5930022" y="12251"/>
                  <a:pt x="6149963" y="0"/>
                </a:cubicBezTo>
                <a:cubicBezTo>
                  <a:pt x="6369904" y="-12251"/>
                  <a:pt x="6763014" y="-39441"/>
                  <a:pt x="7003542" y="0"/>
                </a:cubicBezTo>
                <a:cubicBezTo>
                  <a:pt x="7244070" y="39441"/>
                  <a:pt x="7390006" y="33499"/>
                  <a:pt x="7696200" y="0"/>
                </a:cubicBezTo>
                <a:cubicBezTo>
                  <a:pt x="7665767" y="212307"/>
                  <a:pt x="7685321" y="374133"/>
                  <a:pt x="7696200" y="625812"/>
                </a:cubicBezTo>
                <a:cubicBezTo>
                  <a:pt x="7707079" y="877491"/>
                  <a:pt x="7707176" y="984424"/>
                  <a:pt x="7696200" y="1138978"/>
                </a:cubicBezTo>
                <a:cubicBezTo>
                  <a:pt x="7685224" y="1293532"/>
                  <a:pt x="7681004" y="1426906"/>
                  <a:pt x="7696200" y="1595821"/>
                </a:cubicBezTo>
                <a:cubicBezTo>
                  <a:pt x="7711396" y="1764736"/>
                  <a:pt x="7715073" y="2094069"/>
                  <a:pt x="7696200" y="2277957"/>
                </a:cubicBezTo>
                <a:cubicBezTo>
                  <a:pt x="7677327" y="2461845"/>
                  <a:pt x="7680978" y="2727994"/>
                  <a:pt x="7696200" y="2960092"/>
                </a:cubicBezTo>
                <a:cubicBezTo>
                  <a:pt x="7711422" y="3192190"/>
                  <a:pt x="7675925" y="3274801"/>
                  <a:pt x="7696200" y="3585905"/>
                </a:cubicBezTo>
                <a:cubicBezTo>
                  <a:pt x="7716475" y="3897009"/>
                  <a:pt x="7677242" y="3993777"/>
                  <a:pt x="7696200" y="4099071"/>
                </a:cubicBezTo>
                <a:cubicBezTo>
                  <a:pt x="7715158" y="4204365"/>
                  <a:pt x="7704633" y="4451314"/>
                  <a:pt x="7696200" y="4781206"/>
                </a:cubicBezTo>
                <a:cubicBezTo>
                  <a:pt x="7687767" y="5111098"/>
                  <a:pt x="7700409" y="5323365"/>
                  <a:pt x="7696200" y="5632311"/>
                </a:cubicBezTo>
                <a:cubicBezTo>
                  <a:pt x="7351544" y="5618676"/>
                  <a:pt x="7110827" y="5644070"/>
                  <a:pt x="6842621" y="5632311"/>
                </a:cubicBezTo>
                <a:cubicBezTo>
                  <a:pt x="6574415" y="5620552"/>
                  <a:pt x="6295498" y="5607273"/>
                  <a:pt x="6066005" y="5632311"/>
                </a:cubicBezTo>
                <a:cubicBezTo>
                  <a:pt x="5836512" y="5657349"/>
                  <a:pt x="5384723" y="5622932"/>
                  <a:pt x="5212426" y="5632311"/>
                </a:cubicBezTo>
                <a:cubicBezTo>
                  <a:pt x="5040129" y="5641690"/>
                  <a:pt x="4702521" y="5671948"/>
                  <a:pt x="4358848" y="5632311"/>
                </a:cubicBezTo>
                <a:cubicBezTo>
                  <a:pt x="4015175" y="5592674"/>
                  <a:pt x="4069492" y="5638686"/>
                  <a:pt x="3813117" y="5632311"/>
                </a:cubicBezTo>
                <a:cubicBezTo>
                  <a:pt x="3556742" y="5625936"/>
                  <a:pt x="3327589" y="5657196"/>
                  <a:pt x="3113463" y="5632311"/>
                </a:cubicBezTo>
                <a:cubicBezTo>
                  <a:pt x="2899337" y="5607426"/>
                  <a:pt x="2511438" y="5655888"/>
                  <a:pt x="2336846" y="5632311"/>
                </a:cubicBezTo>
                <a:cubicBezTo>
                  <a:pt x="2162254" y="5608734"/>
                  <a:pt x="1814016" y="5606416"/>
                  <a:pt x="1637192" y="5632311"/>
                </a:cubicBezTo>
                <a:cubicBezTo>
                  <a:pt x="1460368" y="5658206"/>
                  <a:pt x="1339182" y="5655933"/>
                  <a:pt x="1091461" y="5632311"/>
                </a:cubicBezTo>
                <a:cubicBezTo>
                  <a:pt x="843740" y="5608689"/>
                  <a:pt x="321086" y="5620282"/>
                  <a:pt x="0" y="5632311"/>
                </a:cubicBezTo>
                <a:cubicBezTo>
                  <a:pt x="14218" y="5357170"/>
                  <a:pt x="-25180" y="5218209"/>
                  <a:pt x="0" y="4950176"/>
                </a:cubicBezTo>
                <a:cubicBezTo>
                  <a:pt x="25180" y="4682143"/>
                  <a:pt x="-25288" y="4630207"/>
                  <a:pt x="0" y="4380686"/>
                </a:cubicBezTo>
                <a:cubicBezTo>
                  <a:pt x="25288" y="4131165"/>
                  <a:pt x="19308" y="3943129"/>
                  <a:pt x="0" y="3811197"/>
                </a:cubicBezTo>
                <a:cubicBezTo>
                  <a:pt x="-19308" y="3679265"/>
                  <a:pt x="26380" y="3487060"/>
                  <a:pt x="0" y="3185385"/>
                </a:cubicBezTo>
                <a:cubicBezTo>
                  <a:pt x="-26380" y="2883710"/>
                  <a:pt x="16540" y="2900311"/>
                  <a:pt x="0" y="2728542"/>
                </a:cubicBezTo>
                <a:cubicBezTo>
                  <a:pt x="-16540" y="2556773"/>
                  <a:pt x="-28017" y="2239387"/>
                  <a:pt x="0" y="2102729"/>
                </a:cubicBezTo>
                <a:cubicBezTo>
                  <a:pt x="28017" y="1966071"/>
                  <a:pt x="10601" y="1737260"/>
                  <a:pt x="0" y="1645886"/>
                </a:cubicBezTo>
                <a:cubicBezTo>
                  <a:pt x="-10601" y="1554512"/>
                  <a:pt x="-14520" y="1274283"/>
                  <a:pt x="0" y="907428"/>
                </a:cubicBezTo>
                <a:cubicBezTo>
                  <a:pt x="14520" y="540573"/>
                  <a:pt x="-44029" y="274834"/>
                  <a:pt x="0" y="0"/>
                </a:cubicBezTo>
                <a:close/>
              </a:path>
            </a:pathLst>
          </a:custGeom>
          <a:noFill/>
          <a:ln w="9525">
            <a:solidFill>
              <a:schemeClr val="tx1"/>
            </a:solidFill>
            <a:miter lim="800000"/>
            <a:headEnd/>
            <a:tailEnd/>
            <a:extLst>
              <a:ext uri="{C807C97D-BFC1-408E-A445-0C87EB9F89A2}">
                <ask:lineSketchStyleProps xmlns:ask="http://schemas.microsoft.com/office/drawing/2018/sketchyshapes" sd="410744246">
                  <a:prstGeom prst="rect">
                    <a:avLst/>
                  </a:prstGeom>
                  <ask:type>
                    <ask:lineSketchFreehand/>
                  </ask:type>
                </ask:lineSketchStyleProps>
              </a:ext>
            </a:extLst>
          </a:ln>
          <a:effectLst/>
        </p:spPr>
        <p:txBody>
          <a:bodyPr vert="horz" wrap="square" lIns="91440" tIns="45720" rIns="91440" bIns="45720" numCol="1" anchor="ctr" anchorCtr="0" compatLnSpc="1">
            <a:prstTxWarp prst="textNoShape">
              <a:avLst/>
            </a:prstTxWarp>
            <a:spAutoFit/>
          </a:bodyPr>
          <a:lstStyle/>
          <a:p>
            <a:pPr marL="0" indent="0">
              <a:buNone/>
            </a:pPr>
            <a:r>
              <a:rPr lang="en-IN" sz="2400" b="1" dirty="0" err="1">
                <a:latin typeface="Times New Roman" panose="02020603050405020304" pitchFamily="18" charset="0"/>
                <a:cs typeface="Times New Roman" panose="02020603050405020304" pitchFamily="18" charset="0"/>
              </a:rPr>
              <a:t>Nagish</a:t>
            </a:r>
            <a:r>
              <a:rPr lang="en-IN" sz="2400" b="1" dirty="0">
                <a:latin typeface="Times New Roman" panose="02020603050405020304" pitchFamily="18" charset="0"/>
                <a:cs typeface="Times New Roman" panose="02020603050405020304" pitchFamily="18" charset="0"/>
              </a:rPr>
              <a:t> App </a:t>
            </a:r>
          </a:p>
          <a:p>
            <a:pPr marL="0" indent="0">
              <a:buNone/>
            </a:pPr>
            <a:endParaRPr lang="en-I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err="1">
                <a:latin typeface="Times New Roman" panose="02020603050405020304" pitchFamily="18" charset="0"/>
                <a:cs typeface="Times New Roman" panose="02020603050405020304" pitchFamily="18" charset="0"/>
              </a:rPr>
              <a:t>Nagish</a:t>
            </a:r>
            <a:r>
              <a:rPr lang="en-US" sz="2400" dirty="0">
                <a:latin typeface="Times New Roman" panose="02020603050405020304" pitchFamily="18" charset="0"/>
                <a:cs typeface="Times New Roman" panose="02020603050405020304" pitchFamily="18" charset="0"/>
              </a:rPr>
              <a:t> is a </a:t>
            </a:r>
            <a:r>
              <a:rPr lang="en-US" sz="2400" dirty="0">
                <a:solidFill>
                  <a:srgbClr val="FF0000"/>
                </a:solidFill>
                <a:latin typeface="Times New Roman" panose="02020603050405020304" pitchFamily="18" charset="0"/>
                <a:cs typeface="Times New Roman" panose="02020603050405020304" pitchFamily="18" charset="0"/>
              </a:rPr>
              <a:t>free app </a:t>
            </a:r>
            <a:r>
              <a:rPr lang="en-US" sz="2400" dirty="0">
                <a:latin typeface="Times New Roman" panose="02020603050405020304" pitchFamily="18" charset="0"/>
                <a:cs typeface="Times New Roman" panose="02020603050405020304" pitchFamily="18" charset="0"/>
              </a:rPr>
              <a:t>that uses AI to provide </a:t>
            </a:r>
            <a:r>
              <a:rPr lang="en-US" sz="2400" dirty="0">
                <a:solidFill>
                  <a:srgbClr val="FF0000"/>
                </a:solidFill>
                <a:latin typeface="Times New Roman" panose="02020603050405020304" pitchFamily="18" charset="0"/>
                <a:cs typeface="Times New Roman" panose="02020603050405020304" pitchFamily="18" charset="0"/>
              </a:rPr>
              <a:t>real-time captioning for phone calls</a:t>
            </a:r>
            <a:r>
              <a:rPr lang="en-US" sz="2400" dirty="0">
                <a:latin typeface="Times New Roman" panose="02020603050405020304" pitchFamily="18" charset="0"/>
                <a:cs typeface="Times New Roman" panose="02020603050405020304" pitchFamily="18" charset="0"/>
              </a:rPr>
              <a:t>, allowing people who are deaf or hard of hearing to communicate.</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Convert audio into </a:t>
            </a:r>
            <a:r>
              <a:rPr lang="en-US" sz="2400" dirty="0">
                <a:solidFill>
                  <a:srgbClr val="FF0000"/>
                </a:solidFill>
                <a:latin typeface="Times New Roman" panose="02020603050405020304" pitchFamily="18" charset="0"/>
                <a:cs typeface="Times New Roman" panose="02020603050405020304" pitchFamily="18" charset="0"/>
              </a:rPr>
              <a:t>highly accurate real-time text</a:t>
            </a:r>
            <a:r>
              <a:rPr lang="en-US" sz="2400" dirty="0">
                <a:latin typeface="Times New Roman" panose="02020603050405020304" pitchFamily="18" charset="0"/>
                <a:cs typeface="Times New Roman" panose="02020603050405020304" pitchFamily="18" charset="0"/>
              </a:rPr>
              <a:t> and vice versa in six languages.</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English</a:t>
            </a:r>
            <a:r>
              <a:rPr lang="en-US" sz="2400" dirty="0">
                <a:latin typeface="Times New Roman" panose="02020603050405020304" pitchFamily="18" charset="0"/>
                <a:cs typeface="Times New Roman" panose="02020603050405020304" pitchFamily="18" charset="0"/>
              </a:rPr>
              <a:t>, Spanish, French, Japanese, Hebrew, and Italian.</a:t>
            </a: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allows for use even in noisy environments, and ensures privacy.</a:t>
            </a:r>
            <a:endParaRPr lang="en-IN" sz="24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p:txBody>
      </p:sp>
      <p:pic>
        <p:nvPicPr>
          <p:cNvPr id="3" name="Picture 2">
            <a:extLst>
              <a:ext uri="{FF2B5EF4-FFF2-40B4-BE49-F238E27FC236}">
                <a16:creationId xmlns:a16="http://schemas.microsoft.com/office/drawing/2014/main" id="{9DF3AD9B-96CD-3842-E21D-5DA4C9F7B9FB}"/>
              </a:ext>
            </a:extLst>
          </p:cNvPr>
          <p:cNvPicPr>
            <a:picLocks noChangeAspect="1"/>
          </p:cNvPicPr>
          <p:nvPr/>
        </p:nvPicPr>
        <p:blipFill>
          <a:blip r:embed="rId2"/>
          <a:stretch>
            <a:fillRect/>
          </a:stretch>
        </p:blipFill>
        <p:spPr>
          <a:xfrm>
            <a:off x="9392502" y="1214860"/>
            <a:ext cx="1435845" cy="1435845"/>
          </a:xfrm>
          <a:prstGeom prst="rect">
            <a:avLst/>
          </a:prstGeom>
        </p:spPr>
      </p:pic>
      <p:pic>
        <p:nvPicPr>
          <p:cNvPr id="5" name="Picture 4">
            <a:extLst>
              <a:ext uri="{FF2B5EF4-FFF2-40B4-BE49-F238E27FC236}">
                <a16:creationId xmlns:a16="http://schemas.microsoft.com/office/drawing/2014/main" id="{68718C92-1267-854F-F456-8A96A35E9850}"/>
              </a:ext>
            </a:extLst>
          </p:cNvPr>
          <p:cNvPicPr>
            <a:picLocks noChangeAspect="1"/>
          </p:cNvPicPr>
          <p:nvPr/>
        </p:nvPicPr>
        <p:blipFill>
          <a:blip r:embed="rId3"/>
          <a:stretch>
            <a:fillRect/>
          </a:stretch>
        </p:blipFill>
        <p:spPr>
          <a:xfrm>
            <a:off x="9426714" y="3429000"/>
            <a:ext cx="1435845" cy="2819400"/>
          </a:xfrm>
          <a:prstGeom prst="rect">
            <a:avLst/>
          </a:prstGeom>
        </p:spPr>
      </p:pic>
    </p:spTree>
    <p:extLst>
      <p:ext uri="{BB962C8B-B14F-4D97-AF65-F5344CB8AC3E}">
        <p14:creationId xmlns:p14="http://schemas.microsoft.com/office/powerpoint/2010/main" val="1903486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1E034-8455-A20F-F5E2-5C06AC52AE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989F4D-ED01-99B3-E4E4-B5882AD8B9F5}"/>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PROPOSED METHOD</a:t>
            </a:r>
            <a:endParaRPr lang="en-IN" sz="28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2668A70-2796-F15E-BF56-A85315212A5F}"/>
              </a:ext>
            </a:extLst>
          </p:cNvPr>
          <p:cNvSpPr/>
          <p:nvPr/>
        </p:nvSpPr>
        <p:spPr>
          <a:xfrm>
            <a:off x="457200" y="3733800"/>
            <a:ext cx="6527108" cy="2743200"/>
          </a:xfrm>
          <a:custGeom>
            <a:avLst/>
            <a:gdLst>
              <a:gd name="connsiteX0" fmla="*/ 0 w 6527108"/>
              <a:gd name="connsiteY0" fmla="*/ 0 h 2743200"/>
              <a:gd name="connsiteX1" fmla="*/ 652711 w 6527108"/>
              <a:gd name="connsiteY1" fmla="*/ 0 h 2743200"/>
              <a:gd name="connsiteX2" fmla="*/ 1109608 w 6527108"/>
              <a:gd name="connsiteY2" fmla="*/ 0 h 2743200"/>
              <a:gd name="connsiteX3" fmla="*/ 1631777 w 6527108"/>
              <a:gd name="connsiteY3" fmla="*/ 0 h 2743200"/>
              <a:gd name="connsiteX4" fmla="*/ 2153946 w 6527108"/>
              <a:gd name="connsiteY4" fmla="*/ 0 h 2743200"/>
              <a:gd name="connsiteX5" fmla="*/ 2937199 w 6527108"/>
              <a:gd name="connsiteY5" fmla="*/ 0 h 2743200"/>
              <a:gd name="connsiteX6" fmla="*/ 3394096 w 6527108"/>
              <a:gd name="connsiteY6" fmla="*/ 0 h 2743200"/>
              <a:gd name="connsiteX7" fmla="*/ 3981536 w 6527108"/>
              <a:gd name="connsiteY7" fmla="*/ 0 h 2743200"/>
              <a:gd name="connsiteX8" fmla="*/ 4764789 w 6527108"/>
              <a:gd name="connsiteY8" fmla="*/ 0 h 2743200"/>
              <a:gd name="connsiteX9" fmla="*/ 5482771 w 6527108"/>
              <a:gd name="connsiteY9" fmla="*/ 0 h 2743200"/>
              <a:gd name="connsiteX10" fmla="*/ 6527108 w 6527108"/>
              <a:gd name="connsiteY10" fmla="*/ 0 h 2743200"/>
              <a:gd name="connsiteX11" fmla="*/ 6527108 w 6527108"/>
              <a:gd name="connsiteY11" fmla="*/ 658368 h 2743200"/>
              <a:gd name="connsiteX12" fmla="*/ 6527108 w 6527108"/>
              <a:gd name="connsiteY12" fmla="*/ 1371600 h 2743200"/>
              <a:gd name="connsiteX13" fmla="*/ 6527108 w 6527108"/>
              <a:gd name="connsiteY13" fmla="*/ 2084832 h 2743200"/>
              <a:gd name="connsiteX14" fmla="*/ 6527108 w 6527108"/>
              <a:gd name="connsiteY14" fmla="*/ 2743200 h 2743200"/>
              <a:gd name="connsiteX15" fmla="*/ 5939668 w 6527108"/>
              <a:gd name="connsiteY15" fmla="*/ 2743200 h 2743200"/>
              <a:gd name="connsiteX16" fmla="*/ 5286957 w 6527108"/>
              <a:gd name="connsiteY16" fmla="*/ 2743200 h 2743200"/>
              <a:gd name="connsiteX17" fmla="*/ 4764789 w 6527108"/>
              <a:gd name="connsiteY17" fmla="*/ 2743200 h 2743200"/>
              <a:gd name="connsiteX18" fmla="*/ 4307891 w 6527108"/>
              <a:gd name="connsiteY18" fmla="*/ 2743200 h 2743200"/>
              <a:gd name="connsiteX19" fmla="*/ 3524638 w 6527108"/>
              <a:gd name="connsiteY19" fmla="*/ 2743200 h 2743200"/>
              <a:gd name="connsiteX20" fmla="*/ 2871928 w 6527108"/>
              <a:gd name="connsiteY20" fmla="*/ 2743200 h 2743200"/>
              <a:gd name="connsiteX21" fmla="*/ 2415030 w 6527108"/>
              <a:gd name="connsiteY21" fmla="*/ 2743200 h 2743200"/>
              <a:gd name="connsiteX22" fmla="*/ 1892861 w 6527108"/>
              <a:gd name="connsiteY22" fmla="*/ 2743200 h 2743200"/>
              <a:gd name="connsiteX23" fmla="*/ 1174879 w 6527108"/>
              <a:gd name="connsiteY23" fmla="*/ 2743200 h 2743200"/>
              <a:gd name="connsiteX24" fmla="*/ 587440 w 6527108"/>
              <a:gd name="connsiteY24" fmla="*/ 2743200 h 2743200"/>
              <a:gd name="connsiteX25" fmla="*/ 0 w 6527108"/>
              <a:gd name="connsiteY25" fmla="*/ 2743200 h 2743200"/>
              <a:gd name="connsiteX26" fmla="*/ 0 w 6527108"/>
              <a:gd name="connsiteY26" fmla="*/ 2112264 h 2743200"/>
              <a:gd name="connsiteX27" fmla="*/ 0 w 6527108"/>
              <a:gd name="connsiteY27" fmla="*/ 1453896 h 2743200"/>
              <a:gd name="connsiteX28" fmla="*/ 0 w 6527108"/>
              <a:gd name="connsiteY28" fmla="*/ 795528 h 2743200"/>
              <a:gd name="connsiteX29" fmla="*/ 0 w 6527108"/>
              <a:gd name="connsiteY29"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27108" h="2743200" fill="none" extrusionOk="0">
                <a:moveTo>
                  <a:pt x="0" y="0"/>
                </a:moveTo>
                <a:cubicBezTo>
                  <a:pt x="322447" y="-29732"/>
                  <a:pt x="398082" y="-27094"/>
                  <a:pt x="652711" y="0"/>
                </a:cubicBezTo>
                <a:cubicBezTo>
                  <a:pt x="907340" y="27094"/>
                  <a:pt x="998725" y="13209"/>
                  <a:pt x="1109608" y="0"/>
                </a:cubicBezTo>
                <a:cubicBezTo>
                  <a:pt x="1220491" y="-13209"/>
                  <a:pt x="1519725" y="-14739"/>
                  <a:pt x="1631777" y="0"/>
                </a:cubicBezTo>
                <a:cubicBezTo>
                  <a:pt x="1743829" y="14739"/>
                  <a:pt x="2042704" y="-24205"/>
                  <a:pt x="2153946" y="0"/>
                </a:cubicBezTo>
                <a:cubicBezTo>
                  <a:pt x="2265188" y="24205"/>
                  <a:pt x="2611120" y="8572"/>
                  <a:pt x="2937199" y="0"/>
                </a:cubicBezTo>
                <a:cubicBezTo>
                  <a:pt x="3263278" y="-8572"/>
                  <a:pt x="3297474" y="-19116"/>
                  <a:pt x="3394096" y="0"/>
                </a:cubicBezTo>
                <a:cubicBezTo>
                  <a:pt x="3490718" y="19116"/>
                  <a:pt x="3707040" y="-4713"/>
                  <a:pt x="3981536" y="0"/>
                </a:cubicBezTo>
                <a:cubicBezTo>
                  <a:pt x="4256032" y="4713"/>
                  <a:pt x="4375182" y="35314"/>
                  <a:pt x="4764789" y="0"/>
                </a:cubicBezTo>
                <a:cubicBezTo>
                  <a:pt x="5154396" y="-35314"/>
                  <a:pt x="5157526" y="3777"/>
                  <a:pt x="5482771" y="0"/>
                </a:cubicBezTo>
                <a:cubicBezTo>
                  <a:pt x="5808016" y="-3777"/>
                  <a:pt x="6102596" y="-28734"/>
                  <a:pt x="6527108" y="0"/>
                </a:cubicBezTo>
                <a:cubicBezTo>
                  <a:pt x="6516568" y="258444"/>
                  <a:pt x="6546737" y="436980"/>
                  <a:pt x="6527108" y="658368"/>
                </a:cubicBezTo>
                <a:cubicBezTo>
                  <a:pt x="6507479" y="879756"/>
                  <a:pt x="6531596" y="1061786"/>
                  <a:pt x="6527108" y="1371600"/>
                </a:cubicBezTo>
                <a:cubicBezTo>
                  <a:pt x="6522620" y="1681414"/>
                  <a:pt x="6530485" y="1783742"/>
                  <a:pt x="6527108" y="2084832"/>
                </a:cubicBezTo>
                <a:cubicBezTo>
                  <a:pt x="6523731" y="2385922"/>
                  <a:pt x="6520130" y="2474356"/>
                  <a:pt x="6527108" y="2743200"/>
                </a:cubicBezTo>
                <a:cubicBezTo>
                  <a:pt x="6302188" y="2768098"/>
                  <a:pt x="6096981" y="2763350"/>
                  <a:pt x="5939668" y="2743200"/>
                </a:cubicBezTo>
                <a:cubicBezTo>
                  <a:pt x="5782355" y="2723050"/>
                  <a:pt x="5547618" y="2774145"/>
                  <a:pt x="5286957" y="2743200"/>
                </a:cubicBezTo>
                <a:cubicBezTo>
                  <a:pt x="5026296" y="2712255"/>
                  <a:pt x="4888968" y="2721168"/>
                  <a:pt x="4764789" y="2743200"/>
                </a:cubicBezTo>
                <a:cubicBezTo>
                  <a:pt x="4640610" y="2765232"/>
                  <a:pt x="4418598" y="2752497"/>
                  <a:pt x="4307891" y="2743200"/>
                </a:cubicBezTo>
                <a:cubicBezTo>
                  <a:pt x="4197184" y="2733903"/>
                  <a:pt x="3757479" y="2757133"/>
                  <a:pt x="3524638" y="2743200"/>
                </a:cubicBezTo>
                <a:cubicBezTo>
                  <a:pt x="3291797" y="2729267"/>
                  <a:pt x="3156849" y="2716418"/>
                  <a:pt x="2871928" y="2743200"/>
                </a:cubicBezTo>
                <a:cubicBezTo>
                  <a:pt x="2587007" y="2769983"/>
                  <a:pt x="2602167" y="2746018"/>
                  <a:pt x="2415030" y="2743200"/>
                </a:cubicBezTo>
                <a:cubicBezTo>
                  <a:pt x="2227893" y="2740382"/>
                  <a:pt x="2079292" y="2734853"/>
                  <a:pt x="1892861" y="2743200"/>
                </a:cubicBezTo>
                <a:cubicBezTo>
                  <a:pt x="1706430" y="2751547"/>
                  <a:pt x="1389699" y="2759889"/>
                  <a:pt x="1174879" y="2743200"/>
                </a:cubicBezTo>
                <a:cubicBezTo>
                  <a:pt x="960059" y="2726511"/>
                  <a:pt x="863781" y="2727822"/>
                  <a:pt x="587440" y="2743200"/>
                </a:cubicBezTo>
                <a:cubicBezTo>
                  <a:pt x="311099" y="2758578"/>
                  <a:pt x="227429" y="2723803"/>
                  <a:pt x="0" y="2743200"/>
                </a:cubicBezTo>
                <a:cubicBezTo>
                  <a:pt x="-957" y="2460367"/>
                  <a:pt x="28708" y="2239693"/>
                  <a:pt x="0" y="2112264"/>
                </a:cubicBezTo>
                <a:cubicBezTo>
                  <a:pt x="-28708" y="1984835"/>
                  <a:pt x="-15820" y="1696494"/>
                  <a:pt x="0" y="1453896"/>
                </a:cubicBezTo>
                <a:cubicBezTo>
                  <a:pt x="15820" y="1211298"/>
                  <a:pt x="27673" y="1077344"/>
                  <a:pt x="0" y="795528"/>
                </a:cubicBezTo>
                <a:cubicBezTo>
                  <a:pt x="-27673" y="513712"/>
                  <a:pt x="-26033" y="181982"/>
                  <a:pt x="0" y="0"/>
                </a:cubicBezTo>
                <a:close/>
              </a:path>
              <a:path w="6527108" h="2743200" stroke="0" extrusionOk="0">
                <a:moveTo>
                  <a:pt x="0" y="0"/>
                </a:moveTo>
                <a:cubicBezTo>
                  <a:pt x="218810" y="-7892"/>
                  <a:pt x="333784" y="4985"/>
                  <a:pt x="587440" y="0"/>
                </a:cubicBezTo>
                <a:cubicBezTo>
                  <a:pt x="841096" y="-4985"/>
                  <a:pt x="986632" y="-12409"/>
                  <a:pt x="1174879" y="0"/>
                </a:cubicBezTo>
                <a:cubicBezTo>
                  <a:pt x="1363126" y="12409"/>
                  <a:pt x="1469720" y="-6171"/>
                  <a:pt x="1631777" y="0"/>
                </a:cubicBezTo>
                <a:cubicBezTo>
                  <a:pt x="1793834" y="6171"/>
                  <a:pt x="1871448" y="-7417"/>
                  <a:pt x="2088675" y="0"/>
                </a:cubicBezTo>
                <a:cubicBezTo>
                  <a:pt x="2305902" y="7417"/>
                  <a:pt x="2615994" y="18909"/>
                  <a:pt x="2871928" y="0"/>
                </a:cubicBezTo>
                <a:cubicBezTo>
                  <a:pt x="3127862" y="-18909"/>
                  <a:pt x="3327578" y="4261"/>
                  <a:pt x="3655180" y="0"/>
                </a:cubicBezTo>
                <a:cubicBezTo>
                  <a:pt x="3982782" y="-4261"/>
                  <a:pt x="3967119" y="-16251"/>
                  <a:pt x="4112078" y="0"/>
                </a:cubicBezTo>
                <a:cubicBezTo>
                  <a:pt x="4257037" y="16251"/>
                  <a:pt x="4503701" y="-13819"/>
                  <a:pt x="4634247" y="0"/>
                </a:cubicBezTo>
                <a:cubicBezTo>
                  <a:pt x="4764793" y="13819"/>
                  <a:pt x="5208696" y="-31868"/>
                  <a:pt x="5417500" y="0"/>
                </a:cubicBezTo>
                <a:cubicBezTo>
                  <a:pt x="5626304" y="31868"/>
                  <a:pt x="5737568" y="-17260"/>
                  <a:pt x="5939668" y="0"/>
                </a:cubicBezTo>
                <a:cubicBezTo>
                  <a:pt x="6141768" y="17260"/>
                  <a:pt x="6280388" y="-28381"/>
                  <a:pt x="6527108" y="0"/>
                </a:cubicBezTo>
                <a:cubicBezTo>
                  <a:pt x="6540191" y="204646"/>
                  <a:pt x="6538317" y="443744"/>
                  <a:pt x="6527108" y="740664"/>
                </a:cubicBezTo>
                <a:cubicBezTo>
                  <a:pt x="6515899" y="1037584"/>
                  <a:pt x="6521667" y="1094151"/>
                  <a:pt x="6527108" y="1371600"/>
                </a:cubicBezTo>
                <a:cubicBezTo>
                  <a:pt x="6532549" y="1649049"/>
                  <a:pt x="6527062" y="1773143"/>
                  <a:pt x="6527108" y="2112264"/>
                </a:cubicBezTo>
                <a:cubicBezTo>
                  <a:pt x="6527154" y="2451385"/>
                  <a:pt x="6510854" y="2437994"/>
                  <a:pt x="6527108" y="2743200"/>
                </a:cubicBezTo>
                <a:cubicBezTo>
                  <a:pt x="6396413" y="2743372"/>
                  <a:pt x="6142875" y="2736404"/>
                  <a:pt x="6004939" y="2743200"/>
                </a:cubicBezTo>
                <a:cubicBezTo>
                  <a:pt x="5867003" y="2749996"/>
                  <a:pt x="5740999" y="2733303"/>
                  <a:pt x="5482771" y="2743200"/>
                </a:cubicBezTo>
                <a:cubicBezTo>
                  <a:pt x="5224543" y="2753097"/>
                  <a:pt x="4969158" y="2770076"/>
                  <a:pt x="4830060" y="2743200"/>
                </a:cubicBezTo>
                <a:cubicBezTo>
                  <a:pt x="4690962" y="2716324"/>
                  <a:pt x="4334268" y="2758123"/>
                  <a:pt x="4112078" y="2743200"/>
                </a:cubicBezTo>
                <a:cubicBezTo>
                  <a:pt x="3889888" y="2728277"/>
                  <a:pt x="3612122" y="2774250"/>
                  <a:pt x="3328825" y="2743200"/>
                </a:cubicBezTo>
                <a:cubicBezTo>
                  <a:pt x="3045528" y="2712150"/>
                  <a:pt x="2761232" y="2761505"/>
                  <a:pt x="2545572" y="2743200"/>
                </a:cubicBezTo>
                <a:cubicBezTo>
                  <a:pt x="2329912" y="2724895"/>
                  <a:pt x="2043723" y="2730398"/>
                  <a:pt x="1892861" y="2743200"/>
                </a:cubicBezTo>
                <a:cubicBezTo>
                  <a:pt x="1741999" y="2756002"/>
                  <a:pt x="1430423" y="2768582"/>
                  <a:pt x="1240151" y="2743200"/>
                </a:cubicBezTo>
                <a:cubicBezTo>
                  <a:pt x="1049879" y="2717819"/>
                  <a:pt x="619300" y="2688722"/>
                  <a:pt x="0" y="2743200"/>
                </a:cubicBezTo>
                <a:cubicBezTo>
                  <a:pt x="-24804" y="2385656"/>
                  <a:pt x="-31597" y="2350446"/>
                  <a:pt x="0" y="2002536"/>
                </a:cubicBezTo>
                <a:cubicBezTo>
                  <a:pt x="31597" y="1654626"/>
                  <a:pt x="14273" y="1659477"/>
                  <a:pt x="0" y="1316736"/>
                </a:cubicBezTo>
                <a:cubicBezTo>
                  <a:pt x="-14273" y="973995"/>
                  <a:pt x="3193" y="945201"/>
                  <a:pt x="0" y="630936"/>
                </a:cubicBezTo>
                <a:cubicBezTo>
                  <a:pt x="-3193" y="316671"/>
                  <a:pt x="-17719" y="143032"/>
                  <a:pt x="0" y="0"/>
                </a:cubicBezTo>
                <a:close/>
              </a:path>
            </a:pathLst>
          </a:custGeom>
          <a:solidFill>
            <a:schemeClr val="bg2">
              <a:lumMod val="90000"/>
            </a:schemeClr>
          </a:solidFill>
          <a:ln w="12700">
            <a:extLst>
              <a:ext uri="{C807C97D-BFC1-408E-A445-0C87EB9F89A2}">
                <ask:lineSketchStyleProps xmlns:ask="http://schemas.microsoft.com/office/drawing/2018/sketchyshapes" sd="3216004438">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24F04CC9-049B-5DAF-C190-8FACCF292D72}"/>
              </a:ext>
            </a:extLst>
          </p:cNvPr>
          <p:cNvSpPr>
            <a:spLocks noGrp="1" noChangeArrowheads="1"/>
          </p:cNvSpPr>
          <p:nvPr>
            <p:ph type="body" idx="1"/>
          </p:nvPr>
        </p:nvSpPr>
        <p:spPr bwMode="auto">
          <a:xfrm>
            <a:off x="533400" y="1159940"/>
            <a:ext cx="112014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proposed system of the </a:t>
            </a:r>
            <a:r>
              <a:rPr lang="en-US" sz="2400" dirty="0">
                <a:solidFill>
                  <a:srgbClr val="FF0000"/>
                </a:solidFill>
                <a:latin typeface="Times New Roman" panose="02020603050405020304" pitchFamily="18" charset="0"/>
                <a:cs typeface="Times New Roman" panose="02020603050405020304" pitchFamily="18" charset="0"/>
              </a:rPr>
              <a:t>Indian version of the </a:t>
            </a:r>
            <a:r>
              <a:rPr lang="en-US" sz="2400" dirty="0" err="1">
                <a:solidFill>
                  <a:srgbClr val="FF0000"/>
                </a:solidFill>
                <a:latin typeface="Times New Roman" panose="02020603050405020304" pitchFamily="18" charset="0"/>
                <a:cs typeface="Times New Roman" panose="02020603050405020304" pitchFamily="18" charset="0"/>
              </a:rPr>
              <a:t>Nagish</a:t>
            </a:r>
            <a:r>
              <a:rPr lang="en-US" sz="2400" dirty="0">
                <a:solidFill>
                  <a:srgbClr val="FF0000"/>
                </a:solidFill>
                <a:latin typeface="Times New Roman" panose="02020603050405020304" pitchFamily="18" charset="0"/>
                <a:cs typeface="Times New Roman" panose="02020603050405020304" pitchFamily="18" charset="0"/>
              </a:rPr>
              <a:t> app</a:t>
            </a:r>
            <a:r>
              <a:rPr lang="en-US" sz="2400" dirty="0">
                <a:latin typeface="Times New Roman" panose="02020603050405020304" pitchFamily="18" charset="0"/>
                <a:cs typeface="Times New Roman" panose="02020603050405020304" pitchFamily="18" charset="0"/>
              </a:rPr>
              <a:t> is designed to cater to the unique communication needs of the hearing-impaired population in India.</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aims to provide an accessible platform that </a:t>
            </a:r>
            <a:r>
              <a:rPr lang="en-US" sz="2400" dirty="0">
                <a:solidFill>
                  <a:srgbClr val="FF0000"/>
                </a:solidFill>
                <a:latin typeface="Times New Roman" panose="02020603050405020304" pitchFamily="18" charset="0"/>
                <a:cs typeface="Times New Roman" panose="02020603050405020304" pitchFamily="18" charset="0"/>
              </a:rPr>
              <a:t>offers real-time conversion of speech</a:t>
            </a:r>
            <a:r>
              <a:rPr lang="en-US" sz="2400" dirty="0">
                <a:latin typeface="Times New Roman" panose="02020603050405020304" pitchFamily="18" charset="0"/>
                <a:cs typeface="Times New Roman" panose="02020603050405020304" pitchFamily="18" charset="0"/>
              </a:rPr>
              <a:t> to text (STT) and text to speech (TTS) in multiple Indian languages, ensuring easy communication for people with hearing disabilities.</a:t>
            </a:r>
          </a:p>
          <a:p>
            <a:endParaRPr lang="en-US" sz="2400" dirty="0">
              <a:latin typeface="Times New Roman" panose="02020603050405020304" pitchFamily="18" charset="0"/>
              <a:cs typeface="Times New Roman" panose="02020603050405020304" pitchFamily="18" charset="0"/>
            </a:endParaRPr>
          </a:p>
          <a:p>
            <a:pPr marL="0" indent="0">
              <a:buNone/>
            </a:pPr>
            <a:r>
              <a:rPr lang="en-IN" sz="3600" b="1" dirty="0">
                <a:latin typeface="Times New Roman" panose="02020603050405020304" pitchFamily="18" charset="0"/>
                <a:cs typeface="Times New Roman" panose="02020603050405020304" pitchFamily="18" charset="0"/>
              </a:rPr>
              <a:t>Uniqueness</a:t>
            </a:r>
            <a:r>
              <a:rPr lang="en-IN" sz="36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  Multilingual Support</a:t>
            </a:r>
          </a:p>
          <a:p>
            <a:pPr marL="0" lvl="0" indent="0" eaLnBrk="0" fontAlgn="base" hangingPunct="0">
              <a:lnSpc>
                <a:spcPct val="100000"/>
              </a:lnSpc>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  Voice-to-Text and Text-to-Voice Conversion</a:t>
            </a:r>
          </a:p>
          <a:p>
            <a:pPr marL="0" lvl="0" indent="0" eaLnBrk="0" fontAlgn="base" hangingPunct="0">
              <a:lnSpc>
                <a:spcPct val="100000"/>
              </a:lnSpc>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  Accessibility Features</a:t>
            </a:r>
          </a:p>
          <a:p>
            <a:pPr marL="0" lvl="0" indent="0" eaLnBrk="0" fontAlgn="base" hangingPunct="0">
              <a:lnSpc>
                <a:spcPct val="100000"/>
              </a:lnSpc>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  User-Friendly Interface</a:t>
            </a:r>
          </a:p>
          <a:p>
            <a:pPr marL="0" lvl="0" indent="0" eaLnBrk="0" fontAlgn="base" hangingPunct="0">
              <a:lnSpc>
                <a:spcPct val="100000"/>
              </a:lnSpc>
              <a:spcBef>
                <a:spcPct val="0"/>
              </a:spcBef>
              <a:spcAft>
                <a:spcPct val="0"/>
              </a:spcAft>
              <a:buFontTx/>
              <a:buChar char="•"/>
            </a:pPr>
            <a:r>
              <a:rPr lang="en-US" altLang="en-US" sz="2400" dirty="0">
                <a:latin typeface="Times New Roman" panose="02020603050405020304" pitchFamily="18" charset="0"/>
                <a:cs typeface="Times New Roman" panose="02020603050405020304" pitchFamily="18" charset="0"/>
              </a:rPr>
              <a:t>  Offline Functionality </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835D3DC8-0F14-5FDD-DCB7-325256A9E4B0}"/>
              </a:ext>
            </a:extLst>
          </p:cNvPr>
          <p:cNvPicPr>
            <a:picLocks noChangeAspect="1"/>
          </p:cNvPicPr>
          <p:nvPr/>
        </p:nvPicPr>
        <p:blipFill>
          <a:blip r:embed="rId2"/>
          <a:stretch>
            <a:fillRect/>
          </a:stretch>
        </p:blipFill>
        <p:spPr>
          <a:xfrm>
            <a:off x="8343988" y="3812311"/>
            <a:ext cx="2937586" cy="2564363"/>
          </a:xfrm>
          <a:prstGeom prst="rect">
            <a:avLst/>
          </a:prstGeom>
        </p:spPr>
      </p:pic>
      <p:cxnSp>
        <p:nvCxnSpPr>
          <p:cNvPr id="7" name="Straight Connector 6">
            <a:extLst>
              <a:ext uri="{FF2B5EF4-FFF2-40B4-BE49-F238E27FC236}">
                <a16:creationId xmlns:a16="http://schemas.microsoft.com/office/drawing/2014/main" id="{A076C782-4474-DAC0-C22A-FAF4E837548E}"/>
              </a:ext>
            </a:extLst>
          </p:cNvPr>
          <p:cNvCxnSpPr/>
          <p:nvPr/>
        </p:nvCxnSpPr>
        <p:spPr>
          <a:xfrm>
            <a:off x="7696200" y="3581400"/>
            <a:ext cx="0" cy="2895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611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62B69-A2DD-373A-2107-A33C4F47D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45CA09-0C8A-5B0A-AB0A-FC4B762CBD78}"/>
              </a:ext>
            </a:extLst>
          </p:cNvPr>
          <p:cNvSpPr>
            <a:spLocks noGrp="1"/>
          </p:cNvSpPr>
          <p:nvPr>
            <p:ph type="title"/>
          </p:nvPr>
        </p:nvSpPr>
        <p:spPr>
          <a:xfrm>
            <a:off x="1363652" y="381000"/>
            <a:ext cx="9464695" cy="861774"/>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BLOCK DIAGRAM/ FLOW CHART/ ALGORITHM/ CIRCUIT DIAGRAM</a:t>
            </a:r>
            <a:endParaRPr lang="en-IN" sz="2800" dirty="0">
              <a:latin typeface="Times New Roman" panose="02020603050405020304" pitchFamily="18" charset="0"/>
              <a:cs typeface="Times New Roman" panose="02020603050405020304" pitchFamily="18" charset="0"/>
            </a:endParaRPr>
          </a:p>
        </p:txBody>
      </p:sp>
      <p:pic>
        <p:nvPicPr>
          <p:cNvPr id="8" name="Picture 27" descr="Call Vector Icons free download in SVG ...">
            <a:extLst>
              <a:ext uri="{FF2B5EF4-FFF2-40B4-BE49-F238E27FC236}">
                <a16:creationId xmlns:a16="http://schemas.microsoft.com/office/drawing/2014/main" id="{7C2E6909-BA37-8CB2-55E4-425E88554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40571"/>
            <a:ext cx="1368039" cy="12441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54BDB60-D6B9-0D9A-275B-A28EE1A0BD67}"/>
              </a:ext>
            </a:extLst>
          </p:cNvPr>
          <p:cNvSpPr/>
          <p:nvPr/>
        </p:nvSpPr>
        <p:spPr>
          <a:xfrm>
            <a:off x="609600" y="3167358"/>
            <a:ext cx="1368039" cy="513956"/>
          </a:xfrm>
          <a:prstGeom prst="rect">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solidFill>
                  <a:schemeClr val="bg1"/>
                </a:solidFill>
                <a:latin typeface="Times New Roman" panose="02020603050405020304" pitchFamily="18" charset="0"/>
                <a:cs typeface="Times New Roman" panose="02020603050405020304" pitchFamily="18" charset="0"/>
              </a:rPr>
              <a:t> Call </a:t>
            </a:r>
            <a:r>
              <a:rPr lang="en-IN" sz="1400" b="1" dirty="0" err="1">
                <a:solidFill>
                  <a:schemeClr val="bg1"/>
                </a:solidFill>
                <a:latin typeface="Times New Roman" panose="02020603050405020304" pitchFamily="18" charset="0"/>
                <a:cs typeface="Times New Roman" panose="02020603050405020304" pitchFamily="18" charset="0"/>
              </a:rPr>
              <a:t>Iniatiation</a:t>
            </a:r>
            <a:endParaRPr lang="en-IN" sz="1400" b="1" dirty="0">
              <a:solidFill>
                <a:schemeClr val="bg1"/>
              </a:solidFill>
              <a:latin typeface="Times New Roman" panose="02020603050405020304" pitchFamily="18" charset="0"/>
              <a:cs typeface="Times New Roman" panose="02020603050405020304" pitchFamily="18" charset="0"/>
            </a:endParaRPr>
          </a:p>
        </p:txBody>
      </p:sp>
      <p:pic>
        <p:nvPicPr>
          <p:cNvPr id="10" name="Picture 9" descr="Audio Recording Icon PNG Images ...">
            <a:extLst>
              <a:ext uri="{FF2B5EF4-FFF2-40B4-BE49-F238E27FC236}">
                <a16:creationId xmlns:a16="http://schemas.microsoft.com/office/drawing/2014/main" id="{F3D205C6-DB6C-E7DC-D308-1BFD2C007B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840571"/>
            <a:ext cx="1372943" cy="12441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F543A34-70D1-1895-9165-A7E1E538491A}"/>
              </a:ext>
            </a:extLst>
          </p:cNvPr>
          <p:cNvSpPr/>
          <p:nvPr/>
        </p:nvSpPr>
        <p:spPr>
          <a:xfrm>
            <a:off x="3581400" y="3167358"/>
            <a:ext cx="1368039" cy="513956"/>
          </a:xfrm>
          <a:prstGeom prst="rect">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solidFill>
                  <a:schemeClr val="bg1"/>
                </a:solidFill>
                <a:latin typeface="Times New Roman" panose="02020603050405020304" pitchFamily="18" charset="0"/>
                <a:cs typeface="Times New Roman" panose="02020603050405020304" pitchFamily="18" charset="0"/>
              </a:rPr>
              <a:t> Voice Capture</a:t>
            </a:r>
          </a:p>
        </p:txBody>
      </p:sp>
      <p:pic>
        <p:nvPicPr>
          <p:cNvPr id="15" name="Picture 11" descr="Icon Speech Recognition. related to ...">
            <a:extLst>
              <a:ext uri="{FF2B5EF4-FFF2-40B4-BE49-F238E27FC236}">
                <a16:creationId xmlns:a16="http://schemas.microsoft.com/office/drawing/2014/main" id="{1283EED4-B109-74B9-E810-209C825778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840570"/>
            <a:ext cx="1408715" cy="12441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1D91F0C8-F49C-71F0-B7CC-444D5F948BCE}"/>
              </a:ext>
            </a:extLst>
          </p:cNvPr>
          <p:cNvSpPr/>
          <p:nvPr/>
        </p:nvSpPr>
        <p:spPr>
          <a:xfrm>
            <a:off x="6802137" y="3167358"/>
            <a:ext cx="1368039" cy="513956"/>
          </a:xfrm>
          <a:prstGeom prst="rect">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bg1"/>
                </a:solidFill>
                <a:latin typeface="Times New Roman" panose="02020603050405020304" pitchFamily="18" charset="0"/>
                <a:cs typeface="Times New Roman" panose="02020603050405020304" pitchFamily="18" charset="0"/>
              </a:rPr>
              <a:t>S</a:t>
            </a:r>
            <a:r>
              <a:rPr lang="en-IN" sz="1400" b="1" dirty="0" err="1">
                <a:solidFill>
                  <a:schemeClr val="bg1"/>
                </a:solidFill>
                <a:latin typeface="Times New Roman" panose="02020603050405020304" pitchFamily="18" charset="0"/>
                <a:cs typeface="Times New Roman" panose="02020603050405020304" pitchFamily="18" charset="0"/>
              </a:rPr>
              <a:t>peech</a:t>
            </a:r>
            <a:r>
              <a:rPr lang="en-IN" sz="1400" b="1" dirty="0">
                <a:solidFill>
                  <a:schemeClr val="bg1"/>
                </a:solidFill>
                <a:latin typeface="Times New Roman" panose="02020603050405020304" pitchFamily="18" charset="0"/>
                <a:cs typeface="Times New Roman" panose="02020603050405020304" pitchFamily="18" charset="0"/>
              </a:rPr>
              <a:t> recognition</a:t>
            </a:r>
          </a:p>
        </p:txBody>
      </p:sp>
      <p:pic>
        <p:nvPicPr>
          <p:cNvPr id="19" name="Picture 13" descr="Cellphone Text Message Box Stock ...">
            <a:extLst>
              <a:ext uri="{FF2B5EF4-FFF2-40B4-BE49-F238E27FC236}">
                <a16:creationId xmlns:a16="http://schemas.microsoft.com/office/drawing/2014/main" id="{15556711-77CE-9268-F683-0E797A025D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1200" y="1806055"/>
            <a:ext cx="1408716" cy="12786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F39C5BBA-6D30-B9E7-50C1-3DF34B648E2C}"/>
              </a:ext>
            </a:extLst>
          </p:cNvPr>
          <p:cNvSpPr/>
          <p:nvPr/>
        </p:nvSpPr>
        <p:spPr>
          <a:xfrm>
            <a:off x="9601201" y="3167358"/>
            <a:ext cx="1408715" cy="492421"/>
          </a:xfrm>
          <a:prstGeom prst="rect">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solidFill>
                  <a:schemeClr val="bg1"/>
                </a:solidFill>
                <a:latin typeface="Times New Roman" panose="02020603050405020304" pitchFamily="18" charset="0"/>
                <a:cs typeface="Times New Roman" panose="02020603050405020304" pitchFamily="18" charset="0"/>
              </a:rPr>
              <a:t>Text Display</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21" name="Picture 25" descr="Call End Icon, Transparent Call End.PNG ...">
            <a:extLst>
              <a:ext uri="{FF2B5EF4-FFF2-40B4-BE49-F238E27FC236}">
                <a16:creationId xmlns:a16="http://schemas.microsoft.com/office/drawing/2014/main" id="{FE6A40A6-0C45-89DB-3888-40585E063F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99" y="4267200"/>
            <a:ext cx="1368039" cy="1205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2B1C14B7-303B-E2C0-6871-B474AF0A0622}"/>
              </a:ext>
            </a:extLst>
          </p:cNvPr>
          <p:cNvSpPr/>
          <p:nvPr/>
        </p:nvSpPr>
        <p:spPr>
          <a:xfrm>
            <a:off x="609599" y="5549326"/>
            <a:ext cx="1368039" cy="514534"/>
          </a:xfrm>
          <a:prstGeom prst="rect">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solidFill>
                  <a:schemeClr val="bg1"/>
                </a:solidFill>
                <a:latin typeface="Times New Roman" panose="02020603050405020304" pitchFamily="18" charset="0"/>
                <a:cs typeface="Times New Roman" panose="02020603050405020304" pitchFamily="18" charset="0"/>
              </a:rPr>
              <a:t>Call Termination</a:t>
            </a:r>
          </a:p>
        </p:txBody>
      </p:sp>
      <p:pic>
        <p:nvPicPr>
          <p:cNvPr id="23" name="Picture 21" descr="Privacy icon PNG and SVG Vector Free ...">
            <a:extLst>
              <a:ext uri="{FF2B5EF4-FFF2-40B4-BE49-F238E27FC236}">
                <a16:creationId xmlns:a16="http://schemas.microsoft.com/office/drawing/2014/main" id="{B7B4AF3E-BE7D-2FB8-960D-26BABF332D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6639" y="4267200"/>
            <a:ext cx="1084125" cy="120569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4D7BEF55-35BE-A662-61CD-5926174D505F}"/>
              </a:ext>
            </a:extLst>
          </p:cNvPr>
          <p:cNvSpPr/>
          <p:nvPr/>
        </p:nvSpPr>
        <p:spPr>
          <a:xfrm>
            <a:off x="3039337" y="5574848"/>
            <a:ext cx="1118728" cy="463490"/>
          </a:xfrm>
          <a:prstGeom prst="rect">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solidFill>
                  <a:schemeClr val="bg1"/>
                </a:solidFill>
                <a:latin typeface="Times New Roman" panose="02020603050405020304" pitchFamily="18" charset="0"/>
                <a:cs typeface="Times New Roman" panose="02020603050405020304" pitchFamily="18" charset="0"/>
              </a:rPr>
              <a:t>Privacy Protection</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25" name="Picture 19" descr="Real-Time Icons - Free SVG &amp; PNG Real ...">
            <a:extLst>
              <a:ext uri="{FF2B5EF4-FFF2-40B4-BE49-F238E27FC236}">
                <a16:creationId xmlns:a16="http://schemas.microsoft.com/office/drawing/2014/main" id="{832C83B0-637A-D8BE-F5CA-CC1114CEED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9439" y="4247958"/>
            <a:ext cx="1520927" cy="12441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713E1625-2F3D-76D5-5621-406128909D78}"/>
              </a:ext>
            </a:extLst>
          </p:cNvPr>
          <p:cNvSpPr/>
          <p:nvPr/>
        </p:nvSpPr>
        <p:spPr>
          <a:xfrm>
            <a:off x="4964679" y="5600370"/>
            <a:ext cx="1520927" cy="463490"/>
          </a:xfrm>
          <a:prstGeom prst="rect">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solidFill>
                  <a:schemeClr val="bg1"/>
                </a:solidFill>
                <a:latin typeface="Times New Roman" panose="02020603050405020304" pitchFamily="18" charset="0"/>
                <a:cs typeface="Times New Roman" panose="02020603050405020304" pitchFamily="18" charset="0"/>
              </a:rPr>
              <a:t>Real time Processing</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27" name="Picture 17" descr="Using text to speech in your IVR? Stop!">
            <a:extLst>
              <a:ext uri="{FF2B5EF4-FFF2-40B4-BE49-F238E27FC236}">
                <a16:creationId xmlns:a16="http://schemas.microsoft.com/office/drawing/2014/main" id="{75F45C81-8C49-48F6-D0DC-344B3FFFBF7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6170" y="4247958"/>
            <a:ext cx="1520927" cy="13011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A492C3B6-195B-09C3-976F-C1349310FC63}"/>
              </a:ext>
            </a:extLst>
          </p:cNvPr>
          <p:cNvSpPr/>
          <p:nvPr/>
        </p:nvSpPr>
        <p:spPr>
          <a:xfrm>
            <a:off x="7256170" y="5600370"/>
            <a:ext cx="1520927" cy="463490"/>
          </a:xfrm>
          <a:prstGeom prst="rect">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b="1" dirty="0">
                <a:solidFill>
                  <a:schemeClr val="bg1"/>
                </a:solidFill>
                <a:latin typeface="Times New Roman" panose="02020603050405020304" pitchFamily="18" charset="0"/>
                <a:cs typeface="Times New Roman" panose="02020603050405020304" pitchFamily="18" charset="0"/>
              </a:rPr>
              <a:t>Text to Speech</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29" name="Picture 15" descr="Reply - Free multimedia icons">
            <a:extLst>
              <a:ext uri="{FF2B5EF4-FFF2-40B4-BE49-F238E27FC236}">
                <a16:creationId xmlns:a16="http://schemas.microsoft.com/office/drawing/2014/main" id="{1FE031C5-90EA-96C6-A623-532D1BF575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1200" y="4247958"/>
            <a:ext cx="1301111" cy="13011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42C3D7AD-D05A-091C-14C9-875AC9DCB47F}"/>
              </a:ext>
            </a:extLst>
          </p:cNvPr>
          <p:cNvSpPr/>
          <p:nvPr/>
        </p:nvSpPr>
        <p:spPr>
          <a:xfrm>
            <a:off x="9600057" y="5600370"/>
            <a:ext cx="1299934" cy="463490"/>
          </a:xfrm>
          <a:prstGeom prst="rect">
            <a:avLst/>
          </a:prstGeom>
          <a:solidFill>
            <a:schemeClr val="tx1">
              <a:lumMod val="95000"/>
              <a:lumOff val="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1400" dirty="0">
                <a:latin typeface="Times New Roman" panose="02020603050405020304" pitchFamily="18" charset="0"/>
                <a:cs typeface="Times New Roman" panose="02020603050405020304" pitchFamily="18" charset="0"/>
              </a:rPr>
              <a:t>Deaf response</a:t>
            </a:r>
          </a:p>
        </p:txBody>
      </p:sp>
      <p:sp>
        <p:nvSpPr>
          <p:cNvPr id="31" name="Arrow: Right 30">
            <a:extLst>
              <a:ext uri="{FF2B5EF4-FFF2-40B4-BE49-F238E27FC236}">
                <a16:creationId xmlns:a16="http://schemas.microsoft.com/office/drawing/2014/main" id="{15EBFEF7-229A-ED1B-E99B-0547E5C7EB1D}"/>
              </a:ext>
            </a:extLst>
          </p:cNvPr>
          <p:cNvSpPr/>
          <p:nvPr/>
        </p:nvSpPr>
        <p:spPr>
          <a:xfrm>
            <a:off x="2257836" y="2425226"/>
            <a:ext cx="1130488" cy="313994"/>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bg1"/>
              </a:solidFill>
            </a:endParaRPr>
          </a:p>
        </p:txBody>
      </p:sp>
      <p:sp>
        <p:nvSpPr>
          <p:cNvPr id="32" name="Arrow: Right 31">
            <a:extLst>
              <a:ext uri="{FF2B5EF4-FFF2-40B4-BE49-F238E27FC236}">
                <a16:creationId xmlns:a16="http://schemas.microsoft.com/office/drawing/2014/main" id="{3C3D4FF1-F68A-23ED-0013-ED8111B56A30}"/>
              </a:ext>
            </a:extLst>
          </p:cNvPr>
          <p:cNvSpPr/>
          <p:nvPr/>
        </p:nvSpPr>
        <p:spPr>
          <a:xfrm>
            <a:off x="5297717" y="2462659"/>
            <a:ext cx="1130488" cy="313994"/>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bg1"/>
              </a:solidFill>
            </a:endParaRPr>
          </a:p>
        </p:txBody>
      </p:sp>
      <p:sp>
        <p:nvSpPr>
          <p:cNvPr id="33" name="Arrow: Right 32">
            <a:extLst>
              <a:ext uri="{FF2B5EF4-FFF2-40B4-BE49-F238E27FC236}">
                <a16:creationId xmlns:a16="http://schemas.microsoft.com/office/drawing/2014/main" id="{97847B8A-F066-B800-D920-A3123903BC0A}"/>
              </a:ext>
            </a:extLst>
          </p:cNvPr>
          <p:cNvSpPr/>
          <p:nvPr/>
        </p:nvSpPr>
        <p:spPr>
          <a:xfrm>
            <a:off x="8330613" y="2462659"/>
            <a:ext cx="1130488" cy="313994"/>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bg1"/>
              </a:solidFill>
            </a:endParaRPr>
          </a:p>
        </p:txBody>
      </p:sp>
      <p:sp>
        <p:nvSpPr>
          <p:cNvPr id="34" name="Arrow: Bent-Up 33">
            <a:extLst>
              <a:ext uri="{FF2B5EF4-FFF2-40B4-BE49-F238E27FC236}">
                <a16:creationId xmlns:a16="http://schemas.microsoft.com/office/drawing/2014/main" id="{87950A02-31BE-F646-BF6E-5D3152D076D1}"/>
              </a:ext>
            </a:extLst>
          </p:cNvPr>
          <p:cNvSpPr/>
          <p:nvPr/>
        </p:nvSpPr>
        <p:spPr>
          <a:xfrm rot="10800000" flipH="1">
            <a:off x="11150015" y="2572063"/>
            <a:ext cx="309429" cy="1625148"/>
          </a:xfrm>
          <a:prstGeom prst="bentUpArrow">
            <a:avLst>
              <a:gd name="adj1" fmla="val 25000"/>
              <a:gd name="adj2" fmla="val 25000"/>
              <a:gd name="adj3" fmla="val 25000"/>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35" name="Picture 34">
            <a:extLst>
              <a:ext uri="{FF2B5EF4-FFF2-40B4-BE49-F238E27FC236}">
                <a16:creationId xmlns:a16="http://schemas.microsoft.com/office/drawing/2014/main" id="{E7812762-8B11-9B93-8751-4EC6EB91737C}"/>
              </a:ext>
            </a:extLst>
          </p:cNvPr>
          <p:cNvPicPr>
            <a:picLocks noChangeAspect="1"/>
          </p:cNvPicPr>
          <p:nvPr/>
        </p:nvPicPr>
        <p:blipFill>
          <a:blip r:embed="rId11"/>
          <a:stretch>
            <a:fillRect/>
          </a:stretch>
        </p:blipFill>
        <p:spPr>
          <a:xfrm flipH="1">
            <a:off x="8889870" y="4888570"/>
            <a:ext cx="673031" cy="313994"/>
          </a:xfrm>
          <a:prstGeom prst="rect">
            <a:avLst/>
          </a:prstGeom>
        </p:spPr>
      </p:pic>
      <p:pic>
        <p:nvPicPr>
          <p:cNvPr id="37" name="Picture 36">
            <a:extLst>
              <a:ext uri="{FF2B5EF4-FFF2-40B4-BE49-F238E27FC236}">
                <a16:creationId xmlns:a16="http://schemas.microsoft.com/office/drawing/2014/main" id="{E6337A24-E9D9-85D1-0A8A-C617FD6C70B6}"/>
              </a:ext>
            </a:extLst>
          </p:cNvPr>
          <p:cNvPicPr>
            <a:picLocks noChangeAspect="1"/>
          </p:cNvPicPr>
          <p:nvPr/>
        </p:nvPicPr>
        <p:blipFill>
          <a:blip r:embed="rId11"/>
          <a:stretch>
            <a:fillRect/>
          </a:stretch>
        </p:blipFill>
        <p:spPr>
          <a:xfrm flipH="1">
            <a:off x="6507603" y="4870046"/>
            <a:ext cx="673031" cy="313994"/>
          </a:xfrm>
          <a:prstGeom prst="rect">
            <a:avLst/>
          </a:prstGeom>
        </p:spPr>
      </p:pic>
      <p:pic>
        <p:nvPicPr>
          <p:cNvPr id="38" name="Picture 37">
            <a:extLst>
              <a:ext uri="{FF2B5EF4-FFF2-40B4-BE49-F238E27FC236}">
                <a16:creationId xmlns:a16="http://schemas.microsoft.com/office/drawing/2014/main" id="{C086BD69-87DB-7881-052B-E71083D01432}"/>
              </a:ext>
            </a:extLst>
          </p:cNvPr>
          <p:cNvPicPr>
            <a:picLocks noChangeAspect="1"/>
          </p:cNvPicPr>
          <p:nvPr/>
        </p:nvPicPr>
        <p:blipFill>
          <a:blip r:embed="rId11"/>
          <a:stretch>
            <a:fillRect/>
          </a:stretch>
        </p:blipFill>
        <p:spPr>
          <a:xfrm flipH="1">
            <a:off x="4197150" y="4870046"/>
            <a:ext cx="673031" cy="313994"/>
          </a:xfrm>
          <a:prstGeom prst="rect">
            <a:avLst/>
          </a:prstGeom>
        </p:spPr>
      </p:pic>
      <p:pic>
        <p:nvPicPr>
          <p:cNvPr id="39" name="Picture 38">
            <a:extLst>
              <a:ext uri="{FF2B5EF4-FFF2-40B4-BE49-F238E27FC236}">
                <a16:creationId xmlns:a16="http://schemas.microsoft.com/office/drawing/2014/main" id="{FE23C2F8-0C89-8125-211D-70AD718D5388}"/>
              </a:ext>
            </a:extLst>
          </p:cNvPr>
          <p:cNvPicPr>
            <a:picLocks noChangeAspect="1"/>
          </p:cNvPicPr>
          <p:nvPr/>
        </p:nvPicPr>
        <p:blipFill>
          <a:blip r:embed="rId11"/>
          <a:stretch>
            <a:fillRect/>
          </a:stretch>
        </p:blipFill>
        <p:spPr>
          <a:xfrm flipH="1">
            <a:off x="2090411" y="4870046"/>
            <a:ext cx="673031" cy="313994"/>
          </a:xfrm>
          <a:prstGeom prst="rect">
            <a:avLst/>
          </a:prstGeom>
        </p:spPr>
      </p:pic>
    </p:spTree>
    <p:extLst>
      <p:ext uri="{BB962C8B-B14F-4D97-AF65-F5344CB8AC3E}">
        <p14:creationId xmlns:p14="http://schemas.microsoft.com/office/powerpoint/2010/main" val="3557952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AAB01-B24D-63C3-0DF9-B5ABEC3766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59C54-CB48-260E-0D21-3B9872058E55}"/>
              </a:ext>
            </a:extLst>
          </p:cNvPr>
          <p:cNvSpPr>
            <a:spLocks noGrp="1"/>
          </p:cNvSpPr>
          <p:nvPr>
            <p:ph type="title"/>
          </p:nvPr>
        </p:nvSpPr>
        <p:spPr>
          <a:xfrm>
            <a:off x="1363652" y="381000"/>
            <a:ext cx="9464695" cy="430887"/>
          </a:xfrm>
        </p:spPr>
        <p:txBody>
          <a:bodyPr/>
          <a:lstStyle/>
          <a:p>
            <a:pPr algn="ctr"/>
            <a:r>
              <a:rPr lang="en-US" sz="2800" dirty="0">
                <a:solidFill>
                  <a:schemeClr val="tx1"/>
                </a:solidFill>
                <a:latin typeface="Times New Roman" panose="02020603050405020304" pitchFamily="18" charset="0"/>
                <a:cs typeface="Times New Roman" panose="02020603050405020304" pitchFamily="18" charset="0"/>
              </a:rPr>
              <a:t>RESULT &amp; DISSCUSSION</a:t>
            </a:r>
            <a:endParaRPr lang="en-IN" sz="2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43B88669-A490-CBE5-ADAC-D3F3DB7BEA14}"/>
              </a:ext>
            </a:extLst>
          </p:cNvPr>
          <p:cNvSpPr>
            <a:spLocks noGrp="1" noChangeArrowheads="1"/>
          </p:cNvSpPr>
          <p:nvPr>
            <p:ph type="body" idx="1"/>
          </p:nvPr>
        </p:nvSpPr>
        <p:spPr bwMode="auto">
          <a:xfrm>
            <a:off x="1066800" y="1578688"/>
            <a:ext cx="10515600" cy="4893647"/>
          </a:xfrm>
          <a:custGeom>
            <a:avLst/>
            <a:gdLst>
              <a:gd name="connsiteX0" fmla="*/ 0 w 10515600"/>
              <a:gd name="connsiteY0" fmla="*/ 0 h 4893647"/>
              <a:gd name="connsiteX1" fmla="*/ 552069 w 10515600"/>
              <a:gd name="connsiteY1" fmla="*/ 0 h 4893647"/>
              <a:gd name="connsiteX2" fmla="*/ 998982 w 10515600"/>
              <a:gd name="connsiteY2" fmla="*/ 0 h 4893647"/>
              <a:gd name="connsiteX3" fmla="*/ 1866519 w 10515600"/>
              <a:gd name="connsiteY3" fmla="*/ 0 h 4893647"/>
              <a:gd name="connsiteX4" fmla="*/ 2523744 w 10515600"/>
              <a:gd name="connsiteY4" fmla="*/ 0 h 4893647"/>
              <a:gd name="connsiteX5" fmla="*/ 2970657 w 10515600"/>
              <a:gd name="connsiteY5" fmla="*/ 0 h 4893647"/>
              <a:gd name="connsiteX6" fmla="*/ 3417570 w 10515600"/>
              <a:gd name="connsiteY6" fmla="*/ 0 h 4893647"/>
              <a:gd name="connsiteX7" fmla="*/ 3969639 w 10515600"/>
              <a:gd name="connsiteY7" fmla="*/ 0 h 4893647"/>
              <a:gd name="connsiteX8" fmla="*/ 4521708 w 10515600"/>
              <a:gd name="connsiteY8" fmla="*/ 0 h 4893647"/>
              <a:gd name="connsiteX9" fmla="*/ 4863465 w 10515600"/>
              <a:gd name="connsiteY9" fmla="*/ 0 h 4893647"/>
              <a:gd name="connsiteX10" fmla="*/ 5310378 w 10515600"/>
              <a:gd name="connsiteY10" fmla="*/ 0 h 4893647"/>
              <a:gd name="connsiteX11" fmla="*/ 6177915 w 10515600"/>
              <a:gd name="connsiteY11" fmla="*/ 0 h 4893647"/>
              <a:gd name="connsiteX12" fmla="*/ 6729984 w 10515600"/>
              <a:gd name="connsiteY12" fmla="*/ 0 h 4893647"/>
              <a:gd name="connsiteX13" fmla="*/ 7176897 w 10515600"/>
              <a:gd name="connsiteY13" fmla="*/ 0 h 4893647"/>
              <a:gd name="connsiteX14" fmla="*/ 7834122 w 10515600"/>
              <a:gd name="connsiteY14" fmla="*/ 0 h 4893647"/>
              <a:gd name="connsiteX15" fmla="*/ 8386191 w 10515600"/>
              <a:gd name="connsiteY15" fmla="*/ 0 h 4893647"/>
              <a:gd name="connsiteX16" fmla="*/ 9043416 w 10515600"/>
              <a:gd name="connsiteY16" fmla="*/ 0 h 4893647"/>
              <a:gd name="connsiteX17" fmla="*/ 9490329 w 10515600"/>
              <a:gd name="connsiteY17" fmla="*/ 0 h 4893647"/>
              <a:gd name="connsiteX18" fmla="*/ 9832086 w 10515600"/>
              <a:gd name="connsiteY18" fmla="*/ 0 h 4893647"/>
              <a:gd name="connsiteX19" fmla="*/ 10515600 w 10515600"/>
              <a:gd name="connsiteY19" fmla="*/ 0 h 4893647"/>
              <a:gd name="connsiteX20" fmla="*/ 10515600 w 10515600"/>
              <a:gd name="connsiteY20" fmla="*/ 748029 h 4893647"/>
              <a:gd name="connsiteX21" fmla="*/ 10515600 w 10515600"/>
              <a:gd name="connsiteY21" fmla="*/ 1496058 h 4893647"/>
              <a:gd name="connsiteX22" fmla="*/ 10515600 w 10515600"/>
              <a:gd name="connsiteY22" fmla="*/ 2048341 h 4893647"/>
              <a:gd name="connsiteX23" fmla="*/ 10515600 w 10515600"/>
              <a:gd name="connsiteY23" fmla="*/ 2649560 h 4893647"/>
              <a:gd name="connsiteX24" fmla="*/ 10515600 w 10515600"/>
              <a:gd name="connsiteY24" fmla="*/ 3397589 h 4893647"/>
              <a:gd name="connsiteX25" fmla="*/ 10515600 w 10515600"/>
              <a:gd name="connsiteY25" fmla="*/ 4145618 h 4893647"/>
              <a:gd name="connsiteX26" fmla="*/ 10515600 w 10515600"/>
              <a:gd name="connsiteY26" fmla="*/ 4893647 h 4893647"/>
              <a:gd name="connsiteX27" fmla="*/ 9963531 w 10515600"/>
              <a:gd name="connsiteY27" fmla="*/ 4893647 h 4893647"/>
              <a:gd name="connsiteX28" fmla="*/ 9306306 w 10515600"/>
              <a:gd name="connsiteY28" fmla="*/ 4893647 h 4893647"/>
              <a:gd name="connsiteX29" fmla="*/ 8543925 w 10515600"/>
              <a:gd name="connsiteY29" fmla="*/ 4893647 h 4893647"/>
              <a:gd name="connsiteX30" fmla="*/ 8097012 w 10515600"/>
              <a:gd name="connsiteY30" fmla="*/ 4893647 h 4893647"/>
              <a:gd name="connsiteX31" fmla="*/ 7650099 w 10515600"/>
              <a:gd name="connsiteY31" fmla="*/ 4893647 h 4893647"/>
              <a:gd name="connsiteX32" fmla="*/ 6992874 w 10515600"/>
              <a:gd name="connsiteY32" fmla="*/ 4893647 h 4893647"/>
              <a:gd name="connsiteX33" fmla="*/ 6230493 w 10515600"/>
              <a:gd name="connsiteY33" fmla="*/ 4893647 h 4893647"/>
              <a:gd name="connsiteX34" fmla="*/ 5468112 w 10515600"/>
              <a:gd name="connsiteY34" fmla="*/ 4893647 h 4893647"/>
              <a:gd name="connsiteX35" fmla="*/ 4810887 w 10515600"/>
              <a:gd name="connsiteY35" fmla="*/ 4893647 h 4893647"/>
              <a:gd name="connsiteX36" fmla="*/ 4363974 w 10515600"/>
              <a:gd name="connsiteY36" fmla="*/ 4893647 h 4893647"/>
              <a:gd name="connsiteX37" fmla="*/ 3811905 w 10515600"/>
              <a:gd name="connsiteY37" fmla="*/ 4893647 h 4893647"/>
              <a:gd name="connsiteX38" fmla="*/ 3259836 w 10515600"/>
              <a:gd name="connsiteY38" fmla="*/ 4893647 h 4893647"/>
              <a:gd name="connsiteX39" fmla="*/ 2602611 w 10515600"/>
              <a:gd name="connsiteY39" fmla="*/ 4893647 h 4893647"/>
              <a:gd name="connsiteX40" fmla="*/ 1735074 w 10515600"/>
              <a:gd name="connsiteY40" fmla="*/ 4893647 h 4893647"/>
              <a:gd name="connsiteX41" fmla="*/ 1077849 w 10515600"/>
              <a:gd name="connsiteY41" fmla="*/ 4893647 h 4893647"/>
              <a:gd name="connsiteX42" fmla="*/ 630936 w 10515600"/>
              <a:gd name="connsiteY42" fmla="*/ 4893647 h 4893647"/>
              <a:gd name="connsiteX43" fmla="*/ 0 w 10515600"/>
              <a:gd name="connsiteY43" fmla="*/ 4893647 h 4893647"/>
              <a:gd name="connsiteX44" fmla="*/ 0 w 10515600"/>
              <a:gd name="connsiteY44" fmla="*/ 4243491 h 4893647"/>
              <a:gd name="connsiteX45" fmla="*/ 0 w 10515600"/>
              <a:gd name="connsiteY45" fmla="*/ 3544399 h 4893647"/>
              <a:gd name="connsiteX46" fmla="*/ 0 w 10515600"/>
              <a:gd name="connsiteY46" fmla="*/ 2943179 h 4893647"/>
              <a:gd name="connsiteX47" fmla="*/ 0 w 10515600"/>
              <a:gd name="connsiteY47" fmla="*/ 2195150 h 4893647"/>
              <a:gd name="connsiteX48" fmla="*/ 0 w 10515600"/>
              <a:gd name="connsiteY48" fmla="*/ 1544994 h 4893647"/>
              <a:gd name="connsiteX49" fmla="*/ 0 w 10515600"/>
              <a:gd name="connsiteY49" fmla="*/ 796965 h 4893647"/>
              <a:gd name="connsiteX50" fmla="*/ 0 w 10515600"/>
              <a:gd name="connsiteY50" fmla="*/ 0 h 489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4893647" fill="none" extrusionOk="0">
                <a:moveTo>
                  <a:pt x="0" y="0"/>
                </a:moveTo>
                <a:cubicBezTo>
                  <a:pt x="163934" y="-2131"/>
                  <a:pt x="288230" y="-13950"/>
                  <a:pt x="552069" y="0"/>
                </a:cubicBezTo>
                <a:cubicBezTo>
                  <a:pt x="815908" y="13950"/>
                  <a:pt x="802487" y="-9694"/>
                  <a:pt x="998982" y="0"/>
                </a:cubicBezTo>
                <a:cubicBezTo>
                  <a:pt x="1195477" y="9694"/>
                  <a:pt x="1681620" y="-10742"/>
                  <a:pt x="1866519" y="0"/>
                </a:cubicBezTo>
                <a:cubicBezTo>
                  <a:pt x="2051418" y="10742"/>
                  <a:pt x="2221989" y="23786"/>
                  <a:pt x="2523744" y="0"/>
                </a:cubicBezTo>
                <a:cubicBezTo>
                  <a:pt x="2825499" y="-23786"/>
                  <a:pt x="2842226" y="-3652"/>
                  <a:pt x="2970657" y="0"/>
                </a:cubicBezTo>
                <a:cubicBezTo>
                  <a:pt x="3099088" y="3652"/>
                  <a:pt x="3209982" y="21279"/>
                  <a:pt x="3417570" y="0"/>
                </a:cubicBezTo>
                <a:cubicBezTo>
                  <a:pt x="3625158" y="-21279"/>
                  <a:pt x="3727960" y="-11141"/>
                  <a:pt x="3969639" y="0"/>
                </a:cubicBezTo>
                <a:cubicBezTo>
                  <a:pt x="4211318" y="11141"/>
                  <a:pt x="4270873" y="6910"/>
                  <a:pt x="4521708" y="0"/>
                </a:cubicBezTo>
                <a:cubicBezTo>
                  <a:pt x="4772543" y="-6910"/>
                  <a:pt x="4722578" y="8020"/>
                  <a:pt x="4863465" y="0"/>
                </a:cubicBezTo>
                <a:cubicBezTo>
                  <a:pt x="5004352" y="-8020"/>
                  <a:pt x="5159236" y="-11952"/>
                  <a:pt x="5310378" y="0"/>
                </a:cubicBezTo>
                <a:cubicBezTo>
                  <a:pt x="5461520" y="11952"/>
                  <a:pt x="5810325" y="-232"/>
                  <a:pt x="6177915" y="0"/>
                </a:cubicBezTo>
                <a:cubicBezTo>
                  <a:pt x="6545505" y="232"/>
                  <a:pt x="6616298" y="3933"/>
                  <a:pt x="6729984" y="0"/>
                </a:cubicBezTo>
                <a:cubicBezTo>
                  <a:pt x="6843670" y="-3933"/>
                  <a:pt x="6967982" y="-1210"/>
                  <a:pt x="7176897" y="0"/>
                </a:cubicBezTo>
                <a:cubicBezTo>
                  <a:pt x="7385812" y="1210"/>
                  <a:pt x="7529716" y="30260"/>
                  <a:pt x="7834122" y="0"/>
                </a:cubicBezTo>
                <a:cubicBezTo>
                  <a:pt x="8138529" y="-30260"/>
                  <a:pt x="8225438" y="12676"/>
                  <a:pt x="8386191" y="0"/>
                </a:cubicBezTo>
                <a:cubicBezTo>
                  <a:pt x="8546944" y="-12676"/>
                  <a:pt x="8828349" y="-8788"/>
                  <a:pt x="9043416" y="0"/>
                </a:cubicBezTo>
                <a:cubicBezTo>
                  <a:pt x="9258484" y="8788"/>
                  <a:pt x="9376861" y="7288"/>
                  <a:pt x="9490329" y="0"/>
                </a:cubicBezTo>
                <a:cubicBezTo>
                  <a:pt x="9603797" y="-7288"/>
                  <a:pt x="9750719" y="-838"/>
                  <a:pt x="9832086" y="0"/>
                </a:cubicBezTo>
                <a:cubicBezTo>
                  <a:pt x="9913453" y="838"/>
                  <a:pt x="10173867" y="-20563"/>
                  <a:pt x="10515600" y="0"/>
                </a:cubicBezTo>
                <a:cubicBezTo>
                  <a:pt x="10530617" y="263926"/>
                  <a:pt x="10504174" y="424397"/>
                  <a:pt x="10515600" y="748029"/>
                </a:cubicBezTo>
                <a:cubicBezTo>
                  <a:pt x="10527026" y="1071661"/>
                  <a:pt x="10519656" y="1173306"/>
                  <a:pt x="10515600" y="1496058"/>
                </a:cubicBezTo>
                <a:cubicBezTo>
                  <a:pt x="10511544" y="1818810"/>
                  <a:pt x="10507709" y="1859252"/>
                  <a:pt x="10515600" y="2048341"/>
                </a:cubicBezTo>
                <a:cubicBezTo>
                  <a:pt x="10523491" y="2237430"/>
                  <a:pt x="10529281" y="2419140"/>
                  <a:pt x="10515600" y="2649560"/>
                </a:cubicBezTo>
                <a:cubicBezTo>
                  <a:pt x="10501919" y="2879980"/>
                  <a:pt x="10542734" y="3087539"/>
                  <a:pt x="10515600" y="3397589"/>
                </a:cubicBezTo>
                <a:cubicBezTo>
                  <a:pt x="10488466" y="3707639"/>
                  <a:pt x="10489481" y="3778372"/>
                  <a:pt x="10515600" y="4145618"/>
                </a:cubicBezTo>
                <a:cubicBezTo>
                  <a:pt x="10541719" y="4512864"/>
                  <a:pt x="10485970" y="4563491"/>
                  <a:pt x="10515600" y="4893647"/>
                </a:cubicBezTo>
                <a:cubicBezTo>
                  <a:pt x="10353252" y="4898263"/>
                  <a:pt x="10133174" y="4888241"/>
                  <a:pt x="9963531" y="4893647"/>
                </a:cubicBezTo>
                <a:cubicBezTo>
                  <a:pt x="9793888" y="4899053"/>
                  <a:pt x="9556752" y="4915305"/>
                  <a:pt x="9306306" y="4893647"/>
                </a:cubicBezTo>
                <a:cubicBezTo>
                  <a:pt x="9055861" y="4871989"/>
                  <a:pt x="8732932" y="4908379"/>
                  <a:pt x="8543925" y="4893647"/>
                </a:cubicBezTo>
                <a:cubicBezTo>
                  <a:pt x="8354918" y="4878915"/>
                  <a:pt x="8262432" y="4895914"/>
                  <a:pt x="8097012" y="4893647"/>
                </a:cubicBezTo>
                <a:cubicBezTo>
                  <a:pt x="7931592" y="4891380"/>
                  <a:pt x="7768372" y="4903231"/>
                  <a:pt x="7650099" y="4893647"/>
                </a:cubicBezTo>
                <a:cubicBezTo>
                  <a:pt x="7531826" y="4884063"/>
                  <a:pt x="7190160" y="4879912"/>
                  <a:pt x="6992874" y="4893647"/>
                </a:cubicBezTo>
                <a:cubicBezTo>
                  <a:pt x="6795588" y="4907382"/>
                  <a:pt x="6383545" y="4872982"/>
                  <a:pt x="6230493" y="4893647"/>
                </a:cubicBezTo>
                <a:cubicBezTo>
                  <a:pt x="6077441" y="4914312"/>
                  <a:pt x="5785503" y="4879202"/>
                  <a:pt x="5468112" y="4893647"/>
                </a:cubicBezTo>
                <a:cubicBezTo>
                  <a:pt x="5150721" y="4908092"/>
                  <a:pt x="5016242" y="4880580"/>
                  <a:pt x="4810887" y="4893647"/>
                </a:cubicBezTo>
                <a:cubicBezTo>
                  <a:pt x="4605532" y="4906714"/>
                  <a:pt x="4528105" y="4878006"/>
                  <a:pt x="4363974" y="4893647"/>
                </a:cubicBezTo>
                <a:cubicBezTo>
                  <a:pt x="4199843" y="4909288"/>
                  <a:pt x="4062016" y="4891396"/>
                  <a:pt x="3811905" y="4893647"/>
                </a:cubicBezTo>
                <a:cubicBezTo>
                  <a:pt x="3561794" y="4895898"/>
                  <a:pt x="3505317" y="4915487"/>
                  <a:pt x="3259836" y="4893647"/>
                </a:cubicBezTo>
                <a:cubicBezTo>
                  <a:pt x="3014355" y="4871807"/>
                  <a:pt x="2789732" y="4875339"/>
                  <a:pt x="2602611" y="4893647"/>
                </a:cubicBezTo>
                <a:cubicBezTo>
                  <a:pt x="2415490" y="4911955"/>
                  <a:pt x="1981149" y="4861501"/>
                  <a:pt x="1735074" y="4893647"/>
                </a:cubicBezTo>
                <a:cubicBezTo>
                  <a:pt x="1488999" y="4925793"/>
                  <a:pt x="1318672" y="4918044"/>
                  <a:pt x="1077849" y="4893647"/>
                </a:cubicBezTo>
                <a:cubicBezTo>
                  <a:pt x="837026" y="4869250"/>
                  <a:pt x="740404" y="4894093"/>
                  <a:pt x="630936" y="4893647"/>
                </a:cubicBezTo>
                <a:cubicBezTo>
                  <a:pt x="521468" y="4893201"/>
                  <a:pt x="253737" y="4887056"/>
                  <a:pt x="0" y="4893647"/>
                </a:cubicBezTo>
                <a:cubicBezTo>
                  <a:pt x="-10190" y="4613105"/>
                  <a:pt x="-14311" y="4445691"/>
                  <a:pt x="0" y="4243491"/>
                </a:cubicBezTo>
                <a:cubicBezTo>
                  <a:pt x="14311" y="4041291"/>
                  <a:pt x="18142" y="3837893"/>
                  <a:pt x="0" y="3544399"/>
                </a:cubicBezTo>
                <a:cubicBezTo>
                  <a:pt x="-18142" y="3250905"/>
                  <a:pt x="-23585" y="3102529"/>
                  <a:pt x="0" y="2943179"/>
                </a:cubicBezTo>
                <a:cubicBezTo>
                  <a:pt x="23585" y="2783829"/>
                  <a:pt x="1957" y="2459587"/>
                  <a:pt x="0" y="2195150"/>
                </a:cubicBezTo>
                <a:cubicBezTo>
                  <a:pt x="-1957" y="1930713"/>
                  <a:pt x="-12645" y="1763038"/>
                  <a:pt x="0" y="1544994"/>
                </a:cubicBezTo>
                <a:cubicBezTo>
                  <a:pt x="12645" y="1326950"/>
                  <a:pt x="-20332" y="1164559"/>
                  <a:pt x="0" y="796965"/>
                </a:cubicBezTo>
                <a:cubicBezTo>
                  <a:pt x="20332" y="429371"/>
                  <a:pt x="-12912" y="169479"/>
                  <a:pt x="0" y="0"/>
                </a:cubicBezTo>
                <a:close/>
              </a:path>
              <a:path w="10515600" h="4893647" stroke="0" extrusionOk="0">
                <a:moveTo>
                  <a:pt x="0" y="0"/>
                </a:moveTo>
                <a:cubicBezTo>
                  <a:pt x="143309" y="-6652"/>
                  <a:pt x="423083" y="-12623"/>
                  <a:pt x="657225" y="0"/>
                </a:cubicBezTo>
                <a:cubicBezTo>
                  <a:pt x="891368" y="12623"/>
                  <a:pt x="1221566" y="-20145"/>
                  <a:pt x="1524762" y="0"/>
                </a:cubicBezTo>
                <a:cubicBezTo>
                  <a:pt x="1827958" y="20145"/>
                  <a:pt x="1993350" y="-28084"/>
                  <a:pt x="2181987" y="0"/>
                </a:cubicBezTo>
                <a:cubicBezTo>
                  <a:pt x="2370624" y="28084"/>
                  <a:pt x="2441379" y="962"/>
                  <a:pt x="2523744" y="0"/>
                </a:cubicBezTo>
                <a:cubicBezTo>
                  <a:pt x="2606109" y="-962"/>
                  <a:pt x="2871906" y="-10463"/>
                  <a:pt x="3075813" y="0"/>
                </a:cubicBezTo>
                <a:cubicBezTo>
                  <a:pt x="3279720" y="10463"/>
                  <a:pt x="3375689" y="18324"/>
                  <a:pt x="3522726" y="0"/>
                </a:cubicBezTo>
                <a:cubicBezTo>
                  <a:pt x="3669763" y="-18324"/>
                  <a:pt x="3870860" y="20234"/>
                  <a:pt x="4074795" y="0"/>
                </a:cubicBezTo>
                <a:cubicBezTo>
                  <a:pt x="4278730" y="-20234"/>
                  <a:pt x="4395393" y="14162"/>
                  <a:pt x="4626864" y="0"/>
                </a:cubicBezTo>
                <a:cubicBezTo>
                  <a:pt x="4858335" y="-14162"/>
                  <a:pt x="5033582" y="-7890"/>
                  <a:pt x="5178933" y="0"/>
                </a:cubicBezTo>
                <a:cubicBezTo>
                  <a:pt x="5324284" y="7890"/>
                  <a:pt x="5401342" y="-11043"/>
                  <a:pt x="5520690" y="0"/>
                </a:cubicBezTo>
                <a:cubicBezTo>
                  <a:pt x="5640038" y="11043"/>
                  <a:pt x="6006179" y="19624"/>
                  <a:pt x="6283071" y="0"/>
                </a:cubicBezTo>
                <a:cubicBezTo>
                  <a:pt x="6559963" y="-19624"/>
                  <a:pt x="6676111" y="16370"/>
                  <a:pt x="6940296" y="0"/>
                </a:cubicBezTo>
                <a:cubicBezTo>
                  <a:pt x="7204481" y="-16370"/>
                  <a:pt x="7381711" y="-12967"/>
                  <a:pt x="7702677" y="0"/>
                </a:cubicBezTo>
                <a:cubicBezTo>
                  <a:pt x="8023643" y="12967"/>
                  <a:pt x="8041694" y="5710"/>
                  <a:pt x="8149590" y="0"/>
                </a:cubicBezTo>
                <a:cubicBezTo>
                  <a:pt x="8257486" y="-5710"/>
                  <a:pt x="8432112" y="-10595"/>
                  <a:pt x="8596503" y="0"/>
                </a:cubicBezTo>
                <a:cubicBezTo>
                  <a:pt x="8760894" y="10595"/>
                  <a:pt x="9228161" y="1154"/>
                  <a:pt x="9464040" y="0"/>
                </a:cubicBezTo>
                <a:cubicBezTo>
                  <a:pt x="9699919" y="-1154"/>
                  <a:pt x="10134221" y="-1643"/>
                  <a:pt x="10515600" y="0"/>
                </a:cubicBezTo>
                <a:cubicBezTo>
                  <a:pt x="10499808" y="349343"/>
                  <a:pt x="10524100" y="546629"/>
                  <a:pt x="10515600" y="748029"/>
                </a:cubicBezTo>
                <a:cubicBezTo>
                  <a:pt x="10507100" y="949429"/>
                  <a:pt x="10501559" y="1107486"/>
                  <a:pt x="10515600" y="1300312"/>
                </a:cubicBezTo>
                <a:cubicBezTo>
                  <a:pt x="10529641" y="1493138"/>
                  <a:pt x="10513961" y="1880413"/>
                  <a:pt x="10515600" y="2097277"/>
                </a:cubicBezTo>
                <a:cubicBezTo>
                  <a:pt x="10517239" y="2314142"/>
                  <a:pt x="10525783" y="2683259"/>
                  <a:pt x="10515600" y="2845306"/>
                </a:cubicBezTo>
                <a:cubicBezTo>
                  <a:pt x="10505417" y="3007353"/>
                  <a:pt x="10479495" y="3329303"/>
                  <a:pt x="10515600" y="3642272"/>
                </a:cubicBezTo>
                <a:cubicBezTo>
                  <a:pt x="10551705" y="3955241"/>
                  <a:pt x="10493239" y="4572464"/>
                  <a:pt x="10515600" y="4893647"/>
                </a:cubicBezTo>
                <a:cubicBezTo>
                  <a:pt x="10211574" y="4898426"/>
                  <a:pt x="10059318" y="4920820"/>
                  <a:pt x="9858375" y="4893647"/>
                </a:cubicBezTo>
                <a:cubicBezTo>
                  <a:pt x="9657433" y="4866474"/>
                  <a:pt x="9519718" y="4904615"/>
                  <a:pt x="9201150" y="4893647"/>
                </a:cubicBezTo>
                <a:cubicBezTo>
                  <a:pt x="8882583" y="4882679"/>
                  <a:pt x="8949346" y="4907729"/>
                  <a:pt x="8754237" y="4893647"/>
                </a:cubicBezTo>
                <a:cubicBezTo>
                  <a:pt x="8559128" y="4879565"/>
                  <a:pt x="8513816" y="4905658"/>
                  <a:pt x="8307324" y="4893647"/>
                </a:cubicBezTo>
                <a:cubicBezTo>
                  <a:pt x="8100832" y="4881636"/>
                  <a:pt x="8022250" y="4890296"/>
                  <a:pt x="7860411" y="4893647"/>
                </a:cubicBezTo>
                <a:cubicBezTo>
                  <a:pt x="7698572" y="4896998"/>
                  <a:pt x="7599232" y="4889247"/>
                  <a:pt x="7413498" y="4893647"/>
                </a:cubicBezTo>
                <a:cubicBezTo>
                  <a:pt x="7227764" y="4898047"/>
                  <a:pt x="6899582" y="4892641"/>
                  <a:pt x="6651117" y="4893647"/>
                </a:cubicBezTo>
                <a:cubicBezTo>
                  <a:pt x="6402652" y="4894653"/>
                  <a:pt x="6275583" y="4900017"/>
                  <a:pt x="6099048" y="4893647"/>
                </a:cubicBezTo>
                <a:cubicBezTo>
                  <a:pt x="5922513" y="4887277"/>
                  <a:pt x="5641028" y="4930533"/>
                  <a:pt x="5231511" y="4893647"/>
                </a:cubicBezTo>
                <a:cubicBezTo>
                  <a:pt x="4821994" y="4856761"/>
                  <a:pt x="4986629" y="4909200"/>
                  <a:pt x="4784598" y="4893647"/>
                </a:cubicBezTo>
                <a:cubicBezTo>
                  <a:pt x="4582567" y="4878094"/>
                  <a:pt x="4513908" y="4900846"/>
                  <a:pt x="4442841" y="4893647"/>
                </a:cubicBezTo>
                <a:cubicBezTo>
                  <a:pt x="4371774" y="4886448"/>
                  <a:pt x="4240658" y="4885470"/>
                  <a:pt x="4101084" y="4893647"/>
                </a:cubicBezTo>
                <a:cubicBezTo>
                  <a:pt x="3961510" y="4901824"/>
                  <a:pt x="3809911" y="4912866"/>
                  <a:pt x="3654171" y="4893647"/>
                </a:cubicBezTo>
                <a:cubicBezTo>
                  <a:pt x="3498431" y="4874428"/>
                  <a:pt x="3198957" y="4899529"/>
                  <a:pt x="2891790" y="4893647"/>
                </a:cubicBezTo>
                <a:cubicBezTo>
                  <a:pt x="2584623" y="4887765"/>
                  <a:pt x="2421249" y="4855068"/>
                  <a:pt x="2024253" y="4893647"/>
                </a:cubicBezTo>
                <a:cubicBezTo>
                  <a:pt x="1627257" y="4932226"/>
                  <a:pt x="1611510" y="4876669"/>
                  <a:pt x="1261872" y="4893647"/>
                </a:cubicBezTo>
                <a:cubicBezTo>
                  <a:pt x="912234" y="4910625"/>
                  <a:pt x="916302" y="4872548"/>
                  <a:pt x="814959" y="4893647"/>
                </a:cubicBezTo>
                <a:cubicBezTo>
                  <a:pt x="713616" y="4914746"/>
                  <a:pt x="273848" y="4922706"/>
                  <a:pt x="0" y="4893647"/>
                </a:cubicBezTo>
                <a:cubicBezTo>
                  <a:pt x="1270" y="4588542"/>
                  <a:pt x="39538" y="4482664"/>
                  <a:pt x="0" y="4096682"/>
                </a:cubicBezTo>
                <a:cubicBezTo>
                  <a:pt x="-39538" y="3710701"/>
                  <a:pt x="-1864" y="3679536"/>
                  <a:pt x="0" y="3495462"/>
                </a:cubicBezTo>
                <a:cubicBezTo>
                  <a:pt x="1864" y="3311388"/>
                  <a:pt x="2793" y="3132544"/>
                  <a:pt x="0" y="2894243"/>
                </a:cubicBezTo>
                <a:cubicBezTo>
                  <a:pt x="-2793" y="2655942"/>
                  <a:pt x="-6616" y="2482278"/>
                  <a:pt x="0" y="2293023"/>
                </a:cubicBezTo>
                <a:cubicBezTo>
                  <a:pt x="6616" y="2103768"/>
                  <a:pt x="-10112" y="1784827"/>
                  <a:pt x="0" y="1593931"/>
                </a:cubicBezTo>
                <a:cubicBezTo>
                  <a:pt x="10112" y="1403035"/>
                  <a:pt x="-12856" y="1077552"/>
                  <a:pt x="0" y="845902"/>
                </a:cubicBezTo>
                <a:cubicBezTo>
                  <a:pt x="12856" y="614252"/>
                  <a:pt x="-38927" y="273748"/>
                  <a:pt x="0" y="0"/>
                </a:cubicBezTo>
                <a:close/>
              </a:path>
            </a:pathLst>
          </a:custGeom>
          <a:solidFill>
            <a:schemeClr val="bg2"/>
          </a:solidFill>
          <a:ln>
            <a:solidFill>
              <a:schemeClr val="tx1"/>
            </a:solidFill>
            <a:extLst>
              <a:ext uri="{C807C97D-BFC1-408E-A445-0C87EB9F89A2}">
                <ask:lineSketchStyleProps xmlns:ask="http://schemas.microsoft.com/office/drawing/2018/sketchyshapes" sd="1548658023">
                  <a:prstGeom prst="rect">
                    <a:avLst/>
                  </a:prstGeom>
                  <ask:type>
                    <ask:lineSketchFreehand/>
                  </ask:type>
                </ask:lineSketchStyleProps>
              </a:ext>
            </a:extLst>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err="1">
                <a:ln>
                  <a:noFill/>
                </a:ln>
                <a:solidFill>
                  <a:srgbClr val="FF0000"/>
                </a:solidFill>
                <a:effectLst/>
                <a:latin typeface="Times New Roman" panose="02020603050405020304" pitchFamily="18" charset="0"/>
                <a:cs typeface="Times New Roman" panose="02020603050405020304" pitchFamily="18" charset="0"/>
              </a:rPr>
              <a:t>Nagish</a:t>
            </a: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app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has significantly improved accessibility for users with speech or </a:t>
            </a: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hearing impaired communities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report higher satisfaction due to accurate translations and customizable features, which support seamless integration into personal and professional interactions.</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empowering users with greater independence, it bridges communication gaps and promotes equity. Expanding to additional languages and ensuring </a:t>
            </a:r>
            <a:r>
              <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robust data privacy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could further enhance its impact and set a stronger standard for accessible innovation.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4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857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726</TotalTime>
  <Words>1021</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DEPARTMENT OF ELECTRONICS AND COMMUNICATION ENGINEERING</vt:lpstr>
      <vt:lpstr>OBJECTIVE</vt:lpstr>
      <vt:lpstr>ABSTRACT</vt:lpstr>
      <vt:lpstr>INTRODUCTION</vt:lpstr>
      <vt:lpstr>LITERATURE SURVEY (IN TABLE FORMAT)</vt:lpstr>
      <vt:lpstr>EXISTING METHOD/PROBLEM STATEMENT</vt:lpstr>
      <vt:lpstr>PROPOSED METHOD</vt:lpstr>
      <vt:lpstr>BLOCK DIAGRAM/ FLOW CHART/ ALGORITHM/ CIRCUIT DIAGRAM</vt:lpstr>
      <vt:lpstr>RESULT &amp; DISSCUSSION</vt:lpstr>
      <vt:lpstr>CONCLUSION &amp; FUTURE WORK</vt:lpstr>
      <vt:lpstr>TOOL USED</vt:lpstr>
      <vt:lpstr>ADVANTAGES</vt:lpstr>
      <vt:lpstr>PowerPoint Presentation</vt:lpstr>
      <vt:lpstr>APPLICATION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USER</dc:creator>
  <cp:lastModifiedBy>swathi D</cp:lastModifiedBy>
  <cp:revision>48</cp:revision>
  <dcterms:created xsi:type="dcterms:W3CDTF">2023-10-25T14:21:29Z</dcterms:created>
  <dcterms:modified xsi:type="dcterms:W3CDTF">2025-01-20T05:33:27Z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2023-09-08T00:00:00Z</vt:filetime>
  </property>
  <property fmtid="{D5CDD505-2E9C-101B-9397-08002B2CF9AE}" pid="3" name="LastSaved">
    <vt:filetime>2023-10-25T00:00:00Z</vt:filetime>
  </property>
</Properties>
</file>