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07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cuments\Sub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[Subi.xlsx]Sheet2!PivotTable1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Sum of 42419</c:v>
                </c:pt>
              </c:strCache>
            </c:strRef>
          </c:tx>
          <c:spPr>
            <a:solidFill>
              <a:schemeClr val="accent1"/>
            </a:solidFill>
            <a:ln>
              <a:noFill/>
            </a:ln>
            <a:effectLst/>
          </c:spPr>
          <c:invertIfNegative val="0"/>
          <c:cat>
            <c:multiLvlStrRef>
              <c:f>Sheet2!$A$4:$A$23</c:f>
              <c:multiLvlStrCache>
                <c:ptCount val="8"/>
                <c:lvl>
                  <c:pt idx="0">
                    <c:v>Recruitment Agency</c:v>
                  </c:pt>
                  <c:pt idx="1">
                    <c:v>Referral</c:v>
                  </c:pt>
                  <c:pt idx="2">
                    <c:v>Walk-in</c:v>
                  </c:pt>
                  <c:pt idx="3">
                    <c:v>Referral</c:v>
                  </c:pt>
                  <c:pt idx="4">
                    <c:v>On-Campus</c:v>
                  </c:pt>
                  <c:pt idx="5">
                    <c:v>Recruitment Agency</c:v>
                  </c:pt>
                  <c:pt idx="6">
                    <c:v>Referral</c:v>
                  </c:pt>
                  <c:pt idx="7">
                    <c:v>Referral</c:v>
                  </c:pt>
                </c:lvl>
                <c:lvl>
                  <c:pt idx="0">
                    <c:v>City</c:v>
                  </c:pt>
                  <c:pt idx="2">
                    <c:v>City</c:v>
                  </c:pt>
                  <c:pt idx="3">
                    <c:v>Suburb</c:v>
                  </c:pt>
                  <c:pt idx="4">
                    <c:v>City</c:v>
                  </c:pt>
                  <c:pt idx="5">
                    <c:v>City</c:v>
                  </c:pt>
                  <c:pt idx="7">
                    <c:v>Suburb</c:v>
                  </c:pt>
                </c:lvl>
                <c:lvl>
                  <c:pt idx="0">
                    <c:v>HR</c:v>
                  </c:pt>
                  <c:pt idx="2">
                    <c:v>Marketing</c:v>
                  </c:pt>
                  <c:pt idx="3">
                    <c:v>Purchasing</c:v>
                  </c:pt>
                  <c:pt idx="4">
                    <c:v>Sales</c:v>
                  </c:pt>
                  <c:pt idx="5">
                    <c:v>Technology</c:v>
                  </c:pt>
                </c:lvl>
              </c:multiLvlStrCache>
            </c:multiLvlStrRef>
          </c:cat>
          <c:val>
            <c:numRef>
              <c:f>Sheet2!$B$4:$B$23</c:f>
              <c:numCache>
                <c:formatCode>General</c:formatCode>
                <c:ptCount val="8"/>
                <c:pt idx="0">
                  <c:v>29805</c:v>
                </c:pt>
                <c:pt idx="1">
                  <c:v>42419</c:v>
                </c:pt>
                <c:pt idx="2">
                  <c:v>65715</c:v>
                </c:pt>
                <c:pt idx="3">
                  <c:v>129169</c:v>
                </c:pt>
                <c:pt idx="4">
                  <c:v>29805</c:v>
                </c:pt>
                <c:pt idx="5">
                  <c:v>24076</c:v>
                </c:pt>
                <c:pt idx="6">
                  <c:v>42419</c:v>
                </c:pt>
                <c:pt idx="7">
                  <c:v>65715</c:v>
                </c:pt>
              </c:numCache>
            </c:numRef>
          </c:val>
          <c:extLst>
            <c:ext xmlns:c16="http://schemas.microsoft.com/office/drawing/2014/chart" uri="{C3380CC4-5D6E-409C-BE32-E72D297353CC}">
              <c16:uniqueId val="{00000000-A5E9-4B9B-97C1-23D77E6149E6}"/>
            </c:ext>
          </c:extLst>
        </c:ser>
        <c:ser>
          <c:idx val="1"/>
          <c:order val="1"/>
          <c:tx>
            <c:strRef>
              <c:f>Sheet2!$C$3</c:f>
              <c:strCache>
                <c:ptCount val="1"/>
                <c:pt idx="0">
                  <c:v>Sum of 12</c:v>
                </c:pt>
              </c:strCache>
            </c:strRef>
          </c:tx>
          <c:spPr>
            <a:solidFill>
              <a:schemeClr val="accent2"/>
            </a:solidFill>
            <a:ln>
              <a:noFill/>
            </a:ln>
            <a:effectLst/>
          </c:spPr>
          <c:invertIfNegative val="0"/>
          <c:cat>
            <c:multiLvlStrRef>
              <c:f>Sheet2!$A$4:$A$23</c:f>
              <c:multiLvlStrCache>
                <c:ptCount val="8"/>
                <c:lvl>
                  <c:pt idx="0">
                    <c:v>Recruitment Agency</c:v>
                  </c:pt>
                  <c:pt idx="1">
                    <c:v>Referral</c:v>
                  </c:pt>
                  <c:pt idx="2">
                    <c:v>Walk-in</c:v>
                  </c:pt>
                  <c:pt idx="3">
                    <c:v>Referral</c:v>
                  </c:pt>
                  <c:pt idx="4">
                    <c:v>On-Campus</c:v>
                  </c:pt>
                  <c:pt idx="5">
                    <c:v>Recruitment Agency</c:v>
                  </c:pt>
                  <c:pt idx="6">
                    <c:v>Referral</c:v>
                  </c:pt>
                  <c:pt idx="7">
                    <c:v>Referral</c:v>
                  </c:pt>
                </c:lvl>
                <c:lvl>
                  <c:pt idx="0">
                    <c:v>City</c:v>
                  </c:pt>
                  <c:pt idx="2">
                    <c:v>City</c:v>
                  </c:pt>
                  <c:pt idx="3">
                    <c:v>Suburb</c:v>
                  </c:pt>
                  <c:pt idx="4">
                    <c:v>City</c:v>
                  </c:pt>
                  <c:pt idx="5">
                    <c:v>City</c:v>
                  </c:pt>
                  <c:pt idx="7">
                    <c:v>Suburb</c:v>
                  </c:pt>
                </c:lvl>
                <c:lvl>
                  <c:pt idx="0">
                    <c:v>HR</c:v>
                  </c:pt>
                  <c:pt idx="2">
                    <c:v>Marketing</c:v>
                  </c:pt>
                  <c:pt idx="3">
                    <c:v>Purchasing</c:v>
                  </c:pt>
                  <c:pt idx="4">
                    <c:v>Sales</c:v>
                  </c:pt>
                  <c:pt idx="5">
                    <c:v>Technology</c:v>
                  </c:pt>
                </c:lvl>
              </c:multiLvlStrCache>
            </c:multiLvlStrRef>
          </c:cat>
          <c:val>
            <c:numRef>
              <c:f>Sheet2!$C$4:$C$23</c:f>
              <c:numCache>
                <c:formatCode>General</c:formatCode>
                <c:ptCount val="8"/>
                <c:pt idx="0">
                  <c:v>0</c:v>
                </c:pt>
                <c:pt idx="1">
                  <c:v>0</c:v>
                </c:pt>
                <c:pt idx="2">
                  <c:v>1</c:v>
                </c:pt>
                <c:pt idx="3">
                  <c:v>0</c:v>
                </c:pt>
                <c:pt idx="4">
                  <c:v>1</c:v>
                </c:pt>
                <c:pt idx="5">
                  <c:v>0</c:v>
                </c:pt>
                <c:pt idx="6">
                  <c:v>0</c:v>
                </c:pt>
                <c:pt idx="7">
                  <c:v>0</c:v>
                </c:pt>
              </c:numCache>
            </c:numRef>
          </c:val>
          <c:extLst>
            <c:ext xmlns:c16="http://schemas.microsoft.com/office/drawing/2014/chart" uri="{C3380CC4-5D6E-409C-BE32-E72D297353CC}">
              <c16:uniqueId val="{00000001-A5E9-4B9B-97C1-23D77E6149E6}"/>
            </c:ext>
          </c:extLst>
        </c:ser>
        <c:ser>
          <c:idx val="2"/>
          <c:order val="2"/>
          <c:tx>
            <c:strRef>
              <c:f>Sheet2!$D$3</c:f>
              <c:strCache>
                <c:ptCount val="1"/>
                <c:pt idx="0">
                  <c:v>Sum of 50</c:v>
                </c:pt>
              </c:strCache>
            </c:strRef>
          </c:tx>
          <c:spPr>
            <a:solidFill>
              <a:schemeClr val="accent3"/>
            </a:solidFill>
            <a:ln>
              <a:noFill/>
            </a:ln>
            <a:effectLst/>
          </c:spPr>
          <c:invertIfNegative val="0"/>
          <c:cat>
            <c:multiLvlStrRef>
              <c:f>Sheet2!$A$4:$A$23</c:f>
              <c:multiLvlStrCache>
                <c:ptCount val="8"/>
                <c:lvl>
                  <c:pt idx="0">
                    <c:v>Recruitment Agency</c:v>
                  </c:pt>
                  <c:pt idx="1">
                    <c:v>Referral</c:v>
                  </c:pt>
                  <c:pt idx="2">
                    <c:v>Walk-in</c:v>
                  </c:pt>
                  <c:pt idx="3">
                    <c:v>Referral</c:v>
                  </c:pt>
                  <c:pt idx="4">
                    <c:v>On-Campus</c:v>
                  </c:pt>
                  <c:pt idx="5">
                    <c:v>Recruitment Agency</c:v>
                  </c:pt>
                  <c:pt idx="6">
                    <c:v>Referral</c:v>
                  </c:pt>
                  <c:pt idx="7">
                    <c:v>Referral</c:v>
                  </c:pt>
                </c:lvl>
                <c:lvl>
                  <c:pt idx="0">
                    <c:v>City</c:v>
                  </c:pt>
                  <c:pt idx="2">
                    <c:v>City</c:v>
                  </c:pt>
                  <c:pt idx="3">
                    <c:v>Suburb</c:v>
                  </c:pt>
                  <c:pt idx="4">
                    <c:v>City</c:v>
                  </c:pt>
                  <c:pt idx="5">
                    <c:v>City</c:v>
                  </c:pt>
                  <c:pt idx="7">
                    <c:v>Suburb</c:v>
                  </c:pt>
                </c:lvl>
                <c:lvl>
                  <c:pt idx="0">
                    <c:v>HR</c:v>
                  </c:pt>
                  <c:pt idx="2">
                    <c:v>Marketing</c:v>
                  </c:pt>
                  <c:pt idx="3">
                    <c:v>Purchasing</c:v>
                  </c:pt>
                  <c:pt idx="4">
                    <c:v>Sales</c:v>
                  </c:pt>
                  <c:pt idx="5">
                    <c:v>Technology</c:v>
                  </c:pt>
                </c:lvl>
              </c:multiLvlStrCache>
            </c:multiLvlStrRef>
          </c:cat>
          <c:val>
            <c:numRef>
              <c:f>Sheet2!$D$4:$D$23</c:f>
              <c:numCache>
                <c:formatCode>General</c:formatCode>
                <c:ptCount val="8"/>
                <c:pt idx="0">
                  <c:v>33</c:v>
                </c:pt>
                <c:pt idx="1">
                  <c:v>35</c:v>
                </c:pt>
                <c:pt idx="2">
                  <c:v>31</c:v>
                </c:pt>
                <c:pt idx="3">
                  <c:v>66</c:v>
                </c:pt>
                <c:pt idx="4">
                  <c:v>44</c:v>
                </c:pt>
                <c:pt idx="5">
                  <c:v>25</c:v>
                </c:pt>
                <c:pt idx="6">
                  <c:v>45</c:v>
                </c:pt>
                <c:pt idx="7">
                  <c:v>43</c:v>
                </c:pt>
              </c:numCache>
            </c:numRef>
          </c:val>
          <c:extLst>
            <c:ext xmlns:c16="http://schemas.microsoft.com/office/drawing/2014/chart" uri="{C3380CC4-5D6E-409C-BE32-E72D297353CC}">
              <c16:uniqueId val="{00000002-A5E9-4B9B-97C1-23D77E6149E6}"/>
            </c:ext>
          </c:extLst>
        </c:ser>
        <c:dLbls>
          <c:showLegendKey val="0"/>
          <c:showVal val="0"/>
          <c:showCatName val="0"/>
          <c:showSerName val="0"/>
          <c:showPercent val="0"/>
          <c:showBubbleSize val="0"/>
        </c:dLbls>
        <c:gapWidth val="219"/>
        <c:overlap val="-27"/>
        <c:axId val="1378513487"/>
        <c:axId val="1303340687"/>
      </c:barChart>
      <c:catAx>
        <c:axId val="137851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340687"/>
        <c:crosses val="autoZero"/>
        <c:auto val="1"/>
        <c:lblAlgn val="ctr"/>
        <c:lblOffset val="100"/>
        <c:noMultiLvlLbl val="0"/>
      </c:catAx>
      <c:valAx>
        <c:axId val="1303340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13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 SARAVANA SUBIKSHA</a:t>
            </a:r>
          </a:p>
          <a:p>
            <a:r>
              <a:rPr lang="en-US" sz="2400" dirty="0"/>
              <a:t>REGISTER NO</a:t>
            </a:r>
            <a:r>
              <a:rPr lang="en-US" sz="2400"/>
              <a:t>: 2213391042055</a:t>
            </a:r>
            <a:endParaRPr lang="en-US" sz="2400" dirty="0"/>
          </a:p>
          <a:p>
            <a:r>
              <a:rPr lang="en-US" sz="2400" dirty="0"/>
              <a:t>DEPARTMENT: BACHELOR OF COMMERECE</a:t>
            </a:r>
          </a:p>
          <a:p>
            <a:r>
              <a:rPr lang="en-US" sz="2400" dirty="0"/>
              <a:t>COLLEGE: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A8908-D7C4-96D8-CD50-DDC060F9BB7E}"/>
              </a:ext>
            </a:extLst>
          </p:cNvPr>
          <p:cNvSpPr txBox="1"/>
          <p:nvPr/>
        </p:nvSpPr>
        <p:spPr>
          <a:xfrm>
            <a:off x="1743074" y="1051965"/>
            <a:ext cx="9534143"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Pivot </a:t>
            </a:r>
            <a:r>
              <a:rPr lang="en-US" sz="2800" dirty="0" err="1">
                <a:latin typeface="Times New Roman" panose="02020603050405020304" pitchFamily="18" charset="0"/>
                <a:cs typeface="Times New Roman" panose="02020603050405020304" pitchFamily="18" charset="0"/>
              </a:rPr>
              <a:t>Table:The</a:t>
            </a:r>
            <a:r>
              <a:rPr lang="en-US" sz="2800" dirty="0">
                <a:latin typeface="Times New Roman" panose="02020603050405020304" pitchFamily="18" charset="0"/>
                <a:cs typeface="Times New Roman" panose="02020603050405020304" pitchFamily="18" charset="0"/>
              </a:rPr>
              <a:t> table on the left presents data summarized by "Row Labels" (likely departments or categories) and their corresponding values across three columns: "Sum of 42419," "Sum of 12," and "Sum of 50."Pivot </a:t>
            </a:r>
            <a:r>
              <a:rPr lang="en-US" sz="2800" dirty="0" err="1">
                <a:latin typeface="Times New Roman" panose="02020603050405020304" pitchFamily="18" charset="0"/>
                <a:cs typeface="Times New Roman" panose="02020603050405020304" pitchFamily="18" charset="0"/>
              </a:rPr>
              <a:t>Chart:The</a:t>
            </a:r>
            <a:r>
              <a:rPr lang="en-US" sz="2800" dirty="0">
                <a:latin typeface="Times New Roman" panose="02020603050405020304" pitchFamily="18" charset="0"/>
                <a:cs typeface="Times New Roman" panose="02020603050405020304" pitchFamily="18" charset="0"/>
              </a:rPr>
              <a:t> bar chart on the right visually represents the data from the pivot table. The horizontal axis shows the "Row Labels," while the vertical axis represents the values in the three summarized columns. Data </a:t>
            </a:r>
            <a:r>
              <a:rPr lang="en-US" sz="2800" dirty="0" err="1">
                <a:latin typeface="Times New Roman" panose="02020603050405020304" pitchFamily="18" charset="0"/>
                <a:cs typeface="Times New Roman" panose="02020603050405020304" pitchFamily="18" charset="0"/>
              </a:rPr>
              <a:t>Modeling:This</a:t>
            </a:r>
            <a:r>
              <a:rPr lang="en-US" sz="2800" dirty="0">
                <a:latin typeface="Times New Roman" panose="02020603050405020304" pitchFamily="18" charset="0"/>
                <a:cs typeface="Times New Roman" panose="02020603050405020304" pitchFamily="18" charset="0"/>
              </a:rPr>
              <a:t> setup demonstrates a basic form of data modeling in Excel. The pivot table allows for quick summarization and analysis of data, while the pivot chart provides a visual representation of the same information.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522A934-F432-3A14-6011-21791CEF3625}"/>
              </a:ext>
            </a:extLst>
          </p:cNvPr>
          <p:cNvGraphicFramePr>
            <a:graphicFrameLocks/>
          </p:cNvGraphicFramePr>
          <p:nvPr>
            <p:extLst>
              <p:ext uri="{D42A27DB-BD31-4B8C-83A1-F6EECF244321}">
                <p14:modId xmlns:p14="http://schemas.microsoft.com/office/powerpoint/2010/main" val="1459698999"/>
              </p:ext>
            </p:extLst>
          </p:nvPr>
        </p:nvGraphicFramePr>
        <p:xfrm>
          <a:off x="5891023" y="2095500"/>
          <a:ext cx="4991097" cy="33734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9DD898DD-98F7-A7D4-3A50-F40593F5068C}"/>
              </a:ext>
            </a:extLst>
          </p:cNvPr>
          <p:cNvGraphicFramePr>
            <a:graphicFrameLocks noGrp="1"/>
          </p:cNvGraphicFramePr>
          <p:nvPr>
            <p:extLst>
              <p:ext uri="{D42A27DB-BD31-4B8C-83A1-F6EECF244321}">
                <p14:modId xmlns:p14="http://schemas.microsoft.com/office/powerpoint/2010/main" val="4075944565"/>
              </p:ext>
            </p:extLst>
          </p:nvPr>
        </p:nvGraphicFramePr>
        <p:xfrm>
          <a:off x="371474" y="1179120"/>
          <a:ext cx="5124452" cy="5466153"/>
        </p:xfrm>
        <a:graphic>
          <a:graphicData uri="http://schemas.openxmlformats.org/drawingml/2006/table">
            <a:tbl>
              <a:tblPr>
                <a:tableStyleId>{5C22544A-7EE6-4342-B048-85BDC9FD1C3A}</a:tableStyleId>
              </a:tblPr>
              <a:tblGrid>
                <a:gridCol w="2256483">
                  <a:extLst>
                    <a:ext uri="{9D8B030D-6E8A-4147-A177-3AD203B41FA5}">
                      <a16:colId xmlns:a16="http://schemas.microsoft.com/office/drawing/2014/main" val="3444150278"/>
                    </a:ext>
                  </a:extLst>
                </a:gridCol>
                <a:gridCol w="1136853">
                  <a:extLst>
                    <a:ext uri="{9D8B030D-6E8A-4147-A177-3AD203B41FA5}">
                      <a16:colId xmlns:a16="http://schemas.microsoft.com/office/drawing/2014/main" val="3917646970"/>
                    </a:ext>
                  </a:extLst>
                </a:gridCol>
                <a:gridCol w="865558">
                  <a:extLst>
                    <a:ext uri="{9D8B030D-6E8A-4147-A177-3AD203B41FA5}">
                      <a16:colId xmlns:a16="http://schemas.microsoft.com/office/drawing/2014/main" val="748123328"/>
                    </a:ext>
                  </a:extLst>
                </a:gridCol>
                <a:gridCol w="865558">
                  <a:extLst>
                    <a:ext uri="{9D8B030D-6E8A-4147-A177-3AD203B41FA5}">
                      <a16:colId xmlns:a16="http://schemas.microsoft.com/office/drawing/2014/main" val="2623369980"/>
                    </a:ext>
                  </a:extLst>
                </a:gridCol>
              </a:tblGrid>
              <a:tr h="260293">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42419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12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50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0114066"/>
                  </a:ext>
                </a:extLst>
              </a:tr>
              <a:tr h="260293">
                <a:tc>
                  <a:txBody>
                    <a:bodyPr/>
                    <a:lstStyle/>
                    <a:p>
                      <a:pPr algn="l" fontAlgn="b"/>
                      <a:r>
                        <a:rPr lang="en-IN" sz="1100" u="none" strike="noStrike">
                          <a:effectLst/>
                        </a:rPr>
                        <a:t>HR</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72224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68</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5003565"/>
                  </a:ext>
                </a:extLst>
              </a:tr>
              <a:tr h="260293">
                <a:tc>
                  <a:txBody>
                    <a:bodyPr/>
                    <a:lstStyle/>
                    <a:p>
                      <a:pPr algn="l" fontAlgn="b"/>
                      <a:r>
                        <a:rPr lang="en-IN" sz="1100" u="none" strike="noStrike">
                          <a:effectLst/>
                        </a:rPr>
                        <a:t>City</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72224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68</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346402"/>
                  </a:ext>
                </a:extLst>
              </a:tr>
              <a:tr h="260293">
                <a:tc>
                  <a:txBody>
                    <a:bodyPr/>
                    <a:lstStyle/>
                    <a:p>
                      <a:pPr algn="l" fontAlgn="b"/>
                      <a:r>
                        <a:rPr lang="en-IN" sz="1100" u="none" strike="noStrike">
                          <a:effectLst/>
                        </a:rPr>
                        <a:t>Recruitment Agency</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29805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5397392"/>
                  </a:ext>
                </a:extLst>
              </a:tr>
              <a:tr h="260293">
                <a:tc>
                  <a:txBody>
                    <a:bodyPr/>
                    <a:lstStyle/>
                    <a:p>
                      <a:pPr algn="l" fontAlgn="b"/>
                      <a:r>
                        <a:rPr lang="en-IN" sz="1100" u="none" strike="noStrike">
                          <a:effectLst/>
                        </a:rPr>
                        <a:t>Referral</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42419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0429285"/>
                  </a:ext>
                </a:extLst>
              </a:tr>
              <a:tr h="260293">
                <a:tc>
                  <a:txBody>
                    <a:bodyPr/>
                    <a:lstStyle/>
                    <a:p>
                      <a:pPr algn="l" fontAlgn="b"/>
                      <a:r>
                        <a:rPr lang="en-IN" sz="1100" u="none" strike="noStrike">
                          <a:effectLst/>
                        </a:rPr>
                        <a:t>Marketing</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65715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5700073"/>
                  </a:ext>
                </a:extLst>
              </a:tr>
              <a:tr h="260293">
                <a:tc>
                  <a:txBody>
                    <a:bodyPr/>
                    <a:lstStyle/>
                    <a:p>
                      <a:pPr algn="l" fontAlgn="b"/>
                      <a:r>
                        <a:rPr lang="en-IN" sz="1100" u="none" strike="noStrike">
                          <a:effectLst/>
                        </a:rPr>
                        <a:t>City</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65715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3455828"/>
                  </a:ext>
                </a:extLst>
              </a:tr>
              <a:tr h="260293">
                <a:tc>
                  <a:txBody>
                    <a:bodyPr/>
                    <a:lstStyle/>
                    <a:p>
                      <a:pPr algn="l" fontAlgn="b"/>
                      <a:r>
                        <a:rPr lang="en-IN" sz="1100" u="none" strike="noStrike">
                          <a:effectLst/>
                        </a:rPr>
                        <a:t>Walk-in</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65715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8312437"/>
                  </a:ext>
                </a:extLst>
              </a:tr>
              <a:tr h="260293">
                <a:tc>
                  <a:txBody>
                    <a:bodyPr/>
                    <a:lstStyle/>
                    <a:p>
                      <a:pPr algn="l" fontAlgn="b"/>
                      <a:r>
                        <a:rPr lang="en-IN" sz="1100" u="none" strike="noStrike" dirty="0">
                          <a:effectLst/>
                        </a:rPr>
                        <a:t>Purchasing</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129169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66</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7955536"/>
                  </a:ext>
                </a:extLst>
              </a:tr>
              <a:tr h="260293">
                <a:tc>
                  <a:txBody>
                    <a:bodyPr/>
                    <a:lstStyle/>
                    <a:p>
                      <a:pPr algn="l" fontAlgn="b"/>
                      <a:r>
                        <a:rPr lang="en-IN" sz="1100" u="none" strike="noStrike">
                          <a:effectLst/>
                        </a:rPr>
                        <a:t>Suburb</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129169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66</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0762360"/>
                  </a:ext>
                </a:extLst>
              </a:tr>
              <a:tr h="260293">
                <a:tc>
                  <a:txBody>
                    <a:bodyPr/>
                    <a:lstStyle/>
                    <a:p>
                      <a:pPr algn="l" fontAlgn="b"/>
                      <a:r>
                        <a:rPr lang="en-IN" sz="1100" u="none" strike="noStrike">
                          <a:effectLst/>
                        </a:rPr>
                        <a:t>Referral</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129169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4606239"/>
                  </a:ext>
                </a:extLst>
              </a:tr>
              <a:tr h="260293">
                <a:tc>
                  <a:txBody>
                    <a:bodyPr/>
                    <a:lstStyle/>
                    <a:p>
                      <a:pPr algn="l" fontAlgn="b"/>
                      <a:r>
                        <a:rPr lang="en-IN" sz="1100" u="none" strike="noStrike">
                          <a:effectLst/>
                        </a:rPr>
                        <a:t>Sales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29805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392280"/>
                  </a:ext>
                </a:extLst>
              </a:tr>
              <a:tr h="260293">
                <a:tc>
                  <a:txBody>
                    <a:bodyPr/>
                    <a:lstStyle/>
                    <a:p>
                      <a:pPr algn="l" fontAlgn="b"/>
                      <a:r>
                        <a:rPr lang="en-IN" sz="1100" u="none" strike="noStrike">
                          <a:effectLst/>
                        </a:rPr>
                        <a:t>City</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29805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9762597"/>
                  </a:ext>
                </a:extLst>
              </a:tr>
              <a:tr h="260293">
                <a:tc>
                  <a:txBody>
                    <a:bodyPr/>
                    <a:lstStyle/>
                    <a:p>
                      <a:pPr algn="l" fontAlgn="b"/>
                      <a:r>
                        <a:rPr lang="en-IN" sz="1100" u="none" strike="noStrike">
                          <a:effectLst/>
                        </a:rPr>
                        <a:t>On-Campus</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29805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3865354"/>
                  </a:ext>
                </a:extLst>
              </a:tr>
              <a:tr h="260293">
                <a:tc>
                  <a:txBody>
                    <a:bodyPr/>
                    <a:lstStyle/>
                    <a:p>
                      <a:pPr algn="l" fontAlgn="b"/>
                      <a:r>
                        <a:rPr lang="en-IN" sz="1100" u="none" strike="noStrike">
                          <a:effectLst/>
                        </a:rPr>
                        <a:t>Technology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132210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113</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2320155"/>
                  </a:ext>
                </a:extLst>
              </a:tr>
              <a:tr h="260293">
                <a:tc>
                  <a:txBody>
                    <a:bodyPr/>
                    <a:lstStyle/>
                    <a:p>
                      <a:pPr algn="l" fontAlgn="b"/>
                      <a:r>
                        <a:rPr lang="en-IN" sz="1100" u="none" strike="noStrike">
                          <a:effectLst/>
                        </a:rPr>
                        <a:t>City</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66495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9332203"/>
                  </a:ext>
                </a:extLst>
              </a:tr>
              <a:tr h="260293">
                <a:tc>
                  <a:txBody>
                    <a:bodyPr/>
                    <a:lstStyle/>
                    <a:p>
                      <a:pPr algn="l" fontAlgn="b"/>
                      <a:r>
                        <a:rPr lang="en-IN" sz="1100" u="none" strike="noStrike">
                          <a:effectLst/>
                        </a:rPr>
                        <a:t>Recruitment Agency</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24076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6548810"/>
                  </a:ext>
                </a:extLst>
              </a:tr>
              <a:tr h="260293">
                <a:tc>
                  <a:txBody>
                    <a:bodyPr/>
                    <a:lstStyle/>
                    <a:p>
                      <a:pPr algn="l" fontAlgn="b"/>
                      <a:r>
                        <a:rPr lang="en-IN" sz="1100" u="none" strike="noStrike">
                          <a:effectLst/>
                        </a:rPr>
                        <a:t>Referral</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42419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998804"/>
                  </a:ext>
                </a:extLst>
              </a:tr>
              <a:tr h="260293">
                <a:tc>
                  <a:txBody>
                    <a:bodyPr/>
                    <a:lstStyle/>
                    <a:p>
                      <a:pPr algn="l" fontAlgn="b"/>
                      <a:r>
                        <a:rPr lang="en-IN" sz="1100" u="none" strike="noStrike">
                          <a:effectLst/>
                        </a:rPr>
                        <a:t>Suburb</a:t>
                      </a:r>
                      <a:endParaRPr lang="en-IN" sz="1100" b="1"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IN" sz="1100" u="none" strike="noStrike">
                          <a:effectLst/>
                        </a:rPr>
                        <a:t>65715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0954765"/>
                  </a:ext>
                </a:extLst>
              </a:tr>
              <a:tr h="260293">
                <a:tc>
                  <a:txBody>
                    <a:bodyPr/>
                    <a:lstStyle/>
                    <a:p>
                      <a:pPr algn="l" fontAlgn="b"/>
                      <a:r>
                        <a:rPr lang="en-IN" sz="1100" u="none" strike="noStrike">
                          <a:effectLst/>
                        </a:rPr>
                        <a:t>Referral</a:t>
                      </a:r>
                      <a:endParaRPr lang="en-IN" sz="1100" b="0" i="0" u="none" strike="noStrike">
                        <a:solidFill>
                          <a:srgbClr val="000000"/>
                        </a:solidFill>
                        <a:effectLst/>
                        <a:latin typeface="Calibri" panose="020F0502020204030204" pitchFamily="34" charset="0"/>
                      </a:endParaRPr>
                    </a:p>
                  </a:txBody>
                  <a:tcPr marL="171450" marR="9525" marT="9525" marB="0" anchor="b"/>
                </a:tc>
                <a:tc>
                  <a:txBody>
                    <a:bodyPr/>
                    <a:lstStyle/>
                    <a:p>
                      <a:pPr algn="r" fontAlgn="b"/>
                      <a:r>
                        <a:rPr lang="en-IN" sz="1100" u="none" strike="noStrike">
                          <a:effectLst/>
                        </a:rPr>
                        <a:t>65715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0360355"/>
                  </a:ext>
                </a:extLst>
              </a:tr>
              <a:tr h="26029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429123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322</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151925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5C6EB5-257E-88B2-8195-F53066063514}"/>
              </a:ext>
            </a:extLst>
          </p:cNvPr>
          <p:cNvSpPr txBox="1"/>
          <p:nvPr/>
        </p:nvSpPr>
        <p:spPr>
          <a:xfrm>
            <a:off x="1752600" y="1371600"/>
            <a:ext cx="7239000" cy="5016758"/>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The image shows an Excel spreadsheet with a pivot table and a pivot chart. The pivot table summarizes data by department (HR, Marketing, Purchasing, Sales, Technology) and source (City, On-Campus, Recruitment Agency, Referral, Suburb, Walk-in). </a:t>
            </a:r>
            <a:r>
              <a:rPr lang="en-US" sz="3200" dirty="0">
                <a:latin typeface="Times New Roman" panose="02020603050405020304" pitchFamily="18" charset="0"/>
                <a:cs typeface="Times New Roman" panose="02020603050405020304" pitchFamily="18" charset="0"/>
              </a:rPr>
              <a:t>The pivot chart is a bar chart visualizing the "Sum of 50" values for each department and source combination.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C1A9574-B325-167B-F5BC-2BBD2378A41B}"/>
              </a:ext>
            </a:extLst>
          </p:cNvPr>
          <p:cNvSpPr txBox="1"/>
          <p:nvPr/>
        </p:nvSpPr>
        <p:spPr>
          <a:xfrm>
            <a:off x="629635" y="1427496"/>
            <a:ext cx="7915275" cy="4524315"/>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image appears to be a Pivot Table in </a:t>
            </a:r>
            <a:r>
              <a:rPr lang="en-IN" sz="2400" dirty="0" err="1">
                <a:latin typeface="Times New Roman" panose="02020603050405020304" pitchFamily="18" charset="0"/>
                <a:cs typeface="Times New Roman" panose="02020603050405020304" pitchFamily="18" charset="0"/>
              </a:rPr>
              <a:t>Excel.Here's</a:t>
            </a:r>
            <a:r>
              <a:rPr lang="en-IN" sz="2400" dirty="0">
                <a:latin typeface="Times New Roman" panose="02020603050405020304" pitchFamily="18" charset="0"/>
                <a:cs typeface="Times New Roman" panose="02020603050405020304" pitchFamily="18" charset="0"/>
              </a:rPr>
              <a:t> the information </a:t>
            </a:r>
            <a:r>
              <a:rPr lang="en-IN" sz="2400" dirty="0" err="1">
                <a:latin typeface="Times New Roman" panose="02020603050405020304" pitchFamily="18" charset="0"/>
                <a:cs typeface="Times New Roman" panose="02020603050405020304" pitchFamily="18" charset="0"/>
              </a:rPr>
              <a:t>displayed:Row</a:t>
            </a:r>
            <a:r>
              <a:rPr lang="en-IN" sz="2400" dirty="0">
                <a:latin typeface="Times New Roman" panose="02020603050405020304" pitchFamily="18" charset="0"/>
                <a:cs typeface="Times New Roman" panose="02020603050405020304" pitchFamily="18" charset="0"/>
              </a:rPr>
              <a:t> Labels: HR, Marketing, Purchasing, Sales, and </a:t>
            </a:r>
            <a:r>
              <a:rPr lang="en-IN" sz="2400" dirty="0" err="1">
                <a:latin typeface="Times New Roman" panose="02020603050405020304" pitchFamily="18" charset="0"/>
                <a:cs typeface="Times New Roman" panose="02020603050405020304" pitchFamily="18" charset="0"/>
              </a:rPr>
              <a:t>Technology.Column</a:t>
            </a:r>
            <a:r>
              <a:rPr lang="en-IN" sz="2400" dirty="0">
                <a:latin typeface="Times New Roman" panose="02020603050405020304" pitchFamily="18" charset="0"/>
                <a:cs typeface="Times New Roman" panose="02020603050405020304" pitchFamily="18" charset="0"/>
              </a:rPr>
              <a:t> Labels: City and </a:t>
            </a:r>
            <a:r>
              <a:rPr lang="en-IN" sz="2400" dirty="0" err="1">
                <a:latin typeface="Times New Roman" panose="02020603050405020304" pitchFamily="18" charset="0"/>
                <a:cs typeface="Times New Roman" panose="02020603050405020304" pitchFamily="18" charset="0"/>
              </a:rPr>
              <a:t>Suburb.Values:Sum</a:t>
            </a:r>
            <a:r>
              <a:rPr lang="en-IN" sz="2400" dirty="0">
                <a:latin typeface="Times New Roman" panose="02020603050405020304" pitchFamily="18" charset="0"/>
                <a:cs typeface="Times New Roman" panose="02020603050405020304" pitchFamily="18" charset="0"/>
              </a:rPr>
              <a:t> of a field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"Sum of 42419"Sum of a field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"Sum of 12"Sum of a field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"Sum of 50"Specific Data Points:</a:t>
            </a:r>
            <a:r>
              <a:rPr lang="en-US" sz="2400" dirty="0">
                <a:latin typeface="Times New Roman" panose="02020603050405020304" pitchFamily="18" charset="0"/>
                <a:cs typeface="Times New Roman" panose="02020603050405020304" pitchFamily="18" charset="0"/>
              </a:rPr>
              <a:t>HR has 72224 for City and 0 for Suburb in the "Sum of 42419" </a:t>
            </a:r>
            <a:r>
              <a:rPr lang="en-US" sz="2400" dirty="0" err="1">
                <a:latin typeface="Times New Roman" panose="02020603050405020304" pitchFamily="18" charset="0"/>
                <a:cs typeface="Times New Roman" panose="02020603050405020304" pitchFamily="18" charset="0"/>
              </a:rPr>
              <a:t>field.Marketing</a:t>
            </a:r>
            <a:r>
              <a:rPr lang="en-US" sz="2400" dirty="0">
                <a:latin typeface="Times New Roman" panose="02020603050405020304" pitchFamily="18" charset="0"/>
                <a:cs typeface="Times New Roman" panose="02020603050405020304" pitchFamily="18" charset="0"/>
              </a:rPr>
              <a:t> has 65715 for City and 1 for City in the "Sum of 12" </a:t>
            </a:r>
            <a:r>
              <a:rPr lang="en-US" sz="2400" dirty="0" err="1">
                <a:latin typeface="Times New Roman" panose="02020603050405020304" pitchFamily="18" charset="0"/>
                <a:cs typeface="Times New Roman" panose="02020603050405020304" pitchFamily="18" charset="0"/>
              </a:rPr>
              <a:t>field.Technology</a:t>
            </a:r>
            <a:r>
              <a:rPr lang="en-US" sz="2400" dirty="0">
                <a:latin typeface="Times New Roman" panose="02020603050405020304" pitchFamily="18" charset="0"/>
                <a:cs typeface="Times New Roman" panose="02020603050405020304" pitchFamily="18" charset="0"/>
              </a:rPr>
              <a:t> has 66495 for City and 65715 for Suburb in the "Sum of 42419" </a:t>
            </a:r>
            <a:r>
              <a:rPr lang="en-US" sz="2400" dirty="0" err="1">
                <a:latin typeface="Times New Roman" panose="02020603050405020304" pitchFamily="18" charset="0"/>
                <a:cs typeface="Times New Roman" panose="02020603050405020304" pitchFamily="18" charset="0"/>
              </a:rPr>
              <a:t>field.Grand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Total:The</a:t>
            </a:r>
            <a:r>
              <a:rPr lang="en-US" sz="2400" dirty="0">
                <a:latin typeface="Times New Roman" panose="02020603050405020304" pitchFamily="18" charset="0"/>
                <a:cs typeface="Times New Roman" panose="02020603050405020304" pitchFamily="18" charset="0"/>
              </a:rPr>
              <a:t> Grand Total row shows the sums of each column for all the row </a:t>
            </a:r>
            <a:r>
              <a:rPr lang="en-US" sz="2400" dirty="0" err="1">
                <a:latin typeface="Times New Roman" panose="02020603050405020304" pitchFamily="18" charset="0"/>
                <a:cs typeface="Times New Roman" panose="02020603050405020304" pitchFamily="18" charset="0"/>
              </a:rPr>
              <a:t>labels.For</a:t>
            </a:r>
            <a:r>
              <a:rPr lang="en-US" sz="2400" dirty="0">
                <a:latin typeface="Times New Roman" panose="02020603050405020304" pitchFamily="18" charset="0"/>
                <a:cs typeface="Times New Roman" panose="02020603050405020304" pitchFamily="18" charset="0"/>
              </a:rPr>
              <a:t> example, the "Sum of 42419" field has a Grand Total of 429123.</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1552148"/>
            <a:ext cx="7924800" cy="489364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image showcases a PivotTable in Microsoft Excel, providing a summarized view of project </a:t>
            </a:r>
            <a:r>
              <a:rPr lang="en-US" sz="2400" b="0" i="0" dirty="0" err="1">
                <a:solidFill>
                  <a:srgbClr val="0D0D0D"/>
                </a:solidFill>
                <a:effectLst/>
                <a:latin typeface="Times New Roman" panose="02020603050405020304" pitchFamily="18" charset="0"/>
                <a:cs typeface="Times New Roman" panose="02020603050405020304" pitchFamily="18" charset="0"/>
              </a:rPr>
              <a:t>data.Key</a:t>
            </a:r>
            <a:r>
              <a:rPr lang="en-US" sz="2400" b="0" i="0" dirty="0">
                <a:solidFill>
                  <a:srgbClr val="0D0D0D"/>
                </a:solidFill>
                <a:effectLst/>
                <a:latin typeface="Times New Roman" panose="02020603050405020304" pitchFamily="18" charset="0"/>
                <a:cs typeface="Times New Roman" panose="02020603050405020304" pitchFamily="18" charset="0"/>
              </a:rPr>
              <a:t> elements in the </a:t>
            </a:r>
            <a:r>
              <a:rPr lang="en-US" sz="2400" b="0" i="0" dirty="0" err="1">
                <a:solidFill>
                  <a:srgbClr val="0D0D0D"/>
                </a:solidFill>
                <a:effectLst/>
                <a:latin typeface="Times New Roman" panose="02020603050405020304" pitchFamily="18" charset="0"/>
                <a:cs typeface="Times New Roman" panose="02020603050405020304" pitchFamily="18" charset="0"/>
              </a:rPr>
              <a:t>image:Row</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Labels:The</a:t>
            </a:r>
            <a:r>
              <a:rPr lang="en-US" sz="2400" b="0" i="0" dirty="0">
                <a:solidFill>
                  <a:srgbClr val="0D0D0D"/>
                </a:solidFill>
                <a:effectLst/>
                <a:latin typeface="Times New Roman" panose="02020603050405020304" pitchFamily="18" charset="0"/>
                <a:cs typeface="Times New Roman" panose="02020603050405020304" pitchFamily="18" charset="0"/>
              </a:rPr>
              <a:t> leftmost column lists the categories being analyzed, including department (e.g., HR, Marketing, Sales), location (e.g., City, Suburb), and recruitment source (e.g., Recruitment Agency, Referral, Walk-in).</a:t>
            </a:r>
            <a:r>
              <a:rPr lang="en-US" sz="2400" b="0" i="0" dirty="0" err="1">
                <a:solidFill>
                  <a:srgbClr val="0D0D0D"/>
                </a:solidFill>
                <a:effectLst/>
                <a:latin typeface="Times New Roman" panose="02020603050405020304" pitchFamily="18" charset="0"/>
                <a:cs typeface="Times New Roman" panose="02020603050405020304" pitchFamily="18" charset="0"/>
              </a:rPr>
              <a:t>Values:The</a:t>
            </a:r>
            <a:r>
              <a:rPr lang="en-US" sz="2400" b="0" i="0" dirty="0">
                <a:solidFill>
                  <a:srgbClr val="0D0D0D"/>
                </a:solidFill>
                <a:effectLst/>
                <a:latin typeface="Times New Roman" panose="02020603050405020304" pitchFamily="18" charset="0"/>
                <a:cs typeface="Times New Roman" panose="02020603050405020304" pitchFamily="18" charset="0"/>
              </a:rPr>
              <a:t> columns to the right display the summarized data for each category, such as the sum of costs, headcount, or other metrics relevant to the project. Grand </a:t>
            </a:r>
            <a:r>
              <a:rPr lang="en-US" sz="2400" b="0" i="0" dirty="0" err="1">
                <a:solidFill>
                  <a:srgbClr val="0D0D0D"/>
                </a:solidFill>
                <a:effectLst/>
                <a:latin typeface="Times New Roman" panose="02020603050405020304" pitchFamily="18" charset="0"/>
                <a:cs typeface="Times New Roman" panose="02020603050405020304" pitchFamily="18" charset="0"/>
              </a:rPr>
              <a:t>Total:The</a:t>
            </a:r>
            <a:r>
              <a:rPr lang="en-US" sz="2400" b="0" i="0" dirty="0">
                <a:solidFill>
                  <a:srgbClr val="0D0D0D"/>
                </a:solidFill>
                <a:effectLst/>
                <a:latin typeface="Times New Roman" panose="02020603050405020304" pitchFamily="18" charset="0"/>
                <a:cs typeface="Times New Roman" panose="02020603050405020304" pitchFamily="18" charset="0"/>
              </a:rPr>
              <a:t> bottom row displays the total values across all </a:t>
            </a:r>
            <a:r>
              <a:rPr lang="en-US" sz="2400" b="0" i="0" dirty="0" err="1">
                <a:solidFill>
                  <a:srgbClr val="0D0D0D"/>
                </a:solidFill>
                <a:effectLst/>
                <a:latin typeface="Times New Roman" panose="02020603050405020304" pitchFamily="18" charset="0"/>
                <a:cs typeface="Times New Roman" panose="02020603050405020304" pitchFamily="18" charset="0"/>
              </a:rPr>
              <a:t>categories.PivotTable</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Fields:The</a:t>
            </a:r>
            <a:r>
              <a:rPr lang="en-US" sz="2400" b="0" i="0" dirty="0">
                <a:solidFill>
                  <a:srgbClr val="0D0D0D"/>
                </a:solidFill>
                <a:effectLst/>
                <a:latin typeface="Times New Roman" panose="02020603050405020304" pitchFamily="18" charset="0"/>
                <a:cs typeface="Times New Roman" panose="02020603050405020304" pitchFamily="18" charset="0"/>
              </a:rPr>
              <a:t> right side of the image likely shows the PivotTable Fields pane, which allows users to drag and drop fields to create and customize the PIVOT TABLE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6FE7848-D8FD-113D-36F6-E9E149D5CB8F}"/>
              </a:ext>
            </a:extLst>
          </p:cNvPr>
          <p:cNvSpPr txBox="1"/>
          <p:nvPr/>
        </p:nvSpPr>
        <p:spPr>
          <a:xfrm>
            <a:off x="1981200" y="1802853"/>
            <a:ext cx="6101254" cy="2893100"/>
          </a:xfrm>
          <a:prstGeom prst="rect">
            <a:avLst/>
          </a:prstGeom>
          <a:noFill/>
        </p:spPr>
        <p:txBody>
          <a:bodyPr wrap="square">
            <a:spAutoFit/>
          </a:bodyPr>
          <a:lstStyle/>
          <a:p>
            <a:pPr algn="just"/>
            <a:r>
              <a:rPr lang="en-IN" sz="2600" dirty="0">
                <a:latin typeface="Times New Roman" panose="02020603050405020304" pitchFamily="18" charset="0"/>
                <a:cs typeface="Times New Roman" panose="02020603050405020304" pitchFamily="18" charset="0"/>
              </a:rPr>
              <a:t>In this Excel spreadsheet, it's not clear who the end users are. The data seems to be related to recruitment, with columns like "Department", "City", and "</a:t>
            </a:r>
            <a:r>
              <a:rPr lang="en-IN" sz="2600" dirty="0" err="1">
                <a:latin typeface="Times New Roman" panose="02020603050405020304" pitchFamily="18" charset="0"/>
                <a:cs typeface="Times New Roman" panose="02020603050405020304" pitchFamily="18" charset="0"/>
              </a:rPr>
              <a:t>Source".To</a:t>
            </a:r>
            <a:r>
              <a:rPr lang="en-IN" sz="2600" dirty="0">
                <a:latin typeface="Times New Roman" panose="02020603050405020304" pitchFamily="18" charset="0"/>
                <a:cs typeface="Times New Roman" panose="02020603050405020304" pitchFamily="18" charset="0"/>
              </a:rPr>
              <a:t> determine the end users, we'd need more context about the purpose of the spreadsheet and who would be using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AB49ED9-49F2-F507-FDB2-5A8DCA45235E}"/>
              </a:ext>
            </a:extLst>
          </p:cNvPr>
          <p:cNvSpPr txBox="1"/>
          <p:nvPr/>
        </p:nvSpPr>
        <p:spPr>
          <a:xfrm>
            <a:off x="2850931" y="1320393"/>
            <a:ext cx="7969469" cy="5262979"/>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Based on the image, it seems to be a PivotTable in Excel showcasing data related to recruitment channels and </a:t>
            </a:r>
            <a:r>
              <a:rPr lang="en-IN" sz="2400" dirty="0" err="1">
                <a:latin typeface="Times New Roman" panose="02020603050405020304" pitchFamily="18" charset="0"/>
                <a:cs typeface="Times New Roman" panose="02020603050405020304" pitchFamily="18" charset="0"/>
              </a:rPr>
              <a:t>locations.Here's</a:t>
            </a:r>
            <a:r>
              <a:rPr lang="en-IN" sz="2400" dirty="0">
                <a:latin typeface="Times New Roman" panose="02020603050405020304" pitchFamily="18" charset="0"/>
                <a:cs typeface="Times New Roman" panose="02020603050405020304" pitchFamily="18" charset="0"/>
              </a:rPr>
              <a:t> what we can </a:t>
            </a:r>
            <a:r>
              <a:rPr lang="en-IN" sz="2400" dirty="0" err="1">
                <a:latin typeface="Times New Roman" panose="02020603050405020304" pitchFamily="18" charset="0"/>
                <a:cs typeface="Times New Roman" panose="02020603050405020304" pitchFamily="18" charset="0"/>
              </a:rPr>
              <a:t>gather:Solution</a:t>
            </a:r>
            <a:r>
              <a:rPr lang="en-IN" sz="2400" dirty="0">
                <a:latin typeface="Times New Roman" panose="02020603050405020304" pitchFamily="18" charset="0"/>
                <a:cs typeface="Times New Roman" panose="02020603050405020304" pitchFamily="18" charset="0"/>
              </a:rPr>
              <a:t>: The table provides an analysis of recruitment data, breaking down the number of hires by department, location, and recruitment </a:t>
            </a:r>
            <a:r>
              <a:rPr lang="en-IN" sz="2400" dirty="0" err="1">
                <a:latin typeface="Times New Roman" panose="02020603050405020304" pitchFamily="18" charset="0"/>
                <a:cs typeface="Times New Roman" panose="02020603050405020304" pitchFamily="18" charset="0"/>
              </a:rPr>
              <a:t>channel.Value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Proposition:Insights</a:t>
            </a:r>
            <a:r>
              <a:rPr lang="en-IN" sz="2400" dirty="0">
                <a:latin typeface="Times New Roman" panose="02020603050405020304" pitchFamily="18" charset="0"/>
                <a:cs typeface="Times New Roman" panose="02020603050405020304" pitchFamily="18" charset="0"/>
              </a:rPr>
              <a:t> into Recruitment </a:t>
            </a:r>
          </a:p>
          <a:p>
            <a:pPr algn="just"/>
            <a:r>
              <a:rPr lang="en-IN" sz="2400" dirty="0" err="1">
                <a:latin typeface="Times New Roman" panose="02020603050405020304" pitchFamily="18" charset="0"/>
                <a:cs typeface="Times New Roman" panose="02020603050405020304" pitchFamily="18" charset="0"/>
              </a:rPr>
              <a:t>Effectiveness:The</a:t>
            </a:r>
            <a:r>
              <a:rPr lang="en-IN" sz="2400" dirty="0">
                <a:latin typeface="Times New Roman" panose="02020603050405020304" pitchFamily="18" charset="0"/>
                <a:cs typeface="Times New Roman" panose="02020603050405020304" pitchFamily="18" charset="0"/>
              </a:rPr>
              <a:t> table allows for quick identification of the most successful recruitment channels and locations for each </a:t>
            </a:r>
            <a:r>
              <a:rPr lang="en-IN" sz="2400" dirty="0" err="1">
                <a:latin typeface="Times New Roman" panose="02020603050405020304" pitchFamily="18" charset="0"/>
                <a:cs typeface="Times New Roman" panose="02020603050405020304" pitchFamily="18" charset="0"/>
              </a:rPr>
              <a:t>department.Data</a:t>
            </a:r>
            <a:r>
              <a:rPr lang="en-IN" sz="2400" dirty="0">
                <a:latin typeface="Times New Roman" panose="02020603050405020304" pitchFamily="18" charset="0"/>
                <a:cs typeface="Times New Roman" panose="02020603050405020304" pitchFamily="18" charset="0"/>
              </a:rPr>
              <a:t>-Driven Decision </a:t>
            </a:r>
            <a:r>
              <a:rPr lang="en-IN" sz="2400" dirty="0" err="1">
                <a:latin typeface="Times New Roman" panose="02020603050405020304" pitchFamily="18" charset="0"/>
                <a:cs typeface="Times New Roman" panose="02020603050405020304" pitchFamily="18" charset="0"/>
              </a:rPr>
              <a:t>Making:By</a:t>
            </a:r>
            <a:r>
              <a:rPr lang="en-IN" sz="2400" dirty="0">
                <a:latin typeface="Times New Roman" panose="02020603050405020304" pitchFamily="18" charset="0"/>
                <a:cs typeface="Times New Roman" panose="02020603050405020304" pitchFamily="18" charset="0"/>
              </a:rPr>
              <a:t> visualizing the data in this way, businesses can make informed decisions about where to allocate resources for future recruitment </a:t>
            </a:r>
            <a:r>
              <a:rPr lang="en-IN" sz="2400" dirty="0" err="1">
                <a:latin typeface="Times New Roman" panose="02020603050405020304" pitchFamily="18" charset="0"/>
                <a:cs typeface="Times New Roman" panose="02020603050405020304" pitchFamily="18" charset="0"/>
              </a:rPr>
              <a:t>efforts.Performance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Tracking:The</a:t>
            </a:r>
            <a:r>
              <a:rPr lang="en-IN" sz="2400" dirty="0">
                <a:latin typeface="Times New Roman" panose="02020603050405020304" pitchFamily="18" charset="0"/>
                <a:cs typeface="Times New Roman" panose="02020603050405020304" pitchFamily="18" charset="0"/>
              </a:rPr>
              <a:t> table can be used to track the performance of different recruitment channels over time, helping to identify trends and areas for improvement</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FB9240F-6F94-4C1E-C4AE-DB90914A8B74}"/>
              </a:ext>
            </a:extLst>
          </p:cNvPr>
          <p:cNvSpPr txBox="1"/>
          <p:nvPr/>
        </p:nvSpPr>
        <p:spPr>
          <a:xfrm>
            <a:off x="1143000" y="1143634"/>
            <a:ext cx="9677400"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image displays a dataset in an Excel spreadsheet, likely showing recruitment </a:t>
            </a:r>
            <a:r>
              <a:rPr lang="en-US" sz="2400" dirty="0" err="1">
                <a:latin typeface="Times New Roman" panose="02020603050405020304" pitchFamily="18" charset="0"/>
                <a:cs typeface="Times New Roman" panose="02020603050405020304" pitchFamily="18" charset="0"/>
              </a:rPr>
              <a:t>data.Key</a:t>
            </a:r>
            <a:r>
              <a:rPr lang="en-US" sz="2400" dirty="0">
                <a:latin typeface="Times New Roman" panose="02020603050405020304" pitchFamily="18" charset="0"/>
                <a:cs typeface="Times New Roman" panose="02020603050405020304" pitchFamily="18" charset="0"/>
              </a:rPr>
              <a:t> aspects of the dataset:</a:t>
            </a:r>
          </a:p>
          <a:p>
            <a:pPr algn="just"/>
            <a:r>
              <a:rPr lang="en-US" sz="2400" dirty="0" err="1">
                <a:latin typeface="Times New Roman" panose="02020603050405020304" pitchFamily="18" charset="0"/>
                <a:cs typeface="Times New Roman" panose="02020603050405020304" pitchFamily="18" charset="0"/>
              </a:rPr>
              <a:t>Rows:Represent</a:t>
            </a:r>
            <a:r>
              <a:rPr lang="en-US" sz="2400" dirty="0">
                <a:latin typeface="Times New Roman" panose="02020603050405020304" pitchFamily="18" charset="0"/>
                <a:cs typeface="Times New Roman" panose="02020603050405020304" pitchFamily="18" charset="0"/>
              </a:rPr>
              <a:t> different departments (HR, Marketing, Purchasing, Sales, Technology) and their respective recruitment channels (City, Suburb, Recruitment Agency, Referral, Walk-in, On-Campus). </a:t>
            </a:r>
          </a:p>
          <a:p>
            <a:pPr algn="just"/>
            <a:r>
              <a:rPr lang="en-US" sz="2400" dirty="0">
                <a:latin typeface="Times New Roman" panose="02020603050405020304" pitchFamily="18" charset="0"/>
                <a:cs typeface="Times New Roman" panose="02020603050405020304" pitchFamily="18" charset="0"/>
              </a:rPr>
              <a:t>The image displays a dataset in an Excel spreadsheet, likely showing recruitment </a:t>
            </a:r>
            <a:r>
              <a:rPr lang="en-US" sz="2400" dirty="0" err="1">
                <a:latin typeface="Times New Roman" panose="02020603050405020304" pitchFamily="18" charset="0"/>
                <a:cs typeface="Times New Roman" panose="02020603050405020304" pitchFamily="18" charset="0"/>
              </a:rPr>
              <a:t>data.Key</a:t>
            </a:r>
            <a:r>
              <a:rPr lang="en-US" sz="2400" dirty="0">
                <a:latin typeface="Times New Roman" panose="02020603050405020304" pitchFamily="18" charset="0"/>
                <a:cs typeface="Times New Roman" panose="02020603050405020304" pitchFamily="18" charset="0"/>
              </a:rPr>
              <a:t> aspects of the </a:t>
            </a:r>
            <a:r>
              <a:rPr lang="en-US" sz="2400" dirty="0" err="1">
                <a:latin typeface="Times New Roman" panose="02020603050405020304" pitchFamily="18" charset="0"/>
                <a:cs typeface="Times New Roman" panose="02020603050405020304" pitchFamily="18" charset="0"/>
              </a:rPr>
              <a:t>dataset:Rows:Represent</a:t>
            </a:r>
            <a:r>
              <a:rPr lang="en-US" sz="2400" dirty="0">
                <a:latin typeface="Times New Roman" panose="02020603050405020304" pitchFamily="18" charset="0"/>
                <a:cs typeface="Times New Roman" panose="02020603050405020304" pitchFamily="18" charset="0"/>
              </a:rPr>
              <a:t> different departments (HR, Marketing, Purchasing, Sales, Technology) and their respective recruitment channels (City, Suburb, Recruitment Agency, Referral, Walk-in, On-Campus).</a:t>
            </a:r>
            <a:r>
              <a:rPr lang="en-IN" sz="2400" dirty="0">
                <a:latin typeface="Times New Roman" panose="02020603050405020304" pitchFamily="18" charset="0"/>
                <a:cs typeface="Times New Roman" panose="02020603050405020304" pitchFamily="18" charset="0"/>
              </a:rPr>
              <a:t>The image displays a dataset in an Excel spreadsheet, likely showing recruitment </a:t>
            </a:r>
            <a:r>
              <a:rPr lang="en-IN" sz="2400" dirty="0" err="1">
                <a:latin typeface="Times New Roman" panose="02020603050405020304" pitchFamily="18" charset="0"/>
                <a:cs typeface="Times New Roman" panose="02020603050405020304" pitchFamily="18" charset="0"/>
              </a:rPr>
              <a:t>data.Key</a:t>
            </a:r>
            <a:r>
              <a:rPr lang="en-IN" sz="2400" dirty="0">
                <a:latin typeface="Times New Roman" panose="02020603050405020304" pitchFamily="18" charset="0"/>
                <a:cs typeface="Times New Roman" panose="02020603050405020304" pitchFamily="18" charset="0"/>
              </a:rPr>
              <a:t> aspects of the </a:t>
            </a:r>
            <a:r>
              <a:rPr lang="en-IN" sz="2400" dirty="0" err="1">
                <a:latin typeface="Times New Roman" panose="02020603050405020304" pitchFamily="18" charset="0"/>
                <a:cs typeface="Times New Roman" panose="02020603050405020304" pitchFamily="18" charset="0"/>
              </a:rPr>
              <a:t>dataset:Rows:Represent</a:t>
            </a:r>
            <a:r>
              <a:rPr lang="en-IN" sz="2400" dirty="0">
                <a:latin typeface="Times New Roman" panose="02020603050405020304" pitchFamily="18" charset="0"/>
                <a:cs typeface="Times New Roman" panose="02020603050405020304" pitchFamily="18" charset="0"/>
              </a:rPr>
              <a:t> different departments (HR, Marketing, Purchasing, Sales, Technology) and their respective recruitment channels (City, Suburb, Recruitment Agency, Referral, Walk-in, On-Campus).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45DBFB-493F-E813-BC55-054F6B32A295}"/>
              </a:ext>
            </a:extLst>
          </p:cNvPr>
          <p:cNvSpPr txBox="1"/>
          <p:nvPr/>
        </p:nvSpPr>
        <p:spPr>
          <a:xfrm>
            <a:off x="2559926" y="1389428"/>
            <a:ext cx="7803274"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Data in the </a:t>
            </a:r>
            <a:r>
              <a:rPr lang="en-IN" sz="2400" dirty="0" err="1">
                <a:latin typeface="Times New Roman" panose="02020603050405020304" pitchFamily="18" charset="0"/>
                <a:cs typeface="Times New Roman" panose="02020603050405020304" pitchFamily="18" charset="0"/>
              </a:rPr>
              <a:t>Spreadsheet:Row</a:t>
            </a:r>
            <a:r>
              <a:rPr lang="en-IN" sz="2400" dirty="0">
                <a:latin typeface="Times New Roman" panose="02020603050405020304" pitchFamily="18" charset="0"/>
                <a:cs typeface="Times New Roman" panose="02020603050405020304" pitchFamily="18" charset="0"/>
              </a:rPr>
              <a:t> Labels: The first column lists the categories, which are "Female," "Male," and "Grand </a:t>
            </a:r>
            <a:r>
              <a:rPr lang="en-IN" sz="2400" dirty="0" err="1">
                <a:latin typeface="Times New Roman" panose="02020603050405020304" pitchFamily="18" charset="0"/>
                <a:cs typeface="Times New Roman" panose="02020603050405020304" pitchFamily="18" charset="0"/>
              </a:rPr>
              <a:t>Total."Sum</a:t>
            </a:r>
            <a:r>
              <a:rPr lang="en-IN" sz="2400" dirty="0">
                <a:latin typeface="Times New Roman" panose="02020603050405020304" pitchFamily="18" charset="0"/>
                <a:cs typeface="Times New Roman" panose="02020603050405020304" pitchFamily="18" charset="0"/>
              </a:rPr>
              <a:t> of ID: This column represents the sum of employee </a:t>
            </a:r>
            <a:r>
              <a:rPr lang="en-IN" sz="2400" dirty="0" err="1">
                <a:latin typeface="Times New Roman" panose="02020603050405020304" pitchFamily="18" charset="0"/>
                <a:cs typeface="Times New Roman" panose="02020603050405020304" pitchFamily="18" charset="0"/>
              </a:rPr>
              <a:t>IDs.Sum</a:t>
            </a:r>
            <a:r>
              <a:rPr lang="en-IN" sz="2400" dirty="0">
                <a:latin typeface="Times New Roman" panose="02020603050405020304" pitchFamily="18" charset="0"/>
                <a:cs typeface="Times New Roman" panose="02020603050405020304" pitchFamily="18" charset="0"/>
              </a:rPr>
              <a:t> of </a:t>
            </a:r>
            <a:r>
              <a:rPr lang="en-IN" sz="2400" dirty="0" err="1">
                <a:latin typeface="Times New Roman" panose="02020603050405020304" pitchFamily="18" charset="0"/>
                <a:cs typeface="Times New Roman" panose="02020603050405020304" pitchFamily="18" charset="0"/>
              </a:rPr>
              <a:t>Experience_Years</a:t>
            </a:r>
            <a:r>
              <a:rPr lang="en-IN" sz="2400" dirty="0">
                <a:latin typeface="Times New Roman" panose="02020603050405020304" pitchFamily="18" charset="0"/>
                <a:cs typeface="Times New Roman" panose="02020603050405020304" pitchFamily="18" charset="0"/>
              </a:rPr>
              <a:t>: This column shows the sum of years of experience for each </a:t>
            </a:r>
            <a:r>
              <a:rPr lang="en-IN" sz="2400" dirty="0" err="1">
                <a:latin typeface="Times New Roman" panose="02020603050405020304" pitchFamily="18" charset="0"/>
                <a:cs typeface="Times New Roman" panose="02020603050405020304" pitchFamily="18" charset="0"/>
              </a:rPr>
              <a:t>category.Sum</a:t>
            </a:r>
            <a:r>
              <a:rPr lang="en-IN" sz="2400" dirty="0">
                <a:latin typeface="Times New Roman" panose="02020603050405020304" pitchFamily="18" charset="0"/>
                <a:cs typeface="Times New Roman" panose="02020603050405020304" pitchFamily="18" charset="0"/>
              </a:rPr>
              <a:t> of Age: This column displays the sum of ages for each </a:t>
            </a:r>
            <a:r>
              <a:rPr lang="en-IN" sz="2400" dirty="0" err="1">
                <a:latin typeface="Times New Roman" panose="02020603050405020304" pitchFamily="18" charset="0"/>
                <a:cs typeface="Times New Roman" panose="02020603050405020304" pitchFamily="18" charset="0"/>
              </a:rPr>
              <a:t>category.Bar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Chart:The</a:t>
            </a:r>
            <a:r>
              <a:rPr lang="en-IN" sz="2400" dirty="0">
                <a:latin typeface="Times New Roman" panose="02020603050405020304" pitchFamily="18" charset="0"/>
                <a:cs typeface="Times New Roman" panose="02020603050405020304" pitchFamily="18" charset="0"/>
              </a:rPr>
              <a:t> bar chart visualizes the data from the </a:t>
            </a:r>
            <a:r>
              <a:rPr lang="en-IN" sz="2400" dirty="0" err="1">
                <a:latin typeface="Times New Roman" panose="02020603050405020304" pitchFamily="18" charset="0"/>
                <a:cs typeface="Times New Roman" panose="02020603050405020304" pitchFamily="18" charset="0"/>
              </a:rPr>
              <a:t>spreadsheet.The</a:t>
            </a:r>
            <a:r>
              <a:rPr lang="en-IN" sz="2400" dirty="0">
                <a:latin typeface="Times New Roman" panose="02020603050405020304" pitchFamily="18" charset="0"/>
                <a:cs typeface="Times New Roman" panose="02020603050405020304" pitchFamily="18" charset="0"/>
              </a:rPr>
              <a:t> x-axis represents the categories: "Female" and "</a:t>
            </a:r>
            <a:r>
              <a:rPr lang="en-IN" sz="2400" dirty="0" err="1">
                <a:latin typeface="Times New Roman" panose="02020603050405020304" pitchFamily="18" charset="0"/>
                <a:cs typeface="Times New Roman" panose="02020603050405020304" pitchFamily="18" charset="0"/>
              </a:rPr>
              <a:t>Male."The</a:t>
            </a:r>
            <a:r>
              <a:rPr lang="en-IN" sz="2400" dirty="0">
                <a:latin typeface="Times New Roman" panose="02020603050405020304" pitchFamily="18" charset="0"/>
                <a:cs typeface="Times New Roman" panose="02020603050405020304" pitchFamily="18" charset="0"/>
              </a:rPr>
              <a:t> y-axis represents the values for the different sums (ID, Experience Years, and Age).There are three bars for each category, representing the three different </a:t>
            </a:r>
            <a:r>
              <a:rPr lang="en-IN" sz="2400" dirty="0" err="1">
                <a:latin typeface="Times New Roman" panose="02020603050405020304" pitchFamily="18" charset="0"/>
                <a:cs typeface="Times New Roman" panose="02020603050405020304" pitchFamily="18" charset="0"/>
              </a:rPr>
              <a:t>sums.The</a:t>
            </a:r>
            <a:r>
              <a:rPr lang="en-IN" sz="2400" dirty="0">
                <a:latin typeface="Times New Roman" panose="02020603050405020304" pitchFamily="18" charset="0"/>
                <a:cs typeface="Times New Roman" panose="02020603050405020304" pitchFamily="18" charset="0"/>
              </a:rPr>
              <a:t> legend on the right side of the chart indicates which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corresponds to each sum.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1217</Words>
  <Application>Microsoft Office PowerPoint</Application>
  <PresentationFormat>Widescreen</PresentationFormat>
  <Paragraphs>135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22</cp:revision>
  <dcterms:created xsi:type="dcterms:W3CDTF">2024-03-29T15:07:22Z</dcterms:created>
  <dcterms:modified xsi:type="dcterms:W3CDTF">2024-09-06T08:59:14Z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