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6" r:id="rId7"/>
    <p:sldId id="262" r:id="rId8"/>
    <p:sldId id="269" r:id="rId9"/>
    <p:sldId id="263" r:id="rId10"/>
    <p:sldId id="270" r:id="rId11"/>
    <p:sldId id="264" r:id="rId12"/>
    <p:sldId id="268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 autoAdjust="0"/>
    <p:restoredTop sz="94660"/>
  </p:normalViewPr>
  <p:slideViewPr>
    <p:cSldViewPr>
      <p:cViewPr varScale="1">
        <p:scale>
          <a:sx n="120" d="100"/>
          <a:sy n="120" d="100"/>
        </p:scale>
        <p:origin x="11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BB062-0ACF-4B6E-83EF-F44CE41A8F1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0BBC8B7B-8833-4B54-AEE9-5CEDE411D020}">
      <dgm:prSet phldrT="[텍스트]"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b="1" dirty="0"/>
            <a:t>Memory</a:t>
          </a:r>
          <a:endParaRPr lang="ko-KR" altLang="en-US" b="1" dirty="0"/>
        </a:p>
      </dgm:t>
    </dgm:pt>
    <dgm:pt modelId="{91429F08-5F17-4C2D-8A91-9B8FE0E3BD3A}" type="parTrans" cxnId="{D5BC7DAF-5D12-4314-AF4A-DACD45196AF4}">
      <dgm:prSet/>
      <dgm:spPr/>
      <dgm:t>
        <a:bodyPr/>
        <a:lstStyle/>
        <a:p>
          <a:pPr latinLnBrk="1"/>
          <a:endParaRPr lang="ko-KR" altLang="en-US"/>
        </a:p>
      </dgm:t>
    </dgm:pt>
    <dgm:pt modelId="{8C46E5E2-BA4D-49AB-AE4A-80B8AFF95A9C}" type="sibTrans" cxnId="{D5BC7DAF-5D12-4314-AF4A-DACD45196AF4}">
      <dgm:prSet/>
      <dgm:spPr/>
      <dgm:t>
        <a:bodyPr/>
        <a:lstStyle/>
        <a:p>
          <a:pPr latinLnBrk="1"/>
          <a:endParaRPr lang="ko-KR" altLang="en-US"/>
        </a:p>
      </dgm:t>
    </dgm:pt>
    <dgm:pt modelId="{1734A8FB-8B53-4DD1-98DE-6F0DAD0BC707}">
      <dgm:prSet phldrT="[텍스트]" custT="1"/>
      <dgm:spPr/>
      <dgm:t>
        <a:bodyPr/>
        <a:lstStyle/>
        <a:p>
          <a:pPr algn="ctr" latinLnBrk="1">
            <a:lnSpc>
              <a:spcPct val="80000"/>
            </a:lnSpc>
            <a:spcBef>
              <a:spcPts val="0"/>
            </a:spcBef>
          </a:pPr>
          <a:r>
            <a:rPr lang="en-US" altLang="ko-KR" sz="1400" b="1"/>
            <a:t>Explicit(</a:t>
          </a:r>
          <a:r>
            <a:rPr lang="ko-KR" altLang="en-US" sz="1400" b="1" dirty="0"/>
            <a:t>외현</a:t>
          </a:r>
          <a:r>
            <a:rPr lang="en-US" altLang="ko-KR" sz="1400" b="1" dirty="0"/>
            <a:t>) memory</a:t>
          </a:r>
          <a:endParaRPr lang="ko-KR" altLang="en-US" sz="1400" b="1" dirty="0"/>
        </a:p>
      </dgm:t>
    </dgm:pt>
    <dgm:pt modelId="{0EE51F6A-1575-40D6-82C5-8F1C1EAC01A7}" type="parTrans" cxnId="{938C2798-47FF-409F-883F-2387C6307B53}">
      <dgm:prSet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endParaRPr lang="ko-KR" altLang="en-US"/>
        </a:p>
      </dgm:t>
    </dgm:pt>
    <dgm:pt modelId="{C2DB1EA3-7E39-4449-A493-42A6F4F190C8}" type="sibTrans" cxnId="{938C2798-47FF-409F-883F-2387C6307B53}">
      <dgm:prSet/>
      <dgm:spPr/>
      <dgm:t>
        <a:bodyPr/>
        <a:lstStyle/>
        <a:p>
          <a:pPr latinLnBrk="1"/>
          <a:endParaRPr lang="ko-KR" altLang="en-US"/>
        </a:p>
      </dgm:t>
    </dgm:pt>
    <dgm:pt modelId="{103F339C-7899-4C16-8E88-DB178584C0FF}">
      <dgm:prSet phldrT="[텍스트]" custT="1"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sz="1400" b="1" dirty="0"/>
            <a:t>Short term (working)</a:t>
          </a:r>
          <a:endParaRPr lang="ko-KR" altLang="en-US" sz="1400" b="1" dirty="0"/>
        </a:p>
      </dgm:t>
    </dgm:pt>
    <dgm:pt modelId="{C3F2699C-4F11-42D8-B452-E654337A35E1}" type="parTrans" cxnId="{716581A2-7D01-49AD-B35B-D1A30A10F380}">
      <dgm:prSet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endParaRPr lang="ko-KR" altLang="en-US"/>
        </a:p>
      </dgm:t>
    </dgm:pt>
    <dgm:pt modelId="{2511E612-56A4-45DB-9C37-611BC9ECCAE8}" type="sibTrans" cxnId="{716581A2-7D01-49AD-B35B-D1A30A10F380}">
      <dgm:prSet/>
      <dgm:spPr/>
      <dgm:t>
        <a:bodyPr/>
        <a:lstStyle/>
        <a:p>
          <a:pPr latinLnBrk="1"/>
          <a:endParaRPr lang="ko-KR" altLang="en-US"/>
        </a:p>
      </dgm:t>
    </dgm:pt>
    <dgm:pt modelId="{438F49B9-2B8E-4E15-994A-0F5F56083F6A}">
      <dgm:prSet phldrT="[텍스트]" custT="1"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sz="1400" b="1" dirty="0"/>
            <a:t>Semantic</a:t>
          </a:r>
        </a:p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sz="1400" b="1" dirty="0"/>
            <a:t>(factual information)</a:t>
          </a:r>
          <a:endParaRPr lang="ko-KR" altLang="en-US" sz="1400" b="1" dirty="0"/>
        </a:p>
      </dgm:t>
    </dgm:pt>
    <dgm:pt modelId="{97B156D8-E205-438D-9E45-F3E1F315BF52}" type="parTrans" cxnId="{3A5B23EF-F59D-4B5D-9028-0F1BBAC03DE9}">
      <dgm:prSet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endParaRPr lang="ko-KR" altLang="en-US"/>
        </a:p>
      </dgm:t>
    </dgm:pt>
    <dgm:pt modelId="{BB51E116-A13F-46E6-B789-68E0A0E46C57}" type="sibTrans" cxnId="{3A5B23EF-F59D-4B5D-9028-0F1BBAC03DE9}">
      <dgm:prSet/>
      <dgm:spPr/>
      <dgm:t>
        <a:bodyPr/>
        <a:lstStyle/>
        <a:p>
          <a:pPr latinLnBrk="1"/>
          <a:endParaRPr lang="ko-KR" altLang="en-US"/>
        </a:p>
      </dgm:t>
    </dgm:pt>
    <dgm:pt modelId="{03480930-3F9D-4E9B-A87A-C68B8602956D}">
      <dgm:prSet phldrT="[텍스트]" custT="1"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sz="1400" b="1" dirty="0"/>
            <a:t>Implicit(</a:t>
          </a:r>
          <a:r>
            <a:rPr lang="ko-KR" altLang="en-US" sz="1400" b="1" dirty="0"/>
            <a:t>암묵</a:t>
          </a:r>
          <a:r>
            <a:rPr lang="en-US" altLang="ko-KR" sz="1400" b="1" dirty="0"/>
            <a:t>)</a:t>
          </a:r>
        </a:p>
        <a:p>
          <a:pPr algn="ctr" latinLnBrk="1">
            <a:lnSpc>
              <a:spcPct val="50000"/>
            </a:lnSpc>
            <a:spcBef>
              <a:spcPts val="0"/>
            </a:spcBef>
          </a:pPr>
          <a:r>
            <a:rPr lang="en-US" altLang="ko-KR" sz="1400" b="1" dirty="0"/>
            <a:t>memory</a:t>
          </a:r>
          <a:endParaRPr lang="ko-KR" altLang="en-US" sz="1400" b="1" dirty="0"/>
        </a:p>
      </dgm:t>
    </dgm:pt>
    <dgm:pt modelId="{662D7EE7-C24A-4A0F-9903-B79E8F4AFC8F}" type="parTrans" cxnId="{22C30BEA-C86A-4741-8BF9-823D229E384E}">
      <dgm:prSet/>
      <dgm:spPr/>
      <dgm:t>
        <a:bodyPr/>
        <a:lstStyle/>
        <a:p>
          <a:pPr algn="ctr" latinLnBrk="1">
            <a:lnSpc>
              <a:spcPct val="50000"/>
            </a:lnSpc>
            <a:spcBef>
              <a:spcPts val="0"/>
            </a:spcBef>
          </a:pPr>
          <a:endParaRPr lang="ko-KR" altLang="en-US"/>
        </a:p>
      </dgm:t>
    </dgm:pt>
    <dgm:pt modelId="{88676D01-1066-4BE2-988D-959D74D9F642}" type="sibTrans" cxnId="{22C30BEA-C86A-4741-8BF9-823D229E384E}">
      <dgm:prSet/>
      <dgm:spPr/>
      <dgm:t>
        <a:bodyPr/>
        <a:lstStyle/>
        <a:p>
          <a:pPr latinLnBrk="1"/>
          <a:endParaRPr lang="ko-KR" altLang="en-US"/>
        </a:p>
      </dgm:t>
    </dgm:pt>
    <dgm:pt modelId="{7AD51172-13DC-4E35-8AED-B695C23D8369}">
      <dgm:prSet custT="1"/>
      <dgm:spPr/>
      <dgm:t>
        <a:bodyPr/>
        <a:lstStyle/>
        <a:p>
          <a:pPr latinLnBrk="1">
            <a:lnSpc>
              <a:spcPct val="50000"/>
            </a:lnSpc>
          </a:pPr>
          <a:r>
            <a:rPr lang="en-US" altLang="ko-KR" sz="1400" b="1" dirty="0"/>
            <a:t>Episodic</a:t>
          </a:r>
        </a:p>
        <a:p>
          <a:pPr latinLnBrk="1">
            <a:lnSpc>
              <a:spcPct val="50000"/>
            </a:lnSpc>
          </a:pPr>
          <a:r>
            <a:rPr lang="en-US" altLang="ko-KR" sz="1400" b="1" dirty="0"/>
            <a:t>(specific events)</a:t>
          </a:r>
          <a:endParaRPr lang="ko-KR" altLang="en-US" sz="1400" b="1" dirty="0"/>
        </a:p>
      </dgm:t>
    </dgm:pt>
    <dgm:pt modelId="{23CE6107-9B5A-46F5-99CC-40BCF41C0412}" type="parTrans" cxnId="{939C7704-65D9-43D6-8EE8-8130AE7E0226}">
      <dgm:prSet/>
      <dgm:spPr/>
      <dgm:t>
        <a:bodyPr/>
        <a:lstStyle/>
        <a:p>
          <a:pPr latinLnBrk="1"/>
          <a:endParaRPr lang="ko-KR" altLang="en-US"/>
        </a:p>
      </dgm:t>
    </dgm:pt>
    <dgm:pt modelId="{BDC327B8-F032-43C4-98EA-56A2129E98D5}" type="sibTrans" cxnId="{939C7704-65D9-43D6-8EE8-8130AE7E0226}">
      <dgm:prSet/>
      <dgm:spPr/>
      <dgm:t>
        <a:bodyPr/>
        <a:lstStyle/>
        <a:p>
          <a:pPr latinLnBrk="1"/>
          <a:endParaRPr lang="ko-KR" altLang="en-US"/>
        </a:p>
      </dgm:t>
    </dgm:pt>
    <dgm:pt modelId="{373CF1DC-C27C-445C-BF4B-A617FDF18B6E}" type="pres">
      <dgm:prSet presAssocID="{235BB062-0ACF-4B6E-83EF-F44CE41A8F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E41500-DCB6-42A6-9166-B4884CD478D4}" type="pres">
      <dgm:prSet presAssocID="{235BB062-0ACF-4B6E-83EF-F44CE41A8F1D}" presName="hierFlow" presStyleCnt="0"/>
      <dgm:spPr/>
    </dgm:pt>
    <dgm:pt modelId="{04B994D1-41ED-463A-993E-E6ABEF82AF60}" type="pres">
      <dgm:prSet presAssocID="{235BB062-0ACF-4B6E-83EF-F44CE41A8F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0B19758-7966-4803-AF9C-402AD9FFCFD8}" type="pres">
      <dgm:prSet presAssocID="{0BBC8B7B-8833-4B54-AEE9-5CEDE411D020}" presName="Name14" presStyleCnt="0"/>
      <dgm:spPr/>
    </dgm:pt>
    <dgm:pt modelId="{F0E8B6C7-BC8A-4167-8970-6219F5B52278}" type="pres">
      <dgm:prSet presAssocID="{0BBC8B7B-8833-4B54-AEE9-5CEDE411D02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3F6AEB-DF0D-42EA-9BD2-204DE8382F02}" type="pres">
      <dgm:prSet presAssocID="{0BBC8B7B-8833-4B54-AEE9-5CEDE411D020}" presName="hierChild2" presStyleCnt="0"/>
      <dgm:spPr/>
    </dgm:pt>
    <dgm:pt modelId="{81E27229-8A07-43F5-833D-30CD7ABAE76B}" type="pres">
      <dgm:prSet presAssocID="{0EE51F6A-1575-40D6-82C5-8F1C1EAC01A7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A9FB7F4-1660-4445-BFA5-500EC3199396}" type="pres">
      <dgm:prSet presAssocID="{1734A8FB-8B53-4DD1-98DE-6F0DAD0BC707}" presName="Name21" presStyleCnt="0"/>
      <dgm:spPr/>
    </dgm:pt>
    <dgm:pt modelId="{E26D02CD-690A-4795-AC0B-5D2E646A7592}" type="pres">
      <dgm:prSet presAssocID="{1734A8FB-8B53-4DD1-98DE-6F0DAD0BC707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E33459E-2E9D-4127-BD58-A926B3438D58}" type="pres">
      <dgm:prSet presAssocID="{1734A8FB-8B53-4DD1-98DE-6F0DAD0BC707}" presName="hierChild3" presStyleCnt="0"/>
      <dgm:spPr/>
    </dgm:pt>
    <dgm:pt modelId="{D3567429-E19B-421D-8E73-817E550FB7AF}" type="pres">
      <dgm:prSet presAssocID="{C3F2699C-4F11-42D8-B452-E654337A35E1}" presName="Name19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30A545-803C-4E83-AC65-A42F90337C1D}" type="pres">
      <dgm:prSet presAssocID="{103F339C-7899-4C16-8E88-DB178584C0FF}" presName="Name21" presStyleCnt="0"/>
      <dgm:spPr/>
    </dgm:pt>
    <dgm:pt modelId="{FC535395-21C0-4B0B-AF19-FA9AF55FE656}" type="pres">
      <dgm:prSet presAssocID="{103F339C-7899-4C16-8E88-DB178584C0FF}" presName="level2Shape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E1DBEE3-2282-48B5-8AB8-6227B68EA6A0}" type="pres">
      <dgm:prSet presAssocID="{103F339C-7899-4C16-8E88-DB178584C0FF}" presName="hierChild3" presStyleCnt="0"/>
      <dgm:spPr/>
    </dgm:pt>
    <dgm:pt modelId="{22D532A4-C259-426B-AA90-6256B4A1ED28}" type="pres">
      <dgm:prSet presAssocID="{97B156D8-E205-438D-9E45-F3E1F315BF52}" presName="Name19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D00A1A5-1A12-4A76-8D64-DAF48B3EF432}" type="pres">
      <dgm:prSet presAssocID="{438F49B9-2B8E-4E15-994A-0F5F56083F6A}" presName="Name21" presStyleCnt="0"/>
      <dgm:spPr/>
    </dgm:pt>
    <dgm:pt modelId="{BD112262-982B-4DCE-A8EC-8852374CC41C}" type="pres">
      <dgm:prSet presAssocID="{438F49B9-2B8E-4E15-994A-0F5F56083F6A}" presName="level2Shape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FB1A311-1FFD-45D6-A273-0D9DFE05619B}" type="pres">
      <dgm:prSet presAssocID="{438F49B9-2B8E-4E15-994A-0F5F56083F6A}" presName="hierChild3" presStyleCnt="0"/>
      <dgm:spPr/>
    </dgm:pt>
    <dgm:pt modelId="{C82986E5-890E-4036-A999-D856A65A771E}" type="pres">
      <dgm:prSet presAssocID="{23CE6107-9B5A-46F5-99CC-40BCF41C0412}" presName="Name19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0F4B5FD-9CDC-4D72-8CE5-AC3E2EC6A766}" type="pres">
      <dgm:prSet presAssocID="{7AD51172-13DC-4E35-8AED-B695C23D8369}" presName="Name21" presStyleCnt="0"/>
      <dgm:spPr/>
    </dgm:pt>
    <dgm:pt modelId="{699F104D-C9BC-41B3-9F17-76FD23D7553C}" type="pres">
      <dgm:prSet presAssocID="{7AD51172-13DC-4E35-8AED-B695C23D8369}" presName="level2Shape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F2A6FD2-BA74-40E1-8FA2-072ED22560D1}" type="pres">
      <dgm:prSet presAssocID="{7AD51172-13DC-4E35-8AED-B695C23D8369}" presName="hierChild3" presStyleCnt="0"/>
      <dgm:spPr/>
    </dgm:pt>
    <dgm:pt modelId="{E92FCD0B-C176-4D57-9766-45AA35280DC7}" type="pres">
      <dgm:prSet presAssocID="{662D7EE7-C24A-4A0F-9903-B79E8F4AFC8F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81CE8A9-16D6-46E9-A884-5E7DEFFDB490}" type="pres">
      <dgm:prSet presAssocID="{03480930-3F9D-4E9B-A87A-C68B8602956D}" presName="Name21" presStyleCnt="0"/>
      <dgm:spPr/>
    </dgm:pt>
    <dgm:pt modelId="{FA1086A6-4870-4E5C-86B0-37E09CE7136F}" type="pres">
      <dgm:prSet presAssocID="{03480930-3F9D-4E9B-A87A-C68B8602956D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D00FBDF-77C4-4407-AE5A-CC9711D14629}" type="pres">
      <dgm:prSet presAssocID="{03480930-3F9D-4E9B-A87A-C68B8602956D}" presName="hierChild3" presStyleCnt="0"/>
      <dgm:spPr/>
    </dgm:pt>
    <dgm:pt modelId="{9EA9094D-ADED-4409-872E-EA921FB58F08}" type="pres">
      <dgm:prSet presAssocID="{235BB062-0ACF-4B6E-83EF-F44CE41A8F1D}" presName="bgShapesFlow" presStyleCnt="0"/>
      <dgm:spPr/>
    </dgm:pt>
  </dgm:ptLst>
  <dgm:cxnLst>
    <dgm:cxn modelId="{F5973887-A499-4FCD-8C61-F22B21BAF11D}" type="presOf" srcId="{662D7EE7-C24A-4A0F-9903-B79E8F4AFC8F}" destId="{E92FCD0B-C176-4D57-9766-45AA35280DC7}" srcOrd="0" destOrd="0" presId="urn:microsoft.com/office/officeart/2005/8/layout/hierarchy6"/>
    <dgm:cxn modelId="{D5BC7DAF-5D12-4314-AF4A-DACD45196AF4}" srcId="{235BB062-0ACF-4B6E-83EF-F44CE41A8F1D}" destId="{0BBC8B7B-8833-4B54-AEE9-5CEDE411D020}" srcOrd="0" destOrd="0" parTransId="{91429F08-5F17-4C2D-8A91-9B8FE0E3BD3A}" sibTransId="{8C46E5E2-BA4D-49AB-AE4A-80B8AFF95A9C}"/>
    <dgm:cxn modelId="{6743C45E-1755-41F2-B9F9-D51A2F4F36BE}" type="presOf" srcId="{438F49B9-2B8E-4E15-994A-0F5F56083F6A}" destId="{BD112262-982B-4DCE-A8EC-8852374CC41C}" srcOrd="0" destOrd="0" presId="urn:microsoft.com/office/officeart/2005/8/layout/hierarchy6"/>
    <dgm:cxn modelId="{716581A2-7D01-49AD-B35B-D1A30A10F380}" srcId="{1734A8FB-8B53-4DD1-98DE-6F0DAD0BC707}" destId="{103F339C-7899-4C16-8E88-DB178584C0FF}" srcOrd="0" destOrd="0" parTransId="{C3F2699C-4F11-42D8-B452-E654337A35E1}" sibTransId="{2511E612-56A4-45DB-9C37-611BC9ECCAE8}"/>
    <dgm:cxn modelId="{42ACE6B4-6A6C-46CF-9FAE-F8E03CF48CB6}" type="presOf" srcId="{1734A8FB-8B53-4DD1-98DE-6F0DAD0BC707}" destId="{E26D02CD-690A-4795-AC0B-5D2E646A7592}" srcOrd="0" destOrd="0" presId="urn:microsoft.com/office/officeart/2005/8/layout/hierarchy6"/>
    <dgm:cxn modelId="{D9E3B702-6E76-4FD6-8F56-43A99E6D97AA}" type="presOf" srcId="{03480930-3F9D-4E9B-A87A-C68B8602956D}" destId="{FA1086A6-4870-4E5C-86B0-37E09CE7136F}" srcOrd="0" destOrd="0" presId="urn:microsoft.com/office/officeart/2005/8/layout/hierarchy6"/>
    <dgm:cxn modelId="{938C2798-47FF-409F-883F-2387C6307B53}" srcId="{0BBC8B7B-8833-4B54-AEE9-5CEDE411D020}" destId="{1734A8FB-8B53-4DD1-98DE-6F0DAD0BC707}" srcOrd="0" destOrd="0" parTransId="{0EE51F6A-1575-40D6-82C5-8F1C1EAC01A7}" sibTransId="{C2DB1EA3-7E39-4449-A493-42A6F4F190C8}"/>
    <dgm:cxn modelId="{82D11A68-3F03-4539-8CE8-AF9659E8B3D5}" type="presOf" srcId="{103F339C-7899-4C16-8E88-DB178584C0FF}" destId="{FC535395-21C0-4B0B-AF19-FA9AF55FE656}" srcOrd="0" destOrd="0" presId="urn:microsoft.com/office/officeart/2005/8/layout/hierarchy6"/>
    <dgm:cxn modelId="{D313CE6E-37A1-401A-A1AE-DD4390B4D554}" type="presOf" srcId="{235BB062-0ACF-4B6E-83EF-F44CE41A8F1D}" destId="{373CF1DC-C27C-445C-BF4B-A617FDF18B6E}" srcOrd="0" destOrd="0" presId="urn:microsoft.com/office/officeart/2005/8/layout/hierarchy6"/>
    <dgm:cxn modelId="{1640FBBD-23C9-4910-901A-96FE2328C7BB}" type="presOf" srcId="{0BBC8B7B-8833-4B54-AEE9-5CEDE411D020}" destId="{F0E8B6C7-BC8A-4167-8970-6219F5B52278}" srcOrd="0" destOrd="0" presId="urn:microsoft.com/office/officeart/2005/8/layout/hierarchy6"/>
    <dgm:cxn modelId="{3A5B23EF-F59D-4B5D-9028-0F1BBAC03DE9}" srcId="{1734A8FB-8B53-4DD1-98DE-6F0DAD0BC707}" destId="{438F49B9-2B8E-4E15-994A-0F5F56083F6A}" srcOrd="1" destOrd="0" parTransId="{97B156D8-E205-438D-9E45-F3E1F315BF52}" sibTransId="{BB51E116-A13F-46E6-B789-68E0A0E46C57}"/>
    <dgm:cxn modelId="{38BFC89A-23CD-4520-81F5-1282C06263EC}" type="presOf" srcId="{97B156D8-E205-438D-9E45-F3E1F315BF52}" destId="{22D532A4-C259-426B-AA90-6256B4A1ED28}" srcOrd="0" destOrd="0" presId="urn:microsoft.com/office/officeart/2005/8/layout/hierarchy6"/>
    <dgm:cxn modelId="{172F0A59-9143-4721-AA84-43057E5556FA}" type="presOf" srcId="{0EE51F6A-1575-40D6-82C5-8F1C1EAC01A7}" destId="{81E27229-8A07-43F5-833D-30CD7ABAE76B}" srcOrd="0" destOrd="0" presId="urn:microsoft.com/office/officeart/2005/8/layout/hierarchy6"/>
    <dgm:cxn modelId="{939C7704-65D9-43D6-8EE8-8130AE7E0226}" srcId="{1734A8FB-8B53-4DD1-98DE-6F0DAD0BC707}" destId="{7AD51172-13DC-4E35-8AED-B695C23D8369}" srcOrd="2" destOrd="0" parTransId="{23CE6107-9B5A-46F5-99CC-40BCF41C0412}" sibTransId="{BDC327B8-F032-43C4-98EA-56A2129E98D5}"/>
    <dgm:cxn modelId="{22C30BEA-C86A-4741-8BF9-823D229E384E}" srcId="{0BBC8B7B-8833-4B54-AEE9-5CEDE411D020}" destId="{03480930-3F9D-4E9B-A87A-C68B8602956D}" srcOrd="1" destOrd="0" parTransId="{662D7EE7-C24A-4A0F-9903-B79E8F4AFC8F}" sibTransId="{88676D01-1066-4BE2-988D-959D74D9F642}"/>
    <dgm:cxn modelId="{1455B37E-586E-4A69-86FB-4E8C7BFE7A84}" type="presOf" srcId="{7AD51172-13DC-4E35-8AED-B695C23D8369}" destId="{699F104D-C9BC-41B3-9F17-76FD23D7553C}" srcOrd="0" destOrd="0" presId="urn:microsoft.com/office/officeart/2005/8/layout/hierarchy6"/>
    <dgm:cxn modelId="{74C303E8-4F98-482C-A2A6-BF93239DE020}" type="presOf" srcId="{23CE6107-9B5A-46F5-99CC-40BCF41C0412}" destId="{C82986E5-890E-4036-A999-D856A65A771E}" srcOrd="0" destOrd="0" presId="urn:microsoft.com/office/officeart/2005/8/layout/hierarchy6"/>
    <dgm:cxn modelId="{2455286F-BB1F-4715-A3BA-AF6FE0307C2C}" type="presOf" srcId="{C3F2699C-4F11-42D8-B452-E654337A35E1}" destId="{D3567429-E19B-421D-8E73-817E550FB7AF}" srcOrd="0" destOrd="0" presId="urn:microsoft.com/office/officeart/2005/8/layout/hierarchy6"/>
    <dgm:cxn modelId="{A197A9F4-C984-4567-8537-FF159B54FCBA}" type="presParOf" srcId="{373CF1DC-C27C-445C-BF4B-A617FDF18B6E}" destId="{6FE41500-DCB6-42A6-9166-B4884CD478D4}" srcOrd="0" destOrd="0" presId="urn:microsoft.com/office/officeart/2005/8/layout/hierarchy6"/>
    <dgm:cxn modelId="{841E7D4C-A628-4D67-AFC5-9A62EE18C95F}" type="presParOf" srcId="{6FE41500-DCB6-42A6-9166-B4884CD478D4}" destId="{04B994D1-41ED-463A-993E-E6ABEF82AF60}" srcOrd="0" destOrd="0" presId="urn:microsoft.com/office/officeart/2005/8/layout/hierarchy6"/>
    <dgm:cxn modelId="{3C94C2E1-4E8D-4846-816A-D0542BE8064E}" type="presParOf" srcId="{04B994D1-41ED-463A-993E-E6ABEF82AF60}" destId="{30B19758-7966-4803-AF9C-402AD9FFCFD8}" srcOrd="0" destOrd="0" presId="urn:microsoft.com/office/officeart/2005/8/layout/hierarchy6"/>
    <dgm:cxn modelId="{3983A21B-D22E-48A6-A5EB-3CAEEFBB8E1A}" type="presParOf" srcId="{30B19758-7966-4803-AF9C-402AD9FFCFD8}" destId="{F0E8B6C7-BC8A-4167-8970-6219F5B52278}" srcOrd="0" destOrd="0" presId="urn:microsoft.com/office/officeart/2005/8/layout/hierarchy6"/>
    <dgm:cxn modelId="{0E1D9F4C-13C9-40CA-8D15-F28CA29CFB1F}" type="presParOf" srcId="{30B19758-7966-4803-AF9C-402AD9FFCFD8}" destId="{A13F6AEB-DF0D-42EA-9BD2-204DE8382F02}" srcOrd="1" destOrd="0" presId="urn:microsoft.com/office/officeart/2005/8/layout/hierarchy6"/>
    <dgm:cxn modelId="{A519D771-C2A1-40A5-A4E6-276203F0E019}" type="presParOf" srcId="{A13F6AEB-DF0D-42EA-9BD2-204DE8382F02}" destId="{81E27229-8A07-43F5-833D-30CD7ABAE76B}" srcOrd="0" destOrd="0" presId="urn:microsoft.com/office/officeart/2005/8/layout/hierarchy6"/>
    <dgm:cxn modelId="{8354A68E-33F9-4DE7-95E2-858E56E03222}" type="presParOf" srcId="{A13F6AEB-DF0D-42EA-9BD2-204DE8382F02}" destId="{9A9FB7F4-1660-4445-BFA5-500EC3199396}" srcOrd="1" destOrd="0" presId="urn:microsoft.com/office/officeart/2005/8/layout/hierarchy6"/>
    <dgm:cxn modelId="{465B5C0E-2FB4-4AEE-A034-ED09ABDF3BF4}" type="presParOf" srcId="{9A9FB7F4-1660-4445-BFA5-500EC3199396}" destId="{E26D02CD-690A-4795-AC0B-5D2E646A7592}" srcOrd="0" destOrd="0" presId="urn:microsoft.com/office/officeart/2005/8/layout/hierarchy6"/>
    <dgm:cxn modelId="{AD7D06EF-F721-4718-B90E-939711C2FA29}" type="presParOf" srcId="{9A9FB7F4-1660-4445-BFA5-500EC3199396}" destId="{8E33459E-2E9D-4127-BD58-A926B3438D58}" srcOrd="1" destOrd="0" presId="urn:microsoft.com/office/officeart/2005/8/layout/hierarchy6"/>
    <dgm:cxn modelId="{3851D259-9D27-4F90-BB69-D68A3164F9BE}" type="presParOf" srcId="{8E33459E-2E9D-4127-BD58-A926B3438D58}" destId="{D3567429-E19B-421D-8E73-817E550FB7AF}" srcOrd="0" destOrd="0" presId="urn:microsoft.com/office/officeart/2005/8/layout/hierarchy6"/>
    <dgm:cxn modelId="{9346A763-67F8-4193-8BFF-0CDD8868C8AB}" type="presParOf" srcId="{8E33459E-2E9D-4127-BD58-A926B3438D58}" destId="{1330A545-803C-4E83-AC65-A42F90337C1D}" srcOrd="1" destOrd="0" presId="urn:microsoft.com/office/officeart/2005/8/layout/hierarchy6"/>
    <dgm:cxn modelId="{38255E05-0DF4-48A1-8F61-AA0A35931EB0}" type="presParOf" srcId="{1330A545-803C-4E83-AC65-A42F90337C1D}" destId="{FC535395-21C0-4B0B-AF19-FA9AF55FE656}" srcOrd="0" destOrd="0" presId="urn:microsoft.com/office/officeart/2005/8/layout/hierarchy6"/>
    <dgm:cxn modelId="{6FF55391-7FBF-431F-8214-253F7BF9C450}" type="presParOf" srcId="{1330A545-803C-4E83-AC65-A42F90337C1D}" destId="{AE1DBEE3-2282-48B5-8AB8-6227B68EA6A0}" srcOrd="1" destOrd="0" presId="urn:microsoft.com/office/officeart/2005/8/layout/hierarchy6"/>
    <dgm:cxn modelId="{EE1B979F-BE59-4701-9EBE-BEB1B810C41D}" type="presParOf" srcId="{8E33459E-2E9D-4127-BD58-A926B3438D58}" destId="{22D532A4-C259-426B-AA90-6256B4A1ED28}" srcOrd="2" destOrd="0" presId="urn:microsoft.com/office/officeart/2005/8/layout/hierarchy6"/>
    <dgm:cxn modelId="{BEA32777-8185-4772-843D-EFDA7B98F8ED}" type="presParOf" srcId="{8E33459E-2E9D-4127-BD58-A926B3438D58}" destId="{2D00A1A5-1A12-4A76-8D64-DAF48B3EF432}" srcOrd="3" destOrd="0" presId="urn:microsoft.com/office/officeart/2005/8/layout/hierarchy6"/>
    <dgm:cxn modelId="{875EBF5C-00D3-4611-8B50-014A505D23BD}" type="presParOf" srcId="{2D00A1A5-1A12-4A76-8D64-DAF48B3EF432}" destId="{BD112262-982B-4DCE-A8EC-8852374CC41C}" srcOrd="0" destOrd="0" presId="urn:microsoft.com/office/officeart/2005/8/layout/hierarchy6"/>
    <dgm:cxn modelId="{1D74EA12-EBBA-4874-B3F2-EE8985BE5FE3}" type="presParOf" srcId="{2D00A1A5-1A12-4A76-8D64-DAF48B3EF432}" destId="{AFB1A311-1FFD-45D6-A273-0D9DFE05619B}" srcOrd="1" destOrd="0" presId="urn:microsoft.com/office/officeart/2005/8/layout/hierarchy6"/>
    <dgm:cxn modelId="{3872B8DB-A407-49E6-8ECF-FB12559A389B}" type="presParOf" srcId="{8E33459E-2E9D-4127-BD58-A926B3438D58}" destId="{C82986E5-890E-4036-A999-D856A65A771E}" srcOrd="4" destOrd="0" presId="urn:microsoft.com/office/officeart/2005/8/layout/hierarchy6"/>
    <dgm:cxn modelId="{2AAFEF27-28D3-404E-86F7-71CC26FE1A0F}" type="presParOf" srcId="{8E33459E-2E9D-4127-BD58-A926B3438D58}" destId="{A0F4B5FD-9CDC-4D72-8CE5-AC3E2EC6A766}" srcOrd="5" destOrd="0" presId="urn:microsoft.com/office/officeart/2005/8/layout/hierarchy6"/>
    <dgm:cxn modelId="{1198DEBA-9B3E-4B24-84FB-E941EA61754B}" type="presParOf" srcId="{A0F4B5FD-9CDC-4D72-8CE5-AC3E2EC6A766}" destId="{699F104D-C9BC-41B3-9F17-76FD23D7553C}" srcOrd="0" destOrd="0" presId="urn:microsoft.com/office/officeart/2005/8/layout/hierarchy6"/>
    <dgm:cxn modelId="{715A5E00-9AB4-4713-A8C9-0CB811AB77D9}" type="presParOf" srcId="{A0F4B5FD-9CDC-4D72-8CE5-AC3E2EC6A766}" destId="{2F2A6FD2-BA74-40E1-8FA2-072ED22560D1}" srcOrd="1" destOrd="0" presId="urn:microsoft.com/office/officeart/2005/8/layout/hierarchy6"/>
    <dgm:cxn modelId="{8AA8B9BD-98A1-4F64-80AE-DDB61844FE8E}" type="presParOf" srcId="{A13F6AEB-DF0D-42EA-9BD2-204DE8382F02}" destId="{E92FCD0B-C176-4D57-9766-45AA35280DC7}" srcOrd="2" destOrd="0" presId="urn:microsoft.com/office/officeart/2005/8/layout/hierarchy6"/>
    <dgm:cxn modelId="{9007046C-249A-4BF3-B6EB-D5D8EE7BB0AB}" type="presParOf" srcId="{A13F6AEB-DF0D-42EA-9BD2-204DE8382F02}" destId="{A81CE8A9-16D6-46E9-A884-5E7DEFFDB490}" srcOrd="3" destOrd="0" presId="urn:microsoft.com/office/officeart/2005/8/layout/hierarchy6"/>
    <dgm:cxn modelId="{9C19F301-78A1-4287-8FB2-009B21EACE35}" type="presParOf" srcId="{A81CE8A9-16D6-46E9-A884-5E7DEFFDB490}" destId="{FA1086A6-4870-4E5C-86B0-37E09CE7136F}" srcOrd="0" destOrd="0" presId="urn:microsoft.com/office/officeart/2005/8/layout/hierarchy6"/>
    <dgm:cxn modelId="{4520CC19-8F11-4875-BAB8-3644B1F12B4A}" type="presParOf" srcId="{A81CE8A9-16D6-46E9-A884-5E7DEFFDB490}" destId="{BD00FBDF-77C4-4407-AE5A-CC9711D14629}" srcOrd="1" destOrd="0" presId="urn:microsoft.com/office/officeart/2005/8/layout/hierarchy6"/>
    <dgm:cxn modelId="{5954E4B5-9D69-4B72-BB80-8F450A248503}" type="presParOf" srcId="{373CF1DC-C27C-445C-BF4B-A617FDF18B6E}" destId="{9EA9094D-ADED-4409-872E-EA921FB58F0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B6C7-BC8A-4167-8970-6219F5B52278}">
      <dsp:nvSpPr>
        <dsp:cNvPr id="0" name=""/>
        <dsp:cNvSpPr/>
      </dsp:nvSpPr>
      <dsp:spPr>
        <a:xfrm>
          <a:off x="3148453" y="16"/>
          <a:ext cx="1307500" cy="871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/>
            <a:t>Memory</a:t>
          </a:r>
          <a:endParaRPr lang="ko-KR" altLang="en-US" sz="2100" b="1" kern="1200" dirty="0"/>
        </a:p>
      </dsp:txBody>
      <dsp:txXfrm>
        <a:off x="3173983" y="25546"/>
        <a:ext cx="1256440" cy="820607"/>
      </dsp:txXfrm>
    </dsp:sp>
    <dsp:sp modelId="{81E27229-8A07-43F5-833D-30CD7ABAE76B}">
      <dsp:nvSpPr>
        <dsp:cNvPr id="0" name=""/>
        <dsp:cNvSpPr/>
      </dsp:nvSpPr>
      <dsp:spPr>
        <a:xfrm>
          <a:off x="2952328" y="871683"/>
          <a:ext cx="849875" cy="348666"/>
        </a:xfrm>
        <a:custGeom>
          <a:avLst/>
          <a:gdLst/>
          <a:ahLst/>
          <a:cxnLst/>
          <a:rect l="0" t="0" r="0" b="0"/>
          <a:pathLst>
            <a:path>
              <a:moveTo>
                <a:pt x="849875" y="0"/>
              </a:moveTo>
              <a:lnTo>
                <a:pt x="849875" y="174333"/>
              </a:lnTo>
              <a:lnTo>
                <a:pt x="0" y="174333"/>
              </a:lnTo>
              <a:lnTo>
                <a:pt x="0" y="3486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D02CD-690A-4795-AC0B-5D2E646A7592}">
      <dsp:nvSpPr>
        <dsp:cNvPr id="0" name=""/>
        <dsp:cNvSpPr/>
      </dsp:nvSpPr>
      <dsp:spPr>
        <a:xfrm>
          <a:off x="2298577" y="1220350"/>
          <a:ext cx="1307500" cy="871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/>
            <a:t>Explicit(</a:t>
          </a:r>
          <a:r>
            <a:rPr lang="ko-KR" altLang="en-US" sz="1400" b="1" kern="1200" dirty="0"/>
            <a:t>외현</a:t>
          </a:r>
          <a:r>
            <a:rPr lang="en-US" altLang="ko-KR" sz="1400" b="1" kern="1200" dirty="0"/>
            <a:t>) memory</a:t>
          </a:r>
          <a:endParaRPr lang="ko-KR" altLang="en-US" sz="1400" b="1" kern="1200" dirty="0"/>
        </a:p>
      </dsp:txBody>
      <dsp:txXfrm>
        <a:off x="2324107" y="1245880"/>
        <a:ext cx="1256440" cy="820607"/>
      </dsp:txXfrm>
    </dsp:sp>
    <dsp:sp modelId="{D3567429-E19B-421D-8E73-817E550FB7AF}">
      <dsp:nvSpPr>
        <dsp:cNvPr id="0" name=""/>
        <dsp:cNvSpPr/>
      </dsp:nvSpPr>
      <dsp:spPr>
        <a:xfrm>
          <a:off x="1252577" y="2092017"/>
          <a:ext cx="1699750" cy="348666"/>
        </a:xfrm>
        <a:custGeom>
          <a:avLst/>
          <a:gdLst/>
          <a:ahLst/>
          <a:cxnLst/>
          <a:rect l="0" t="0" r="0" b="0"/>
          <a:pathLst>
            <a:path>
              <a:moveTo>
                <a:pt x="1699750" y="0"/>
              </a:moveTo>
              <a:lnTo>
                <a:pt x="1699750" y="174333"/>
              </a:lnTo>
              <a:lnTo>
                <a:pt x="0" y="174333"/>
              </a:lnTo>
              <a:lnTo>
                <a:pt x="0" y="3486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35395-21C0-4B0B-AF19-FA9AF55FE656}">
      <dsp:nvSpPr>
        <dsp:cNvPr id="0" name=""/>
        <dsp:cNvSpPr/>
      </dsp:nvSpPr>
      <dsp:spPr>
        <a:xfrm>
          <a:off x="598826" y="2440684"/>
          <a:ext cx="1307500" cy="871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Short term (working)</a:t>
          </a:r>
          <a:endParaRPr lang="ko-KR" altLang="en-US" sz="1400" b="1" kern="1200" dirty="0"/>
        </a:p>
      </dsp:txBody>
      <dsp:txXfrm>
        <a:off x="624356" y="2466214"/>
        <a:ext cx="1256440" cy="820607"/>
      </dsp:txXfrm>
    </dsp:sp>
    <dsp:sp modelId="{22D532A4-C259-426B-AA90-6256B4A1ED28}">
      <dsp:nvSpPr>
        <dsp:cNvPr id="0" name=""/>
        <dsp:cNvSpPr/>
      </dsp:nvSpPr>
      <dsp:spPr>
        <a:xfrm>
          <a:off x="2906608" y="2092017"/>
          <a:ext cx="91440" cy="348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6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12262-982B-4DCE-A8EC-8852374CC41C}">
      <dsp:nvSpPr>
        <dsp:cNvPr id="0" name=""/>
        <dsp:cNvSpPr/>
      </dsp:nvSpPr>
      <dsp:spPr>
        <a:xfrm>
          <a:off x="2298577" y="2440684"/>
          <a:ext cx="1307500" cy="871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Semantic</a:t>
          </a:r>
        </a:p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(factual information)</a:t>
          </a:r>
          <a:endParaRPr lang="ko-KR" altLang="en-US" sz="1400" b="1" kern="1200" dirty="0"/>
        </a:p>
      </dsp:txBody>
      <dsp:txXfrm>
        <a:off x="2324107" y="2466214"/>
        <a:ext cx="1256440" cy="820607"/>
      </dsp:txXfrm>
    </dsp:sp>
    <dsp:sp modelId="{C82986E5-890E-4036-A999-D856A65A771E}">
      <dsp:nvSpPr>
        <dsp:cNvPr id="0" name=""/>
        <dsp:cNvSpPr/>
      </dsp:nvSpPr>
      <dsp:spPr>
        <a:xfrm>
          <a:off x="2952328" y="2092017"/>
          <a:ext cx="1699750" cy="348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333"/>
              </a:lnTo>
              <a:lnTo>
                <a:pt x="1699750" y="174333"/>
              </a:lnTo>
              <a:lnTo>
                <a:pt x="1699750" y="3486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F104D-C9BC-41B3-9F17-76FD23D7553C}">
      <dsp:nvSpPr>
        <dsp:cNvPr id="0" name=""/>
        <dsp:cNvSpPr/>
      </dsp:nvSpPr>
      <dsp:spPr>
        <a:xfrm>
          <a:off x="3998328" y="2440684"/>
          <a:ext cx="1307500" cy="871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Episodic</a:t>
          </a:r>
        </a:p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(specific events)</a:t>
          </a:r>
          <a:endParaRPr lang="ko-KR" altLang="en-US" sz="1400" b="1" kern="1200" dirty="0"/>
        </a:p>
      </dsp:txBody>
      <dsp:txXfrm>
        <a:off x="4023858" y="2466214"/>
        <a:ext cx="1256440" cy="820607"/>
      </dsp:txXfrm>
    </dsp:sp>
    <dsp:sp modelId="{E92FCD0B-C176-4D57-9766-45AA35280DC7}">
      <dsp:nvSpPr>
        <dsp:cNvPr id="0" name=""/>
        <dsp:cNvSpPr/>
      </dsp:nvSpPr>
      <dsp:spPr>
        <a:xfrm>
          <a:off x="3802203" y="871683"/>
          <a:ext cx="849875" cy="348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333"/>
              </a:lnTo>
              <a:lnTo>
                <a:pt x="849875" y="174333"/>
              </a:lnTo>
              <a:lnTo>
                <a:pt x="849875" y="3486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86A6-4870-4E5C-86B0-37E09CE7136F}">
      <dsp:nvSpPr>
        <dsp:cNvPr id="0" name=""/>
        <dsp:cNvSpPr/>
      </dsp:nvSpPr>
      <dsp:spPr>
        <a:xfrm>
          <a:off x="3998328" y="1220350"/>
          <a:ext cx="1307500" cy="871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Implicit(</a:t>
          </a:r>
          <a:r>
            <a:rPr lang="ko-KR" altLang="en-US" sz="1400" b="1" kern="1200" dirty="0"/>
            <a:t>암묵</a:t>
          </a:r>
          <a:r>
            <a:rPr lang="en-US" altLang="ko-KR" sz="1400" b="1" kern="1200" dirty="0"/>
            <a:t>)</a:t>
          </a:r>
        </a:p>
        <a:p>
          <a:pPr lvl="0" algn="ctr" defTabSz="6223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/>
            <a:t>memory</a:t>
          </a:r>
          <a:endParaRPr lang="ko-KR" altLang="en-US" sz="1400" b="1" kern="1200" dirty="0"/>
        </a:p>
      </dsp:txBody>
      <dsp:txXfrm>
        <a:off x="4023858" y="1245880"/>
        <a:ext cx="1256440" cy="82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74EC-CAD8-43E9-BB55-DEDB052940E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B2EE-1F8D-4EEA-B746-84430C57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6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A: </a:t>
            </a:r>
            <a:r>
              <a:rPr lang="ko-KR" altLang="en-US" dirty="0"/>
              <a:t>실험 자극</a:t>
            </a:r>
            <a:r>
              <a:rPr lang="en-US" altLang="ko-KR" dirty="0"/>
              <a:t>&amp;</a:t>
            </a:r>
            <a:r>
              <a:rPr lang="ko-KR" altLang="en-US" dirty="0"/>
              <a:t>과제 제시 순서</a:t>
            </a:r>
            <a:endParaRPr lang="en-US" altLang="ko-KR" dirty="0"/>
          </a:p>
          <a:p>
            <a:r>
              <a:rPr lang="en-US" altLang="ko-KR" dirty="0"/>
              <a:t>B: </a:t>
            </a:r>
            <a:r>
              <a:rPr lang="ko-KR" altLang="en-US" dirty="0"/>
              <a:t>자극 제시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0B2EE-1F8D-4EEA-B746-84430C57CE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3F2A-2E1A-4BB4-B9B2-230F0AB3C304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B50D-932A-4C58-95D6-8F3D7F7259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Memory-guided </a:t>
            </a:r>
            <a:r>
              <a:rPr lang="en-US" altLang="ko-KR" sz="3600" b="1" dirty="0" smtClean="0"/>
              <a:t>Attention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(Recent </a:t>
            </a:r>
            <a:r>
              <a:rPr lang="en-US" altLang="ko-KR" sz="3600" b="1" dirty="0" smtClean="0"/>
              <a:t>trends; no need to find additional contents !)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3374368"/>
            <a:ext cx="5976664" cy="172819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Hutchinson &amp; Turk-Browne (2012)</a:t>
            </a:r>
          </a:p>
          <a:p>
            <a:r>
              <a:rPr lang="en-US" altLang="ko-KR" sz="2400" b="1" dirty="0"/>
              <a:t>Zhao et al (2013) </a:t>
            </a:r>
          </a:p>
          <a:p>
            <a:r>
              <a:rPr lang="en-US" altLang="ko-KR" sz="2400" b="1" dirty="0"/>
              <a:t>Soto et al (2007)</a:t>
            </a:r>
          </a:p>
          <a:p>
            <a:r>
              <a:rPr lang="en-US" altLang="ko-KR" sz="2400" b="1" dirty="0"/>
              <a:t>Stokes et al (2012)</a:t>
            </a:r>
          </a:p>
          <a:p>
            <a:r>
              <a:rPr lang="en-US" altLang="ko-KR" sz="2400" b="1" dirty="0"/>
              <a:t>Moores et al (</a:t>
            </a:r>
            <a:r>
              <a:rPr lang="en-US" altLang="ko-KR" sz="2400" b="1" dirty="0" smtClean="0"/>
              <a:t>2013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200" b="1" dirty="0"/>
              <a:t>기억 체계들이 주의에 미치는 영향</a:t>
            </a: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2800" b="1" dirty="0"/>
              <a:t>episodic memory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12D3E-CA85-4CE3-AEE4-EBA8662CC26E}"/>
              </a:ext>
            </a:extLst>
          </p:cNvPr>
          <p:cNvSpPr/>
          <p:nvPr/>
        </p:nvSpPr>
        <p:spPr>
          <a:xfrm>
            <a:off x="457200" y="5805264"/>
            <a:ext cx="239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Stokes et al (2012)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AEACB-D445-43C6-9D7E-1E70387BA3DC}"/>
              </a:ext>
            </a:extLst>
          </p:cNvPr>
          <p:cNvSpPr txBox="1"/>
          <p:nvPr/>
        </p:nvSpPr>
        <p:spPr>
          <a:xfrm>
            <a:off x="5076055" y="1913502"/>
            <a:ext cx="377348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[C] </a:t>
            </a:r>
            <a:r>
              <a:rPr lang="en-US" altLang="ko-KR" sz="2000" dirty="0" smtClean="0"/>
              <a:t>cue scene again and then find the target that appear 50%</a:t>
            </a:r>
          </a:p>
          <a:p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타겟은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50% </a:t>
            </a:r>
            <a:r>
              <a:rPr lang="ko-KR" altLang="en-US" sz="2000" dirty="0"/>
              <a:t>확률로 </a:t>
            </a:r>
            <a:r>
              <a:rPr lang="ko-KR" altLang="en-US" sz="2000" dirty="0" smtClean="0"/>
              <a:t>등장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[D]</a:t>
            </a:r>
            <a:r>
              <a:rPr lang="ko-KR" altLang="en-US" sz="2000" b="1" dirty="0"/>
              <a:t> </a:t>
            </a:r>
            <a:r>
              <a:rPr lang="en-US" altLang="ko-KR" sz="2000" dirty="0"/>
              <a:t>memory </a:t>
            </a:r>
            <a:r>
              <a:rPr lang="en-US" altLang="ko-KR" sz="2000" dirty="0" smtClean="0"/>
              <a:t>condition </a:t>
            </a:r>
            <a:r>
              <a:rPr lang="en-US" altLang="ko-KR" sz="2000" dirty="0"/>
              <a:t>(right, left</a:t>
            </a:r>
            <a:r>
              <a:rPr lang="en-US" altLang="ko-KR" sz="2000" dirty="0" smtClean="0"/>
              <a:t>) is more sensitive (faster) than neutral condition</a:t>
            </a:r>
            <a:endParaRPr lang="en-US" altLang="ko-KR" sz="1100" dirty="0"/>
          </a:p>
          <a:p>
            <a:r>
              <a:rPr lang="ko-KR" altLang="en-US" dirty="0"/>
              <a:t>⇒ </a:t>
            </a:r>
            <a:r>
              <a:rPr lang="en-US" altLang="ko-KR" dirty="0" smtClean="0"/>
              <a:t>Previous episodic learning session influenced the effectiveness of attention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EF42E-B7BC-4C8C-85F7-0644342D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" y="1700808"/>
            <a:ext cx="4679127" cy="39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7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b="1" dirty="0" smtClean="0"/>
              <a:t>The role of semantic memory to attention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19648"/>
            <a:ext cx="7931223" cy="2473448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A word appears; </a:t>
            </a:r>
            <a:r>
              <a:rPr lang="ko-KR" altLang="en-US" sz="2200" dirty="0" smtClean="0"/>
              <a:t>단어로 </a:t>
            </a:r>
            <a:r>
              <a:rPr lang="ko-KR" altLang="en-US" sz="2200" dirty="0"/>
              <a:t>된 자극을 먼저 제시 </a:t>
            </a:r>
            <a:endParaRPr lang="en-US" altLang="ko-KR" sz="2200" dirty="0"/>
          </a:p>
          <a:p>
            <a:r>
              <a:rPr lang="en-US" altLang="ko-KR" sz="2200" dirty="0" smtClean="0"/>
              <a:t>Then, 4 </a:t>
            </a:r>
            <a:r>
              <a:rPr lang="en-US" altLang="ko-KR" sz="2200" dirty="0" smtClean="0"/>
              <a:t>figures are presented and then the subjects </a:t>
            </a:r>
            <a:r>
              <a:rPr lang="en-US" altLang="ko-KR" sz="2200" dirty="0" smtClean="0"/>
              <a:t>should say if there are two same objects appeared; yes or no. </a:t>
            </a:r>
            <a:endParaRPr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9FB30-8C29-4120-92B6-565FAFD3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8" y="3429000"/>
            <a:ext cx="7818763" cy="2689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80CD6-0B52-492F-A274-66528F867C0F}"/>
              </a:ext>
            </a:extLst>
          </p:cNvPr>
          <p:cNvSpPr txBox="1"/>
          <p:nvPr/>
        </p:nvSpPr>
        <p:spPr>
          <a:xfrm>
            <a:off x="6516216" y="595506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Moores</a:t>
            </a:r>
            <a:r>
              <a:rPr lang="ko-KR" altLang="en-US" b="1" dirty="0"/>
              <a:t> </a:t>
            </a:r>
            <a:r>
              <a:rPr lang="en-US" altLang="ko-KR" b="1" dirty="0"/>
              <a:t>et</a:t>
            </a:r>
            <a:r>
              <a:rPr lang="ko-KR" altLang="en-US" b="1" dirty="0"/>
              <a:t> </a:t>
            </a:r>
            <a:r>
              <a:rPr lang="en-US" altLang="ko-KR" b="1" dirty="0"/>
              <a:t>al</a:t>
            </a:r>
            <a:r>
              <a:rPr lang="ko-KR" altLang="en-US" b="1" dirty="0"/>
              <a:t> </a:t>
            </a:r>
            <a:r>
              <a:rPr lang="en-US" altLang="ko-KR" b="1" dirty="0"/>
              <a:t>(2003)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200" b="1" dirty="0"/>
              <a:t>기억 체계들이 주의에 미치는 영향</a:t>
            </a: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2800" b="1" dirty="0"/>
              <a:t>semantic memory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1800670"/>
            <a:ext cx="5832648" cy="321250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/>
              <a:t>When helmet appear that are semantically related with motorbike, the no response is slower than the other condition. </a:t>
            </a:r>
            <a:r>
              <a:rPr lang="en-US" altLang="ko-KR" sz="2200" dirty="0" smtClean="0"/>
              <a:t>; no response is slower.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1500" dirty="0" smtClean="0"/>
              <a:t>첫 자극과 관련된 </a:t>
            </a:r>
            <a:r>
              <a:rPr lang="ko-KR" altLang="en-US" sz="1500" dirty="0"/>
              <a:t>물체</a:t>
            </a:r>
            <a:r>
              <a:rPr lang="en-US" altLang="ko-KR" sz="1500" dirty="0"/>
              <a:t>(</a:t>
            </a:r>
            <a:r>
              <a:rPr lang="ko-KR" altLang="en-US" sz="1500" dirty="0"/>
              <a:t>예</a:t>
            </a:r>
            <a:r>
              <a:rPr lang="en-US" altLang="ko-KR" sz="1500" dirty="0"/>
              <a:t>:</a:t>
            </a:r>
            <a:r>
              <a:rPr lang="ko-KR" altLang="en-US" sz="1500" dirty="0"/>
              <a:t>헬멧</a:t>
            </a:r>
            <a:r>
              <a:rPr lang="en-US" altLang="ko-KR" sz="1500" dirty="0"/>
              <a:t>)</a:t>
            </a:r>
            <a:r>
              <a:rPr lang="ko-KR" altLang="en-US" sz="1500" dirty="0"/>
              <a:t>가 </a:t>
            </a:r>
            <a:r>
              <a:rPr lang="en-US" altLang="ko-KR" sz="1500" dirty="0"/>
              <a:t>4</a:t>
            </a:r>
            <a:r>
              <a:rPr lang="ko-KR" altLang="en-US" sz="1500" dirty="0"/>
              <a:t>개 자극 중 하나로 나왔을 때 관련 없는 물체들만 나왔을 때에 비해 반응 시간이 </a:t>
            </a:r>
            <a:r>
              <a:rPr lang="ko-KR" altLang="en-US" sz="1500" dirty="0" err="1"/>
              <a:t>느렸음</a:t>
            </a:r>
            <a:endParaRPr lang="en-US" altLang="ko-KR" sz="1500" dirty="0"/>
          </a:p>
          <a:p>
            <a:r>
              <a:rPr lang="en-US" altLang="ko-KR" sz="2200" dirty="0" smtClean="0"/>
              <a:t>Semantic memory acts in attentional processes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⇒ </a:t>
            </a:r>
            <a:r>
              <a:rPr lang="ko-KR" altLang="en-US" sz="2200" dirty="0"/>
              <a:t>사람들의 주의 집중 양상이 의미 기억에 의해 달라질 수 있음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D56C4-8726-4AF7-8E7B-145192717E40}"/>
              </a:ext>
            </a:extLst>
          </p:cNvPr>
          <p:cNvSpPr txBox="1"/>
          <p:nvPr/>
        </p:nvSpPr>
        <p:spPr>
          <a:xfrm>
            <a:off x="323528" y="60384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Moores</a:t>
            </a:r>
            <a:r>
              <a:rPr lang="ko-KR" altLang="en-US" b="1" dirty="0"/>
              <a:t> </a:t>
            </a:r>
            <a:r>
              <a:rPr lang="en-US" altLang="ko-KR" b="1" dirty="0"/>
              <a:t>et</a:t>
            </a:r>
            <a:r>
              <a:rPr lang="ko-KR" altLang="en-US" b="1" dirty="0"/>
              <a:t> </a:t>
            </a:r>
            <a:r>
              <a:rPr lang="en-US" altLang="ko-KR" b="1" dirty="0"/>
              <a:t>al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smtClean="0"/>
              <a:t>2013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496BFE-EA6F-4BE4-942E-7337ADF8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6909"/>
            <a:ext cx="1860232" cy="43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dirty="0"/>
              <a:t>Memory-guided Attention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629" y="2132856"/>
            <a:ext cx="8229600" cy="316835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400" dirty="0" smtClean="0"/>
              <a:t>Traditional view: memory and attention are two different entity; not true  </a:t>
            </a:r>
            <a:r>
              <a:rPr lang="ko-KR" altLang="en-US" sz="2400" dirty="0" smtClean="0"/>
              <a:t>기존의 </a:t>
            </a:r>
            <a:r>
              <a:rPr lang="ko-KR" altLang="en-US" sz="2400" dirty="0"/>
              <a:t>기억과 주의를 다루는 연구들에서는 두 부분을 인지의 개별적인 요소들로 여겨 왔음</a:t>
            </a:r>
            <a:endParaRPr lang="en-US" altLang="ko-KR" sz="2400" dirty="0"/>
          </a:p>
          <a:p>
            <a:r>
              <a:rPr lang="en-US" altLang="ko-KR" sz="2400" dirty="0" smtClean="0"/>
              <a:t>They are interacting; memory affects attention </a:t>
            </a:r>
          </a:p>
          <a:p>
            <a:pPr marL="0" indent="0">
              <a:buNone/>
            </a:pPr>
            <a:r>
              <a:rPr lang="ko-KR" altLang="en-US" sz="2400" dirty="0" smtClean="0"/>
              <a:t>그러나 </a:t>
            </a:r>
            <a:r>
              <a:rPr lang="en-US" altLang="ko-KR" sz="2400" dirty="0"/>
              <a:t>Zhao et al (2013) </a:t>
            </a:r>
            <a:r>
              <a:rPr lang="ko-KR" altLang="en-US" sz="2400" dirty="0"/>
              <a:t>외의 </a:t>
            </a:r>
            <a:r>
              <a:rPr lang="ko-KR" altLang="en-US" sz="2400" dirty="0" err="1"/>
              <a:t>연구들에서</a:t>
            </a:r>
            <a:r>
              <a:rPr lang="ko-KR" altLang="en-US" sz="2400" dirty="0"/>
              <a:t> 두 부분이 상호작용한다는 근거가 제시됨</a:t>
            </a:r>
            <a:endParaRPr lang="en-US" altLang="ko-KR" sz="2400" dirty="0"/>
          </a:p>
          <a:p>
            <a:r>
              <a:rPr lang="en-US" altLang="ko-KR" sz="2400" dirty="0" smtClean="0"/>
              <a:t>This topic can improve our understanding about memory and attention as well as interaction itself; hot topic </a:t>
            </a:r>
            <a:r>
              <a:rPr lang="en-US" altLang="ko-KR" sz="2400" dirty="0" err="1" smtClean="0"/>
              <a:t>thesedays</a:t>
            </a:r>
            <a:r>
              <a:rPr lang="en-US" altLang="ko-KR" sz="2400" dirty="0" smtClean="0"/>
              <a:t>…..</a:t>
            </a:r>
          </a:p>
          <a:p>
            <a:pPr marL="0" indent="0">
              <a:buNone/>
            </a:pPr>
            <a:r>
              <a:rPr lang="en-US" altLang="ko-KR" sz="2400" dirty="0" smtClean="0"/>
              <a:t>Memory-guided </a:t>
            </a:r>
            <a:r>
              <a:rPr lang="en-US" altLang="ko-KR" sz="2400" dirty="0"/>
              <a:t>attention</a:t>
            </a:r>
            <a:r>
              <a:rPr lang="ko-KR" altLang="en-US" sz="2400" dirty="0"/>
              <a:t>은 이런 상호작용에서 뿐 만 아니라 두 인지적 요소들을 개별적으로 이해하는 데에도 도움을 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5695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b="1" dirty="0"/>
              <a:t>시각 주의</a:t>
            </a:r>
            <a:r>
              <a:rPr lang="en-US" altLang="ko-KR" sz="3200" b="1" dirty="0"/>
              <a:t>(visual attention)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Visual attention is regarded as being guided by two main sources.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8219" y="3053389"/>
            <a:ext cx="3888432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/>
              <a:t>Stimulus-driven attention</a:t>
            </a:r>
          </a:p>
          <a:p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9525" y="3053389"/>
            <a:ext cx="3888432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/>
              <a:t>Goal-directed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DF2A-C81E-4D19-B7C2-95C68E107AB3}"/>
              </a:ext>
            </a:extLst>
          </p:cNvPr>
          <p:cNvSpPr txBox="1"/>
          <p:nvPr/>
        </p:nvSpPr>
        <p:spPr>
          <a:xfrm>
            <a:off x="4729525" y="3726563"/>
            <a:ext cx="386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Top-down </a:t>
            </a:r>
            <a:r>
              <a:rPr lang="en-US" altLang="ko-KR" dirty="0" smtClean="0"/>
              <a:t>goal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Consciously attends a target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E.g., trying to find a friend in crowd at a shopping mall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BAE16-4765-480C-B098-E5A45B794D0E}"/>
              </a:ext>
            </a:extLst>
          </p:cNvPr>
          <p:cNvSpPr txBox="1"/>
          <p:nvPr/>
        </p:nvSpPr>
        <p:spPr>
          <a:xfrm>
            <a:off x="598219" y="3726563"/>
            <a:ext cx="381625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Bottom-up </a:t>
            </a:r>
            <a:r>
              <a:rPr lang="en-US" altLang="ko-KR" dirty="0" smtClean="0"/>
              <a:t>Stimulus driven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Perceptual inputs automatically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Stimulate attention mechanism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E.g., A car abruptly gets in your way while you are driving.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dirty="0"/>
              <a:t>Memory-guided Attention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1683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/>
              <a:t>Hutchinson &amp; Turk-Browne </a:t>
            </a:r>
            <a:r>
              <a:rPr lang="en-US" altLang="ko-KR" sz="2800" dirty="0" smtClean="0"/>
              <a:t>were trying to get away from this two sources. </a:t>
            </a:r>
            <a:endParaRPr lang="en-US" altLang="ko-KR" sz="2800" dirty="0"/>
          </a:p>
          <a:p>
            <a:r>
              <a:rPr lang="en-US" altLang="ko-KR" sz="2800" b="1" dirty="0" smtClean="0"/>
              <a:t>Trying to find the various roles of memory system in visual attention</a:t>
            </a:r>
            <a:endParaRPr lang="en-US" altLang="ko-KR" sz="2800" dirty="0"/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800" dirty="0"/>
              <a:t>⇒ </a:t>
            </a:r>
            <a:r>
              <a:rPr lang="en-US" altLang="ko-KR" sz="2800" b="1" dirty="0"/>
              <a:t>memory-guided attention</a:t>
            </a:r>
          </a:p>
          <a:p>
            <a:pPr>
              <a:buNone/>
            </a:pPr>
            <a:r>
              <a:rPr lang="en-US" altLang="ko-KR" sz="2800" b="1" dirty="0"/>
              <a:t>   </a:t>
            </a:r>
            <a:r>
              <a:rPr lang="en-US" altLang="ko-KR" sz="2800" b="1" dirty="0" smtClean="0"/>
              <a:t>Previous memory about experience influences where to attend</a:t>
            </a:r>
            <a:endParaRPr lang="en-US" altLang="ko-K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7888" y="51571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“memory may be fundamentally important in guiding attention” (Hutchinson &amp; Turk-Browne, 2012)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dirty="0"/>
              <a:t>Multiple memory systems(MMS) theory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96951"/>
            <a:ext cx="8229600" cy="18288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Hutchinson &amp; </a:t>
            </a:r>
            <a:r>
              <a:rPr lang="en-US" altLang="ko-KR" sz="2400" dirty="0" smtClean="0"/>
              <a:t>Turk-Browne’s argument is based on the Multiple </a:t>
            </a:r>
            <a:r>
              <a:rPr lang="en-US" altLang="ko-KR" sz="2400" dirty="0"/>
              <a:t>memory systems (MMS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49359832"/>
              </p:ext>
            </p:extLst>
          </p:nvPr>
        </p:nvGraphicFramePr>
        <p:xfrm>
          <a:off x="411912" y="3032956"/>
          <a:ext cx="590465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구부러진 연결선 8"/>
          <p:cNvCxnSpPr/>
          <p:nvPr/>
        </p:nvCxnSpPr>
        <p:spPr>
          <a:xfrm flipV="1">
            <a:off x="5724128" y="4509120"/>
            <a:ext cx="504056" cy="36004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2" y="4005065"/>
            <a:ext cx="223224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Influences present behavior without requiring conscious awareness or intentional effort</a:t>
            </a:r>
          </a:p>
          <a:p>
            <a:r>
              <a:rPr lang="en-US" altLang="ko-KR" sz="1200" dirty="0"/>
              <a:t>ex) skill/habit learning, perceptual learning, associative learning, priming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200" b="1" dirty="0"/>
              <a:t>기억 체계들이 주의에 미치는 영향</a:t>
            </a: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en-US" altLang="ko-KR" sz="2800" b="1" dirty="0"/>
              <a:t>implicit memory- associative learning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0294" y="1583031"/>
            <a:ext cx="45365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The top rows is the </a:t>
            </a:r>
            <a:r>
              <a:rPr lang="en-US" altLang="ko-KR" sz="2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structured stream in which the three patterns are presented in a regular pattern.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VST: Judge which direction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T’is</a:t>
            </a:r>
            <a:r>
              <a:rPr lang="en-US" altLang="ko-KR" sz="2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pointing (i.e., left or right)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DF0E952-0438-4B28-8681-166C97F9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13747"/>
            <a:ext cx="3600400" cy="37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0869" y="4653136"/>
            <a:ext cx="6423131" cy="200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77203B-9F66-4EA9-AD1B-56E345ADDF09}"/>
              </a:ext>
            </a:extLst>
          </p:cNvPr>
          <p:cNvSpPr/>
          <p:nvPr/>
        </p:nvSpPr>
        <p:spPr>
          <a:xfrm>
            <a:off x="448489" y="5949280"/>
            <a:ext cx="2397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Zhao et al (2013)</a:t>
            </a:r>
          </a:p>
        </p:txBody>
      </p:sp>
    </p:spTree>
    <p:extLst>
      <p:ext uri="{BB962C8B-B14F-4D97-AF65-F5344CB8AC3E}">
        <p14:creationId xmlns:p14="http://schemas.microsoft.com/office/powerpoint/2010/main" val="177581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b="1" dirty="0" smtClean="0"/>
              <a:t>Implicit </a:t>
            </a:r>
            <a:r>
              <a:rPr lang="en-US" altLang="ko-KR" sz="2800" b="1" dirty="0"/>
              <a:t>memory- associative learning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844824"/>
            <a:ext cx="3439234" cy="445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48CE5C-F2AE-465F-A4A9-5A11AB05AA12}"/>
              </a:ext>
            </a:extLst>
          </p:cNvPr>
          <p:cNvSpPr txBox="1"/>
          <p:nvPr/>
        </p:nvSpPr>
        <p:spPr>
          <a:xfrm>
            <a:off x="611560" y="2180775"/>
            <a:ext cx="4680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Structured stream is faster than the random. -&gt; </a:t>
            </a:r>
            <a:r>
              <a:rPr lang="ko-KR" altLang="en-US" sz="2200" dirty="0" smtClean="0"/>
              <a:t>목표 </a:t>
            </a:r>
            <a:r>
              <a:rPr lang="ko-KR" altLang="en-US" sz="2200" dirty="0"/>
              <a:t>자극이 위쪽</a:t>
            </a:r>
            <a:r>
              <a:rPr lang="en-US" altLang="ko-KR" sz="2200" dirty="0"/>
              <a:t>(structured stream</a:t>
            </a:r>
            <a:r>
              <a:rPr lang="ko-KR" altLang="en-US" sz="2200" dirty="0"/>
              <a:t>이 제시된 방향</a:t>
            </a:r>
            <a:r>
              <a:rPr lang="en-US" altLang="ko-KR" sz="2200" dirty="0"/>
              <a:t>)</a:t>
            </a:r>
            <a:r>
              <a:rPr lang="ko-KR" altLang="en-US" sz="2200" dirty="0"/>
              <a:t>에 나타날 때 </a:t>
            </a:r>
            <a:r>
              <a:rPr lang="en-US" altLang="ko-KR" sz="2200" dirty="0"/>
              <a:t>random stream</a:t>
            </a:r>
            <a:r>
              <a:rPr lang="ko-KR" altLang="en-US" sz="2200" dirty="0"/>
              <a:t>에 나타날 때보다 </a:t>
            </a:r>
            <a:r>
              <a:rPr lang="en-US" altLang="ko-KR" sz="2200" dirty="0"/>
              <a:t>RT</a:t>
            </a:r>
            <a:r>
              <a:rPr lang="ko-KR" altLang="en-US" sz="2200" dirty="0"/>
              <a:t>가 빠름</a:t>
            </a:r>
            <a:endParaRPr lang="en-US" altLang="ko-KR" sz="2200" dirty="0"/>
          </a:p>
          <a:p>
            <a:r>
              <a:rPr lang="en-US" altLang="ko-KR" sz="2200" dirty="0"/>
              <a:t> </a:t>
            </a:r>
            <a:endParaRPr lang="en-US" altLang="ko-KR" sz="2200" dirty="0" smtClean="0"/>
          </a:p>
          <a:p>
            <a:r>
              <a:rPr lang="en-US" altLang="ko-KR" sz="2200" dirty="0" smtClean="0"/>
              <a:t>Structured condition elicits unconscious statistical learning -&gt; </a:t>
            </a:r>
            <a:r>
              <a:rPr lang="ko-KR" altLang="en-US" sz="2200" dirty="0" smtClean="0"/>
              <a:t>무의식적 </a:t>
            </a:r>
            <a:r>
              <a:rPr lang="ko-KR" altLang="en-US" sz="2200" dirty="0"/>
              <a:t>통계 학습이 일어났다고 볼 수 있음</a:t>
            </a:r>
            <a:endParaRPr lang="en-US" altLang="ko-KR" sz="2200" dirty="0"/>
          </a:p>
          <a:p>
            <a:endParaRPr lang="en-US" altLang="ko-KR" sz="800" dirty="0"/>
          </a:p>
          <a:p>
            <a:r>
              <a:rPr lang="en-US" altLang="ko-KR" sz="1600" dirty="0" smtClean="0"/>
              <a:t>Statistical learning (implicit memory) can affect later attention</a:t>
            </a:r>
            <a:r>
              <a:rPr lang="ko-KR" altLang="en-US" sz="1600" dirty="0" smtClean="0"/>
              <a:t>사람들의 </a:t>
            </a:r>
            <a:r>
              <a:rPr lang="ko-KR" altLang="en-US" sz="1600" dirty="0"/>
              <a:t>주의 집중 양상이 무의식적 학습 경험의 기억에 의해 결정될 수 있음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The direct role of </a:t>
            </a:r>
            <a:r>
              <a:rPr lang="en-US" altLang="ko-KR" sz="2800" b="1" dirty="0" smtClean="0"/>
              <a:t>working memory </a:t>
            </a:r>
            <a:endParaRPr lang="ko-KR" altLang="en-US" sz="32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C4A5F-EF10-42E2-98B1-42937B4B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3356992"/>
            <a:ext cx="82296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 smtClean="0"/>
              <a:t>The initial figure (e.g., red square) appears and then select the figure that includes the diagonal line </a:t>
            </a:r>
          </a:p>
          <a:p>
            <a:pPr marL="0" indent="0">
              <a:buNone/>
            </a:pPr>
            <a:r>
              <a:rPr lang="en-US" altLang="ko-KR" sz="2200" dirty="0" smtClean="0"/>
              <a:t>-&gt; </a:t>
            </a:r>
            <a:r>
              <a:rPr lang="ko-KR" altLang="en-US" sz="2200" dirty="0" smtClean="0"/>
              <a:t>초기자극</a:t>
            </a:r>
            <a:r>
              <a:rPr lang="en-US" altLang="ko-KR" sz="2200" dirty="0"/>
              <a:t>(</a:t>
            </a:r>
            <a:r>
              <a:rPr lang="ko-KR" altLang="en-US" sz="2200" dirty="0"/>
              <a:t>예</a:t>
            </a:r>
            <a:r>
              <a:rPr lang="en-US" altLang="ko-KR" sz="2200" dirty="0"/>
              <a:t>:</a:t>
            </a:r>
            <a:r>
              <a:rPr lang="ko-KR" altLang="en-US" sz="2200" dirty="0"/>
              <a:t>빨간 사각형</a:t>
            </a:r>
            <a:r>
              <a:rPr lang="en-US" altLang="ko-KR" sz="2200" dirty="0"/>
              <a:t>)</a:t>
            </a:r>
            <a:r>
              <a:rPr lang="ko-KR" altLang="en-US" sz="2200" dirty="0"/>
              <a:t>을 보여준 후 두 개의 도형 중 안에 대각선이 있는 도형을 선택하는 과제 </a:t>
            </a:r>
            <a:r>
              <a:rPr lang="ko-KR" altLang="en-US" sz="2200" dirty="0" smtClean="0"/>
              <a:t>수행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Two instruction conditions: WM and mere repetition.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 </a:t>
            </a:r>
            <a:r>
              <a:rPr lang="en-US" altLang="ko-KR" sz="2200" dirty="0" smtClean="0"/>
              <a:t>WM condition: Subject should remember the initial figure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- mere </a:t>
            </a:r>
            <a:r>
              <a:rPr lang="en-US" altLang="ko-KR" sz="2200" dirty="0" smtClean="0"/>
              <a:t>repetition: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Just look at the initial figure </a:t>
            </a:r>
            <a:r>
              <a:rPr lang="ko-KR" altLang="en-US" sz="2200" dirty="0" smtClean="0"/>
              <a:t>그냥 </a:t>
            </a:r>
            <a:r>
              <a:rPr lang="ko-KR" altLang="en-US" sz="2200" dirty="0"/>
              <a:t>보기만 하라고 지시함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247DE8-4F82-4650-9DF6-B4119EDC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84" y="1131140"/>
            <a:ext cx="4210477" cy="22258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41A129-6235-4416-87FC-B8D151BFE473}"/>
              </a:ext>
            </a:extLst>
          </p:cNvPr>
          <p:cNvSpPr/>
          <p:nvPr/>
        </p:nvSpPr>
        <p:spPr>
          <a:xfrm>
            <a:off x="6033561" y="2780928"/>
            <a:ext cx="2397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Soto et al (2007)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The direct role of working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memory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0258"/>
            <a:ext cx="8032613" cy="162830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Valid condition is faster than any other condition for the WM condition. </a:t>
            </a:r>
          </a:p>
          <a:p>
            <a:pPr marL="0" indent="0">
              <a:buNone/>
            </a:pPr>
            <a:r>
              <a:rPr lang="en-US" altLang="ko-KR" sz="1300" dirty="0" smtClean="0"/>
              <a:t>-&gt; </a:t>
            </a:r>
            <a:r>
              <a:rPr lang="ko-KR" altLang="en-US" sz="1300" dirty="0" smtClean="0"/>
              <a:t>초기자극과 </a:t>
            </a:r>
            <a:r>
              <a:rPr lang="ko-KR" altLang="en-US" sz="1300" dirty="0"/>
              <a:t>같은 모양 안에 대각선이 있는 경우</a:t>
            </a:r>
            <a:r>
              <a:rPr lang="en-US" altLang="ko-KR" sz="1300" dirty="0"/>
              <a:t>(valid trial)</a:t>
            </a:r>
            <a:r>
              <a:rPr lang="ko-KR" altLang="en-US" sz="1300" dirty="0"/>
              <a:t>이 가장 반응시간이 빨랐고 초기자극이 아닌 다른 모양 안에 대각선이 있는 경우</a:t>
            </a:r>
            <a:r>
              <a:rPr lang="en-US" altLang="ko-KR" sz="1300" dirty="0"/>
              <a:t>(invalid trial)</a:t>
            </a:r>
            <a:r>
              <a:rPr lang="ko-KR" altLang="en-US" sz="1300" dirty="0"/>
              <a:t>이 가장 반응시간이 </a:t>
            </a:r>
            <a:r>
              <a:rPr lang="ko-KR" altLang="en-US" sz="1300" dirty="0" err="1"/>
              <a:t>느렸음</a:t>
            </a:r>
            <a:endParaRPr lang="en-US" altLang="ko-KR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9ACA2-FCD6-4149-8CBC-A14E446C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117099"/>
            <a:ext cx="4104456" cy="3038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49F87-DC9C-4519-92AD-754F30EA4356}"/>
              </a:ext>
            </a:extLst>
          </p:cNvPr>
          <p:cNvSpPr txBox="1"/>
          <p:nvPr/>
        </p:nvSpPr>
        <p:spPr>
          <a:xfrm>
            <a:off x="4446798" y="3235837"/>
            <a:ext cx="4517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Mere repetition </a:t>
            </a:r>
            <a:r>
              <a:rPr lang="en-US" altLang="ko-KR" sz="2200" dirty="0" smtClean="0"/>
              <a:t>has the less variation across the condition than the WM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r>
              <a:rPr lang="ko-KR" altLang="en-US" sz="2200" dirty="0"/>
              <a:t>⇒ </a:t>
            </a:r>
            <a:r>
              <a:rPr lang="en-US" altLang="ko-KR" sz="2200" dirty="0" smtClean="0"/>
              <a:t>The stored figure in the WM affects the attentional processes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85446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b="1" dirty="0" smtClean="0"/>
              <a:t>The influences of episodic </a:t>
            </a:r>
            <a:r>
              <a:rPr lang="en-US" altLang="ko-KR" sz="2800" b="1" dirty="0"/>
              <a:t>memory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12D3E-CA85-4CE3-AEE4-EBA8662CC26E}"/>
              </a:ext>
            </a:extLst>
          </p:cNvPr>
          <p:cNvSpPr/>
          <p:nvPr/>
        </p:nvSpPr>
        <p:spPr>
          <a:xfrm>
            <a:off x="457200" y="5805264"/>
            <a:ext cx="239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Stokes et al (2012)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AEACB-D445-43C6-9D7E-1E70387BA3DC}"/>
              </a:ext>
            </a:extLst>
          </p:cNvPr>
          <p:cNvSpPr txBox="1"/>
          <p:nvPr/>
        </p:nvSpPr>
        <p:spPr>
          <a:xfrm>
            <a:off x="5076056" y="1684632"/>
            <a:ext cx="37444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/>
              <a:t>[A] </a:t>
            </a:r>
            <a:r>
              <a:rPr lang="en-US" altLang="ko-KR" sz="2100" b="1" dirty="0" smtClean="0"/>
              <a:t>Finding the key in right, or left, or neutral</a:t>
            </a:r>
          </a:p>
          <a:p>
            <a:r>
              <a:rPr lang="ko-KR" altLang="en-US" sz="1200" dirty="0" smtClean="0"/>
              <a:t>참가자들은 </a:t>
            </a:r>
            <a:r>
              <a:rPr lang="en-US" altLang="ko-KR" sz="1200" dirty="0"/>
              <a:t>learning session</a:t>
            </a:r>
            <a:r>
              <a:rPr lang="ko-KR" altLang="en-US" sz="1200" dirty="0"/>
              <a:t>에서 사진들의 </a:t>
            </a:r>
            <a:r>
              <a:rPr lang="en-US" altLang="ko-KR" sz="1200" dirty="0"/>
              <a:t>right</a:t>
            </a:r>
            <a:r>
              <a:rPr lang="ko-KR" altLang="en-US" sz="1200" dirty="0"/>
              <a:t> </a:t>
            </a:r>
            <a:r>
              <a:rPr lang="en-US" altLang="ko-KR" sz="1200" dirty="0"/>
              <a:t>memory(</a:t>
            </a:r>
            <a:r>
              <a:rPr lang="ko-KR" altLang="en-US" sz="1200" dirty="0"/>
              <a:t>오른쪽에 있는</a:t>
            </a:r>
            <a:r>
              <a:rPr lang="en-US" altLang="ko-KR" sz="1200" dirty="0"/>
              <a:t>)</a:t>
            </a:r>
            <a:r>
              <a:rPr lang="ko-KR" altLang="en-US" sz="1200" dirty="0"/>
              <a:t>조건</a:t>
            </a:r>
            <a:r>
              <a:rPr lang="en-US" altLang="ko-KR" sz="1200" dirty="0"/>
              <a:t>, left memory(</a:t>
            </a:r>
            <a:r>
              <a:rPr lang="ko-KR" altLang="en-US" sz="1200" dirty="0"/>
              <a:t>왼쪽에 있는 조건</a:t>
            </a:r>
            <a:r>
              <a:rPr lang="en-US" altLang="ko-KR" sz="1200" dirty="0"/>
              <a:t>), neutral(</a:t>
            </a:r>
            <a:r>
              <a:rPr lang="ko-KR" altLang="en-US" sz="1200" dirty="0"/>
              <a:t>없는 장면</a:t>
            </a:r>
            <a:r>
              <a:rPr lang="en-US" altLang="ko-KR" sz="1200" dirty="0"/>
              <a:t>)</a:t>
            </a:r>
            <a:r>
              <a:rPr lang="ko-KR" altLang="en-US" sz="1200" dirty="0"/>
              <a:t>에서 한 개의 자극</a:t>
            </a:r>
            <a:r>
              <a:rPr lang="en-US" altLang="ko-KR" sz="1200" dirty="0"/>
              <a:t>(</a:t>
            </a:r>
            <a:r>
              <a:rPr lang="ko-KR" altLang="en-US" sz="1200" dirty="0"/>
              <a:t>열쇠</a:t>
            </a:r>
            <a:r>
              <a:rPr lang="en-US" altLang="ko-KR" sz="1200" dirty="0"/>
              <a:t>)</a:t>
            </a:r>
            <a:r>
              <a:rPr lang="ko-KR" altLang="en-US" sz="1200" dirty="0"/>
              <a:t>를 찾는 과제 수행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100" b="1" dirty="0"/>
              <a:t>[B] </a:t>
            </a:r>
            <a:r>
              <a:rPr lang="en-US" altLang="ko-KR" sz="2100" dirty="0" smtClean="0"/>
              <a:t>search time and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search accuracy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gets better; episodic memory gets </a:t>
            </a:r>
            <a:r>
              <a:rPr lang="en-US" altLang="ko-KR" sz="2100" dirty="0" smtClean="0"/>
              <a:t>better;  </a:t>
            </a:r>
            <a:r>
              <a:rPr lang="ko-KR" altLang="en-US" sz="2100" dirty="0" smtClean="0"/>
              <a:t>숨은 물건 찾기가 연습하면 더 잘 된다는 것 보여주는 단순 훈련과</a:t>
            </a:r>
            <a:r>
              <a:rPr lang="ko-KR" altLang="en-US" sz="2100" dirty="0" smtClean="0"/>
              <a:t>정</a:t>
            </a:r>
            <a:endParaRPr lang="en-US" altLang="ko-KR" sz="2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4E5F52-1069-4C33-AB05-893FA380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836"/>
            <a:ext cx="4302700" cy="39986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873</Words>
  <Application>Microsoft Office PowerPoint</Application>
  <PresentationFormat>화면 슬라이드 쇼(4:3)</PresentationFormat>
  <Paragraphs>94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Memory-guided Attention (Recent trends; no need to find additional contents !)</vt:lpstr>
      <vt:lpstr>시각 주의(visual attention)</vt:lpstr>
      <vt:lpstr>Memory-guided Attention</vt:lpstr>
      <vt:lpstr>Multiple memory systems(MMS) theory</vt:lpstr>
      <vt:lpstr>기억 체계들이 주의에 미치는 영향 implicit memory- associative learning</vt:lpstr>
      <vt:lpstr>Implicit memory- associative learning</vt:lpstr>
      <vt:lpstr>The direct role of working memory </vt:lpstr>
      <vt:lpstr>The direct role of working memory</vt:lpstr>
      <vt:lpstr>The influences of episodic memory</vt:lpstr>
      <vt:lpstr>기억 체계들이 주의에 미치는 영향 episodic memory</vt:lpstr>
      <vt:lpstr>The role of semantic memory to attention</vt:lpstr>
      <vt:lpstr>기억 체계들이 주의에 미치는 영향 semantic memory</vt:lpstr>
      <vt:lpstr>Memory-guided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Memory-guided Attention (기억 유도 주의)</dc:title>
  <dc:creator>Windows 사용자</dc:creator>
  <cp:lastModifiedBy>Windows 사용자</cp:lastModifiedBy>
  <cp:revision>61</cp:revision>
  <dcterms:created xsi:type="dcterms:W3CDTF">2018-02-25T01:08:38Z</dcterms:created>
  <dcterms:modified xsi:type="dcterms:W3CDTF">2020-05-09T06:10:14Z</dcterms:modified>
</cp:coreProperties>
</file>