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sldIdLst>
    <p:sldId id="256" r:id="rId2"/>
    <p:sldId id="257" r:id="rId3"/>
    <p:sldId id="316" r:id="rId4"/>
    <p:sldId id="346" r:id="rId5"/>
    <p:sldId id="342" r:id="rId6"/>
    <p:sldId id="265" r:id="rId7"/>
    <p:sldId id="266" r:id="rId8"/>
    <p:sldId id="267" r:id="rId9"/>
    <p:sldId id="269" r:id="rId10"/>
    <p:sldId id="270" r:id="rId11"/>
    <p:sldId id="274" r:id="rId12"/>
    <p:sldId id="275" r:id="rId13"/>
    <p:sldId id="339" r:id="rId14"/>
    <p:sldId id="340" r:id="rId15"/>
    <p:sldId id="281" r:id="rId16"/>
    <p:sldId id="282" r:id="rId17"/>
    <p:sldId id="292" r:id="rId18"/>
    <p:sldId id="283" r:id="rId19"/>
    <p:sldId id="293" r:id="rId20"/>
    <p:sldId id="296" r:id="rId21"/>
    <p:sldId id="297" r:id="rId22"/>
    <p:sldId id="298" r:id="rId23"/>
    <p:sldId id="284" r:id="rId24"/>
    <p:sldId id="299" r:id="rId25"/>
    <p:sldId id="345" r:id="rId26"/>
    <p:sldId id="341" r:id="rId27"/>
    <p:sldId id="326" r:id="rId28"/>
    <p:sldId id="343" r:id="rId29"/>
    <p:sldId id="289" r:id="rId30"/>
  </p:sldIdLst>
  <p:sldSz cx="9144000" cy="6858000" type="screen4x3"/>
  <p:notesSz cx="9144000" cy="6858000"/>
  <p:custDataLst>
    <p:tags r:id="rId32"/>
  </p:custDataLst>
  <p:defaultTextStyle>
    <a:defPPr>
      <a:defRPr lang="en-US"/>
    </a:defPPr>
    <a:lvl1pPr algn="l" rtl="0" fontAlgn="base" latinLnBrk="1">
      <a:spcBef>
        <a:spcPct val="0"/>
      </a:spcBef>
      <a:spcAft>
        <a:spcPct val="0"/>
      </a:spcAft>
      <a:defRPr kumimoji="1" kern="1200">
        <a:solidFill>
          <a:schemeClr val="tx1"/>
        </a:solidFill>
        <a:latin typeface="Times New Roman" panose="02020603050405020304" pitchFamily="18" charset="0"/>
        <a:ea typeface="굴림" panose="020B0600000101010101" pitchFamily="50" charset="-127"/>
        <a:cs typeface="Arial" panose="020B0604020202020204" pitchFamily="34" charset="0"/>
      </a:defRPr>
    </a:lvl1pPr>
    <a:lvl2pPr marL="457200" algn="l" rtl="0" fontAlgn="base" latinLnBrk="1">
      <a:spcBef>
        <a:spcPct val="0"/>
      </a:spcBef>
      <a:spcAft>
        <a:spcPct val="0"/>
      </a:spcAft>
      <a:defRPr kumimoji="1" kern="1200">
        <a:solidFill>
          <a:schemeClr val="tx1"/>
        </a:solidFill>
        <a:latin typeface="Times New Roman" panose="02020603050405020304" pitchFamily="18" charset="0"/>
        <a:ea typeface="굴림" panose="020B0600000101010101" pitchFamily="50" charset="-127"/>
        <a:cs typeface="Arial" panose="020B0604020202020204" pitchFamily="34" charset="0"/>
      </a:defRPr>
    </a:lvl2pPr>
    <a:lvl3pPr marL="914400" algn="l" rtl="0" fontAlgn="base" latinLnBrk="1">
      <a:spcBef>
        <a:spcPct val="0"/>
      </a:spcBef>
      <a:spcAft>
        <a:spcPct val="0"/>
      </a:spcAft>
      <a:defRPr kumimoji="1" kern="1200">
        <a:solidFill>
          <a:schemeClr val="tx1"/>
        </a:solidFill>
        <a:latin typeface="Times New Roman" panose="02020603050405020304" pitchFamily="18" charset="0"/>
        <a:ea typeface="굴림" panose="020B0600000101010101" pitchFamily="50" charset="-127"/>
        <a:cs typeface="Arial" panose="020B0604020202020204" pitchFamily="34" charset="0"/>
      </a:defRPr>
    </a:lvl3pPr>
    <a:lvl4pPr marL="1371600" algn="l" rtl="0" fontAlgn="base" latinLnBrk="1">
      <a:spcBef>
        <a:spcPct val="0"/>
      </a:spcBef>
      <a:spcAft>
        <a:spcPct val="0"/>
      </a:spcAft>
      <a:defRPr kumimoji="1" kern="1200">
        <a:solidFill>
          <a:schemeClr val="tx1"/>
        </a:solidFill>
        <a:latin typeface="Times New Roman" panose="02020603050405020304" pitchFamily="18" charset="0"/>
        <a:ea typeface="굴림" panose="020B0600000101010101" pitchFamily="50" charset="-127"/>
        <a:cs typeface="Arial" panose="020B0604020202020204" pitchFamily="34" charset="0"/>
      </a:defRPr>
    </a:lvl4pPr>
    <a:lvl5pPr marL="1828800" algn="l" rtl="0" fontAlgn="base" latinLnBrk="1">
      <a:spcBef>
        <a:spcPct val="0"/>
      </a:spcBef>
      <a:spcAft>
        <a:spcPct val="0"/>
      </a:spcAft>
      <a:defRPr kumimoji="1" kern="1200">
        <a:solidFill>
          <a:schemeClr val="tx1"/>
        </a:solidFill>
        <a:latin typeface="Times New Roman" panose="02020603050405020304" pitchFamily="18" charset="0"/>
        <a:ea typeface="굴림" panose="020B0600000101010101" pitchFamily="50" charset="-127"/>
        <a:cs typeface="Arial" panose="020B0604020202020204" pitchFamily="34" charset="0"/>
      </a:defRPr>
    </a:lvl5pPr>
    <a:lvl6pPr marL="2286000" algn="l" defTabSz="914400" rtl="0" eaLnBrk="1" latinLnBrk="1" hangingPunct="1">
      <a:defRPr kumimoji="1" kern="1200">
        <a:solidFill>
          <a:schemeClr val="tx1"/>
        </a:solidFill>
        <a:latin typeface="Times New Roman" panose="02020603050405020304" pitchFamily="18" charset="0"/>
        <a:ea typeface="굴림" panose="020B0600000101010101" pitchFamily="50" charset="-127"/>
        <a:cs typeface="Arial" panose="020B0604020202020204" pitchFamily="34" charset="0"/>
      </a:defRPr>
    </a:lvl6pPr>
    <a:lvl7pPr marL="2743200" algn="l" defTabSz="914400" rtl="0" eaLnBrk="1" latinLnBrk="1" hangingPunct="1">
      <a:defRPr kumimoji="1" kern="1200">
        <a:solidFill>
          <a:schemeClr val="tx1"/>
        </a:solidFill>
        <a:latin typeface="Times New Roman" panose="02020603050405020304" pitchFamily="18" charset="0"/>
        <a:ea typeface="굴림" panose="020B0600000101010101" pitchFamily="50" charset="-127"/>
        <a:cs typeface="Arial" panose="020B0604020202020204" pitchFamily="34" charset="0"/>
      </a:defRPr>
    </a:lvl7pPr>
    <a:lvl8pPr marL="3200400" algn="l" defTabSz="914400" rtl="0" eaLnBrk="1" latinLnBrk="1" hangingPunct="1">
      <a:defRPr kumimoji="1" kern="1200">
        <a:solidFill>
          <a:schemeClr val="tx1"/>
        </a:solidFill>
        <a:latin typeface="Times New Roman" panose="02020603050405020304" pitchFamily="18" charset="0"/>
        <a:ea typeface="굴림" panose="020B0600000101010101" pitchFamily="50" charset="-127"/>
        <a:cs typeface="Arial" panose="020B0604020202020204" pitchFamily="34" charset="0"/>
      </a:defRPr>
    </a:lvl8pPr>
    <a:lvl9pPr marL="3657600" algn="l" defTabSz="914400" rtl="0" eaLnBrk="1" latinLnBrk="1" hangingPunct="1">
      <a:defRPr kumimoji="1" kern="1200">
        <a:solidFill>
          <a:schemeClr val="tx1"/>
        </a:solidFill>
        <a:latin typeface="Times New Roman" panose="02020603050405020304" pitchFamily="18" charset="0"/>
        <a:ea typeface="굴림" panose="020B0600000101010101" pitchFamily="50" charset="-127"/>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loe Lee" initials="CL" lastIdx="1" clrIdx="0">
    <p:extLst>
      <p:ext uri="{19B8F6BF-5375-455C-9EA6-DF929625EA0E}">
        <p15:presenceInfo xmlns:p15="http://schemas.microsoft.com/office/powerpoint/2012/main" userId="21d0be1cc29695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82123" autoAdjust="0"/>
  </p:normalViewPr>
  <p:slideViewPr>
    <p:cSldViewPr>
      <p:cViewPr varScale="1">
        <p:scale>
          <a:sx n="85" d="100"/>
          <a:sy n="85" d="100"/>
        </p:scale>
        <p:origin x="1843"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766" y="-7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BB1E7E7-1AA7-49EB-9C58-ECECB90C5B1E}"/>
              </a:ext>
            </a:extLst>
          </p:cNvPr>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0">
              <a:defRPr kumimoji="0" sz="1200">
                <a:latin typeface="Arial" charset="0"/>
                <a:ea typeface="굴림" pitchFamily="50" charset="-127"/>
                <a:cs typeface="Arial" charset="0"/>
              </a:defRPr>
            </a:lvl1pPr>
          </a:lstStyle>
          <a:p>
            <a:pPr>
              <a:defRPr/>
            </a:pPr>
            <a:endParaRPr lang="ko-KR" altLang="en-US"/>
          </a:p>
        </p:txBody>
      </p:sp>
      <p:sp>
        <p:nvSpPr>
          <p:cNvPr id="33795" name="Rectangle 4">
            <a:extLst>
              <a:ext uri="{FF2B5EF4-FFF2-40B4-BE49-F238E27FC236}">
                <a16:creationId xmlns:a16="http://schemas.microsoft.com/office/drawing/2014/main" id="{26C0F65E-C8C5-4B8E-9852-9A690F841F39}"/>
              </a:ext>
            </a:extLst>
          </p:cNvPr>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8" name="Rectangle 6">
            <a:extLst>
              <a:ext uri="{FF2B5EF4-FFF2-40B4-BE49-F238E27FC236}">
                <a16:creationId xmlns:a16="http://schemas.microsoft.com/office/drawing/2014/main" id="{895D0F27-0013-4D9B-A002-17DD84BE3F2D}"/>
              </a:ext>
            </a:extLst>
          </p:cNvPr>
          <p:cNvSpPr>
            <a:spLocks noGrp="1" noChangeArrowheads="1"/>
          </p:cNvSpPr>
          <p:nvPr>
            <p:ph type="ftr" sz="quarter" idx="4"/>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0">
              <a:defRPr kumimoji="0" sz="1200">
                <a:latin typeface="Arial" charset="0"/>
                <a:ea typeface="굴림" pitchFamily="50" charset="-127"/>
                <a:cs typeface="Arial" charset="0"/>
              </a:defRPr>
            </a:lvl1pPr>
          </a:lstStyle>
          <a:p>
            <a:pPr>
              <a:defRPr/>
            </a:pPr>
            <a:endParaRPr lang="ko-KR" altLang="en-US"/>
          </a:p>
        </p:txBody>
      </p:sp>
      <p:sp>
        <p:nvSpPr>
          <p:cNvPr id="13319" name="Rectangle 7">
            <a:extLst>
              <a:ext uri="{FF2B5EF4-FFF2-40B4-BE49-F238E27FC236}">
                <a16:creationId xmlns:a16="http://schemas.microsoft.com/office/drawing/2014/main" id="{33884E79-0203-4384-9E95-76BB2B0F57C5}"/>
              </a:ext>
            </a:extLst>
          </p:cNvPr>
          <p:cNvSpPr>
            <a:spLocks noGrp="1" noChangeArrowheads="1"/>
          </p:cNvSpPr>
          <p:nvPr>
            <p:ph type="sldNum" sz="quarter" idx="5"/>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0">
              <a:defRPr kumimoji="0" sz="1200">
                <a:latin typeface="Arial" panose="020B0604020202020204" pitchFamily="34" charset="0"/>
              </a:defRPr>
            </a:lvl1pPr>
          </a:lstStyle>
          <a:p>
            <a:fld id="{764B7717-6E1E-466F-997E-2418C6274B49}" type="slidenum">
              <a:rPr lang="ko-KR" altLang="en-US"/>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F464D9B5-E16A-4972-940D-CA065B7B60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57985A3A-8C11-44B6-889E-25097B3B7085}" type="slidenum">
              <a:rPr lang="ko-KR" altLang="en-US">
                <a:latin typeface="Arial" panose="020B0604020202020204" pitchFamily="34" charset="0"/>
              </a:rPr>
              <a:pPr eaLnBrk="1" hangingPunct="1"/>
              <a:t>2</a:t>
            </a:fld>
            <a:endParaRPr lang="en-US" altLang="ko-KR">
              <a:latin typeface="Arial" panose="020B0604020202020204" pitchFamily="34" charset="0"/>
            </a:endParaRPr>
          </a:p>
        </p:txBody>
      </p:sp>
      <p:sp>
        <p:nvSpPr>
          <p:cNvPr id="34819" name="Rectangle 2">
            <a:extLst>
              <a:ext uri="{FF2B5EF4-FFF2-40B4-BE49-F238E27FC236}">
                <a16:creationId xmlns:a16="http://schemas.microsoft.com/office/drawing/2014/main" id="{D576C990-31AE-43E0-BB43-730F5347A488}"/>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6E30A62A-D059-47FF-BFCC-70F94BFA0B48}"/>
              </a:ext>
            </a:extLst>
          </p:cNvPr>
          <p:cNvSpPr>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50FF2E45-67E7-4770-A3BE-A3FF2D668A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A4F3173E-D4BF-44B9-9154-1A0D0DA88FE0}" type="slidenum">
              <a:rPr lang="ko-KR" altLang="en-US">
                <a:latin typeface="Arial" panose="020B0604020202020204" pitchFamily="34" charset="0"/>
              </a:rPr>
              <a:pPr eaLnBrk="1" hangingPunct="1"/>
              <a:t>21</a:t>
            </a:fld>
            <a:endParaRPr lang="en-US" altLang="ko-KR">
              <a:latin typeface="Arial" panose="020B0604020202020204" pitchFamily="34" charset="0"/>
            </a:endParaRPr>
          </a:p>
        </p:txBody>
      </p:sp>
      <p:sp>
        <p:nvSpPr>
          <p:cNvPr id="44035" name="Rectangle 2">
            <a:extLst>
              <a:ext uri="{FF2B5EF4-FFF2-40B4-BE49-F238E27FC236}">
                <a16:creationId xmlns:a16="http://schemas.microsoft.com/office/drawing/2014/main" id="{F1D9FAC9-A16D-4D17-B2EE-B3051BB9DDF6}"/>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1860DBC3-E76F-40F0-B7CF-66F583D9FB74}"/>
              </a:ext>
            </a:extLst>
          </p:cNvPr>
          <p:cNvSpPr>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굴림" panose="020B0600000101010101" pitchFamily="50" charset="-127"/>
                <a:cs typeface="Arial" panose="020B0604020202020204" pitchFamily="34" charset="0"/>
              </a:rPr>
              <a:t>Solso, R.L. &amp; McCarthy, J. E. (1981). Prototype formation of faces: a case of psuedo-memory.  </a:t>
            </a:r>
            <a:r>
              <a:rPr lang="en-US" altLang="ko-KR" i="1">
                <a:latin typeface="Arial" panose="020B0604020202020204" pitchFamily="34" charset="0"/>
                <a:ea typeface="굴림" panose="020B0600000101010101" pitchFamily="50" charset="-127"/>
                <a:cs typeface="Arial" panose="020B0604020202020204" pitchFamily="34" charset="0"/>
              </a:rPr>
              <a:t>British Journal of Psychology</a:t>
            </a:r>
            <a:r>
              <a:rPr lang="en-US" altLang="ko-KR">
                <a:latin typeface="Arial" panose="020B0604020202020204" pitchFamily="34" charset="0"/>
                <a:ea typeface="굴림" panose="020B0600000101010101" pitchFamily="50" charset="-127"/>
                <a:cs typeface="Arial" panose="020B0604020202020204" pitchFamily="34" charset="0"/>
              </a:rPr>
              <a:t>, 72, 499-503.</a:t>
            </a:r>
          </a:p>
          <a:p>
            <a:pPr eaLnBrk="1" hangingPunct="1"/>
            <a:r>
              <a:rPr lang="en-US" altLang="ko-KR">
                <a:latin typeface="Arial" panose="020B0604020202020204" pitchFamily="34" charset="0"/>
                <a:ea typeface="굴림" panose="020B0600000101010101" pitchFamily="50" charset="-127"/>
                <a:cs typeface="Arial" panose="020B0604020202020204" pitchFamily="34" charset="0"/>
              </a:rPr>
              <a:t>Figure 3.21 (d): This graph illustrates Solso and McCarthy’s findings, indicating the confidence rating for perceived recognition of each face, including the recognition of a prototypical face never observed by the subjects.</a:t>
            </a:r>
          </a:p>
          <a:p>
            <a:pPr eaLnBrk="1" hangingPunct="1"/>
            <a:endParaRPr lang="ko-KR" altLang="en-US">
              <a:latin typeface="Arial" panose="020B0604020202020204" pitchFamily="34" charset="0"/>
              <a:ea typeface="굴림" panose="020B0600000101010101" pitchFamily="50" charset="-127"/>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B9A982F7-1C9E-4181-A92C-1E05597AE1C5}"/>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023E45DC-1F30-48E9-9922-DFF1A7869E42}"/>
              </a:ext>
            </a:extLst>
          </p:cNvPr>
          <p:cNvSpPr>
            <a:spLocks noGrp="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굴림" panose="020B0600000101010101" pitchFamily="50" charset="-127"/>
                <a:cs typeface="Arial" panose="020B0604020202020204" pitchFamily="34" charset="0"/>
              </a:rPr>
              <a:t>Global precedence effect found when letters were closer together.  </a:t>
            </a:r>
          </a:p>
          <a:p>
            <a:pPr eaLnBrk="1" hangingPunct="1"/>
            <a:r>
              <a:rPr lang="en-US" altLang="ko-KR">
                <a:latin typeface="Arial" panose="020B0604020202020204" pitchFamily="34" charset="0"/>
                <a:ea typeface="굴림" panose="020B0600000101010101" pitchFamily="50" charset="-127"/>
                <a:cs typeface="Arial" panose="020B0604020202020204" pitchFamily="34" charset="0"/>
              </a:rPr>
              <a:t>Figure 3.24: Compare panels a and b, in which the local letters are widely spaced. </a:t>
            </a:r>
          </a:p>
        </p:txBody>
      </p:sp>
      <p:sp>
        <p:nvSpPr>
          <p:cNvPr id="45060" name="Slide Number Placeholder 3">
            <a:extLst>
              <a:ext uri="{FF2B5EF4-FFF2-40B4-BE49-F238E27FC236}">
                <a16:creationId xmlns:a16="http://schemas.microsoft.com/office/drawing/2014/main" id="{40702760-590F-4009-AD17-6AB1AAA8E89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FB4E914D-CBD8-4AC9-A6DD-75AA67783D41}" type="slidenum">
              <a:rPr lang="ko-KR" altLang="en-US">
                <a:latin typeface="Arial" panose="020B0604020202020204" pitchFamily="34" charset="0"/>
              </a:rPr>
              <a:pPr eaLnBrk="1" hangingPunct="1"/>
              <a:t>27</a:t>
            </a:fld>
            <a:endParaRPr lang="en-US" altLang="ko-KR">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42A27C7C-C3F0-4157-8A93-FF45D54FE3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087B1560-A7D2-402D-B241-E1EF012E13CC}" type="slidenum">
              <a:rPr lang="ko-KR" altLang="en-US">
                <a:latin typeface="Arial" panose="020B0604020202020204" pitchFamily="34" charset="0"/>
              </a:rPr>
              <a:pPr eaLnBrk="1" hangingPunct="1"/>
              <a:t>29</a:t>
            </a:fld>
            <a:endParaRPr lang="en-US" altLang="ko-KR">
              <a:latin typeface="Arial" panose="020B0604020202020204" pitchFamily="34" charset="0"/>
            </a:endParaRPr>
          </a:p>
        </p:txBody>
      </p:sp>
      <p:sp>
        <p:nvSpPr>
          <p:cNvPr id="46083" name="Rectangle 2">
            <a:extLst>
              <a:ext uri="{FF2B5EF4-FFF2-40B4-BE49-F238E27FC236}">
                <a16:creationId xmlns:a16="http://schemas.microsoft.com/office/drawing/2014/main" id="{C9C9065B-6962-40EF-96D6-C361F0687EBA}"/>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2BA5A599-4FAA-4EDF-B1B0-E31210FEF193}"/>
              </a:ext>
            </a:extLst>
          </p:cNvPr>
          <p:cNvSpPr>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굴림" panose="020B0600000101010101" pitchFamily="50" charset="-127"/>
                <a:cs typeface="Arial" panose="020B0604020202020204" pitchFamily="34" charset="0"/>
              </a:rPr>
              <a:t>Fig. 3.18: When you read these words, you probably have no difficulty differentiating the A from the H. Look more closely at each of these two letters. What features differentiate them?</a:t>
            </a:r>
          </a:p>
          <a:p>
            <a:pPr eaLnBrk="1" hangingPunct="1"/>
            <a:endParaRPr lang="ko-KR" altLang="en-US">
              <a:latin typeface="Arial" panose="020B0604020202020204" pitchFamily="34" charset="0"/>
              <a:ea typeface="굴림" panose="020B0600000101010101" pitchFamily="50" charset="-127"/>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F182C8E5-CB72-42B6-A71E-3C78F5143C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11EFCFB7-6704-4584-8F76-39749D6BD2C1}" type="slidenum">
              <a:rPr lang="ko-KR" altLang="en-US">
                <a:latin typeface="Arial" panose="020B0604020202020204" pitchFamily="34" charset="0"/>
              </a:rPr>
              <a:pPr eaLnBrk="1" hangingPunct="1"/>
              <a:t>6</a:t>
            </a:fld>
            <a:endParaRPr lang="en-US" altLang="ko-KR">
              <a:latin typeface="Arial" panose="020B0604020202020204" pitchFamily="34" charset="0"/>
            </a:endParaRPr>
          </a:p>
        </p:txBody>
      </p:sp>
      <p:sp>
        <p:nvSpPr>
          <p:cNvPr id="35843" name="Rectangle 2">
            <a:extLst>
              <a:ext uri="{FF2B5EF4-FFF2-40B4-BE49-F238E27FC236}">
                <a16:creationId xmlns:a16="http://schemas.microsoft.com/office/drawing/2014/main" id="{D543A449-DA06-4DA8-A090-E2A2B3A1C890}"/>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7936AA1E-35E9-4FED-981F-8F2DF0857206}"/>
              </a:ext>
            </a:extLst>
          </p:cNvPr>
          <p:cNvSpPr>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굴림" panose="020B0600000101010101" pitchFamily="50" charset="-127"/>
                <a:cs typeface="Arial" panose="020B0604020202020204" pitchFamily="34" charset="0"/>
              </a:rPr>
              <a:t>Figure 3.9: Here you see a rectangular door and door frame, showing the door as closed, slightly opened, more fully opened, or wide open. Of course, the door does not appear to be a different shape in each panel. Indeed, it would be odd if you perceived a door to be changing shapes as you opened it. Yet, the shape of the image of the door sensed by your retinas does change as you open the door. If you look at the figure, you will see that the drawn shape of the door is different in each panel.</a:t>
            </a:r>
          </a:p>
          <a:p>
            <a:pPr eaLnBrk="1" hangingPunct="1"/>
            <a:endParaRPr lang="en-US" altLang="ko-KR">
              <a:latin typeface="Arial" panose="020B0604020202020204" pitchFamily="34" charset="0"/>
              <a:ea typeface="굴림" panose="020B0600000101010101" pitchFamily="50" charset="-127"/>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20CE9671-F018-4E4C-807C-CE4BEA43CD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7C564B58-9D5D-4D92-86DF-AC1C6072301B}" type="slidenum">
              <a:rPr lang="ko-KR" altLang="en-US">
                <a:latin typeface="Arial" panose="020B0604020202020204" pitchFamily="34" charset="0"/>
              </a:rPr>
              <a:pPr eaLnBrk="1" hangingPunct="1"/>
              <a:t>8</a:t>
            </a:fld>
            <a:endParaRPr lang="en-US" altLang="ko-KR">
              <a:latin typeface="Arial" panose="020B0604020202020204" pitchFamily="34" charset="0"/>
            </a:endParaRPr>
          </a:p>
        </p:txBody>
      </p:sp>
      <p:sp>
        <p:nvSpPr>
          <p:cNvPr id="36867" name="Rectangle 2">
            <a:extLst>
              <a:ext uri="{FF2B5EF4-FFF2-40B4-BE49-F238E27FC236}">
                <a16:creationId xmlns:a16="http://schemas.microsoft.com/office/drawing/2014/main" id="{EF604EC4-06DF-4BBB-A8A4-3F34AC206902}"/>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51DF252E-9BC6-407C-A633-879C1ECE5FAB}"/>
              </a:ext>
            </a:extLst>
          </p:cNvPr>
          <p:cNvSpPr>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굴림" panose="020B0600000101010101" pitchFamily="50" charset="-127"/>
                <a:cs typeface="Arial" panose="020B0604020202020204" pitchFamily="34" charset="0"/>
              </a:rPr>
              <a:t>Teaching Tip: Use a photograph to illustrate cues these cues. Microsoft clips is a good starting point.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0F41A9CB-0C97-4A31-83AC-425F3CA629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2C4467C1-3704-4050-80C3-FC4D0594747D}" type="slidenum">
              <a:rPr lang="ko-KR" altLang="en-US">
                <a:latin typeface="Arial" panose="020B0604020202020204" pitchFamily="34" charset="0"/>
              </a:rPr>
              <a:pPr eaLnBrk="1" hangingPunct="1"/>
              <a:t>9</a:t>
            </a:fld>
            <a:endParaRPr lang="en-US" altLang="ko-KR">
              <a:latin typeface="Arial" panose="020B0604020202020204" pitchFamily="34" charset="0"/>
            </a:endParaRPr>
          </a:p>
        </p:txBody>
      </p:sp>
      <p:sp>
        <p:nvSpPr>
          <p:cNvPr id="37891" name="Rectangle 2">
            <a:extLst>
              <a:ext uri="{FF2B5EF4-FFF2-40B4-BE49-F238E27FC236}">
                <a16:creationId xmlns:a16="http://schemas.microsoft.com/office/drawing/2014/main" id="{3CAED96F-294E-4B35-A504-03BDD1D9038A}"/>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DFEDF08A-E893-48B5-99F0-2897F7415F74}"/>
              </a:ext>
            </a:extLst>
          </p:cNvPr>
          <p:cNvSpPr>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굴림" panose="020B0600000101010101" pitchFamily="50" charset="-127"/>
                <a:cs typeface="Arial" panose="020B0604020202020204" pitchFamily="34" charset="0"/>
              </a:rPr>
              <a:t>Teaching Tip: Use a photograph to illustrate cues these cues. Microsoft clips is a good starting point.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0FE86D77-22A3-451F-BEF5-B2D97B78E6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C8998DF8-0267-43E2-BBA8-F3E3A6B55D3A}" type="slidenum">
              <a:rPr lang="ko-KR" altLang="en-US">
                <a:latin typeface="Arial" panose="020B0604020202020204" pitchFamily="34" charset="0"/>
              </a:rPr>
              <a:pPr eaLnBrk="1" hangingPunct="1"/>
              <a:t>12</a:t>
            </a:fld>
            <a:endParaRPr lang="en-US" altLang="ko-KR">
              <a:latin typeface="Arial" panose="020B0604020202020204" pitchFamily="34" charset="0"/>
            </a:endParaRPr>
          </a:p>
        </p:txBody>
      </p:sp>
      <p:sp>
        <p:nvSpPr>
          <p:cNvPr id="38915" name="Rectangle 2">
            <a:extLst>
              <a:ext uri="{FF2B5EF4-FFF2-40B4-BE49-F238E27FC236}">
                <a16:creationId xmlns:a16="http://schemas.microsoft.com/office/drawing/2014/main" id="{E0D7FFB5-68AA-43F6-B6A5-B9650414D36E}"/>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8C2E263E-E1D5-4C80-88D7-B2444385927E}"/>
              </a:ext>
            </a:extLst>
          </p:cNvPr>
          <p:cNvSpPr>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슬라이드 이미지 개체 틀 1">
            <a:extLst>
              <a:ext uri="{FF2B5EF4-FFF2-40B4-BE49-F238E27FC236}">
                <a16:creationId xmlns:a16="http://schemas.microsoft.com/office/drawing/2014/main" id="{EE098F54-7477-46A1-99CC-CA832E21E331}"/>
              </a:ext>
            </a:extLst>
          </p:cNvPr>
          <p:cNvSpPr>
            <a:spLocks noGrp="1" noRot="1" noChangeAspect="1" noTextEdit="1"/>
          </p:cNvSpPr>
          <p:nvPr>
            <p:ph type="sldImg"/>
          </p:nvPr>
        </p:nvSpPr>
        <p:spPr>
          <a:ln/>
        </p:spPr>
      </p:sp>
      <p:sp>
        <p:nvSpPr>
          <p:cNvPr id="39939" name="슬라이드 노트 개체 틀 2">
            <a:extLst>
              <a:ext uri="{FF2B5EF4-FFF2-40B4-BE49-F238E27FC236}">
                <a16:creationId xmlns:a16="http://schemas.microsoft.com/office/drawing/2014/main" id="{B2B209B5-3F04-4035-97CF-3F929A43F9F4}"/>
              </a:ext>
            </a:extLst>
          </p:cNvPr>
          <p:cNvSpPr>
            <a:spLocks noGrp="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cs typeface="Arial" panose="020B0604020202020204" pitchFamily="34" charset="0"/>
            </a:endParaRPr>
          </a:p>
        </p:txBody>
      </p:sp>
      <p:sp>
        <p:nvSpPr>
          <p:cNvPr id="39940" name="슬라이드 번호 개체 틀 3">
            <a:extLst>
              <a:ext uri="{FF2B5EF4-FFF2-40B4-BE49-F238E27FC236}">
                <a16:creationId xmlns:a16="http://schemas.microsoft.com/office/drawing/2014/main" id="{80955484-FD56-4DAD-A911-D10FA57943F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C91B43E8-9707-4977-AEFA-FE641A13EDB4}" type="slidenum">
              <a:rPr lang="ko-KR" altLang="en-US">
                <a:latin typeface="Arial" panose="020B0604020202020204" pitchFamily="34" charset="0"/>
              </a:rPr>
              <a:pPr eaLnBrk="1" hangingPunct="1"/>
              <a:t>13</a:t>
            </a:fld>
            <a:endParaRPr lang="en-US" altLang="ko-KR">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14F49247-B6FB-422B-8FEE-F0C7ECEA1D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26A4818C-183B-4ECF-BCFF-20FC9C8972DB}" type="slidenum">
              <a:rPr lang="ko-KR" altLang="en-US">
                <a:latin typeface="Arial" panose="020B0604020202020204" pitchFamily="34" charset="0"/>
              </a:rPr>
              <a:pPr eaLnBrk="1" hangingPunct="1"/>
              <a:t>16</a:t>
            </a:fld>
            <a:endParaRPr lang="en-US" altLang="ko-KR">
              <a:latin typeface="Arial" panose="020B0604020202020204" pitchFamily="34" charset="0"/>
            </a:endParaRPr>
          </a:p>
        </p:txBody>
      </p:sp>
      <p:sp>
        <p:nvSpPr>
          <p:cNvPr id="40963" name="Rectangle 2">
            <a:extLst>
              <a:ext uri="{FF2B5EF4-FFF2-40B4-BE49-F238E27FC236}">
                <a16:creationId xmlns:a16="http://schemas.microsoft.com/office/drawing/2014/main" id="{D00B33D1-464A-4C63-8268-FF9BCE7FF243}"/>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303CC581-0FB9-42B5-995D-7649F509D9FE}"/>
              </a:ext>
            </a:extLst>
          </p:cNvPr>
          <p:cNvSpPr>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굴림" panose="020B0600000101010101" pitchFamily="50" charset="-127"/>
                <a:cs typeface="Arial" panose="020B0604020202020204" pitchFamily="34" charset="0"/>
              </a:rPr>
              <a:t>One click to view the words “See Stimuli” and then the demonstration will illustrate the template theory. All images obtained from Microsoft clips.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763CD94F-90FC-42FC-9FC9-FFE495163F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992214AE-C4A0-4102-8EF5-112C99ADF8C4}" type="slidenum">
              <a:rPr lang="ko-KR" altLang="en-US">
                <a:latin typeface="Arial" panose="020B0604020202020204" pitchFamily="34" charset="0"/>
              </a:rPr>
              <a:pPr eaLnBrk="1" hangingPunct="1"/>
              <a:t>17</a:t>
            </a:fld>
            <a:endParaRPr lang="en-US" altLang="ko-KR">
              <a:latin typeface="Arial" panose="020B0604020202020204" pitchFamily="34" charset="0"/>
            </a:endParaRPr>
          </a:p>
        </p:txBody>
      </p:sp>
      <p:sp>
        <p:nvSpPr>
          <p:cNvPr id="41987" name="Rectangle 2">
            <a:extLst>
              <a:ext uri="{FF2B5EF4-FFF2-40B4-BE49-F238E27FC236}">
                <a16:creationId xmlns:a16="http://schemas.microsoft.com/office/drawing/2014/main" id="{2BB4B992-7D92-4C19-9CD5-7FD333ED3FE5}"/>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AA7ED3EC-9089-4FFA-901E-6BD877343E1A}"/>
              </a:ext>
            </a:extLst>
          </p:cNvPr>
          <p:cNvSpPr>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굴림" panose="020B0600000101010101" pitchFamily="50" charset="-127"/>
                <a:cs typeface="Arial" panose="020B0604020202020204" pitchFamily="34" charset="0"/>
              </a:rPr>
              <a:t>One click to view the words “See Stimuli”, then the demonstration of the weakness of the theory will occur.  All images taken from Microsoft clips.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0BC516CF-6EE4-410C-B993-F473AFF615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39422283-9778-4D78-B237-5D1EEA84F61C}" type="slidenum">
              <a:rPr lang="ko-KR" altLang="en-US">
                <a:latin typeface="Arial" panose="020B0604020202020204" pitchFamily="34" charset="0"/>
              </a:rPr>
              <a:pPr eaLnBrk="1" hangingPunct="1"/>
              <a:t>20</a:t>
            </a:fld>
            <a:endParaRPr lang="en-US" altLang="ko-KR">
              <a:latin typeface="Arial" panose="020B0604020202020204" pitchFamily="34" charset="0"/>
            </a:endParaRPr>
          </a:p>
        </p:txBody>
      </p:sp>
      <p:sp>
        <p:nvSpPr>
          <p:cNvPr id="43011" name="Rectangle 2">
            <a:extLst>
              <a:ext uri="{FF2B5EF4-FFF2-40B4-BE49-F238E27FC236}">
                <a16:creationId xmlns:a16="http://schemas.microsoft.com/office/drawing/2014/main" id="{2196E241-358B-4582-9FFE-03E028A66B91}"/>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6F09D765-6F9A-49C8-A0AE-E1B866549C01}"/>
              </a:ext>
            </a:extLst>
          </p:cNvPr>
          <p:cNvSpPr>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굴림" panose="020B0600000101010101" pitchFamily="50" charset="-127"/>
                <a:cs typeface="Arial" panose="020B0604020202020204" pitchFamily="34" charset="0"/>
              </a:rPr>
              <a:t>Solso, R.L. &amp; McCarthy, J. E. (1981). Prototype formation of faces: a case of psuedo-memory.  </a:t>
            </a:r>
            <a:r>
              <a:rPr lang="en-US" altLang="ko-KR" i="1">
                <a:latin typeface="Arial" panose="020B0604020202020204" pitchFamily="34" charset="0"/>
                <a:ea typeface="굴림" panose="020B0600000101010101" pitchFamily="50" charset="-127"/>
                <a:cs typeface="Arial" panose="020B0604020202020204" pitchFamily="34" charset="0"/>
              </a:rPr>
              <a:t>British Journal of Psychology</a:t>
            </a:r>
            <a:r>
              <a:rPr lang="en-US" altLang="ko-KR">
                <a:latin typeface="Arial" panose="020B0604020202020204" pitchFamily="34" charset="0"/>
                <a:ea typeface="굴림" panose="020B0600000101010101" pitchFamily="50" charset="-127"/>
                <a:cs typeface="Arial" panose="020B0604020202020204" pitchFamily="34" charset="0"/>
              </a:rPr>
              <a:t>, 72, 499-503.</a:t>
            </a:r>
          </a:p>
          <a:p>
            <a:pPr eaLnBrk="1" hangingPunct="1"/>
            <a:r>
              <a:rPr lang="en-US" altLang="ko-KR">
                <a:latin typeface="Arial" panose="020B0604020202020204" pitchFamily="34" charset="0"/>
                <a:ea typeface="굴림" panose="020B0600000101010101" pitchFamily="50" charset="-127"/>
                <a:cs typeface="Arial" panose="020B0604020202020204" pitchFamily="34" charset="0"/>
              </a:rPr>
              <a:t>Figure 3.21 (c): These faces are similar to those created in the experiment by Robert Solso and John McCarthy (1981).</a:t>
            </a:r>
          </a:p>
          <a:p>
            <a:pPr eaLnBrk="1" hangingPunct="1"/>
            <a:endParaRPr lang="ko-KR" altLang="en-US">
              <a:latin typeface="Arial" panose="020B0604020202020204" pitchFamily="34" charset="0"/>
              <a:ea typeface="굴림" panose="020B0600000101010101" pitchFamily="50" charset="-127"/>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726975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3177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066800"/>
            <a:ext cx="1943100"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066800"/>
            <a:ext cx="5676900" cy="5105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676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1066800"/>
            <a:ext cx="7772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6314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066800"/>
            <a:ext cx="7772400" cy="381000"/>
          </a:xfrm>
        </p:spPr>
        <p:txBody>
          <a:bodyPr/>
          <a:lstStyle/>
          <a:p>
            <a:r>
              <a:rPr lang="en-US"/>
              <a:t>Click to edit Master title style</a:t>
            </a:r>
          </a:p>
        </p:txBody>
      </p:sp>
      <p:sp>
        <p:nvSpPr>
          <p:cNvPr id="3" name="Text Placeholder 2"/>
          <p:cNvSpPr>
            <a:spLocks noGrp="1"/>
          </p:cNvSpPr>
          <p:nvPr>
            <p:ph type="body" sz="half" idx="1"/>
          </p:nvPr>
        </p:nvSpPr>
        <p:spPr>
          <a:xfrm>
            <a:off x="685800" y="1600200"/>
            <a:ext cx="381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81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602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227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5552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0277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374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89809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18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98870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08318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5" descr="psych_head">
            <a:extLst>
              <a:ext uri="{FF2B5EF4-FFF2-40B4-BE49-F238E27FC236}">
                <a16:creationId xmlns:a16="http://schemas.microsoft.com/office/drawing/2014/main" id="{37F167E2-BA09-403A-B5C6-D1F8E895EED0}"/>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6">
            <a:extLst>
              <a:ext uri="{FF2B5EF4-FFF2-40B4-BE49-F238E27FC236}">
                <a16:creationId xmlns:a16="http://schemas.microsoft.com/office/drawing/2014/main" id="{0719ED76-E6F7-4EDF-B4BD-E50421ABEC93}"/>
              </a:ext>
            </a:extLst>
          </p:cNvPr>
          <p:cNvSpPr txBox="1">
            <a:spLocks noChangeArrowheads="1"/>
          </p:cNvSpPr>
          <p:nvPr userDrawn="1"/>
        </p:nvSpPr>
        <p:spPr bwMode="auto">
          <a:xfrm>
            <a:off x="57150" y="14288"/>
            <a:ext cx="9067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r" latinLnBrk="0"/>
            <a:r>
              <a:rPr kumimoji="0" lang="en-US" altLang="ko-KR" sz="1600" b="1" i="1">
                <a:solidFill>
                  <a:schemeClr val="tx2"/>
                </a:solidFill>
                <a:latin typeface="Arial" panose="020B0604020202020204" pitchFamily="34" charset="0"/>
              </a:rPr>
              <a:t>Cognitive Psychology, Fifth Edition, Robert J. Sternberg</a:t>
            </a:r>
          </a:p>
          <a:p>
            <a:pPr algn="r" latinLnBrk="0"/>
            <a:r>
              <a:rPr kumimoji="0" lang="en-US" altLang="ko-KR" sz="1400" b="1" i="1">
                <a:solidFill>
                  <a:schemeClr val="tx2"/>
                </a:solidFill>
                <a:latin typeface="Arial" panose="020B0604020202020204" pitchFamily="34" charset="0"/>
              </a:rPr>
              <a:t>Chapter 3</a:t>
            </a:r>
          </a:p>
        </p:txBody>
      </p:sp>
      <p:sp>
        <p:nvSpPr>
          <p:cNvPr id="1028" name="Rectangle 3">
            <a:extLst>
              <a:ext uri="{FF2B5EF4-FFF2-40B4-BE49-F238E27FC236}">
                <a16:creationId xmlns:a16="http://schemas.microsoft.com/office/drawing/2014/main" id="{66A2C821-AA8D-46C1-B24C-54F01D310CDD}"/>
              </a:ext>
            </a:extLst>
          </p:cNvPr>
          <p:cNvSpPr>
            <a:spLocks noGrp="1" noChangeArrowheads="1"/>
          </p:cNvSpPr>
          <p:nvPr>
            <p:ph type="title"/>
          </p:nvPr>
        </p:nvSpPr>
        <p:spPr bwMode="auto">
          <a:xfrm>
            <a:off x="685800" y="10668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29" name="Rectangle 4">
            <a:extLst>
              <a:ext uri="{FF2B5EF4-FFF2-40B4-BE49-F238E27FC236}">
                <a16:creationId xmlns:a16="http://schemas.microsoft.com/office/drawing/2014/main" id="{11C8EFC9-CF53-4DE3-B8A8-2186E105950E}"/>
              </a:ext>
            </a:extLst>
          </p:cNvPr>
          <p:cNvSpPr>
            <a:spLocks noGrp="1" noChangeArrowheads="1"/>
          </p:cNvSpPr>
          <p:nvPr>
            <p:ph type="body" idx="1"/>
          </p:nvPr>
        </p:nvSpPr>
        <p:spPr bwMode="auto">
          <a:xfrm>
            <a:off x="685800" y="16002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New Roman" pitchFamily="64" charset="0"/>
        </a:defRPr>
      </a:lvl2pPr>
      <a:lvl3pPr algn="ctr" rtl="0" eaLnBrk="0" fontAlgn="base" hangingPunct="0">
        <a:spcBef>
          <a:spcPct val="0"/>
        </a:spcBef>
        <a:spcAft>
          <a:spcPct val="0"/>
        </a:spcAft>
        <a:defRPr sz="4000">
          <a:solidFill>
            <a:schemeClr val="tx2"/>
          </a:solidFill>
          <a:latin typeface="Times New Roman" pitchFamily="64" charset="0"/>
        </a:defRPr>
      </a:lvl3pPr>
      <a:lvl4pPr algn="ctr" rtl="0" eaLnBrk="0" fontAlgn="base" hangingPunct="0">
        <a:spcBef>
          <a:spcPct val="0"/>
        </a:spcBef>
        <a:spcAft>
          <a:spcPct val="0"/>
        </a:spcAft>
        <a:defRPr sz="4000">
          <a:solidFill>
            <a:schemeClr val="tx2"/>
          </a:solidFill>
          <a:latin typeface="Times New Roman" pitchFamily="64" charset="0"/>
        </a:defRPr>
      </a:lvl4pPr>
      <a:lvl5pPr algn="ctr" rtl="0" eaLnBrk="0" fontAlgn="base" hangingPunct="0">
        <a:spcBef>
          <a:spcPct val="0"/>
        </a:spcBef>
        <a:spcAft>
          <a:spcPct val="0"/>
        </a:spcAft>
        <a:defRPr sz="4000">
          <a:solidFill>
            <a:schemeClr val="tx2"/>
          </a:solidFill>
          <a:latin typeface="Times New Roman" pitchFamily="64" charset="0"/>
        </a:defRPr>
      </a:lvl5pPr>
      <a:lvl6pPr marL="457200" algn="ctr" rtl="0" eaLnBrk="0" fontAlgn="base" hangingPunct="0">
        <a:spcBef>
          <a:spcPct val="0"/>
        </a:spcBef>
        <a:spcAft>
          <a:spcPct val="0"/>
        </a:spcAft>
        <a:defRPr sz="4000">
          <a:solidFill>
            <a:schemeClr val="tx2"/>
          </a:solidFill>
          <a:latin typeface="Times New Roman" pitchFamily="64" charset="0"/>
        </a:defRPr>
      </a:lvl6pPr>
      <a:lvl7pPr marL="914400" algn="ctr" rtl="0" eaLnBrk="0" fontAlgn="base" hangingPunct="0">
        <a:spcBef>
          <a:spcPct val="0"/>
        </a:spcBef>
        <a:spcAft>
          <a:spcPct val="0"/>
        </a:spcAft>
        <a:defRPr sz="4000">
          <a:solidFill>
            <a:schemeClr val="tx2"/>
          </a:solidFill>
          <a:latin typeface="Times New Roman" pitchFamily="64" charset="0"/>
        </a:defRPr>
      </a:lvl7pPr>
      <a:lvl8pPr marL="1371600" algn="ctr" rtl="0" eaLnBrk="0" fontAlgn="base" hangingPunct="0">
        <a:spcBef>
          <a:spcPct val="0"/>
        </a:spcBef>
        <a:spcAft>
          <a:spcPct val="0"/>
        </a:spcAft>
        <a:defRPr sz="4000">
          <a:solidFill>
            <a:schemeClr val="tx2"/>
          </a:solidFill>
          <a:latin typeface="Times New Roman" pitchFamily="64" charset="0"/>
        </a:defRPr>
      </a:lvl8pPr>
      <a:lvl9pPr marL="1828800" algn="ctr" rtl="0" eaLnBrk="0" fontAlgn="base" hangingPunct="0">
        <a:spcBef>
          <a:spcPct val="0"/>
        </a:spcBef>
        <a:spcAft>
          <a:spcPct val="0"/>
        </a:spcAft>
        <a:defRPr sz="4000">
          <a:solidFill>
            <a:schemeClr val="tx2"/>
          </a:solidFill>
          <a:latin typeface="Times New Roman" pitchFamily="64" charset="0"/>
        </a:defRPr>
      </a:lvl9pPr>
    </p:titleStyle>
    <p:bodyStyle>
      <a:lvl1pPr marL="342900" indent="-342900" algn="l" rtl="0" eaLnBrk="0" fontAlgn="base" hangingPunct="0">
        <a:spcBef>
          <a:spcPct val="20000"/>
        </a:spcBef>
        <a:spcAft>
          <a:spcPct val="0"/>
        </a:spcAft>
        <a:buSzPct val="150000"/>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13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hyperlink" Target="../../../../../../../../../Program%20Files/TurningPoint/2003/Questions.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20.wmf"/><Relationship Id="rId7" Type="http://schemas.openxmlformats.org/officeDocument/2006/relationships/image" Target="../media/image22.gi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image" Target="../media/image5.wmf"/><Relationship Id="rId10" Type="http://schemas.openxmlformats.org/officeDocument/2006/relationships/hyperlink" Target="../../../../../../../../../Program%20Files/TurningPoint/2003/Questions.html" TargetMode="External"/><Relationship Id="rId4" Type="http://schemas.openxmlformats.org/officeDocument/2006/relationships/image" Target="../media/image17.wmf"/><Relationship Id="rId9" Type="http://schemas.openxmlformats.org/officeDocument/2006/relationships/image" Target="../media/image18.wmf"/></Relationships>
</file>

<file path=ppt/slides/_rels/slide18.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3.jpeg"/><Relationship Id="rId4" Type="http://schemas.openxmlformats.org/officeDocument/2006/relationships/hyperlink" Target="../../../../../../../../../Program%20Files/TurningPoint/2003/Questions.htm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6.jpeg"/><Relationship Id="rId4" Type="http://schemas.openxmlformats.org/officeDocument/2006/relationships/hyperlink" Target="../../../../../../../../../Program%20Files/TurningPoint/2003/Question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psych_head">
            <a:extLst>
              <a:ext uri="{FF2B5EF4-FFF2-40B4-BE49-F238E27FC236}">
                <a16:creationId xmlns:a16="http://schemas.microsoft.com/office/drawing/2014/main" id="{1BE57FC0-3424-4984-BB28-84C77BF1C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14288"/>
            <a:ext cx="9182100" cy="6886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a:extLst>
              <a:ext uri="{FF2B5EF4-FFF2-40B4-BE49-F238E27FC236}">
                <a16:creationId xmlns:a16="http://schemas.microsoft.com/office/drawing/2014/main" id="{61A4305A-24A0-4458-8EE1-D2FD3C9018D9}"/>
              </a:ext>
            </a:extLst>
          </p:cNvPr>
          <p:cNvSpPr>
            <a:spLocks noGrp="1" noChangeArrowheads="1"/>
          </p:cNvSpPr>
          <p:nvPr>
            <p:ph type="ctrTitle"/>
          </p:nvPr>
        </p:nvSpPr>
        <p:spPr/>
        <p:txBody>
          <a:bodyPr/>
          <a:lstStyle/>
          <a:p>
            <a:r>
              <a:rPr lang="en-US" altLang="ko-KR" sz="6000">
                <a:ea typeface="굴림" panose="020B0600000101010101" pitchFamily="50" charset="-127"/>
              </a:rPr>
              <a:t>Chapter 3: Perception</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7D3828B-19FC-434B-9396-9E98883E8F4E}"/>
              </a:ext>
            </a:extLst>
          </p:cNvPr>
          <p:cNvSpPr>
            <a:spLocks noGrp="1" noChangeArrowheads="1"/>
          </p:cNvSpPr>
          <p:nvPr>
            <p:ph type="title"/>
          </p:nvPr>
        </p:nvSpPr>
        <p:spPr/>
        <p:txBody>
          <a:bodyPr/>
          <a:lstStyle/>
          <a:p>
            <a:r>
              <a:rPr lang="en-US" altLang="ko-KR">
                <a:ea typeface="굴림" panose="020B0600000101010101" pitchFamily="50" charset="-127"/>
              </a:rPr>
              <a:t>Binocular Depth Cues</a:t>
            </a:r>
          </a:p>
        </p:txBody>
      </p:sp>
      <p:sp>
        <p:nvSpPr>
          <p:cNvPr id="25603" name="Rectangle 3">
            <a:extLst>
              <a:ext uri="{FF2B5EF4-FFF2-40B4-BE49-F238E27FC236}">
                <a16:creationId xmlns:a16="http://schemas.microsoft.com/office/drawing/2014/main" id="{B3084666-FDF3-45CC-88E6-D66A88C70DBA}"/>
              </a:ext>
            </a:extLst>
          </p:cNvPr>
          <p:cNvSpPr>
            <a:spLocks noGrp="1" noChangeArrowheads="1"/>
          </p:cNvSpPr>
          <p:nvPr>
            <p:ph type="body" idx="1"/>
          </p:nvPr>
        </p:nvSpPr>
        <p:spPr>
          <a:xfrm>
            <a:off x="179512" y="1461864"/>
            <a:ext cx="5472608" cy="4343400"/>
          </a:xfrm>
        </p:spPr>
        <p:txBody>
          <a:bodyPr/>
          <a:lstStyle/>
          <a:p>
            <a:endParaRPr lang="en-US" altLang="ko-KR" dirty="0">
              <a:ea typeface="굴림" panose="020B0600000101010101" pitchFamily="50" charset="-127"/>
            </a:endParaRPr>
          </a:p>
          <a:p>
            <a:r>
              <a:rPr lang="en-US" altLang="ko-KR" dirty="0">
                <a:ea typeface="굴림" panose="020B0600000101010101" pitchFamily="50" charset="-127"/>
              </a:rPr>
              <a:t>Binocular Disparity</a:t>
            </a:r>
          </a:p>
          <a:p>
            <a:pPr lvl="1"/>
            <a:r>
              <a:rPr lang="en-US" altLang="ko-KR" dirty="0">
                <a:ea typeface="굴림" panose="020B0600000101010101" pitchFamily="50" charset="-127"/>
              </a:rPr>
              <a:t>Each eye views a slightly different angle of an object; Brain uses this to create a   3-d image</a:t>
            </a:r>
          </a:p>
        </p:txBody>
      </p:sp>
      <p:pic>
        <p:nvPicPr>
          <p:cNvPr id="13316" name="Picture 4" descr="bb">
            <a:extLst>
              <a:ext uri="{FF2B5EF4-FFF2-40B4-BE49-F238E27FC236}">
                <a16:creationId xmlns:a16="http://schemas.microsoft.com/office/drawing/2014/main" id="{37E9F27D-6FD8-41C9-8C05-E848039BA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517" y="2348880"/>
            <a:ext cx="3329971" cy="396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5A9DD44-2B6F-4999-ADE0-333F4991302D}"/>
              </a:ext>
            </a:extLst>
          </p:cNvPr>
          <p:cNvSpPr>
            <a:spLocks noGrp="1" noChangeArrowheads="1"/>
          </p:cNvSpPr>
          <p:nvPr>
            <p:ph type="title"/>
          </p:nvPr>
        </p:nvSpPr>
        <p:spPr/>
        <p:txBody>
          <a:bodyPr/>
          <a:lstStyle/>
          <a:p>
            <a:r>
              <a:rPr lang="en-US" altLang="ko-KR">
                <a:ea typeface="굴림" panose="020B0600000101010101" pitchFamily="50" charset="-127"/>
              </a:rPr>
              <a:t>Gestalt’s View of Perception</a:t>
            </a:r>
          </a:p>
        </p:txBody>
      </p:sp>
      <p:sp>
        <p:nvSpPr>
          <p:cNvPr id="30723" name="Rectangle 3">
            <a:extLst>
              <a:ext uri="{FF2B5EF4-FFF2-40B4-BE49-F238E27FC236}">
                <a16:creationId xmlns:a16="http://schemas.microsoft.com/office/drawing/2014/main" id="{FE7AE39B-2F08-4667-87C4-0F39EC292839}"/>
              </a:ext>
            </a:extLst>
          </p:cNvPr>
          <p:cNvSpPr>
            <a:spLocks noGrp="1" noChangeArrowheads="1"/>
          </p:cNvSpPr>
          <p:nvPr>
            <p:ph type="body" idx="1"/>
          </p:nvPr>
        </p:nvSpPr>
        <p:spPr>
          <a:xfrm>
            <a:off x="457200" y="1905000"/>
            <a:ext cx="8305800" cy="4267200"/>
          </a:xfrm>
        </p:spPr>
        <p:txBody>
          <a:bodyPr/>
          <a:lstStyle/>
          <a:p>
            <a:r>
              <a:rPr lang="en-US" altLang="ko-KR">
                <a:ea typeface="굴림" panose="020B0600000101010101" pitchFamily="50" charset="-127"/>
              </a:rPr>
              <a:t>Basic Tenet</a:t>
            </a:r>
          </a:p>
          <a:p>
            <a:pPr lvl="1"/>
            <a:r>
              <a:rPr lang="en-US" altLang="ko-KR">
                <a:ea typeface="굴림" panose="020B0600000101010101" pitchFamily="50" charset="-127"/>
              </a:rPr>
              <a:t>“The whole is more than a sum of its parts.”</a:t>
            </a:r>
          </a:p>
          <a:p>
            <a:r>
              <a:rPr lang="en-US" altLang="ko-KR">
                <a:ea typeface="굴림" panose="020B0600000101010101" pitchFamily="50" charset="-127"/>
              </a:rPr>
              <a:t>Law of Pr</a:t>
            </a:r>
            <a:r>
              <a:rPr lang="en-US" altLang="ko-KR">
                <a:ea typeface="굴림" panose="020B0600000101010101" pitchFamily="50" charset="-127"/>
                <a:cs typeface="Times New Roman" panose="02020603050405020304" pitchFamily="18" charset="0"/>
              </a:rPr>
              <a:t>ä</a:t>
            </a:r>
            <a:r>
              <a:rPr lang="en-US" altLang="ko-KR">
                <a:ea typeface="굴림" panose="020B0600000101010101" pitchFamily="50" charset="-127"/>
              </a:rPr>
              <a:t>gnanz</a:t>
            </a:r>
          </a:p>
          <a:p>
            <a:pPr lvl="1"/>
            <a:r>
              <a:rPr lang="en-US" altLang="ko-KR">
                <a:ea typeface="굴림" panose="020B0600000101010101" pitchFamily="50" charset="-127"/>
              </a:rPr>
              <a:t>Individuals organize their experience in as simple, concise, symmetrical and complete manner as possible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F55DD64-4A86-4DEC-A7A3-F643B3B502E3}"/>
              </a:ext>
            </a:extLst>
          </p:cNvPr>
          <p:cNvSpPr>
            <a:spLocks noGrp="1" noChangeArrowheads="1"/>
          </p:cNvSpPr>
          <p:nvPr>
            <p:ph type="title"/>
          </p:nvPr>
        </p:nvSpPr>
        <p:spPr>
          <a:xfrm>
            <a:off x="304800" y="1066800"/>
            <a:ext cx="8610600" cy="381000"/>
          </a:xfrm>
        </p:spPr>
        <p:txBody>
          <a:bodyPr/>
          <a:lstStyle/>
          <a:p>
            <a:r>
              <a:rPr lang="en-US" altLang="ko-KR">
                <a:ea typeface="굴림" panose="020B0600000101010101" pitchFamily="50" charset="-127"/>
              </a:rPr>
              <a:t>Gestalt’s Principles of Visual Perception</a:t>
            </a:r>
          </a:p>
        </p:txBody>
      </p:sp>
      <p:pic>
        <p:nvPicPr>
          <p:cNvPr id="15363" name="Picture 7">
            <a:extLst>
              <a:ext uri="{FF2B5EF4-FFF2-40B4-BE49-F238E27FC236}">
                <a16:creationId xmlns:a16="http://schemas.microsoft.com/office/drawing/2014/main" id="{068F3913-657C-4C6F-B784-141BC150D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96" y="2132856"/>
            <a:ext cx="8857816"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A4569B8-F955-456A-BB00-773DDF35B34F}"/>
              </a:ext>
            </a:extLst>
          </p:cNvPr>
          <p:cNvSpPr>
            <a:spLocks noGrp="1" noChangeArrowheads="1"/>
          </p:cNvSpPr>
          <p:nvPr>
            <p:ph type="title"/>
          </p:nvPr>
        </p:nvSpPr>
        <p:spPr>
          <a:xfrm>
            <a:off x="179512" y="1066800"/>
            <a:ext cx="8856984" cy="381000"/>
          </a:xfrm>
        </p:spPr>
        <p:txBody>
          <a:bodyPr/>
          <a:lstStyle/>
          <a:p>
            <a:r>
              <a:rPr lang="en-US" altLang="ko-KR" sz="3600" dirty="0">
                <a:ea typeface="굴림" panose="020B0600000101010101" pitchFamily="50" charset="-127"/>
              </a:rPr>
              <a:t>Introducing recent research:</a:t>
            </a:r>
            <a:br>
              <a:rPr lang="en-US" altLang="ko-KR" sz="3600" dirty="0">
                <a:ea typeface="굴림" panose="020B0600000101010101" pitchFamily="50" charset="-127"/>
              </a:rPr>
            </a:br>
            <a:r>
              <a:rPr lang="en-US" altLang="ko-KR" sz="3600" dirty="0">
                <a:ea typeface="굴림" panose="020B0600000101010101" pitchFamily="50" charset="-127"/>
              </a:rPr>
              <a:t>Korean orthography</a:t>
            </a:r>
          </a:p>
        </p:txBody>
      </p:sp>
      <p:sp>
        <p:nvSpPr>
          <p:cNvPr id="16387" name="내용 개체 틀 3">
            <a:extLst>
              <a:ext uri="{FF2B5EF4-FFF2-40B4-BE49-F238E27FC236}">
                <a16:creationId xmlns:a16="http://schemas.microsoft.com/office/drawing/2014/main" id="{A6EEDB94-EDE8-4612-84C5-35EDE4D71EC8}"/>
              </a:ext>
            </a:extLst>
          </p:cNvPr>
          <p:cNvSpPr>
            <a:spLocks noGrp="1"/>
          </p:cNvSpPr>
          <p:nvPr>
            <p:ph idx="1"/>
          </p:nvPr>
        </p:nvSpPr>
        <p:spPr>
          <a:xfrm>
            <a:off x="691063" y="2558752"/>
            <a:ext cx="7986174" cy="4038600"/>
          </a:xfrm>
        </p:spPr>
        <p:txBody>
          <a:bodyPr/>
          <a:lstStyle/>
          <a:p>
            <a:r>
              <a:rPr lang="en-US" altLang="ko-KR" dirty="0">
                <a:ea typeface="굴림" panose="020B0600000101010101" pitchFamily="50" charset="-127"/>
              </a:rPr>
              <a:t>Korean words that can be affected by the Gestalt continuity principle</a:t>
            </a:r>
          </a:p>
          <a:p>
            <a:endParaRPr lang="en-US" altLang="ko-KR" dirty="0">
              <a:ea typeface="굴림" panose="020B0600000101010101" pitchFamily="50" charset="-127"/>
            </a:endParaRPr>
          </a:p>
          <a:p>
            <a:r>
              <a:rPr lang="en-US" altLang="ko-KR" dirty="0">
                <a:ea typeface="굴림" panose="020B0600000101010101" pitchFamily="50" charset="-127"/>
              </a:rPr>
              <a:t>Two types of words:  </a:t>
            </a:r>
            <a:r>
              <a:rPr lang="ko-KR" altLang="en-US" dirty="0">
                <a:ea typeface="굴림" panose="020B0600000101010101" pitchFamily="50" charset="-127"/>
              </a:rPr>
              <a:t>스포츠</a:t>
            </a:r>
            <a:r>
              <a:rPr lang="en-US" altLang="ko-KR" dirty="0">
                <a:ea typeface="굴림" panose="020B0600000101010101" pitchFamily="50" charset="-127"/>
              </a:rPr>
              <a:t> vs </a:t>
            </a:r>
            <a:r>
              <a:rPr lang="ko-KR" altLang="en-US" dirty="0">
                <a:ea typeface="굴림" panose="020B0600000101010101" pitchFamily="50" charset="-127"/>
              </a:rPr>
              <a:t>미리내 </a:t>
            </a:r>
            <a:r>
              <a:rPr lang="en-US" altLang="ko-KR" dirty="0">
                <a:ea typeface="굴림" panose="020B0600000101010101" pitchFamily="50" charset="-127"/>
              </a:rPr>
              <a:t>;  “</a:t>
            </a:r>
            <a:r>
              <a:rPr lang="ko-KR" altLang="en-US" dirty="0">
                <a:ea typeface="굴림" panose="020B0600000101010101" pitchFamily="50" charset="-127"/>
              </a:rPr>
              <a:t>미리내</a:t>
            </a:r>
            <a:r>
              <a:rPr lang="en-US" altLang="ko-KR" dirty="0">
                <a:ea typeface="굴림" panose="020B0600000101010101" pitchFamily="50" charset="-127"/>
              </a:rPr>
              <a:t>” matches with the </a:t>
            </a:r>
            <a:r>
              <a:rPr lang="en-US" altLang="ko-KR" dirty="0" err="1">
                <a:ea typeface="굴림" panose="020B0600000101010101" pitchFamily="50" charset="-127"/>
              </a:rPr>
              <a:t>contiunity</a:t>
            </a:r>
            <a:r>
              <a:rPr lang="en-US" altLang="ko-KR" dirty="0">
                <a:ea typeface="굴림" panose="020B0600000101010101" pitchFamily="50" charset="-127"/>
              </a:rPr>
              <a:t>.</a:t>
            </a:r>
            <a:endParaRPr lang="ko-KR" altLang="en-US" dirty="0">
              <a:ea typeface="굴림" panose="020B0600000101010101" pitchFamily="50" charset="-127"/>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E3E776F-2BD8-462A-80B5-3340707B7940}"/>
              </a:ext>
            </a:extLst>
          </p:cNvPr>
          <p:cNvSpPr>
            <a:spLocks noGrp="1" noChangeArrowheads="1"/>
          </p:cNvSpPr>
          <p:nvPr>
            <p:ph type="title"/>
          </p:nvPr>
        </p:nvSpPr>
        <p:spPr/>
        <p:txBody>
          <a:bodyPr/>
          <a:lstStyle/>
          <a:p>
            <a:r>
              <a:rPr lang="en-US" altLang="ko-KR" sz="3600">
                <a:ea typeface="굴림" panose="020B0600000101010101" pitchFamily="50" charset="-127"/>
              </a:rPr>
              <a:t>Introducing recent research: Lee (2016)</a:t>
            </a:r>
          </a:p>
        </p:txBody>
      </p:sp>
      <p:sp>
        <p:nvSpPr>
          <p:cNvPr id="17411" name="내용 개체 틀 3">
            <a:extLst>
              <a:ext uri="{FF2B5EF4-FFF2-40B4-BE49-F238E27FC236}">
                <a16:creationId xmlns:a16="http://schemas.microsoft.com/office/drawing/2014/main" id="{69466093-A75D-40BC-AD58-ABF8A2CB5D3A}"/>
              </a:ext>
            </a:extLst>
          </p:cNvPr>
          <p:cNvSpPr>
            <a:spLocks noGrp="1"/>
          </p:cNvSpPr>
          <p:nvPr>
            <p:ph idx="1"/>
          </p:nvPr>
        </p:nvSpPr>
        <p:spPr>
          <a:xfrm>
            <a:off x="685800" y="1989138"/>
            <a:ext cx="7772400" cy="4183062"/>
          </a:xfrm>
        </p:spPr>
        <p:txBody>
          <a:bodyPr/>
          <a:lstStyle/>
          <a:p>
            <a:r>
              <a:rPr lang="en-US" altLang="ko-KR">
                <a:ea typeface="굴림" panose="020B0600000101010101" pitchFamily="50" charset="-127"/>
              </a:rPr>
              <a:t>How about the vertical writing?</a:t>
            </a:r>
          </a:p>
          <a:p>
            <a:endParaRPr lang="en-US" altLang="ko-KR">
              <a:ea typeface="굴림" panose="020B0600000101010101" pitchFamily="50" charset="-127"/>
            </a:endParaRPr>
          </a:p>
          <a:p>
            <a:r>
              <a:rPr lang="en-US" altLang="ko-KR">
                <a:ea typeface="굴림" panose="020B0600000101010101" pitchFamily="50" charset="-127"/>
              </a:rPr>
              <a:t>Many street signs &amp; titles are the vertical writing.</a:t>
            </a:r>
          </a:p>
          <a:p>
            <a:pPr>
              <a:buFontTx/>
              <a:buNone/>
            </a:pPr>
            <a:r>
              <a:rPr lang="en-US" altLang="ko-KR">
                <a:ea typeface="굴림" panose="020B0600000101010101" pitchFamily="50" charset="-127"/>
                <a:sym typeface="Wingdings" panose="05000000000000000000" pitchFamily="2" charset="2"/>
              </a:rPr>
              <a:t> </a:t>
            </a:r>
            <a:r>
              <a:rPr lang="ko-KR" altLang="en-US">
                <a:ea typeface="굴림" panose="020B0600000101010101" pitchFamily="50" charset="-127"/>
                <a:sym typeface="Wingdings" panose="05000000000000000000" pitchFamily="2" charset="2"/>
              </a:rPr>
              <a:t>스포츠 </a:t>
            </a:r>
            <a:r>
              <a:rPr lang="en-US" altLang="ko-KR">
                <a:ea typeface="굴림" panose="020B0600000101010101" pitchFamily="50" charset="-127"/>
                <a:sym typeface="Wingdings" panose="05000000000000000000" pitchFamily="2" charset="2"/>
              </a:rPr>
              <a:t>would be easier to perceive.</a:t>
            </a:r>
            <a:endParaRPr lang="en-US" altLang="ko-KR">
              <a:ea typeface="굴림" panose="020B0600000101010101" pitchFamily="50" charset="-127"/>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1ACC2CA-DD48-4308-8439-0D319FF2BEE7}"/>
              </a:ext>
            </a:extLst>
          </p:cNvPr>
          <p:cNvSpPr>
            <a:spLocks noGrp="1" noChangeArrowheads="1"/>
          </p:cNvSpPr>
          <p:nvPr>
            <p:ph type="title"/>
          </p:nvPr>
        </p:nvSpPr>
        <p:spPr>
          <a:xfrm>
            <a:off x="228600" y="1066800"/>
            <a:ext cx="8686800" cy="381000"/>
          </a:xfrm>
        </p:spPr>
        <p:txBody>
          <a:bodyPr/>
          <a:lstStyle/>
          <a:p>
            <a:r>
              <a:rPr lang="en-US" altLang="ko-KR" dirty="0">
                <a:ea typeface="굴림" panose="020B0600000101010101" pitchFamily="50" charset="-127"/>
              </a:rPr>
              <a:t>Pattern Recognition</a:t>
            </a:r>
            <a:br>
              <a:rPr lang="en-US" altLang="ko-KR" dirty="0">
                <a:ea typeface="굴림" panose="020B0600000101010101" pitchFamily="50" charset="-127"/>
              </a:rPr>
            </a:br>
            <a:r>
              <a:rPr lang="en-US" altLang="ko-KR" dirty="0">
                <a:ea typeface="굴림" panose="020B0600000101010101" pitchFamily="50" charset="-127"/>
              </a:rPr>
              <a:t>(Bottom-Up Processing Theories)</a:t>
            </a:r>
          </a:p>
        </p:txBody>
      </p:sp>
      <p:sp>
        <p:nvSpPr>
          <p:cNvPr id="18435" name="Rectangle 3">
            <a:extLst>
              <a:ext uri="{FF2B5EF4-FFF2-40B4-BE49-F238E27FC236}">
                <a16:creationId xmlns:a16="http://schemas.microsoft.com/office/drawing/2014/main" id="{16473E14-824C-49C3-80DC-32B81E6FD265}"/>
              </a:ext>
            </a:extLst>
          </p:cNvPr>
          <p:cNvSpPr>
            <a:spLocks noGrp="1" noChangeArrowheads="1"/>
          </p:cNvSpPr>
          <p:nvPr>
            <p:ph type="body" idx="1"/>
          </p:nvPr>
        </p:nvSpPr>
        <p:spPr>
          <a:xfrm>
            <a:off x="395288" y="2438400"/>
            <a:ext cx="8305800" cy="4419600"/>
          </a:xfrm>
        </p:spPr>
        <p:txBody>
          <a:bodyPr/>
          <a:lstStyle/>
          <a:p>
            <a:r>
              <a:rPr lang="en-US" altLang="ko-KR">
                <a:ea typeface="굴림" panose="020B0600000101010101" pitchFamily="50" charset="-127"/>
              </a:rPr>
              <a:t>Template theories</a:t>
            </a:r>
          </a:p>
          <a:p>
            <a:r>
              <a:rPr lang="en-US" altLang="ko-KR">
                <a:ea typeface="굴림" panose="020B0600000101010101" pitchFamily="50" charset="-127"/>
              </a:rPr>
              <a:t>Prototype theories</a:t>
            </a:r>
          </a:p>
          <a:p>
            <a:r>
              <a:rPr lang="en-US" altLang="ko-KR">
                <a:ea typeface="굴림" panose="020B0600000101010101" pitchFamily="50" charset="-127"/>
              </a:rPr>
              <a:t>Feature theories</a:t>
            </a:r>
          </a:p>
        </p:txBody>
      </p:sp>
      <p:sp>
        <p:nvSpPr>
          <p:cNvPr id="18436" name="FlagCount" hidden="1">
            <a:hlinkClick r:id="rId2" action="ppaction://hlinkfile"/>
            <a:extLst>
              <a:ext uri="{FF2B5EF4-FFF2-40B4-BE49-F238E27FC236}">
                <a16:creationId xmlns:a16="http://schemas.microsoft.com/office/drawing/2014/main" id="{166F1D24-2535-4EAA-9EB9-2C8437D1A69C}"/>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latinLnBrk="0" hangingPunct="1">
              <a:spcBef>
                <a:spcPct val="0"/>
              </a:spcBef>
              <a:buSzTx/>
              <a:buFontTx/>
              <a:buNone/>
            </a:pPr>
            <a:r>
              <a:rPr kumimoji="0" lang="en-US" altLang="ko-KR" sz="1400" b="1">
                <a:latin typeface="Tahoma" panose="020B0604030504040204" pitchFamily="34" charset="0"/>
              </a:rPr>
              <a:t>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E885C01-3FF4-461A-9018-43322B17E62D}"/>
              </a:ext>
            </a:extLst>
          </p:cNvPr>
          <p:cNvSpPr>
            <a:spLocks noGrp="1" noChangeArrowheads="1"/>
          </p:cNvSpPr>
          <p:nvPr>
            <p:ph type="title"/>
          </p:nvPr>
        </p:nvSpPr>
        <p:spPr/>
        <p:txBody>
          <a:bodyPr/>
          <a:lstStyle/>
          <a:p>
            <a:r>
              <a:rPr lang="en-US" altLang="ko-KR">
                <a:ea typeface="굴림" panose="020B0600000101010101" pitchFamily="50" charset="-127"/>
              </a:rPr>
              <a:t>Template Theory</a:t>
            </a:r>
          </a:p>
        </p:txBody>
      </p:sp>
      <p:sp>
        <p:nvSpPr>
          <p:cNvPr id="19459" name="Rectangle 3">
            <a:extLst>
              <a:ext uri="{FF2B5EF4-FFF2-40B4-BE49-F238E27FC236}">
                <a16:creationId xmlns:a16="http://schemas.microsoft.com/office/drawing/2014/main" id="{DF94B1CF-B92C-4ECF-8346-4FA69C6B60EB}"/>
              </a:ext>
            </a:extLst>
          </p:cNvPr>
          <p:cNvSpPr>
            <a:spLocks noGrp="1" noChangeArrowheads="1"/>
          </p:cNvSpPr>
          <p:nvPr>
            <p:ph type="body" idx="1"/>
          </p:nvPr>
        </p:nvSpPr>
        <p:spPr>
          <a:xfrm>
            <a:off x="228600" y="1752600"/>
            <a:ext cx="8305800" cy="4876800"/>
          </a:xfrm>
        </p:spPr>
        <p:txBody>
          <a:bodyPr/>
          <a:lstStyle/>
          <a:p>
            <a:r>
              <a:rPr lang="en-US" altLang="ko-KR">
                <a:ea typeface="굴림" panose="020B0600000101010101" pitchFamily="50" charset="-127"/>
              </a:rPr>
              <a:t>Basics of template theory</a:t>
            </a:r>
          </a:p>
          <a:p>
            <a:pPr lvl="1"/>
            <a:r>
              <a:rPr lang="en-US" altLang="ko-KR">
                <a:ea typeface="굴림" panose="020B0600000101010101" pitchFamily="50" charset="-127"/>
              </a:rPr>
              <a:t>Multiple templates are held in memory</a:t>
            </a:r>
          </a:p>
          <a:p>
            <a:pPr lvl="1"/>
            <a:r>
              <a:rPr lang="en-US" altLang="ko-KR">
                <a:ea typeface="굴림" panose="020B0600000101010101" pitchFamily="50" charset="-127"/>
              </a:rPr>
              <a:t>To recognize the incoming stimuli, you compare to templates in memory until a match is found</a:t>
            </a:r>
          </a:p>
          <a:p>
            <a:endParaRPr lang="ko-KR" altLang="en-US">
              <a:ea typeface="굴림" panose="020B0600000101010101" pitchFamily="50" charset="-127"/>
            </a:endParaRPr>
          </a:p>
        </p:txBody>
      </p:sp>
      <p:pic>
        <p:nvPicPr>
          <p:cNvPr id="43012" name="Picture 4" descr="MCj03205780000[1]">
            <a:extLst>
              <a:ext uri="{FF2B5EF4-FFF2-40B4-BE49-F238E27FC236}">
                <a16:creationId xmlns:a16="http://schemas.microsoft.com/office/drawing/2014/main" id="{2C315EE0-7C2C-4EC7-93CD-8D26735A34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724400"/>
            <a:ext cx="129540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5" descr="MCj03205780000[1]">
            <a:extLst>
              <a:ext uri="{FF2B5EF4-FFF2-40B4-BE49-F238E27FC236}">
                <a16:creationId xmlns:a16="http://schemas.microsoft.com/office/drawing/2014/main" id="{63968A5E-0062-4BBD-8B48-10B680D6D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0944" y="4733528"/>
            <a:ext cx="9906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6" descr="MCj03122080000[1]">
            <a:extLst>
              <a:ext uri="{FF2B5EF4-FFF2-40B4-BE49-F238E27FC236}">
                <a16:creationId xmlns:a16="http://schemas.microsoft.com/office/drawing/2014/main" id="{FB2CBA98-284A-4F7B-A832-140568A9F6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4733528"/>
            <a:ext cx="9906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9" name="Text Box 11">
            <a:extLst>
              <a:ext uri="{FF2B5EF4-FFF2-40B4-BE49-F238E27FC236}">
                <a16:creationId xmlns:a16="http://schemas.microsoft.com/office/drawing/2014/main" id="{EA256892-BC9E-4B8F-9BDC-5156DB3DAD4D}"/>
              </a:ext>
            </a:extLst>
          </p:cNvPr>
          <p:cNvSpPr txBox="1">
            <a:spLocks noChangeArrowheads="1"/>
          </p:cNvSpPr>
          <p:nvPr/>
        </p:nvSpPr>
        <p:spPr bwMode="auto">
          <a:xfrm>
            <a:off x="1066800" y="5870575"/>
            <a:ext cx="1547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0" hangingPunct="1">
              <a:spcBef>
                <a:spcPct val="0"/>
              </a:spcBef>
              <a:buSzTx/>
              <a:buFontTx/>
              <a:buNone/>
            </a:pPr>
            <a:r>
              <a:rPr kumimoji="0" lang="en-US" altLang="ko-KR" sz="2400"/>
              <a:t>See stimuli</a:t>
            </a:r>
          </a:p>
        </p:txBody>
      </p:sp>
      <p:sp>
        <p:nvSpPr>
          <p:cNvPr id="43020" name="Text Box 12">
            <a:extLst>
              <a:ext uri="{FF2B5EF4-FFF2-40B4-BE49-F238E27FC236}">
                <a16:creationId xmlns:a16="http://schemas.microsoft.com/office/drawing/2014/main" id="{883CA9BF-6B40-4BFD-B3F9-373619D320EF}"/>
              </a:ext>
            </a:extLst>
          </p:cNvPr>
          <p:cNvSpPr txBox="1">
            <a:spLocks noChangeArrowheads="1"/>
          </p:cNvSpPr>
          <p:nvPr/>
        </p:nvSpPr>
        <p:spPr bwMode="auto">
          <a:xfrm>
            <a:off x="4677544" y="5876528"/>
            <a:ext cx="3570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0" hangingPunct="1">
              <a:spcBef>
                <a:spcPct val="0"/>
              </a:spcBef>
              <a:buSzTx/>
              <a:buFontTx/>
              <a:buNone/>
            </a:pPr>
            <a:r>
              <a:rPr kumimoji="0" lang="en-US" altLang="ko-KR" sz="2400"/>
              <a:t>Search memory for a match</a:t>
            </a:r>
          </a:p>
        </p:txBody>
      </p:sp>
      <p:sp>
        <p:nvSpPr>
          <p:cNvPr id="43021" name="Oval 13">
            <a:extLst>
              <a:ext uri="{FF2B5EF4-FFF2-40B4-BE49-F238E27FC236}">
                <a16:creationId xmlns:a16="http://schemas.microsoft.com/office/drawing/2014/main" id="{39DC2B66-BA58-4D77-9BA5-09B2E055531B}"/>
              </a:ext>
            </a:extLst>
          </p:cNvPr>
          <p:cNvSpPr>
            <a:spLocks noChangeArrowheads="1"/>
          </p:cNvSpPr>
          <p:nvPr/>
        </p:nvSpPr>
        <p:spPr bwMode="auto">
          <a:xfrm>
            <a:off x="5134744" y="4581128"/>
            <a:ext cx="1219200" cy="121920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0" hangingPunct="1">
              <a:spcBef>
                <a:spcPct val="0"/>
              </a:spcBef>
              <a:buSzTx/>
              <a:buFontTx/>
              <a:buNone/>
            </a:pPr>
            <a:endParaRPr kumimoji="0" lang="ko-KR" altLang="en-US" sz="1800"/>
          </a:p>
        </p:txBody>
      </p:sp>
      <p:pic>
        <p:nvPicPr>
          <p:cNvPr id="43022" name="Picture 14" descr="j0312212">
            <a:extLst>
              <a:ext uri="{FF2B5EF4-FFF2-40B4-BE49-F238E27FC236}">
                <a16:creationId xmlns:a16="http://schemas.microsoft.com/office/drawing/2014/main" id="{3BF0B356-2536-4500-8759-C2C88590FE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3944" y="4733528"/>
            <a:ext cx="114300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3" name="Picture 15" descr="j0312206">
            <a:extLst>
              <a:ext uri="{FF2B5EF4-FFF2-40B4-BE49-F238E27FC236}">
                <a16:creationId xmlns:a16="http://schemas.microsoft.com/office/drawing/2014/main" id="{CF11AE57-FCD3-4FCB-8E1C-7CE7499938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3144" y="4733528"/>
            <a:ext cx="12192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8" name="FlagCount" hidden="1">
            <a:hlinkClick r:id="rId7" action="ppaction://hlinkfile"/>
            <a:extLst>
              <a:ext uri="{FF2B5EF4-FFF2-40B4-BE49-F238E27FC236}">
                <a16:creationId xmlns:a16="http://schemas.microsoft.com/office/drawing/2014/main" id="{F9C9ED3A-E3DF-4B65-8CB6-FE13EA42CD53}"/>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latinLnBrk="0" hangingPunct="1">
              <a:spcBef>
                <a:spcPct val="0"/>
              </a:spcBef>
              <a:buSzTx/>
              <a:buFontTx/>
              <a:buNone/>
            </a:pPr>
            <a:r>
              <a:rPr kumimoji="0" lang="en-US" altLang="ko-KR"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1000"/>
                                  </p:stCondLst>
                                  <p:childTnLst>
                                    <p:set>
                                      <p:cBhvr>
                                        <p:cTn id="9" dur="1" fill="hold">
                                          <p:stCondLst>
                                            <p:cond delay="0"/>
                                          </p:stCondLst>
                                        </p:cTn>
                                        <p:tgtEl>
                                          <p:spTgt spid="4301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2000"/>
                                  </p:stCondLst>
                                  <p:childTnLst>
                                    <p:set>
                                      <p:cBhvr>
                                        <p:cTn id="12" dur="1" fill="hold">
                                          <p:stCondLst>
                                            <p:cond delay="0"/>
                                          </p:stCondLst>
                                        </p:cTn>
                                        <p:tgtEl>
                                          <p:spTgt spid="43020"/>
                                        </p:tgtEl>
                                        <p:attrNameLst>
                                          <p:attrName>style.visibility</p:attrName>
                                        </p:attrNameLst>
                                      </p:cBhvr>
                                      <p:to>
                                        <p:strVal val="visible"/>
                                      </p:to>
                                    </p:set>
                                  </p:childTnLst>
                                </p:cTn>
                              </p:par>
                            </p:childTnLst>
                          </p:cTn>
                        </p:par>
                        <p:par>
                          <p:cTn id="13" fill="hold" nodeType="afterGroup">
                            <p:stCondLst>
                              <p:cond delay="3000"/>
                            </p:stCondLst>
                            <p:childTnLst>
                              <p:par>
                                <p:cTn id="14" presetID="1" presetClass="entr" presetSubtype="0" fill="hold" nodeType="afterEffect">
                                  <p:stCondLst>
                                    <p:cond delay="2500"/>
                                  </p:stCondLst>
                                  <p:childTnLst>
                                    <p:set>
                                      <p:cBhvr>
                                        <p:cTn id="15" dur="1" fill="hold">
                                          <p:stCondLst>
                                            <p:cond delay="0"/>
                                          </p:stCondLst>
                                        </p:cTn>
                                        <p:tgtEl>
                                          <p:spTgt spid="43023"/>
                                        </p:tgtEl>
                                        <p:attrNameLst>
                                          <p:attrName>style.visibility</p:attrName>
                                        </p:attrNameLst>
                                      </p:cBhvr>
                                      <p:to>
                                        <p:strVal val="visible"/>
                                      </p:to>
                                    </p:set>
                                  </p:childTnLst>
                                </p:cTn>
                              </p:par>
                              <p:par>
                                <p:cTn id="16" presetID="1" presetClass="entr" presetSubtype="0" fill="hold" nodeType="withEffect">
                                  <p:stCondLst>
                                    <p:cond delay="2500"/>
                                  </p:stCondLst>
                                  <p:childTnLst>
                                    <p:set>
                                      <p:cBhvr>
                                        <p:cTn id="17" dur="1" fill="hold">
                                          <p:stCondLst>
                                            <p:cond delay="0"/>
                                          </p:stCondLst>
                                        </p:cTn>
                                        <p:tgtEl>
                                          <p:spTgt spid="43014"/>
                                        </p:tgtEl>
                                        <p:attrNameLst>
                                          <p:attrName>style.visibility</p:attrName>
                                        </p:attrNameLst>
                                      </p:cBhvr>
                                      <p:to>
                                        <p:strVal val="visible"/>
                                      </p:to>
                                    </p:set>
                                  </p:childTnLst>
                                </p:cTn>
                              </p:par>
                              <p:par>
                                <p:cTn id="18" presetID="1" presetClass="entr" presetSubtype="0" fill="hold" nodeType="withEffect">
                                  <p:stCondLst>
                                    <p:cond delay="2500"/>
                                  </p:stCondLst>
                                  <p:childTnLst>
                                    <p:set>
                                      <p:cBhvr>
                                        <p:cTn id="19" dur="1" fill="hold">
                                          <p:stCondLst>
                                            <p:cond delay="0"/>
                                          </p:stCondLst>
                                        </p:cTn>
                                        <p:tgtEl>
                                          <p:spTgt spid="43022"/>
                                        </p:tgtEl>
                                        <p:attrNameLst>
                                          <p:attrName>style.visibility</p:attrName>
                                        </p:attrNameLst>
                                      </p:cBhvr>
                                      <p:to>
                                        <p:strVal val="visible"/>
                                      </p:to>
                                    </p:set>
                                  </p:childTnLst>
                                </p:cTn>
                              </p:par>
                              <p:par>
                                <p:cTn id="20" presetID="1" presetClass="entr" presetSubtype="0" fill="hold" nodeType="withEffect">
                                  <p:stCondLst>
                                    <p:cond delay="2500"/>
                                  </p:stCondLst>
                                  <p:childTnLst>
                                    <p:set>
                                      <p:cBhvr>
                                        <p:cTn id="21" dur="1" fill="hold">
                                          <p:stCondLst>
                                            <p:cond delay="0"/>
                                          </p:stCondLst>
                                        </p:cTn>
                                        <p:tgtEl>
                                          <p:spTgt spid="43013"/>
                                        </p:tgtEl>
                                        <p:attrNameLst>
                                          <p:attrName>style.visibility</p:attrName>
                                        </p:attrNameLst>
                                      </p:cBhvr>
                                      <p:to>
                                        <p:strVal val="visible"/>
                                      </p:to>
                                    </p:set>
                                  </p:childTnLst>
                                </p:cTn>
                              </p:par>
                            </p:childTnLst>
                          </p:cTn>
                        </p:par>
                        <p:par>
                          <p:cTn id="22" fill="hold" nodeType="afterGroup">
                            <p:stCondLst>
                              <p:cond delay="5500"/>
                            </p:stCondLst>
                            <p:childTnLst>
                              <p:par>
                                <p:cTn id="23" presetID="1" presetClass="entr" presetSubtype="0" fill="hold" grpId="0" nodeType="afterEffect">
                                  <p:stCondLst>
                                    <p:cond delay="3000"/>
                                  </p:stCondLst>
                                  <p:childTnLst>
                                    <p:set>
                                      <p:cBhvr>
                                        <p:cTn id="24" dur="1" fill="hold">
                                          <p:stCondLst>
                                            <p:cond delay="0"/>
                                          </p:stCondLst>
                                        </p:cTn>
                                        <p:tgtEl>
                                          <p:spTgt spid="43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9" grpId="0"/>
      <p:bldP spid="43020" grpId="0"/>
      <p:bldP spid="430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5C64349-535C-4A54-81DC-ED9E4C903948}"/>
              </a:ext>
            </a:extLst>
          </p:cNvPr>
          <p:cNvSpPr>
            <a:spLocks noGrp="1" noChangeArrowheads="1"/>
          </p:cNvSpPr>
          <p:nvPr>
            <p:ph type="title"/>
          </p:nvPr>
        </p:nvSpPr>
        <p:spPr/>
        <p:txBody>
          <a:bodyPr/>
          <a:lstStyle/>
          <a:p>
            <a:r>
              <a:rPr lang="en-US" altLang="ko-KR">
                <a:ea typeface="굴림" panose="020B0600000101010101" pitchFamily="50" charset="-127"/>
              </a:rPr>
              <a:t>Template Theory</a:t>
            </a:r>
          </a:p>
        </p:txBody>
      </p:sp>
      <p:sp>
        <p:nvSpPr>
          <p:cNvPr id="20483" name="Rectangle 3">
            <a:extLst>
              <a:ext uri="{FF2B5EF4-FFF2-40B4-BE49-F238E27FC236}">
                <a16:creationId xmlns:a16="http://schemas.microsoft.com/office/drawing/2014/main" id="{4E92E7D2-0B24-4080-9C73-CA6DBFD82888}"/>
              </a:ext>
            </a:extLst>
          </p:cNvPr>
          <p:cNvSpPr>
            <a:spLocks noGrp="1" noChangeArrowheads="1"/>
          </p:cNvSpPr>
          <p:nvPr>
            <p:ph type="body" idx="1"/>
          </p:nvPr>
        </p:nvSpPr>
        <p:spPr>
          <a:xfrm>
            <a:off x="685800" y="1828800"/>
            <a:ext cx="7772400" cy="4343400"/>
          </a:xfrm>
        </p:spPr>
        <p:txBody>
          <a:bodyPr/>
          <a:lstStyle/>
          <a:p>
            <a:r>
              <a:rPr lang="en-US" altLang="ko-KR">
                <a:ea typeface="굴림" panose="020B0600000101010101" pitchFamily="50" charset="-127"/>
              </a:rPr>
              <a:t>Weakness of theory</a:t>
            </a:r>
          </a:p>
          <a:p>
            <a:pPr lvl="1"/>
            <a:r>
              <a:rPr lang="en-US" altLang="ko-KR">
                <a:ea typeface="굴림" panose="020B0600000101010101" pitchFamily="50" charset="-127"/>
              </a:rPr>
              <a:t>Problem of imperfect matches</a:t>
            </a:r>
          </a:p>
          <a:p>
            <a:pPr lvl="1"/>
            <a:r>
              <a:rPr lang="en-US" altLang="ko-KR">
                <a:ea typeface="굴림" panose="020B0600000101010101" pitchFamily="50" charset="-127"/>
              </a:rPr>
              <a:t>Cannot account for the flexibility of pattern recognition system</a:t>
            </a:r>
          </a:p>
        </p:txBody>
      </p:sp>
      <p:pic>
        <p:nvPicPr>
          <p:cNvPr id="57348" name="Picture 4" descr="MCj02420230000[1]">
            <a:extLst>
              <a:ext uri="{FF2B5EF4-FFF2-40B4-BE49-F238E27FC236}">
                <a16:creationId xmlns:a16="http://schemas.microsoft.com/office/drawing/2014/main" id="{4E33640B-8627-4C47-8D9C-2EE724BA4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0" y="4724400"/>
            <a:ext cx="858838"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5" descr="MCj03205780000[1]">
            <a:extLst>
              <a:ext uri="{FF2B5EF4-FFF2-40B4-BE49-F238E27FC236}">
                <a16:creationId xmlns:a16="http://schemas.microsoft.com/office/drawing/2014/main" id="{9C162256-9DA5-4C84-ADFA-30B05E70AF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3088" y="4319736"/>
            <a:ext cx="9906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6" descr="MCj03122080000[1]">
            <a:extLst>
              <a:ext uri="{FF2B5EF4-FFF2-40B4-BE49-F238E27FC236}">
                <a16:creationId xmlns:a16="http://schemas.microsoft.com/office/drawing/2014/main" id="{D3975D7D-1D68-4487-B5CB-60D09EDFD1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3888" y="4319736"/>
            <a:ext cx="9906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Text Box 9">
            <a:extLst>
              <a:ext uri="{FF2B5EF4-FFF2-40B4-BE49-F238E27FC236}">
                <a16:creationId xmlns:a16="http://schemas.microsoft.com/office/drawing/2014/main" id="{2FEC3F56-E2E8-441A-8AD8-8AB6CE8F4D21}"/>
              </a:ext>
            </a:extLst>
          </p:cNvPr>
          <p:cNvSpPr txBox="1">
            <a:spLocks noChangeArrowheads="1"/>
          </p:cNvSpPr>
          <p:nvPr/>
        </p:nvSpPr>
        <p:spPr bwMode="auto">
          <a:xfrm>
            <a:off x="1358280" y="5791200"/>
            <a:ext cx="1547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0" hangingPunct="1">
              <a:spcBef>
                <a:spcPct val="0"/>
              </a:spcBef>
              <a:buSzTx/>
              <a:buFontTx/>
              <a:buNone/>
            </a:pPr>
            <a:r>
              <a:rPr kumimoji="0" lang="en-US" altLang="ko-KR" sz="2400"/>
              <a:t>See stimuli</a:t>
            </a:r>
          </a:p>
        </p:txBody>
      </p:sp>
      <p:sp>
        <p:nvSpPr>
          <p:cNvPr id="57354" name="Text Box 10">
            <a:extLst>
              <a:ext uri="{FF2B5EF4-FFF2-40B4-BE49-F238E27FC236}">
                <a16:creationId xmlns:a16="http://schemas.microsoft.com/office/drawing/2014/main" id="{EE61C486-46F6-4F7D-A8CB-7F47A65216C1}"/>
              </a:ext>
            </a:extLst>
          </p:cNvPr>
          <p:cNvSpPr txBox="1">
            <a:spLocks noChangeArrowheads="1"/>
          </p:cNvSpPr>
          <p:nvPr/>
        </p:nvSpPr>
        <p:spPr bwMode="auto">
          <a:xfrm>
            <a:off x="4392488" y="5996136"/>
            <a:ext cx="370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0" hangingPunct="1">
              <a:spcBef>
                <a:spcPct val="0"/>
              </a:spcBef>
              <a:buSzTx/>
              <a:buFontTx/>
              <a:buNone/>
            </a:pPr>
            <a:r>
              <a:rPr kumimoji="0" lang="en-US" altLang="ko-KR" sz="2400"/>
              <a:t>No perfect match in memory</a:t>
            </a:r>
          </a:p>
        </p:txBody>
      </p:sp>
      <p:pic>
        <p:nvPicPr>
          <p:cNvPr id="57356" name="Picture 12" descr="MCj03230820000[1]">
            <a:extLst>
              <a:ext uri="{FF2B5EF4-FFF2-40B4-BE49-F238E27FC236}">
                <a16:creationId xmlns:a16="http://schemas.microsoft.com/office/drawing/2014/main" id="{13011099-8504-4A7F-9159-A5B2C06148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880" y="4495800"/>
            <a:ext cx="1279525"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8" name="Picture 14" descr="MMj03547240000[1]">
            <a:extLst>
              <a:ext uri="{FF2B5EF4-FFF2-40B4-BE49-F238E27FC236}">
                <a16:creationId xmlns:a16="http://schemas.microsoft.com/office/drawing/2014/main" id="{9C0684D3-4F7E-4050-A8D6-EE0026E34417}"/>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2653680" y="4724400"/>
            <a:ext cx="8382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9" name="Picture 15" descr="j0312206">
            <a:extLst>
              <a:ext uri="{FF2B5EF4-FFF2-40B4-BE49-F238E27FC236}">
                <a16:creationId xmlns:a16="http://schemas.microsoft.com/office/drawing/2014/main" id="{5766739A-64C0-44F8-99BD-C979FA0CFB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5288" y="4319736"/>
            <a:ext cx="12192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0" name="Picture 16" descr="j0312212">
            <a:extLst>
              <a:ext uri="{FF2B5EF4-FFF2-40B4-BE49-F238E27FC236}">
                <a16:creationId xmlns:a16="http://schemas.microsoft.com/office/drawing/2014/main" id="{02281076-799E-4350-9ABE-970DD4FE24B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26088" y="4319736"/>
            <a:ext cx="114300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1" name="Text Box 17">
            <a:extLst>
              <a:ext uri="{FF2B5EF4-FFF2-40B4-BE49-F238E27FC236}">
                <a16:creationId xmlns:a16="http://schemas.microsoft.com/office/drawing/2014/main" id="{83F2A027-E5EC-42FD-9AB0-43D19B6A31A8}"/>
              </a:ext>
            </a:extLst>
          </p:cNvPr>
          <p:cNvSpPr txBox="1">
            <a:spLocks noChangeArrowheads="1"/>
          </p:cNvSpPr>
          <p:nvPr/>
        </p:nvSpPr>
        <p:spPr bwMode="auto">
          <a:xfrm>
            <a:off x="4468688" y="5386536"/>
            <a:ext cx="36671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0" hangingPunct="1">
              <a:spcBef>
                <a:spcPct val="0"/>
              </a:spcBef>
              <a:buSzTx/>
              <a:buFontTx/>
              <a:buNone/>
            </a:pPr>
            <a:r>
              <a:rPr kumimoji="0" lang="en-US" altLang="ko-KR" sz="2400"/>
              <a:t>Search for match in memory</a:t>
            </a:r>
          </a:p>
        </p:txBody>
      </p:sp>
      <p:sp>
        <p:nvSpPr>
          <p:cNvPr id="20494" name="FlagCount" hidden="1">
            <a:hlinkClick r:id="rId10" action="ppaction://hlinkfile"/>
            <a:extLst>
              <a:ext uri="{FF2B5EF4-FFF2-40B4-BE49-F238E27FC236}">
                <a16:creationId xmlns:a16="http://schemas.microsoft.com/office/drawing/2014/main" id="{1013D6F0-2F57-4275-B5AA-FAACB9FF7C13}"/>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latinLnBrk="0" hangingPunct="1">
              <a:spcBef>
                <a:spcPct val="0"/>
              </a:spcBef>
              <a:buSzTx/>
              <a:buFontTx/>
              <a:buNone/>
            </a:pPr>
            <a:r>
              <a:rPr kumimoji="0" lang="en-US" altLang="ko-KR"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5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1000"/>
                                  </p:stCondLst>
                                  <p:childTnLst>
                                    <p:set>
                                      <p:cBhvr>
                                        <p:cTn id="9" dur="1" fill="hold">
                                          <p:stCondLst>
                                            <p:cond delay="0"/>
                                          </p:stCondLst>
                                        </p:cTn>
                                        <p:tgtEl>
                                          <p:spTgt spid="57356"/>
                                        </p:tgtEl>
                                        <p:attrNameLst>
                                          <p:attrName>style.visibility</p:attrName>
                                        </p:attrNameLst>
                                      </p:cBhvr>
                                      <p:to>
                                        <p:strVal val="visible"/>
                                      </p:to>
                                    </p:set>
                                  </p:childTnLst>
                                </p:cTn>
                              </p:par>
                              <p:par>
                                <p:cTn id="10" presetID="1" presetClass="entr" presetSubtype="0" fill="hold" nodeType="withEffect">
                                  <p:stCondLst>
                                    <p:cond delay="1000"/>
                                  </p:stCondLst>
                                  <p:childTnLst>
                                    <p:set>
                                      <p:cBhvr>
                                        <p:cTn id="11" dur="1" fill="hold">
                                          <p:stCondLst>
                                            <p:cond delay="0"/>
                                          </p:stCondLst>
                                        </p:cTn>
                                        <p:tgtEl>
                                          <p:spTgt spid="57348"/>
                                        </p:tgtEl>
                                        <p:attrNameLst>
                                          <p:attrName>style.visibility</p:attrName>
                                        </p:attrNameLst>
                                      </p:cBhvr>
                                      <p:to>
                                        <p:strVal val="visible"/>
                                      </p:to>
                                    </p:set>
                                  </p:childTnLst>
                                </p:cTn>
                              </p:par>
                              <p:par>
                                <p:cTn id="12" presetID="1" presetClass="entr" presetSubtype="0" fill="hold" nodeType="withEffect">
                                  <p:stCondLst>
                                    <p:cond delay="1000"/>
                                  </p:stCondLst>
                                  <p:childTnLst>
                                    <p:set>
                                      <p:cBhvr>
                                        <p:cTn id="13" dur="1" fill="hold">
                                          <p:stCondLst>
                                            <p:cond delay="0"/>
                                          </p:stCondLst>
                                        </p:cTn>
                                        <p:tgtEl>
                                          <p:spTgt spid="57358"/>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nodeType="afterEffect">
                                  <p:stCondLst>
                                    <p:cond delay="2500"/>
                                  </p:stCondLst>
                                  <p:childTnLst>
                                    <p:set>
                                      <p:cBhvr>
                                        <p:cTn id="16" dur="1" fill="hold">
                                          <p:stCondLst>
                                            <p:cond delay="0"/>
                                          </p:stCondLst>
                                        </p:cTn>
                                        <p:tgtEl>
                                          <p:spTgt spid="57350"/>
                                        </p:tgtEl>
                                        <p:attrNameLst>
                                          <p:attrName>style.visibility</p:attrName>
                                        </p:attrNameLst>
                                      </p:cBhvr>
                                      <p:to>
                                        <p:strVal val="visible"/>
                                      </p:to>
                                    </p:set>
                                  </p:childTnLst>
                                </p:cTn>
                              </p:par>
                              <p:par>
                                <p:cTn id="17" presetID="1" presetClass="entr" presetSubtype="0" fill="hold" nodeType="withEffect">
                                  <p:stCondLst>
                                    <p:cond delay="2500"/>
                                  </p:stCondLst>
                                  <p:childTnLst>
                                    <p:set>
                                      <p:cBhvr>
                                        <p:cTn id="18" dur="1" fill="hold">
                                          <p:stCondLst>
                                            <p:cond delay="0"/>
                                          </p:stCondLst>
                                        </p:cTn>
                                        <p:tgtEl>
                                          <p:spTgt spid="57349"/>
                                        </p:tgtEl>
                                        <p:attrNameLst>
                                          <p:attrName>style.visibility</p:attrName>
                                        </p:attrNameLst>
                                      </p:cBhvr>
                                      <p:to>
                                        <p:strVal val="visible"/>
                                      </p:to>
                                    </p:set>
                                  </p:childTnLst>
                                </p:cTn>
                              </p:par>
                              <p:par>
                                <p:cTn id="19" presetID="1" presetClass="entr" presetSubtype="0" fill="hold" nodeType="withEffect">
                                  <p:stCondLst>
                                    <p:cond delay="2500"/>
                                  </p:stCondLst>
                                  <p:childTnLst>
                                    <p:set>
                                      <p:cBhvr>
                                        <p:cTn id="20" dur="1" fill="hold">
                                          <p:stCondLst>
                                            <p:cond delay="0"/>
                                          </p:stCondLst>
                                        </p:cTn>
                                        <p:tgtEl>
                                          <p:spTgt spid="57360"/>
                                        </p:tgtEl>
                                        <p:attrNameLst>
                                          <p:attrName>style.visibility</p:attrName>
                                        </p:attrNameLst>
                                      </p:cBhvr>
                                      <p:to>
                                        <p:strVal val="visible"/>
                                      </p:to>
                                    </p:set>
                                  </p:childTnLst>
                                </p:cTn>
                              </p:par>
                              <p:par>
                                <p:cTn id="21" presetID="1" presetClass="entr" presetSubtype="0" fill="hold" nodeType="withEffect">
                                  <p:stCondLst>
                                    <p:cond delay="2500"/>
                                  </p:stCondLst>
                                  <p:childTnLst>
                                    <p:set>
                                      <p:cBhvr>
                                        <p:cTn id="22" dur="1" fill="hold">
                                          <p:stCondLst>
                                            <p:cond delay="0"/>
                                          </p:stCondLst>
                                        </p:cTn>
                                        <p:tgtEl>
                                          <p:spTgt spid="57359"/>
                                        </p:tgtEl>
                                        <p:attrNameLst>
                                          <p:attrName>style.visibility</p:attrName>
                                        </p:attrNameLst>
                                      </p:cBhvr>
                                      <p:to>
                                        <p:strVal val="visible"/>
                                      </p:to>
                                    </p:set>
                                  </p:childTnLst>
                                </p:cTn>
                              </p:par>
                            </p:childTnLst>
                          </p:cTn>
                        </p:par>
                        <p:par>
                          <p:cTn id="23" fill="hold" nodeType="afterGroup">
                            <p:stCondLst>
                              <p:cond delay="3500"/>
                            </p:stCondLst>
                            <p:childTnLst>
                              <p:par>
                                <p:cTn id="24" presetID="1" presetClass="entr" presetSubtype="0" fill="hold" grpId="0" nodeType="afterEffect">
                                  <p:stCondLst>
                                    <p:cond delay="0"/>
                                  </p:stCondLst>
                                  <p:childTnLst>
                                    <p:set>
                                      <p:cBhvr>
                                        <p:cTn id="25" dur="1" fill="hold">
                                          <p:stCondLst>
                                            <p:cond delay="0"/>
                                          </p:stCondLst>
                                        </p:cTn>
                                        <p:tgtEl>
                                          <p:spTgt spid="57361"/>
                                        </p:tgtEl>
                                        <p:attrNameLst>
                                          <p:attrName>style.visibility</p:attrName>
                                        </p:attrNameLst>
                                      </p:cBhvr>
                                      <p:to>
                                        <p:strVal val="visible"/>
                                      </p:to>
                                    </p:set>
                                  </p:childTnLst>
                                </p:cTn>
                              </p:par>
                            </p:childTnLst>
                          </p:cTn>
                        </p:par>
                        <p:par>
                          <p:cTn id="26" fill="hold" nodeType="afterGroup">
                            <p:stCondLst>
                              <p:cond delay="3500"/>
                            </p:stCondLst>
                            <p:childTnLst>
                              <p:par>
                                <p:cTn id="27" presetID="1" presetClass="entr" presetSubtype="0" fill="hold" grpId="0" nodeType="afterEffect">
                                  <p:stCondLst>
                                    <p:cond delay="4000"/>
                                  </p:stCondLst>
                                  <p:childTnLst>
                                    <p:set>
                                      <p:cBhvr>
                                        <p:cTn id="28" dur="1" fill="hold">
                                          <p:stCondLst>
                                            <p:cond delay="0"/>
                                          </p:stCondLst>
                                        </p:cTn>
                                        <p:tgtEl>
                                          <p:spTgt spid="57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p:bldP spid="57354" grpId="0"/>
      <p:bldP spid="573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04D792C-1138-469F-9DDE-A81B9FF13253}"/>
              </a:ext>
            </a:extLst>
          </p:cNvPr>
          <p:cNvSpPr>
            <a:spLocks noGrp="1" noChangeArrowheads="1"/>
          </p:cNvSpPr>
          <p:nvPr>
            <p:ph type="title"/>
          </p:nvPr>
        </p:nvSpPr>
        <p:spPr/>
        <p:txBody>
          <a:bodyPr/>
          <a:lstStyle/>
          <a:p>
            <a:r>
              <a:rPr lang="en-US" altLang="ko-KR">
                <a:ea typeface="굴림" panose="020B0600000101010101" pitchFamily="50" charset="-127"/>
              </a:rPr>
              <a:t>Prototype Theories</a:t>
            </a:r>
          </a:p>
        </p:txBody>
      </p:sp>
      <p:sp>
        <p:nvSpPr>
          <p:cNvPr id="44035" name="Rectangle 3">
            <a:extLst>
              <a:ext uri="{FF2B5EF4-FFF2-40B4-BE49-F238E27FC236}">
                <a16:creationId xmlns:a16="http://schemas.microsoft.com/office/drawing/2014/main" id="{A00BA969-9A02-4BAF-8949-A96551C33EE6}"/>
              </a:ext>
            </a:extLst>
          </p:cNvPr>
          <p:cNvSpPr>
            <a:spLocks noGrp="1" noChangeArrowheads="1"/>
          </p:cNvSpPr>
          <p:nvPr>
            <p:ph type="body" idx="1"/>
          </p:nvPr>
        </p:nvSpPr>
        <p:spPr>
          <a:xfrm>
            <a:off x="685800" y="1881336"/>
            <a:ext cx="7772400" cy="4572000"/>
          </a:xfrm>
        </p:spPr>
        <p:txBody>
          <a:bodyPr/>
          <a:lstStyle/>
          <a:p>
            <a:r>
              <a:rPr lang="en-US" altLang="ko-KR">
                <a:ea typeface="굴림" panose="020B0600000101010101" pitchFamily="50" charset="-127"/>
              </a:rPr>
              <a:t>Modification of template matching (flexible templates) </a:t>
            </a:r>
          </a:p>
          <a:p>
            <a:r>
              <a:rPr lang="en-US" altLang="ko-KR">
                <a:ea typeface="굴림" panose="020B0600000101010101" pitchFamily="50" charset="-127"/>
              </a:rPr>
              <a:t>Takes various instances of an object and abstracts out the common characteristics </a:t>
            </a:r>
          </a:p>
          <a:p>
            <a:r>
              <a:rPr lang="en-US" altLang="ko-KR">
                <a:ea typeface="굴림" panose="020B0600000101010101" pitchFamily="50" charset="-127"/>
              </a:rPr>
              <a:t>No match is perfect; a criterion for matching is needed </a:t>
            </a:r>
          </a:p>
          <a:p>
            <a:endParaRPr lang="ko-KR" altLang="en-US">
              <a:ea typeface="굴림" panose="020B0600000101010101" pitchFamily="50" charset="-127"/>
            </a:endParaRPr>
          </a:p>
        </p:txBody>
      </p:sp>
      <p:sp>
        <p:nvSpPr>
          <p:cNvPr id="21508" name="FlagCount" hidden="1">
            <a:hlinkClick r:id="rId2" action="ppaction://hlinkfile"/>
            <a:extLst>
              <a:ext uri="{FF2B5EF4-FFF2-40B4-BE49-F238E27FC236}">
                <a16:creationId xmlns:a16="http://schemas.microsoft.com/office/drawing/2014/main" id="{0939EABF-FFCD-423D-B5E7-FFAE0D957E26}"/>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latinLnBrk="0" hangingPunct="1">
              <a:spcBef>
                <a:spcPct val="0"/>
              </a:spcBef>
              <a:buSzTx/>
              <a:buFontTx/>
              <a:buNone/>
            </a:pPr>
            <a:r>
              <a:rPr kumimoji="0" lang="en-US" altLang="ko-KR"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A32AE3F-AE6A-437B-A2BE-8F36076EB034}"/>
              </a:ext>
            </a:extLst>
          </p:cNvPr>
          <p:cNvSpPr>
            <a:spLocks noGrp="1" noChangeArrowheads="1"/>
          </p:cNvSpPr>
          <p:nvPr>
            <p:ph type="title"/>
          </p:nvPr>
        </p:nvSpPr>
        <p:spPr>
          <a:xfrm>
            <a:off x="685800" y="914400"/>
            <a:ext cx="7772400" cy="381000"/>
          </a:xfrm>
        </p:spPr>
        <p:txBody>
          <a:bodyPr/>
          <a:lstStyle/>
          <a:p>
            <a:r>
              <a:rPr lang="en-US" altLang="ko-KR">
                <a:ea typeface="굴림" panose="020B0600000101010101" pitchFamily="50" charset="-127"/>
              </a:rPr>
              <a:t>Prototype Evidence</a:t>
            </a:r>
          </a:p>
        </p:txBody>
      </p:sp>
      <p:sp>
        <p:nvSpPr>
          <p:cNvPr id="58371" name="Rectangle 3">
            <a:extLst>
              <a:ext uri="{FF2B5EF4-FFF2-40B4-BE49-F238E27FC236}">
                <a16:creationId xmlns:a16="http://schemas.microsoft.com/office/drawing/2014/main" id="{E7EE8F19-901B-4C54-BEB1-A54BE9C8C465}"/>
              </a:ext>
            </a:extLst>
          </p:cNvPr>
          <p:cNvSpPr>
            <a:spLocks noGrp="1" noChangeArrowheads="1"/>
          </p:cNvSpPr>
          <p:nvPr>
            <p:ph type="body" idx="1"/>
          </p:nvPr>
        </p:nvSpPr>
        <p:spPr>
          <a:xfrm>
            <a:off x="685800" y="1737320"/>
            <a:ext cx="7772400" cy="4572000"/>
          </a:xfrm>
        </p:spPr>
        <p:txBody>
          <a:bodyPr/>
          <a:lstStyle/>
          <a:p>
            <a:r>
              <a:rPr lang="en-US" altLang="ko-KR">
                <a:ea typeface="굴림" panose="020B0600000101010101" pitchFamily="50" charset="-127"/>
              </a:rPr>
              <a:t>Franks &amp; Bransford (1971)</a:t>
            </a:r>
          </a:p>
          <a:p>
            <a:pPr lvl="1"/>
            <a:r>
              <a:rPr lang="en-US" altLang="ko-KR">
                <a:ea typeface="굴림" panose="020B0600000101010101" pitchFamily="50" charset="-127"/>
              </a:rPr>
              <a:t>Presented objects based on prototypes</a:t>
            </a:r>
          </a:p>
          <a:p>
            <a:pPr lvl="1"/>
            <a:r>
              <a:rPr lang="en-US" altLang="ko-KR">
                <a:ea typeface="굴림" panose="020B0600000101010101" pitchFamily="50" charset="-127"/>
              </a:rPr>
              <a:t>Prototype not shown</a:t>
            </a:r>
          </a:p>
          <a:p>
            <a:pPr lvl="1"/>
            <a:r>
              <a:rPr lang="en-US" altLang="ko-KR">
                <a:ea typeface="굴림" panose="020B0600000101010101" pitchFamily="50" charset="-127"/>
              </a:rPr>
              <a:t>Yet participants are confident they had seen prototype</a:t>
            </a:r>
          </a:p>
          <a:p>
            <a:pPr lvl="1"/>
            <a:r>
              <a:rPr lang="en-US" altLang="ko-KR">
                <a:ea typeface="굴림" panose="020B0600000101010101" pitchFamily="50" charset="-127"/>
              </a:rPr>
              <a:t>Suggests existence of prototypes</a:t>
            </a:r>
          </a:p>
        </p:txBody>
      </p:sp>
      <p:sp>
        <p:nvSpPr>
          <p:cNvPr id="22532" name="FlagCount" hidden="1">
            <a:hlinkClick r:id="rId2" action="ppaction://hlinkfile"/>
            <a:extLst>
              <a:ext uri="{FF2B5EF4-FFF2-40B4-BE49-F238E27FC236}">
                <a16:creationId xmlns:a16="http://schemas.microsoft.com/office/drawing/2014/main" id="{2B061746-BF7B-49AD-A667-41F4A0181387}"/>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latinLnBrk="0" hangingPunct="1">
              <a:spcBef>
                <a:spcPct val="0"/>
              </a:spcBef>
              <a:buSzTx/>
              <a:buFontTx/>
              <a:buNone/>
            </a:pPr>
            <a:r>
              <a:rPr kumimoji="0" lang="en-US" altLang="ko-KR"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B730F89-4FBB-4E36-87B8-AAB40C4D2599}"/>
              </a:ext>
            </a:extLst>
          </p:cNvPr>
          <p:cNvSpPr>
            <a:spLocks noGrp="1" noChangeArrowheads="1"/>
          </p:cNvSpPr>
          <p:nvPr>
            <p:ph type="title"/>
          </p:nvPr>
        </p:nvSpPr>
        <p:spPr>
          <a:xfrm>
            <a:off x="685800" y="914400"/>
            <a:ext cx="7772400" cy="381000"/>
          </a:xfrm>
        </p:spPr>
        <p:txBody>
          <a:bodyPr/>
          <a:lstStyle/>
          <a:p>
            <a:r>
              <a:rPr lang="en-US" altLang="ko-KR">
                <a:ea typeface="굴림" panose="020B0600000101010101" pitchFamily="50" charset="-127"/>
              </a:rPr>
              <a:t>Perception Is…</a:t>
            </a:r>
          </a:p>
        </p:txBody>
      </p:sp>
      <p:sp>
        <p:nvSpPr>
          <p:cNvPr id="6147" name="Rectangle 3">
            <a:extLst>
              <a:ext uri="{FF2B5EF4-FFF2-40B4-BE49-F238E27FC236}">
                <a16:creationId xmlns:a16="http://schemas.microsoft.com/office/drawing/2014/main" id="{E490D564-F7AD-42EE-86A0-EC971AA9687E}"/>
              </a:ext>
            </a:extLst>
          </p:cNvPr>
          <p:cNvSpPr>
            <a:spLocks noGrp="1" noChangeArrowheads="1"/>
          </p:cNvSpPr>
          <p:nvPr>
            <p:ph type="body" idx="1"/>
          </p:nvPr>
        </p:nvSpPr>
        <p:spPr>
          <a:xfrm>
            <a:off x="395288" y="1549549"/>
            <a:ext cx="8641208" cy="4903787"/>
          </a:xfrm>
        </p:spPr>
        <p:txBody>
          <a:bodyPr/>
          <a:lstStyle/>
          <a:p>
            <a:r>
              <a:rPr lang="en-US" altLang="ko-KR" dirty="0">
                <a:ea typeface="굴림" panose="020B0600000101010101" pitchFamily="50" charset="-127"/>
              </a:rPr>
              <a:t>The process of recognizing, organizing and interpreting information including very basic units (e.g., line, color, size, depth)</a:t>
            </a:r>
            <a:endParaRPr lang="ko-KR" altLang="en-US" dirty="0">
              <a:ea typeface="굴림" panose="020B0600000101010101" pitchFamily="50" charset="-127"/>
            </a:endParaRPr>
          </a:p>
          <a:p>
            <a:r>
              <a:rPr lang="en-US" altLang="ko-KR" dirty="0">
                <a:ea typeface="굴림" panose="020B0600000101010101" pitchFamily="50" charset="-127"/>
              </a:rPr>
              <a:t>How do you recognize these items?</a:t>
            </a:r>
          </a:p>
        </p:txBody>
      </p:sp>
      <p:pic>
        <p:nvPicPr>
          <p:cNvPr id="3076" name="Picture 12" descr="MCj02413290000[1]">
            <a:extLst>
              <a:ext uri="{FF2B5EF4-FFF2-40B4-BE49-F238E27FC236}">
                <a16:creationId xmlns:a16="http://schemas.microsoft.com/office/drawing/2014/main" id="{607E431B-66F3-4EAB-B145-2EBC48506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191000"/>
            <a:ext cx="124460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13" descr="MCj02960570000[1]">
            <a:extLst>
              <a:ext uri="{FF2B5EF4-FFF2-40B4-BE49-F238E27FC236}">
                <a16:creationId xmlns:a16="http://schemas.microsoft.com/office/drawing/2014/main" id="{9D208F9A-0101-4A13-BCFC-07D88491E9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4267200"/>
            <a:ext cx="19050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14" descr="MCj02151460000[1]">
            <a:extLst>
              <a:ext uri="{FF2B5EF4-FFF2-40B4-BE49-F238E27FC236}">
                <a16:creationId xmlns:a16="http://schemas.microsoft.com/office/drawing/2014/main" id="{0A7B5EE8-881B-4643-94BA-0F15F7D4DF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0" y="3962400"/>
            <a:ext cx="9715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17" descr="MCj03122080000[1]">
            <a:extLst>
              <a:ext uri="{FF2B5EF4-FFF2-40B4-BE49-F238E27FC236}">
                <a16:creationId xmlns:a16="http://schemas.microsoft.com/office/drawing/2014/main" id="{D04BF8F7-A066-424D-B644-80E6A07AB1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267200"/>
            <a:ext cx="1827213"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331B462-15F9-4AF1-923A-76FF0D204FEE}"/>
              </a:ext>
            </a:extLst>
          </p:cNvPr>
          <p:cNvSpPr>
            <a:spLocks noGrp="1" noChangeArrowheads="1"/>
          </p:cNvSpPr>
          <p:nvPr>
            <p:ph type="title"/>
          </p:nvPr>
        </p:nvSpPr>
        <p:spPr>
          <a:xfrm>
            <a:off x="685800" y="527720"/>
            <a:ext cx="7772400" cy="381000"/>
          </a:xfrm>
        </p:spPr>
        <p:txBody>
          <a:bodyPr/>
          <a:lstStyle/>
          <a:p>
            <a:r>
              <a:rPr lang="en-US" altLang="ko-KR" dirty="0">
                <a:ea typeface="굴림" panose="020B0600000101010101" pitchFamily="50" charset="-127"/>
              </a:rPr>
              <a:t>Prototype Evidence</a:t>
            </a:r>
          </a:p>
        </p:txBody>
      </p:sp>
      <p:sp>
        <p:nvSpPr>
          <p:cNvPr id="61443" name="Rectangle 3">
            <a:extLst>
              <a:ext uri="{FF2B5EF4-FFF2-40B4-BE49-F238E27FC236}">
                <a16:creationId xmlns:a16="http://schemas.microsoft.com/office/drawing/2014/main" id="{D497E4B8-4A6C-4214-A147-B5DF92680F29}"/>
              </a:ext>
            </a:extLst>
          </p:cNvPr>
          <p:cNvSpPr>
            <a:spLocks noGrp="1" noChangeArrowheads="1"/>
          </p:cNvSpPr>
          <p:nvPr>
            <p:ph type="body" idx="1"/>
          </p:nvPr>
        </p:nvSpPr>
        <p:spPr>
          <a:xfrm>
            <a:off x="107504" y="1268760"/>
            <a:ext cx="8991600" cy="5472608"/>
          </a:xfrm>
        </p:spPr>
        <p:txBody>
          <a:bodyPr/>
          <a:lstStyle/>
          <a:p>
            <a:r>
              <a:rPr lang="en-US" altLang="ko-KR" dirty="0" err="1">
                <a:ea typeface="굴림" panose="020B0600000101010101" pitchFamily="50" charset="-127"/>
              </a:rPr>
              <a:t>Solso</a:t>
            </a:r>
            <a:r>
              <a:rPr lang="en-US" altLang="ko-KR" dirty="0">
                <a:ea typeface="굴림" panose="020B0600000101010101" pitchFamily="50" charset="-127"/>
              </a:rPr>
              <a:t> &amp; McCarthy (1981)</a:t>
            </a:r>
          </a:p>
          <a:p>
            <a:pPr lvl="1"/>
            <a:endParaRPr lang="en-US" altLang="ko-KR" sz="1600" dirty="0">
              <a:ea typeface="굴림" panose="020B0600000101010101" pitchFamily="50" charset="-127"/>
            </a:endParaRPr>
          </a:p>
          <a:p>
            <a:pPr lvl="1"/>
            <a:r>
              <a:rPr lang="en-US" altLang="ko-KR" dirty="0">
                <a:ea typeface="굴림" panose="020B0600000101010101" pitchFamily="50" charset="-127"/>
              </a:rPr>
              <a:t>Participants were shown a series of faces</a:t>
            </a:r>
          </a:p>
          <a:p>
            <a:pPr lvl="1"/>
            <a:r>
              <a:rPr lang="en-US" altLang="ko-KR" dirty="0">
                <a:ea typeface="굴림" panose="020B0600000101010101" pitchFamily="50" charset="-127"/>
              </a:rPr>
              <a:t>Later, a recognition test was given with some old faces,  a prototype face, and some new faces that differed in degree from prototype</a:t>
            </a:r>
          </a:p>
          <a:p>
            <a:pPr lvl="1"/>
            <a:endParaRPr lang="en-US" altLang="ko-KR" sz="1400" dirty="0">
              <a:ea typeface="굴림" panose="020B0600000101010101" pitchFamily="50" charset="-127"/>
            </a:endParaRPr>
          </a:p>
          <a:p>
            <a:pPr lvl="1"/>
            <a:r>
              <a:rPr lang="en-US" altLang="ko-KR" dirty="0">
                <a:ea typeface="굴림" panose="020B0600000101010101" pitchFamily="50" charset="-127"/>
              </a:rPr>
              <a:t>Results :</a:t>
            </a:r>
          </a:p>
          <a:p>
            <a:pPr marL="457200" lvl="1" indent="0">
              <a:buNone/>
            </a:pPr>
            <a:r>
              <a:rPr lang="en-US" altLang="ko-KR" dirty="0">
                <a:ea typeface="굴림" panose="020B0600000101010101" pitchFamily="50" charset="-127"/>
              </a:rPr>
              <a:t>Participants were more confident they had seen the prototype than actual items they had seen. </a:t>
            </a:r>
          </a:p>
          <a:p>
            <a:pPr lvl="1"/>
            <a:endParaRPr lang="en-US" altLang="ko-KR" dirty="0">
              <a:ea typeface="굴림" panose="020B0600000101010101" pitchFamily="50" charset="-127"/>
            </a:endParaRPr>
          </a:p>
          <a:p>
            <a:endParaRPr lang="ko-KR" altLang="en-US" dirty="0">
              <a:ea typeface="굴림" panose="020B0600000101010101" pitchFamily="50" charset="-127"/>
            </a:endParaRPr>
          </a:p>
        </p:txBody>
      </p:sp>
      <p:sp>
        <p:nvSpPr>
          <p:cNvPr id="23556" name="FlagCount" hidden="1">
            <a:hlinkClick r:id="rId3" action="ppaction://hlinkfile"/>
            <a:extLst>
              <a:ext uri="{FF2B5EF4-FFF2-40B4-BE49-F238E27FC236}">
                <a16:creationId xmlns:a16="http://schemas.microsoft.com/office/drawing/2014/main" id="{FB55CD02-C1D3-4612-9CE5-4013E170EA8F}"/>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latinLnBrk="0" hangingPunct="1">
              <a:spcBef>
                <a:spcPct val="0"/>
              </a:spcBef>
              <a:buSzTx/>
              <a:buFontTx/>
              <a:buNone/>
            </a:pPr>
            <a:r>
              <a:rPr kumimoji="0" lang="en-US" altLang="ko-KR"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6">
            <a:extLst>
              <a:ext uri="{FF2B5EF4-FFF2-40B4-BE49-F238E27FC236}">
                <a16:creationId xmlns:a16="http://schemas.microsoft.com/office/drawing/2014/main" id="{698CC7E4-811B-4B3A-8143-577AB114A6E0}"/>
              </a:ext>
            </a:extLst>
          </p:cNvPr>
          <p:cNvSpPr txBox="1">
            <a:spLocks noChangeArrowheads="1"/>
          </p:cNvSpPr>
          <p:nvPr/>
        </p:nvSpPr>
        <p:spPr bwMode="auto">
          <a:xfrm>
            <a:off x="5394325" y="2247900"/>
            <a:ext cx="2987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0" hangingPunct="1">
              <a:spcBef>
                <a:spcPct val="0"/>
              </a:spcBef>
              <a:buSzTx/>
              <a:buFontTx/>
              <a:buNone/>
            </a:pPr>
            <a:endParaRPr kumimoji="0" lang="ko-KR" altLang="en-US" sz="1800"/>
          </a:p>
        </p:txBody>
      </p:sp>
      <p:sp>
        <p:nvSpPr>
          <p:cNvPr id="24581" name="FlagCount" hidden="1">
            <a:hlinkClick r:id="rId4" action="ppaction://hlinkfile"/>
            <a:extLst>
              <a:ext uri="{FF2B5EF4-FFF2-40B4-BE49-F238E27FC236}">
                <a16:creationId xmlns:a16="http://schemas.microsoft.com/office/drawing/2014/main" id="{862A6953-FD98-49E2-8455-1CC863AFD7B1}"/>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latinLnBrk="0" hangingPunct="1">
              <a:spcBef>
                <a:spcPct val="0"/>
              </a:spcBef>
              <a:buSzTx/>
              <a:buFontTx/>
              <a:buNone/>
            </a:pPr>
            <a:r>
              <a:rPr kumimoji="0" lang="en-US" altLang="ko-KR" sz="1400" b="1">
                <a:latin typeface="Tahoma" panose="020B0604030504040204" pitchFamily="34" charset="0"/>
              </a:rPr>
              <a:t>0</a:t>
            </a:r>
          </a:p>
        </p:txBody>
      </p:sp>
      <p:pic>
        <p:nvPicPr>
          <p:cNvPr id="24582" name="Picture 10" descr="ScannedImage-6">
            <a:extLst>
              <a:ext uri="{FF2B5EF4-FFF2-40B4-BE49-F238E27FC236}">
                <a16:creationId xmlns:a16="http://schemas.microsoft.com/office/drawing/2014/main" id="{2B7328DA-FD82-4904-931B-94228801FE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620689"/>
            <a:ext cx="8505787" cy="612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B9FE886-0BBD-4ACE-B6F8-FAB6074A6260}"/>
              </a:ext>
            </a:extLst>
          </p:cNvPr>
          <p:cNvSpPr>
            <a:spLocks noGrp="1" noChangeArrowheads="1"/>
          </p:cNvSpPr>
          <p:nvPr>
            <p:ph type="title"/>
          </p:nvPr>
        </p:nvSpPr>
        <p:spPr>
          <a:xfrm>
            <a:off x="685800" y="914400"/>
            <a:ext cx="7772400" cy="381000"/>
          </a:xfrm>
        </p:spPr>
        <p:txBody>
          <a:bodyPr/>
          <a:lstStyle/>
          <a:p>
            <a:r>
              <a:rPr lang="en-US" altLang="ko-KR">
                <a:ea typeface="굴림" panose="020B0600000101010101" pitchFamily="50" charset="-127"/>
              </a:rPr>
              <a:t>Research on Prototypes</a:t>
            </a:r>
          </a:p>
        </p:txBody>
      </p:sp>
      <p:sp>
        <p:nvSpPr>
          <p:cNvPr id="64515" name="Rectangle 3">
            <a:extLst>
              <a:ext uri="{FF2B5EF4-FFF2-40B4-BE49-F238E27FC236}">
                <a16:creationId xmlns:a16="http://schemas.microsoft.com/office/drawing/2014/main" id="{FE54A32E-EBB5-44E7-9EDE-BEA8B98A97B7}"/>
              </a:ext>
            </a:extLst>
          </p:cNvPr>
          <p:cNvSpPr>
            <a:spLocks noGrp="1" noChangeArrowheads="1"/>
          </p:cNvSpPr>
          <p:nvPr>
            <p:ph type="body" idx="1"/>
          </p:nvPr>
        </p:nvSpPr>
        <p:spPr>
          <a:xfrm>
            <a:off x="304800" y="1817712"/>
            <a:ext cx="8305800" cy="4419600"/>
          </a:xfrm>
        </p:spPr>
        <p:txBody>
          <a:bodyPr/>
          <a:lstStyle/>
          <a:p>
            <a:pPr>
              <a:lnSpc>
                <a:spcPct val="80000"/>
              </a:lnSpc>
            </a:pPr>
            <a:r>
              <a:rPr lang="en-US" altLang="ko-KR" dirty="0">
                <a:ea typeface="굴림" panose="020B0600000101010101" pitchFamily="50" charset="-127"/>
              </a:rPr>
              <a:t>Researchers have found that prototypical faces are found to be more attractive to participants</a:t>
            </a:r>
          </a:p>
          <a:p>
            <a:pPr marL="0" indent="0">
              <a:lnSpc>
                <a:spcPct val="80000"/>
              </a:lnSpc>
              <a:buNone/>
            </a:pPr>
            <a:endParaRPr lang="en-US" altLang="ko-KR" sz="2000" dirty="0">
              <a:ea typeface="굴림" panose="020B0600000101010101" pitchFamily="50" charset="-127"/>
            </a:endParaRPr>
          </a:p>
          <a:p>
            <a:pPr>
              <a:lnSpc>
                <a:spcPct val="80000"/>
              </a:lnSpc>
            </a:pPr>
            <a:r>
              <a:rPr lang="en-US" altLang="ko-KR" dirty="0" err="1">
                <a:ea typeface="굴림" panose="020B0600000101010101" pitchFamily="50" charset="-127"/>
              </a:rPr>
              <a:t>Halberstadt</a:t>
            </a:r>
            <a:r>
              <a:rPr lang="en-US" altLang="ko-KR" dirty="0">
                <a:ea typeface="굴림" panose="020B0600000101010101" pitchFamily="50" charset="-127"/>
              </a:rPr>
              <a:t> &amp; Rhodes (2000)</a:t>
            </a:r>
          </a:p>
          <a:p>
            <a:pPr lvl="1">
              <a:lnSpc>
                <a:spcPct val="80000"/>
              </a:lnSpc>
            </a:pPr>
            <a:r>
              <a:rPr lang="en-US" altLang="ko-KR" dirty="0">
                <a:ea typeface="굴림" panose="020B0600000101010101" pitchFamily="50" charset="-127"/>
              </a:rPr>
              <a:t>Examined the impact of prototypes of dogs, wristwatches, and birds on attractiveness of the stimuli</a:t>
            </a:r>
          </a:p>
          <a:p>
            <a:pPr lvl="1">
              <a:lnSpc>
                <a:spcPct val="80000"/>
              </a:lnSpc>
            </a:pPr>
            <a:r>
              <a:rPr lang="en-US" altLang="ko-KR" dirty="0">
                <a:ea typeface="굴림" panose="020B0600000101010101" pitchFamily="50" charset="-127"/>
              </a:rPr>
              <a:t>Results indicate a strong relationship between averageness and attractiveness of the dogs, birds, and wristwatches </a:t>
            </a:r>
          </a:p>
        </p:txBody>
      </p:sp>
      <p:sp>
        <p:nvSpPr>
          <p:cNvPr id="25604" name="FlagCount" hidden="1">
            <a:hlinkClick r:id="rId3" action="ppaction://hlinkfile"/>
            <a:extLst>
              <a:ext uri="{FF2B5EF4-FFF2-40B4-BE49-F238E27FC236}">
                <a16:creationId xmlns:a16="http://schemas.microsoft.com/office/drawing/2014/main" id="{1C2F5C6E-2679-4835-A2AE-75356D86B10F}"/>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latinLnBrk="0" hangingPunct="1">
              <a:spcBef>
                <a:spcPct val="0"/>
              </a:spcBef>
              <a:buSzTx/>
              <a:buFontTx/>
              <a:buNone/>
            </a:pPr>
            <a:r>
              <a:rPr kumimoji="0" lang="en-US" altLang="ko-KR" sz="1400" b="1">
                <a:latin typeface="Tahoma" panose="020B0604030504040204" pitchFamily="34" charset="0"/>
              </a:rPr>
              <a:t>0</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F2D2489-CEC2-4161-9718-B7E6776BC7BD}"/>
              </a:ext>
            </a:extLst>
          </p:cNvPr>
          <p:cNvSpPr>
            <a:spLocks noGrp="1" noChangeArrowheads="1"/>
          </p:cNvSpPr>
          <p:nvPr>
            <p:ph type="title"/>
          </p:nvPr>
        </p:nvSpPr>
        <p:spPr/>
        <p:txBody>
          <a:bodyPr/>
          <a:lstStyle/>
          <a:p>
            <a:r>
              <a:rPr lang="en-US" altLang="ko-KR">
                <a:ea typeface="굴림" panose="020B0600000101010101" pitchFamily="50" charset="-127"/>
              </a:rPr>
              <a:t>Feature Theories</a:t>
            </a:r>
          </a:p>
        </p:txBody>
      </p:sp>
      <p:sp>
        <p:nvSpPr>
          <p:cNvPr id="45059" name="Rectangle 3">
            <a:extLst>
              <a:ext uri="{FF2B5EF4-FFF2-40B4-BE49-F238E27FC236}">
                <a16:creationId xmlns:a16="http://schemas.microsoft.com/office/drawing/2014/main" id="{22A71842-1F65-4A58-9A56-5AD7061A8B13}"/>
              </a:ext>
            </a:extLst>
          </p:cNvPr>
          <p:cNvSpPr>
            <a:spLocks noGrp="1" noChangeArrowheads="1"/>
          </p:cNvSpPr>
          <p:nvPr>
            <p:ph type="body" idx="1"/>
          </p:nvPr>
        </p:nvSpPr>
        <p:spPr>
          <a:xfrm>
            <a:off x="381000" y="1905000"/>
            <a:ext cx="8382000" cy="4572000"/>
          </a:xfrm>
        </p:spPr>
        <p:txBody>
          <a:bodyPr/>
          <a:lstStyle/>
          <a:p>
            <a:r>
              <a:rPr lang="en-US" altLang="ko-KR">
                <a:ea typeface="굴림" panose="020B0600000101010101" pitchFamily="50" charset="-127"/>
              </a:rPr>
              <a:t>Recognize objects on the basis of a small number of characteristics (features)</a:t>
            </a:r>
          </a:p>
          <a:p>
            <a:pPr lvl="1"/>
            <a:r>
              <a:rPr lang="en-US" altLang="ko-KR">
                <a:ea typeface="굴림" panose="020B0600000101010101" pitchFamily="50" charset="-127"/>
              </a:rPr>
              <a:t>Detect specific elements and assemble them into more complex forms</a:t>
            </a:r>
          </a:p>
          <a:p>
            <a:pPr lvl="1"/>
            <a:r>
              <a:rPr lang="en-US" altLang="ko-KR">
                <a:ea typeface="굴림" panose="020B0600000101010101" pitchFamily="50" charset="-127"/>
              </a:rPr>
              <a:t>Brain cells that respond to specific features, such as lines and angles are referred to as “feature detectors” 	</a:t>
            </a:r>
          </a:p>
          <a:p>
            <a:endParaRPr lang="ko-KR" altLang="en-US">
              <a:ea typeface="굴림" panose="020B0600000101010101" pitchFamily="50" charset="-127"/>
            </a:endParaRPr>
          </a:p>
        </p:txBody>
      </p:sp>
      <p:sp>
        <p:nvSpPr>
          <p:cNvPr id="26628" name="FlagCount" hidden="1">
            <a:hlinkClick r:id="rId2" action="ppaction://hlinkfile"/>
            <a:extLst>
              <a:ext uri="{FF2B5EF4-FFF2-40B4-BE49-F238E27FC236}">
                <a16:creationId xmlns:a16="http://schemas.microsoft.com/office/drawing/2014/main" id="{6C4EB701-B541-4229-9D24-A8AFB43A2BB6}"/>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latinLnBrk="0" hangingPunct="1">
              <a:spcBef>
                <a:spcPct val="0"/>
              </a:spcBef>
              <a:buSzTx/>
              <a:buFontTx/>
              <a:buNone/>
            </a:pPr>
            <a:r>
              <a:rPr kumimoji="0" lang="en-US" altLang="ko-KR"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A3C7E7D-529B-4D45-A346-0DB41A997025}"/>
              </a:ext>
            </a:extLst>
          </p:cNvPr>
          <p:cNvSpPr>
            <a:spLocks noGrp="1" noChangeArrowheads="1"/>
          </p:cNvSpPr>
          <p:nvPr>
            <p:ph type="title"/>
          </p:nvPr>
        </p:nvSpPr>
        <p:spPr>
          <a:xfrm>
            <a:off x="685800" y="838200"/>
            <a:ext cx="7772400" cy="381000"/>
          </a:xfrm>
        </p:spPr>
        <p:txBody>
          <a:bodyPr/>
          <a:lstStyle/>
          <a:p>
            <a:r>
              <a:rPr lang="en-US" altLang="ko-KR">
                <a:ea typeface="굴림" panose="020B0600000101010101" pitchFamily="50" charset="-127"/>
              </a:rPr>
              <a:t>Feature Evidence</a:t>
            </a:r>
          </a:p>
        </p:txBody>
      </p:sp>
      <p:sp>
        <p:nvSpPr>
          <p:cNvPr id="65539" name="Rectangle 3">
            <a:extLst>
              <a:ext uri="{FF2B5EF4-FFF2-40B4-BE49-F238E27FC236}">
                <a16:creationId xmlns:a16="http://schemas.microsoft.com/office/drawing/2014/main" id="{9974FCDB-7A5C-4568-956A-FD0A4F013BE4}"/>
              </a:ext>
            </a:extLst>
          </p:cNvPr>
          <p:cNvSpPr>
            <a:spLocks noGrp="1" noChangeArrowheads="1"/>
          </p:cNvSpPr>
          <p:nvPr>
            <p:ph type="body" idx="1"/>
          </p:nvPr>
        </p:nvSpPr>
        <p:spPr>
          <a:xfrm>
            <a:off x="228600" y="1728936"/>
            <a:ext cx="8686800" cy="4724400"/>
          </a:xfrm>
        </p:spPr>
        <p:txBody>
          <a:bodyPr/>
          <a:lstStyle/>
          <a:p>
            <a:pPr>
              <a:lnSpc>
                <a:spcPct val="90000"/>
              </a:lnSpc>
              <a:defRPr/>
            </a:pPr>
            <a:r>
              <a:rPr lang="en-US" altLang="ko-KR" dirty="0">
                <a:ea typeface="굴림" panose="020B0600000101010101" pitchFamily="50" charset="-127"/>
              </a:rPr>
              <a:t>Hubel &amp; Wiesel (1979) using single cell technique</a:t>
            </a:r>
          </a:p>
          <a:p>
            <a:pPr lvl="1">
              <a:lnSpc>
                <a:spcPct val="90000"/>
              </a:lnSpc>
              <a:defRPr/>
            </a:pPr>
            <a:r>
              <a:rPr lang="en-US" altLang="ko-KR" sz="2800" dirty="0">
                <a:ea typeface="굴림" panose="020B0600000101010101" pitchFamily="50" charset="-127"/>
              </a:rPr>
              <a:t>Simple cells detect bars or edges of particular orientation in particular location  </a:t>
            </a:r>
          </a:p>
          <a:p>
            <a:pPr lvl="1">
              <a:lnSpc>
                <a:spcPct val="90000"/>
              </a:lnSpc>
              <a:defRPr/>
            </a:pPr>
            <a:r>
              <a:rPr lang="en-US" altLang="ko-KR" sz="2800" dirty="0">
                <a:ea typeface="굴림" panose="020B0600000101010101" pitchFamily="50" charset="-127"/>
              </a:rPr>
              <a:t>Complex cells, </a:t>
            </a:r>
            <a:r>
              <a:rPr lang="en-US" altLang="ko-KR" sz="2800" dirty="0" err="1">
                <a:ea typeface="굴림" panose="020B0600000101010101" pitchFamily="50" charset="-127"/>
              </a:rPr>
              <a:t>Hypercomplex</a:t>
            </a:r>
            <a:r>
              <a:rPr lang="en-US" altLang="ko-KR" sz="2800" dirty="0">
                <a:ea typeface="굴림" panose="020B0600000101010101" pitchFamily="50" charset="-127"/>
              </a:rPr>
              <a:t> cells</a:t>
            </a:r>
          </a:p>
          <a:p>
            <a:pPr marL="457200" lvl="1" indent="0">
              <a:lnSpc>
                <a:spcPct val="90000"/>
              </a:lnSpc>
              <a:buFontTx/>
              <a:buNone/>
              <a:defRPr/>
            </a:pPr>
            <a:endParaRPr lang="en-US" altLang="ko-KR" dirty="0">
              <a:ea typeface="굴림" panose="020B0600000101010101" pitchFamily="50" charset="-127"/>
            </a:endParaRPr>
          </a:p>
          <a:p>
            <a:pPr lvl="1">
              <a:lnSpc>
                <a:spcPct val="90000"/>
              </a:lnSpc>
              <a:buFont typeface="Arial" panose="020B0604020202020204" pitchFamily="34" charset="0"/>
              <a:buChar char="•"/>
              <a:defRPr/>
            </a:pPr>
            <a:r>
              <a:rPr lang="en-US" altLang="ko-KR" dirty="0">
                <a:ea typeface="굴림" panose="020B0600000101010101" pitchFamily="50" charset="-127"/>
              </a:rPr>
              <a:t>Lee and Won (2018): </a:t>
            </a:r>
          </a:p>
          <a:p>
            <a:pPr marL="457200" lvl="1" indent="0">
              <a:lnSpc>
                <a:spcPct val="90000"/>
              </a:lnSpc>
              <a:buNone/>
              <a:defRPr/>
            </a:pPr>
            <a:r>
              <a:rPr lang="ko-KR" altLang="en-US" sz="2400" dirty="0" err="1">
                <a:ea typeface="굴림" panose="020B0600000101010101" pitchFamily="50" charset="-127"/>
              </a:rPr>
              <a:t>엊</a:t>
            </a:r>
            <a:r>
              <a:rPr lang="ko-KR" altLang="en-US" sz="2400" dirty="0">
                <a:ea typeface="굴림" panose="020B0600000101010101" pitchFamily="50" charset="-127"/>
              </a:rPr>
              <a:t> </a:t>
            </a:r>
            <a:r>
              <a:rPr lang="en-US" altLang="ko-KR" sz="2400" dirty="0">
                <a:ea typeface="굴림" panose="020B0600000101010101" pitchFamily="50" charset="-127"/>
              </a:rPr>
              <a:t>-&gt; </a:t>
            </a:r>
            <a:r>
              <a:rPr lang="ko-KR" altLang="en-US" sz="2400" dirty="0">
                <a:ea typeface="굴림" panose="020B0600000101010101" pitchFamily="50" charset="-127"/>
              </a:rPr>
              <a:t>정 </a:t>
            </a:r>
            <a:r>
              <a:rPr lang="en-US" altLang="ko-KR" sz="2400" dirty="0">
                <a:ea typeface="굴림" panose="020B0600000101010101" pitchFamily="50" charset="-127"/>
              </a:rPr>
              <a:t>(no priming); Letter’s locations are fixed; </a:t>
            </a:r>
          </a:p>
          <a:p>
            <a:pPr marL="457200" lvl="1" indent="0">
              <a:lnSpc>
                <a:spcPct val="90000"/>
              </a:lnSpc>
              <a:buNone/>
              <a:defRPr/>
            </a:pPr>
            <a:r>
              <a:rPr lang="ko-KR" altLang="en-US" sz="2400" dirty="0" err="1">
                <a:ea typeface="굴림" panose="020B0600000101010101" pitchFamily="50" charset="-127"/>
              </a:rPr>
              <a:t>잌</a:t>
            </a:r>
            <a:r>
              <a:rPr lang="ko-KR" altLang="en-US" sz="2400" dirty="0">
                <a:ea typeface="굴림" panose="020B0600000101010101" pitchFamily="50" charset="-127"/>
              </a:rPr>
              <a:t> </a:t>
            </a:r>
            <a:r>
              <a:rPr lang="en-US" altLang="ko-KR" sz="2400" dirty="0">
                <a:ea typeface="굴림" panose="020B0600000101010101" pitchFamily="50" charset="-127"/>
              </a:rPr>
              <a:t>-&gt; </a:t>
            </a:r>
            <a:r>
              <a:rPr lang="ko-KR" altLang="en-US" sz="2400" dirty="0">
                <a:ea typeface="굴림" panose="020B0600000101010101" pitchFamily="50" charset="-127"/>
              </a:rPr>
              <a:t>킹 </a:t>
            </a:r>
            <a:r>
              <a:rPr lang="en-US" altLang="ko-KR" sz="2400" dirty="0">
                <a:ea typeface="굴림" panose="020B0600000101010101" pitchFamily="50" charset="-127"/>
              </a:rPr>
              <a:t>(no priming): wrong letter combination plays no role;  </a:t>
            </a:r>
            <a:r>
              <a:rPr lang="ko-KR" altLang="en-US" sz="2400" dirty="0" err="1">
                <a:ea typeface="굴림" panose="020B0600000101010101" pitchFamily="50" charset="-127"/>
              </a:rPr>
              <a:t>밍</a:t>
            </a:r>
            <a:r>
              <a:rPr lang="ko-KR" altLang="en-US" sz="2400" dirty="0">
                <a:ea typeface="굴림" panose="020B0600000101010101" pitchFamily="50" charset="-127"/>
              </a:rPr>
              <a:t> </a:t>
            </a:r>
            <a:r>
              <a:rPr lang="en-US" altLang="ko-KR" sz="2400" dirty="0">
                <a:ea typeface="굴림" panose="020B0600000101010101" pitchFamily="50" charset="-127"/>
              </a:rPr>
              <a:t>-&gt; </a:t>
            </a:r>
            <a:r>
              <a:rPr lang="ko-KR" altLang="en-US" sz="2400" dirty="0">
                <a:ea typeface="굴림" panose="020B0600000101010101" pitchFamily="50" charset="-127"/>
              </a:rPr>
              <a:t>임 </a:t>
            </a:r>
            <a:r>
              <a:rPr lang="en-US" altLang="ko-KR" sz="2400" dirty="0">
                <a:ea typeface="굴림" panose="020B0600000101010101" pitchFamily="50" charset="-127"/>
              </a:rPr>
              <a:t>(priming) -&gt; feature plays a role</a:t>
            </a:r>
          </a:p>
        </p:txBody>
      </p:sp>
      <p:sp>
        <p:nvSpPr>
          <p:cNvPr id="27652" name="FlagCount" hidden="1">
            <a:hlinkClick r:id="rId2" action="ppaction://hlinkfile"/>
            <a:extLst>
              <a:ext uri="{FF2B5EF4-FFF2-40B4-BE49-F238E27FC236}">
                <a16:creationId xmlns:a16="http://schemas.microsoft.com/office/drawing/2014/main" id="{365779FC-3590-4978-8B66-C75F4459A6D1}"/>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latinLnBrk="0" hangingPunct="1">
              <a:spcBef>
                <a:spcPct val="0"/>
              </a:spcBef>
              <a:buSzTx/>
              <a:buFontTx/>
              <a:buNone/>
            </a:pPr>
            <a:r>
              <a:rPr kumimoji="0" lang="en-US" altLang="ko-KR"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E7750AD-62A1-4E78-BDCA-DCC2A8BCC616}"/>
              </a:ext>
            </a:extLst>
          </p:cNvPr>
          <p:cNvSpPr>
            <a:spLocks noChangeArrowheads="1"/>
          </p:cNvSpPr>
          <p:nvPr/>
        </p:nvSpPr>
        <p:spPr bwMode="auto">
          <a:xfrm>
            <a:off x="5724128" y="5791200"/>
            <a:ext cx="39862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atinLnBrk="0">
              <a:buFontTx/>
              <a:buNone/>
            </a:pPr>
            <a:r>
              <a:rPr kumimoji="0" lang="en-GB" altLang="ko-KR" dirty="0"/>
              <a:t>Selfridge (1959)</a:t>
            </a:r>
          </a:p>
        </p:txBody>
      </p:sp>
      <p:sp>
        <p:nvSpPr>
          <p:cNvPr id="111619" name="Text Box 3">
            <a:extLst>
              <a:ext uri="{FF2B5EF4-FFF2-40B4-BE49-F238E27FC236}">
                <a16:creationId xmlns:a16="http://schemas.microsoft.com/office/drawing/2014/main" id="{E9EB72A6-0FC5-4B04-A465-3FE399182D22}"/>
              </a:ext>
            </a:extLst>
          </p:cNvPr>
          <p:cNvSpPr txBox="1">
            <a:spLocks noChangeArrowheads="1"/>
          </p:cNvSpPr>
          <p:nvPr/>
        </p:nvSpPr>
        <p:spPr bwMode="auto">
          <a:xfrm>
            <a:off x="3095625" y="1371600"/>
            <a:ext cx="631825" cy="685800"/>
          </a:xfrm>
          <a:prstGeom prst="rect">
            <a:avLst/>
          </a:prstGeom>
          <a:solidFill>
            <a:srgbClr val="6666FF"/>
          </a:solidFill>
          <a:ln w="12700" cap="sq">
            <a:solidFill>
              <a:srgbClr val="336699"/>
            </a:solidFill>
            <a:miter lim="800000"/>
            <a:headEnd type="none" w="sm" len="sm"/>
            <a:tailEnd type="none" w="sm" len="sm"/>
          </a:ln>
          <a:effectLst/>
        </p:spPr>
        <p:txBody>
          <a:bodyPr wrap="none" lIns="0" tIns="0" rIns="0" bIns="0" anchor="ctr" anchorCtr="1"/>
          <a:lstStyle/>
          <a:p>
            <a:pPr algn="ctr" eaLnBrk="0" latinLnBrk="0" hangingPunct="0">
              <a:defRPr/>
            </a:pPr>
            <a:r>
              <a:rPr lang="en-GB" altLang="ko-KR" sz="2800" b="1">
                <a:effectLst>
                  <a:outerShdw blurRad="38100" dist="38100" dir="2700000" algn="tl">
                    <a:srgbClr val="FFFFFF"/>
                  </a:outerShdw>
                </a:effectLst>
                <a:latin typeface="Tahoma" pitchFamily="34" charset="0"/>
                <a:cs typeface="Arial" charset="0"/>
              </a:rPr>
              <a:t>A</a:t>
            </a:r>
            <a:endParaRPr lang="en-GB" altLang="ko-KR" sz="2800" b="1">
              <a:solidFill>
                <a:srgbClr val="FFFF66"/>
              </a:solidFill>
              <a:latin typeface="Arial" charset="0"/>
              <a:cs typeface="Arial" charset="0"/>
            </a:endParaRPr>
          </a:p>
        </p:txBody>
      </p:sp>
      <p:sp>
        <p:nvSpPr>
          <p:cNvPr id="28676" name="Text Box 4">
            <a:extLst>
              <a:ext uri="{FF2B5EF4-FFF2-40B4-BE49-F238E27FC236}">
                <a16:creationId xmlns:a16="http://schemas.microsoft.com/office/drawing/2014/main" id="{882CEE2C-702D-4C70-B76F-9B21570F7076}"/>
              </a:ext>
            </a:extLst>
          </p:cNvPr>
          <p:cNvSpPr txBox="1">
            <a:spLocks noChangeArrowheads="1"/>
          </p:cNvSpPr>
          <p:nvPr/>
        </p:nvSpPr>
        <p:spPr bwMode="auto">
          <a:xfrm>
            <a:off x="1619672" y="1556792"/>
            <a:ext cx="12731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atinLnBrk="0">
              <a:spcBef>
                <a:spcPct val="0"/>
              </a:spcBef>
              <a:buSzTx/>
              <a:buFontTx/>
              <a:buNone/>
            </a:pPr>
            <a:r>
              <a:rPr lang="en-GB" altLang="ko-KR" sz="2000" b="1" dirty="0">
                <a:latin typeface="Tahoma" panose="020B0604030504040204" pitchFamily="34" charset="0"/>
              </a:rPr>
              <a:t>Decision</a:t>
            </a:r>
            <a:endParaRPr lang="en-GB" altLang="ko-KR" sz="1600" b="1" dirty="0">
              <a:latin typeface="Arial" panose="020B0604020202020204" pitchFamily="34" charset="0"/>
            </a:endParaRPr>
          </a:p>
        </p:txBody>
      </p:sp>
      <p:sp>
        <p:nvSpPr>
          <p:cNvPr id="28677" name="Text Box 5">
            <a:extLst>
              <a:ext uri="{FF2B5EF4-FFF2-40B4-BE49-F238E27FC236}">
                <a16:creationId xmlns:a16="http://schemas.microsoft.com/office/drawing/2014/main" id="{7250241D-59DF-4A6A-88D2-3132C28CE1CB}"/>
              </a:ext>
            </a:extLst>
          </p:cNvPr>
          <p:cNvSpPr txBox="1">
            <a:spLocks noChangeArrowheads="1"/>
          </p:cNvSpPr>
          <p:nvPr/>
        </p:nvSpPr>
        <p:spPr bwMode="auto">
          <a:xfrm>
            <a:off x="314761" y="2819400"/>
            <a:ext cx="11608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latinLnBrk="0">
              <a:spcBef>
                <a:spcPct val="0"/>
              </a:spcBef>
              <a:buSzTx/>
              <a:buFontTx/>
              <a:buNone/>
            </a:pPr>
            <a:r>
              <a:rPr lang="en-GB" altLang="ko-KR" sz="2000" b="1" dirty="0">
                <a:latin typeface="Tahoma" panose="020B0604030504040204" pitchFamily="34" charset="0"/>
              </a:rPr>
              <a:t>Objects</a:t>
            </a:r>
          </a:p>
        </p:txBody>
      </p:sp>
      <p:sp>
        <p:nvSpPr>
          <p:cNvPr id="28678" name="Text Box 6">
            <a:extLst>
              <a:ext uri="{FF2B5EF4-FFF2-40B4-BE49-F238E27FC236}">
                <a16:creationId xmlns:a16="http://schemas.microsoft.com/office/drawing/2014/main" id="{0D8E1818-032B-4396-9000-5C251E96A789}"/>
              </a:ext>
            </a:extLst>
          </p:cNvPr>
          <p:cNvSpPr txBox="1">
            <a:spLocks noChangeArrowheads="1"/>
          </p:cNvSpPr>
          <p:nvPr/>
        </p:nvSpPr>
        <p:spPr bwMode="auto">
          <a:xfrm>
            <a:off x="39462" y="4419600"/>
            <a:ext cx="13035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latinLnBrk="0">
              <a:spcBef>
                <a:spcPct val="0"/>
              </a:spcBef>
              <a:buSzTx/>
              <a:buFontTx/>
              <a:buNone/>
            </a:pPr>
            <a:r>
              <a:rPr lang="en-GB" altLang="ko-KR" sz="2000" b="1">
                <a:latin typeface="Tahoma" panose="020B0604030504040204" pitchFamily="34" charset="0"/>
              </a:rPr>
              <a:t>Features</a:t>
            </a:r>
            <a:endParaRPr lang="en-GB" altLang="ko-KR" sz="2000" b="1">
              <a:latin typeface="Arial" panose="020B0604020202020204" pitchFamily="34" charset="0"/>
            </a:endParaRPr>
          </a:p>
        </p:txBody>
      </p:sp>
      <p:sp>
        <p:nvSpPr>
          <p:cNvPr id="111623" name="Text Box 7">
            <a:extLst>
              <a:ext uri="{FF2B5EF4-FFF2-40B4-BE49-F238E27FC236}">
                <a16:creationId xmlns:a16="http://schemas.microsoft.com/office/drawing/2014/main" id="{B8A62569-C704-4F30-BE45-D66CC2174A81}"/>
              </a:ext>
            </a:extLst>
          </p:cNvPr>
          <p:cNvSpPr txBox="1">
            <a:spLocks noChangeArrowheads="1"/>
          </p:cNvSpPr>
          <p:nvPr/>
        </p:nvSpPr>
        <p:spPr bwMode="auto">
          <a:xfrm>
            <a:off x="3165475" y="5562600"/>
            <a:ext cx="633413" cy="685800"/>
          </a:xfrm>
          <a:prstGeom prst="rect">
            <a:avLst/>
          </a:prstGeom>
          <a:solidFill>
            <a:srgbClr val="6666FF"/>
          </a:solidFill>
          <a:ln w="12700" cap="sq">
            <a:solidFill>
              <a:srgbClr val="336699"/>
            </a:solidFill>
            <a:miter lim="800000"/>
            <a:headEnd type="none" w="sm" len="sm"/>
            <a:tailEnd type="none" w="sm" len="sm"/>
          </a:ln>
          <a:effectLst/>
        </p:spPr>
        <p:txBody>
          <a:bodyPr wrap="none" lIns="0" tIns="0" rIns="0" bIns="0" anchor="ctr" anchorCtr="1"/>
          <a:lstStyle/>
          <a:p>
            <a:pPr algn="ctr" eaLnBrk="0" latinLnBrk="0" hangingPunct="0">
              <a:defRPr/>
            </a:pPr>
            <a:r>
              <a:rPr lang="en-GB" altLang="ko-KR" sz="4500" b="1">
                <a:solidFill>
                  <a:srgbClr val="FFFF66"/>
                </a:solidFill>
                <a:effectLst>
                  <a:outerShdw blurRad="38100" dist="38100" dir="2700000" algn="tl">
                    <a:srgbClr val="000000"/>
                  </a:outerShdw>
                </a:effectLst>
                <a:latin typeface="Hoefler Text" charset="0"/>
                <a:cs typeface="Arial" charset="0"/>
              </a:rPr>
              <a:t>A</a:t>
            </a:r>
            <a:endParaRPr lang="en-GB" altLang="ko-KR" sz="2800" b="1">
              <a:solidFill>
                <a:srgbClr val="FFFF66"/>
              </a:solidFill>
              <a:latin typeface="Arial" charset="0"/>
              <a:cs typeface="Arial" charset="0"/>
            </a:endParaRPr>
          </a:p>
        </p:txBody>
      </p:sp>
      <p:grpSp>
        <p:nvGrpSpPr>
          <p:cNvPr id="28680" name="Group 8">
            <a:extLst>
              <a:ext uri="{FF2B5EF4-FFF2-40B4-BE49-F238E27FC236}">
                <a16:creationId xmlns:a16="http://schemas.microsoft.com/office/drawing/2014/main" id="{D6581E14-40F8-4794-9D3B-10D0A5947F3F}"/>
              </a:ext>
            </a:extLst>
          </p:cNvPr>
          <p:cNvGrpSpPr>
            <a:grpSpLocks/>
          </p:cNvGrpSpPr>
          <p:nvPr/>
        </p:nvGrpSpPr>
        <p:grpSpPr bwMode="auto">
          <a:xfrm>
            <a:off x="1758950" y="2133600"/>
            <a:ext cx="3235325" cy="3581400"/>
            <a:chOff x="1200" y="1056"/>
            <a:chExt cx="2208" cy="2256"/>
          </a:xfrm>
        </p:grpSpPr>
        <p:grpSp>
          <p:nvGrpSpPr>
            <p:cNvPr id="28726" name="Group 9">
              <a:extLst>
                <a:ext uri="{FF2B5EF4-FFF2-40B4-BE49-F238E27FC236}">
                  <a16:creationId xmlns:a16="http://schemas.microsoft.com/office/drawing/2014/main" id="{6AD72ACA-35EE-478E-BBFF-C752FB12A442}"/>
                </a:ext>
              </a:extLst>
            </p:cNvPr>
            <p:cNvGrpSpPr>
              <a:grpSpLocks/>
            </p:cNvGrpSpPr>
            <p:nvPr/>
          </p:nvGrpSpPr>
          <p:grpSpPr bwMode="auto">
            <a:xfrm>
              <a:off x="1584" y="1056"/>
              <a:ext cx="1728" cy="384"/>
              <a:chOff x="1680" y="1440"/>
              <a:chExt cx="1728" cy="384"/>
            </a:xfrm>
          </p:grpSpPr>
          <p:sp>
            <p:nvSpPr>
              <p:cNvPr id="28747" name="Line 10">
                <a:extLst>
                  <a:ext uri="{FF2B5EF4-FFF2-40B4-BE49-F238E27FC236}">
                    <a16:creationId xmlns:a16="http://schemas.microsoft.com/office/drawing/2014/main" id="{010D877D-344F-4936-A470-B6999A1FE975}"/>
                  </a:ext>
                </a:extLst>
              </p:cNvPr>
              <p:cNvSpPr>
                <a:spLocks noChangeShapeType="1"/>
              </p:cNvSpPr>
              <p:nvPr/>
            </p:nvSpPr>
            <p:spPr bwMode="auto">
              <a:xfrm flipV="1">
                <a:off x="1680" y="1440"/>
                <a:ext cx="528" cy="384"/>
              </a:xfrm>
              <a:prstGeom prst="line">
                <a:avLst/>
              </a:prstGeom>
              <a:noFill/>
              <a:ln w="19050" cap="sq">
                <a:solidFill>
                  <a:srgbClr val="00808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48" name="Line 11">
                <a:extLst>
                  <a:ext uri="{FF2B5EF4-FFF2-40B4-BE49-F238E27FC236}">
                    <a16:creationId xmlns:a16="http://schemas.microsoft.com/office/drawing/2014/main" id="{5D65AB29-8FA8-44CD-9880-6B3AD66C77EC}"/>
                  </a:ext>
                </a:extLst>
              </p:cNvPr>
              <p:cNvSpPr>
                <a:spLocks noChangeShapeType="1"/>
              </p:cNvSpPr>
              <p:nvPr/>
            </p:nvSpPr>
            <p:spPr bwMode="auto">
              <a:xfrm flipV="1">
                <a:off x="2064" y="1440"/>
                <a:ext cx="288" cy="384"/>
              </a:xfrm>
              <a:prstGeom prst="line">
                <a:avLst/>
              </a:prstGeom>
              <a:noFill/>
              <a:ln w="19050" cap="sq">
                <a:solidFill>
                  <a:srgbClr val="00808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49" name="Line 12">
                <a:extLst>
                  <a:ext uri="{FF2B5EF4-FFF2-40B4-BE49-F238E27FC236}">
                    <a16:creationId xmlns:a16="http://schemas.microsoft.com/office/drawing/2014/main" id="{8EB32087-6E38-43A6-8FB7-CDA0ED7C2607}"/>
                  </a:ext>
                </a:extLst>
              </p:cNvPr>
              <p:cNvSpPr>
                <a:spLocks noChangeShapeType="1"/>
              </p:cNvSpPr>
              <p:nvPr/>
            </p:nvSpPr>
            <p:spPr bwMode="auto">
              <a:xfrm flipV="1">
                <a:off x="2352" y="1440"/>
                <a:ext cx="144" cy="384"/>
              </a:xfrm>
              <a:prstGeom prst="line">
                <a:avLst/>
              </a:prstGeom>
              <a:noFill/>
              <a:ln w="19050" cap="sq">
                <a:solidFill>
                  <a:srgbClr val="00808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50" name="Line 13">
                <a:extLst>
                  <a:ext uri="{FF2B5EF4-FFF2-40B4-BE49-F238E27FC236}">
                    <a16:creationId xmlns:a16="http://schemas.microsoft.com/office/drawing/2014/main" id="{B08F22E2-4882-45E9-B8AA-80C956323723}"/>
                  </a:ext>
                </a:extLst>
              </p:cNvPr>
              <p:cNvSpPr>
                <a:spLocks noChangeShapeType="1"/>
              </p:cNvSpPr>
              <p:nvPr/>
            </p:nvSpPr>
            <p:spPr bwMode="auto">
              <a:xfrm flipH="1" flipV="1">
                <a:off x="2592" y="1440"/>
                <a:ext cx="816" cy="384"/>
              </a:xfrm>
              <a:prstGeom prst="line">
                <a:avLst/>
              </a:prstGeom>
              <a:noFill/>
              <a:ln w="19050" cap="sq">
                <a:solidFill>
                  <a:srgbClr val="00808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grpSp>
        <p:grpSp>
          <p:nvGrpSpPr>
            <p:cNvPr id="28727" name="Group 14">
              <a:extLst>
                <a:ext uri="{FF2B5EF4-FFF2-40B4-BE49-F238E27FC236}">
                  <a16:creationId xmlns:a16="http://schemas.microsoft.com/office/drawing/2014/main" id="{A66142C1-DACE-478E-97D9-D0B9268B2090}"/>
                </a:ext>
              </a:extLst>
            </p:cNvPr>
            <p:cNvGrpSpPr>
              <a:grpSpLocks/>
            </p:cNvGrpSpPr>
            <p:nvPr/>
          </p:nvGrpSpPr>
          <p:grpSpPr bwMode="auto">
            <a:xfrm>
              <a:off x="1200" y="1680"/>
              <a:ext cx="2208" cy="720"/>
              <a:chOff x="1200" y="1968"/>
              <a:chExt cx="2208" cy="720"/>
            </a:xfrm>
          </p:grpSpPr>
          <p:sp>
            <p:nvSpPr>
              <p:cNvPr id="28733" name="Line 15">
                <a:extLst>
                  <a:ext uri="{FF2B5EF4-FFF2-40B4-BE49-F238E27FC236}">
                    <a16:creationId xmlns:a16="http://schemas.microsoft.com/office/drawing/2014/main" id="{BE560958-CE3B-44E8-8B32-86F10D543441}"/>
                  </a:ext>
                </a:extLst>
              </p:cNvPr>
              <p:cNvSpPr>
                <a:spLocks noChangeShapeType="1"/>
              </p:cNvSpPr>
              <p:nvPr/>
            </p:nvSpPr>
            <p:spPr bwMode="auto">
              <a:xfrm flipH="1" flipV="1">
                <a:off x="2400" y="2112"/>
                <a:ext cx="1008" cy="576"/>
              </a:xfrm>
              <a:prstGeom prst="line">
                <a:avLst/>
              </a:prstGeom>
              <a:noFill/>
              <a:ln w="19050" cap="sq">
                <a:solidFill>
                  <a:srgbClr val="00808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grpSp>
            <p:nvGrpSpPr>
              <p:cNvPr id="28734" name="Group 16">
                <a:extLst>
                  <a:ext uri="{FF2B5EF4-FFF2-40B4-BE49-F238E27FC236}">
                    <a16:creationId xmlns:a16="http://schemas.microsoft.com/office/drawing/2014/main" id="{E22DC801-479D-488D-8D83-F5372566FBFA}"/>
                  </a:ext>
                </a:extLst>
              </p:cNvPr>
              <p:cNvGrpSpPr>
                <a:grpSpLocks/>
              </p:cNvGrpSpPr>
              <p:nvPr/>
            </p:nvGrpSpPr>
            <p:grpSpPr bwMode="auto">
              <a:xfrm>
                <a:off x="1200" y="1968"/>
                <a:ext cx="2064" cy="720"/>
                <a:chOff x="1200" y="1968"/>
                <a:chExt cx="2064" cy="720"/>
              </a:xfrm>
            </p:grpSpPr>
            <p:sp>
              <p:nvSpPr>
                <p:cNvPr id="28745" name="Line 17">
                  <a:extLst>
                    <a:ext uri="{FF2B5EF4-FFF2-40B4-BE49-F238E27FC236}">
                      <a16:creationId xmlns:a16="http://schemas.microsoft.com/office/drawing/2014/main" id="{BD29C66E-AE1F-4D3A-B350-C4C6A7890206}"/>
                    </a:ext>
                  </a:extLst>
                </p:cNvPr>
                <p:cNvSpPr>
                  <a:spLocks noChangeShapeType="1"/>
                </p:cNvSpPr>
                <p:nvPr/>
              </p:nvSpPr>
              <p:spPr bwMode="auto">
                <a:xfrm flipV="1">
                  <a:off x="1200" y="2112"/>
                  <a:ext cx="96" cy="576"/>
                </a:xfrm>
                <a:prstGeom prst="line">
                  <a:avLst/>
                </a:prstGeom>
                <a:noFill/>
                <a:ln w="19050" cap="sq">
                  <a:solidFill>
                    <a:srgbClr val="00808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46" name="Line 18">
                  <a:extLst>
                    <a:ext uri="{FF2B5EF4-FFF2-40B4-BE49-F238E27FC236}">
                      <a16:creationId xmlns:a16="http://schemas.microsoft.com/office/drawing/2014/main" id="{6C953E1B-46DC-4F39-B228-B8867D89A939}"/>
                    </a:ext>
                  </a:extLst>
                </p:cNvPr>
                <p:cNvSpPr>
                  <a:spLocks noChangeShapeType="1"/>
                </p:cNvSpPr>
                <p:nvPr/>
              </p:nvSpPr>
              <p:spPr bwMode="auto">
                <a:xfrm flipV="1">
                  <a:off x="1296" y="1968"/>
                  <a:ext cx="1968" cy="720"/>
                </a:xfrm>
                <a:prstGeom prst="line">
                  <a:avLst/>
                </a:prstGeom>
                <a:noFill/>
                <a:ln w="19050" cap="sq">
                  <a:solidFill>
                    <a:srgbClr val="00808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grpSp>
          <p:grpSp>
            <p:nvGrpSpPr>
              <p:cNvPr id="28735" name="Group 19">
                <a:extLst>
                  <a:ext uri="{FF2B5EF4-FFF2-40B4-BE49-F238E27FC236}">
                    <a16:creationId xmlns:a16="http://schemas.microsoft.com/office/drawing/2014/main" id="{DA0F93E9-3D95-43E1-AB96-60C1C7198095}"/>
                  </a:ext>
                </a:extLst>
              </p:cNvPr>
              <p:cNvGrpSpPr>
                <a:grpSpLocks/>
              </p:cNvGrpSpPr>
              <p:nvPr/>
            </p:nvGrpSpPr>
            <p:grpSpPr bwMode="auto">
              <a:xfrm>
                <a:off x="1392" y="2064"/>
                <a:ext cx="1872" cy="624"/>
                <a:chOff x="1392" y="2064"/>
                <a:chExt cx="1872" cy="624"/>
              </a:xfrm>
            </p:grpSpPr>
            <p:sp>
              <p:nvSpPr>
                <p:cNvPr id="28742" name="Line 20">
                  <a:extLst>
                    <a:ext uri="{FF2B5EF4-FFF2-40B4-BE49-F238E27FC236}">
                      <a16:creationId xmlns:a16="http://schemas.microsoft.com/office/drawing/2014/main" id="{FF393F0D-B2E1-499D-9224-38FF32DC1462}"/>
                    </a:ext>
                  </a:extLst>
                </p:cNvPr>
                <p:cNvSpPr>
                  <a:spLocks noChangeShapeType="1"/>
                </p:cNvSpPr>
                <p:nvPr/>
              </p:nvSpPr>
              <p:spPr bwMode="auto">
                <a:xfrm flipH="1" flipV="1">
                  <a:off x="1392" y="2112"/>
                  <a:ext cx="480" cy="576"/>
                </a:xfrm>
                <a:prstGeom prst="line">
                  <a:avLst/>
                </a:prstGeom>
                <a:noFill/>
                <a:ln w="19050" cap="sq">
                  <a:solidFill>
                    <a:srgbClr val="00808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43" name="Line 21">
                  <a:extLst>
                    <a:ext uri="{FF2B5EF4-FFF2-40B4-BE49-F238E27FC236}">
                      <a16:creationId xmlns:a16="http://schemas.microsoft.com/office/drawing/2014/main" id="{4C4DCDA0-FF42-4B84-A34A-664C8EC1C329}"/>
                    </a:ext>
                  </a:extLst>
                </p:cNvPr>
                <p:cNvSpPr>
                  <a:spLocks noChangeShapeType="1"/>
                </p:cNvSpPr>
                <p:nvPr/>
              </p:nvSpPr>
              <p:spPr bwMode="auto">
                <a:xfrm flipH="1" flipV="1">
                  <a:off x="1920" y="2112"/>
                  <a:ext cx="48" cy="576"/>
                </a:xfrm>
                <a:prstGeom prst="line">
                  <a:avLst/>
                </a:prstGeom>
                <a:noFill/>
                <a:ln w="19050" cap="sq">
                  <a:solidFill>
                    <a:srgbClr val="00808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44" name="Line 22">
                  <a:extLst>
                    <a:ext uri="{FF2B5EF4-FFF2-40B4-BE49-F238E27FC236}">
                      <a16:creationId xmlns:a16="http://schemas.microsoft.com/office/drawing/2014/main" id="{7E1503F4-8702-4076-B3D9-52391CDB6923}"/>
                    </a:ext>
                  </a:extLst>
                </p:cNvPr>
                <p:cNvSpPr>
                  <a:spLocks noChangeShapeType="1"/>
                </p:cNvSpPr>
                <p:nvPr/>
              </p:nvSpPr>
              <p:spPr bwMode="auto">
                <a:xfrm flipV="1">
                  <a:off x="2064" y="2064"/>
                  <a:ext cx="1200" cy="624"/>
                </a:xfrm>
                <a:prstGeom prst="line">
                  <a:avLst/>
                </a:prstGeom>
                <a:noFill/>
                <a:ln w="19050" cap="sq">
                  <a:solidFill>
                    <a:srgbClr val="00808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grpSp>
          <p:grpSp>
            <p:nvGrpSpPr>
              <p:cNvPr id="28736" name="Group 23">
                <a:extLst>
                  <a:ext uri="{FF2B5EF4-FFF2-40B4-BE49-F238E27FC236}">
                    <a16:creationId xmlns:a16="http://schemas.microsoft.com/office/drawing/2014/main" id="{38F371F2-C840-4A53-ADF4-673AA08EB151}"/>
                  </a:ext>
                </a:extLst>
              </p:cNvPr>
              <p:cNvGrpSpPr>
                <a:grpSpLocks/>
              </p:cNvGrpSpPr>
              <p:nvPr/>
            </p:nvGrpSpPr>
            <p:grpSpPr bwMode="auto">
              <a:xfrm>
                <a:off x="1632" y="2112"/>
                <a:ext cx="1728" cy="576"/>
                <a:chOff x="1632" y="2112"/>
                <a:chExt cx="1728" cy="576"/>
              </a:xfrm>
            </p:grpSpPr>
            <p:sp>
              <p:nvSpPr>
                <p:cNvPr id="28740" name="Line 24">
                  <a:extLst>
                    <a:ext uri="{FF2B5EF4-FFF2-40B4-BE49-F238E27FC236}">
                      <a16:creationId xmlns:a16="http://schemas.microsoft.com/office/drawing/2014/main" id="{F88DAD93-C6D6-4BE0-A566-7076EF2073E0}"/>
                    </a:ext>
                  </a:extLst>
                </p:cNvPr>
                <p:cNvSpPr>
                  <a:spLocks noChangeShapeType="1"/>
                </p:cNvSpPr>
                <p:nvPr/>
              </p:nvSpPr>
              <p:spPr bwMode="auto">
                <a:xfrm flipH="1" flipV="1">
                  <a:off x="1632" y="2112"/>
                  <a:ext cx="1056" cy="576"/>
                </a:xfrm>
                <a:prstGeom prst="line">
                  <a:avLst/>
                </a:prstGeom>
                <a:noFill/>
                <a:ln w="19050" cap="sq">
                  <a:solidFill>
                    <a:srgbClr val="00808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41" name="Line 25">
                  <a:extLst>
                    <a:ext uri="{FF2B5EF4-FFF2-40B4-BE49-F238E27FC236}">
                      <a16:creationId xmlns:a16="http://schemas.microsoft.com/office/drawing/2014/main" id="{1FCEFE01-CB6D-4BC2-B4BD-2C19C1938AA1}"/>
                    </a:ext>
                  </a:extLst>
                </p:cNvPr>
                <p:cNvSpPr>
                  <a:spLocks noChangeShapeType="1"/>
                </p:cNvSpPr>
                <p:nvPr/>
              </p:nvSpPr>
              <p:spPr bwMode="auto">
                <a:xfrm flipV="1">
                  <a:off x="2784" y="2112"/>
                  <a:ext cx="576" cy="576"/>
                </a:xfrm>
                <a:prstGeom prst="line">
                  <a:avLst/>
                </a:prstGeom>
                <a:noFill/>
                <a:ln w="19050" cap="sq">
                  <a:solidFill>
                    <a:srgbClr val="00808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grpSp>
          <p:sp>
            <p:nvSpPr>
              <p:cNvPr id="28737" name="Line 26">
                <a:extLst>
                  <a:ext uri="{FF2B5EF4-FFF2-40B4-BE49-F238E27FC236}">
                    <a16:creationId xmlns:a16="http://schemas.microsoft.com/office/drawing/2014/main" id="{46E3B20D-1F0C-46D4-90BD-92C34A70034D}"/>
                  </a:ext>
                </a:extLst>
              </p:cNvPr>
              <p:cNvSpPr>
                <a:spLocks noChangeShapeType="1"/>
              </p:cNvSpPr>
              <p:nvPr/>
            </p:nvSpPr>
            <p:spPr bwMode="auto">
              <a:xfrm flipV="1">
                <a:off x="1584" y="2112"/>
                <a:ext cx="192" cy="576"/>
              </a:xfrm>
              <a:prstGeom prst="line">
                <a:avLst/>
              </a:prstGeom>
              <a:noFill/>
              <a:ln w="19050" cap="sq">
                <a:solidFill>
                  <a:srgbClr val="00808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38" name="Line 27">
                <a:extLst>
                  <a:ext uri="{FF2B5EF4-FFF2-40B4-BE49-F238E27FC236}">
                    <a16:creationId xmlns:a16="http://schemas.microsoft.com/office/drawing/2014/main" id="{E767EFC6-30B3-451F-A8F1-CFF71F93045B}"/>
                  </a:ext>
                </a:extLst>
              </p:cNvPr>
              <p:cNvSpPr>
                <a:spLocks noChangeShapeType="1"/>
              </p:cNvSpPr>
              <p:nvPr/>
            </p:nvSpPr>
            <p:spPr bwMode="auto">
              <a:xfrm flipH="1" flipV="1">
                <a:off x="1488" y="2112"/>
                <a:ext cx="816" cy="576"/>
              </a:xfrm>
              <a:prstGeom prst="line">
                <a:avLst/>
              </a:prstGeom>
              <a:noFill/>
              <a:ln w="19050" cap="sq">
                <a:solidFill>
                  <a:srgbClr val="00808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39" name="Line 28">
                <a:extLst>
                  <a:ext uri="{FF2B5EF4-FFF2-40B4-BE49-F238E27FC236}">
                    <a16:creationId xmlns:a16="http://schemas.microsoft.com/office/drawing/2014/main" id="{97AD1671-5144-417D-9CFD-A429B1E9E70E}"/>
                  </a:ext>
                </a:extLst>
              </p:cNvPr>
              <p:cNvSpPr>
                <a:spLocks noChangeShapeType="1"/>
              </p:cNvSpPr>
              <p:nvPr/>
            </p:nvSpPr>
            <p:spPr bwMode="auto">
              <a:xfrm flipH="1" flipV="1">
                <a:off x="2016" y="2112"/>
                <a:ext cx="1056" cy="576"/>
              </a:xfrm>
              <a:prstGeom prst="line">
                <a:avLst/>
              </a:prstGeom>
              <a:noFill/>
              <a:ln w="19050" cap="sq">
                <a:solidFill>
                  <a:srgbClr val="00808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grpSp>
        <p:grpSp>
          <p:nvGrpSpPr>
            <p:cNvPr id="28728" name="Group 29">
              <a:extLst>
                <a:ext uri="{FF2B5EF4-FFF2-40B4-BE49-F238E27FC236}">
                  <a16:creationId xmlns:a16="http://schemas.microsoft.com/office/drawing/2014/main" id="{AF2AE97A-EB81-431B-A292-25AF8886D3A4}"/>
                </a:ext>
              </a:extLst>
            </p:cNvPr>
            <p:cNvGrpSpPr>
              <a:grpSpLocks/>
            </p:cNvGrpSpPr>
            <p:nvPr/>
          </p:nvGrpSpPr>
          <p:grpSpPr bwMode="auto">
            <a:xfrm>
              <a:off x="1248" y="2736"/>
              <a:ext cx="1488" cy="576"/>
              <a:chOff x="1248" y="2928"/>
              <a:chExt cx="1488" cy="576"/>
            </a:xfrm>
          </p:grpSpPr>
          <p:sp>
            <p:nvSpPr>
              <p:cNvPr id="28729" name="Line 30">
                <a:extLst>
                  <a:ext uri="{FF2B5EF4-FFF2-40B4-BE49-F238E27FC236}">
                    <a16:creationId xmlns:a16="http://schemas.microsoft.com/office/drawing/2014/main" id="{CD0043FD-8E14-4E36-ACCC-836086FE7EE1}"/>
                  </a:ext>
                </a:extLst>
              </p:cNvPr>
              <p:cNvSpPr>
                <a:spLocks noChangeShapeType="1"/>
              </p:cNvSpPr>
              <p:nvPr/>
            </p:nvSpPr>
            <p:spPr bwMode="auto">
              <a:xfrm flipH="1" flipV="1">
                <a:off x="1968" y="2976"/>
                <a:ext cx="240" cy="432"/>
              </a:xfrm>
              <a:prstGeom prst="line">
                <a:avLst/>
              </a:prstGeom>
              <a:noFill/>
              <a:ln w="19050" cap="sq">
                <a:solidFill>
                  <a:srgbClr val="00808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30" name="Line 31">
                <a:extLst>
                  <a:ext uri="{FF2B5EF4-FFF2-40B4-BE49-F238E27FC236}">
                    <a16:creationId xmlns:a16="http://schemas.microsoft.com/office/drawing/2014/main" id="{3A702809-05B3-4A0D-9EA9-62EF10B91FBD}"/>
                  </a:ext>
                </a:extLst>
              </p:cNvPr>
              <p:cNvSpPr>
                <a:spLocks noChangeShapeType="1"/>
              </p:cNvSpPr>
              <p:nvPr/>
            </p:nvSpPr>
            <p:spPr bwMode="auto">
              <a:xfrm flipV="1">
                <a:off x="2352" y="2976"/>
                <a:ext cx="0" cy="432"/>
              </a:xfrm>
              <a:prstGeom prst="line">
                <a:avLst/>
              </a:prstGeom>
              <a:noFill/>
              <a:ln w="19050" cap="sq">
                <a:solidFill>
                  <a:srgbClr val="00808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31" name="Line 32">
                <a:extLst>
                  <a:ext uri="{FF2B5EF4-FFF2-40B4-BE49-F238E27FC236}">
                    <a16:creationId xmlns:a16="http://schemas.microsoft.com/office/drawing/2014/main" id="{4FAFBFE5-DF04-40E4-9768-2D060C44C27D}"/>
                  </a:ext>
                </a:extLst>
              </p:cNvPr>
              <p:cNvSpPr>
                <a:spLocks noChangeShapeType="1"/>
              </p:cNvSpPr>
              <p:nvPr/>
            </p:nvSpPr>
            <p:spPr bwMode="auto">
              <a:xfrm flipV="1">
                <a:off x="2496" y="2928"/>
                <a:ext cx="240" cy="480"/>
              </a:xfrm>
              <a:prstGeom prst="line">
                <a:avLst/>
              </a:prstGeom>
              <a:noFill/>
              <a:ln w="19050" cap="sq">
                <a:solidFill>
                  <a:srgbClr val="00808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32" name="Line 33">
                <a:extLst>
                  <a:ext uri="{FF2B5EF4-FFF2-40B4-BE49-F238E27FC236}">
                    <a16:creationId xmlns:a16="http://schemas.microsoft.com/office/drawing/2014/main" id="{BCAC083C-F835-4496-9A69-43848F86880F}"/>
                  </a:ext>
                </a:extLst>
              </p:cNvPr>
              <p:cNvSpPr>
                <a:spLocks noChangeShapeType="1"/>
              </p:cNvSpPr>
              <p:nvPr/>
            </p:nvSpPr>
            <p:spPr bwMode="auto">
              <a:xfrm flipH="1" flipV="1">
                <a:off x="1248" y="2976"/>
                <a:ext cx="912" cy="528"/>
              </a:xfrm>
              <a:prstGeom prst="line">
                <a:avLst/>
              </a:prstGeom>
              <a:noFill/>
              <a:ln w="19050" cap="sq">
                <a:solidFill>
                  <a:srgbClr val="00808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grpSp>
      </p:grpSp>
      <p:sp>
        <p:nvSpPr>
          <p:cNvPr id="28681" name="Text Box 34">
            <a:extLst>
              <a:ext uri="{FF2B5EF4-FFF2-40B4-BE49-F238E27FC236}">
                <a16:creationId xmlns:a16="http://schemas.microsoft.com/office/drawing/2014/main" id="{0B23F227-4BC4-4097-A489-7F83C9A237AB}"/>
              </a:ext>
            </a:extLst>
          </p:cNvPr>
          <p:cNvSpPr txBox="1">
            <a:spLocks noChangeArrowheads="1"/>
          </p:cNvSpPr>
          <p:nvPr/>
        </p:nvSpPr>
        <p:spPr bwMode="auto">
          <a:xfrm>
            <a:off x="1758950" y="5759450"/>
            <a:ext cx="10144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atinLnBrk="0">
              <a:spcBef>
                <a:spcPct val="0"/>
              </a:spcBef>
              <a:buSzTx/>
              <a:buFontTx/>
              <a:buNone/>
            </a:pPr>
            <a:r>
              <a:rPr lang="en-GB" altLang="ko-KR" sz="2000" b="1" dirty="0">
                <a:latin typeface="Tahoma" panose="020B0604030504040204" pitchFamily="34" charset="0"/>
              </a:rPr>
              <a:t>Image</a:t>
            </a:r>
            <a:endParaRPr lang="en-GB" altLang="ko-KR" sz="2000" b="1" dirty="0">
              <a:latin typeface="Arial" panose="020B0604020202020204" pitchFamily="34" charset="0"/>
            </a:endParaRPr>
          </a:p>
        </p:txBody>
      </p:sp>
      <p:grpSp>
        <p:nvGrpSpPr>
          <p:cNvPr id="28682" name="Group 35">
            <a:extLst>
              <a:ext uri="{FF2B5EF4-FFF2-40B4-BE49-F238E27FC236}">
                <a16:creationId xmlns:a16="http://schemas.microsoft.com/office/drawing/2014/main" id="{6754287C-5F3A-4F35-BFA6-ACFA56499F52}"/>
              </a:ext>
            </a:extLst>
          </p:cNvPr>
          <p:cNvGrpSpPr>
            <a:grpSpLocks/>
          </p:cNvGrpSpPr>
          <p:nvPr/>
        </p:nvGrpSpPr>
        <p:grpSpPr bwMode="auto">
          <a:xfrm>
            <a:off x="1828800" y="2743200"/>
            <a:ext cx="3516313" cy="533400"/>
            <a:chOff x="1248" y="1728"/>
            <a:chExt cx="2400" cy="336"/>
          </a:xfrm>
        </p:grpSpPr>
        <p:sp>
          <p:nvSpPr>
            <p:cNvPr id="111652" name="Text Box 36">
              <a:extLst>
                <a:ext uri="{FF2B5EF4-FFF2-40B4-BE49-F238E27FC236}">
                  <a16:creationId xmlns:a16="http://schemas.microsoft.com/office/drawing/2014/main" id="{1509590B-9EFA-4085-9A2E-2E6F7B3EE8AD}"/>
                </a:ext>
              </a:extLst>
            </p:cNvPr>
            <p:cNvSpPr txBox="1">
              <a:spLocks noChangeArrowheads="1"/>
            </p:cNvSpPr>
            <p:nvPr/>
          </p:nvSpPr>
          <p:spPr bwMode="auto">
            <a:xfrm>
              <a:off x="1248" y="1728"/>
              <a:ext cx="336" cy="336"/>
            </a:xfrm>
            <a:prstGeom prst="rect">
              <a:avLst/>
            </a:prstGeom>
            <a:solidFill>
              <a:srgbClr val="6666FF"/>
            </a:solidFill>
            <a:ln w="12700" cap="sq">
              <a:solidFill>
                <a:srgbClr val="336699"/>
              </a:solidFill>
              <a:miter lim="800000"/>
              <a:headEnd type="none" w="sm" len="sm"/>
              <a:tailEnd type="none" w="sm" len="sm"/>
            </a:ln>
            <a:effectLst/>
          </p:spPr>
          <p:txBody>
            <a:bodyPr wrap="none" lIns="0" tIns="0" rIns="0" bIns="0" anchor="ctr" anchorCtr="1"/>
            <a:lstStyle/>
            <a:p>
              <a:pPr algn="ctr" eaLnBrk="0" latinLnBrk="0" hangingPunct="0">
                <a:defRPr/>
              </a:pPr>
              <a:r>
                <a:rPr lang="en-GB" altLang="ko-KR" sz="2800" b="1">
                  <a:effectLst>
                    <a:outerShdw blurRad="38100" dist="38100" dir="2700000" algn="tl">
                      <a:srgbClr val="FFFFFF"/>
                    </a:outerShdw>
                  </a:effectLst>
                  <a:latin typeface="Tahoma" pitchFamily="34" charset="0"/>
                  <a:cs typeface="Arial" charset="0"/>
                </a:rPr>
                <a:t>A</a:t>
              </a:r>
              <a:endParaRPr lang="en-GB" altLang="ko-KR" sz="2800" b="1">
                <a:solidFill>
                  <a:srgbClr val="FFFF66"/>
                </a:solidFill>
                <a:latin typeface="Arial" charset="0"/>
                <a:cs typeface="Arial" charset="0"/>
              </a:endParaRPr>
            </a:p>
          </p:txBody>
        </p:sp>
        <p:sp>
          <p:nvSpPr>
            <p:cNvPr id="111653" name="Text Box 37">
              <a:extLst>
                <a:ext uri="{FF2B5EF4-FFF2-40B4-BE49-F238E27FC236}">
                  <a16:creationId xmlns:a16="http://schemas.microsoft.com/office/drawing/2014/main" id="{49B01C56-A16E-482C-A5D1-036A45F18F33}"/>
                </a:ext>
              </a:extLst>
            </p:cNvPr>
            <p:cNvSpPr txBox="1">
              <a:spLocks noChangeArrowheads="1"/>
            </p:cNvSpPr>
            <p:nvPr/>
          </p:nvSpPr>
          <p:spPr bwMode="auto">
            <a:xfrm>
              <a:off x="1680" y="1728"/>
              <a:ext cx="336" cy="336"/>
            </a:xfrm>
            <a:prstGeom prst="rect">
              <a:avLst/>
            </a:prstGeom>
            <a:solidFill>
              <a:srgbClr val="6666FF"/>
            </a:solidFill>
            <a:ln w="12700" cap="sq">
              <a:solidFill>
                <a:srgbClr val="336699"/>
              </a:solidFill>
              <a:miter lim="800000"/>
              <a:headEnd type="none" w="sm" len="sm"/>
              <a:tailEnd type="none" w="sm" len="sm"/>
            </a:ln>
            <a:effectLst/>
          </p:spPr>
          <p:txBody>
            <a:bodyPr wrap="none" lIns="0" tIns="0" rIns="0" bIns="0" anchor="ctr" anchorCtr="1"/>
            <a:lstStyle/>
            <a:p>
              <a:pPr algn="ctr" eaLnBrk="0" latinLnBrk="0" hangingPunct="0">
                <a:defRPr/>
              </a:pPr>
              <a:r>
                <a:rPr lang="en-GB" altLang="ko-KR" sz="2800" b="1">
                  <a:effectLst>
                    <a:outerShdw blurRad="38100" dist="38100" dir="2700000" algn="tl">
                      <a:srgbClr val="FFFFFF"/>
                    </a:outerShdw>
                  </a:effectLst>
                  <a:latin typeface="Tahoma" pitchFamily="34" charset="0"/>
                  <a:cs typeface="Arial" charset="0"/>
                </a:rPr>
                <a:t>B</a:t>
              </a:r>
              <a:endParaRPr lang="en-GB" altLang="ko-KR" sz="2800" b="1">
                <a:solidFill>
                  <a:srgbClr val="FFFF66"/>
                </a:solidFill>
                <a:latin typeface="Arial" charset="0"/>
                <a:cs typeface="Arial" charset="0"/>
              </a:endParaRPr>
            </a:p>
          </p:txBody>
        </p:sp>
        <p:sp>
          <p:nvSpPr>
            <p:cNvPr id="111654" name="Text Box 38">
              <a:extLst>
                <a:ext uri="{FF2B5EF4-FFF2-40B4-BE49-F238E27FC236}">
                  <a16:creationId xmlns:a16="http://schemas.microsoft.com/office/drawing/2014/main" id="{0E839E5E-70EA-4CBE-AEDD-DCC9C592620A}"/>
                </a:ext>
              </a:extLst>
            </p:cNvPr>
            <p:cNvSpPr txBox="1">
              <a:spLocks noChangeArrowheads="1"/>
            </p:cNvSpPr>
            <p:nvPr/>
          </p:nvSpPr>
          <p:spPr bwMode="auto">
            <a:xfrm>
              <a:off x="2064" y="1728"/>
              <a:ext cx="336" cy="336"/>
            </a:xfrm>
            <a:prstGeom prst="rect">
              <a:avLst/>
            </a:prstGeom>
            <a:solidFill>
              <a:srgbClr val="6666FF"/>
            </a:solidFill>
            <a:ln w="12700" cap="sq">
              <a:solidFill>
                <a:srgbClr val="336699"/>
              </a:solidFill>
              <a:miter lim="800000"/>
              <a:headEnd type="none" w="sm" len="sm"/>
              <a:tailEnd type="none" w="sm" len="sm"/>
            </a:ln>
            <a:effectLst/>
          </p:spPr>
          <p:txBody>
            <a:bodyPr wrap="none" lIns="0" tIns="0" rIns="0" bIns="0" anchor="ctr" anchorCtr="1"/>
            <a:lstStyle/>
            <a:p>
              <a:pPr algn="ctr" eaLnBrk="0" latinLnBrk="0" hangingPunct="0">
                <a:defRPr/>
              </a:pPr>
              <a:r>
                <a:rPr lang="en-GB" altLang="ko-KR" sz="2800" b="1">
                  <a:effectLst>
                    <a:outerShdw blurRad="38100" dist="38100" dir="2700000" algn="tl">
                      <a:srgbClr val="FFFFFF"/>
                    </a:outerShdw>
                  </a:effectLst>
                  <a:latin typeface="Tahoma" pitchFamily="34" charset="0"/>
                  <a:cs typeface="Arial" charset="0"/>
                </a:rPr>
                <a:t>C</a:t>
              </a:r>
              <a:endParaRPr lang="en-GB" altLang="ko-KR" sz="2800" b="1">
                <a:solidFill>
                  <a:srgbClr val="FFFF66"/>
                </a:solidFill>
                <a:latin typeface="Arial" charset="0"/>
                <a:cs typeface="Arial" charset="0"/>
              </a:endParaRPr>
            </a:p>
          </p:txBody>
        </p:sp>
        <p:sp>
          <p:nvSpPr>
            <p:cNvPr id="111655" name="Text Box 39">
              <a:extLst>
                <a:ext uri="{FF2B5EF4-FFF2-40B4-BE49-F238E27FC236}">
                  <a16:creationId xmlns:a16="http://schemas.microsoft.com/office/drawing/2014/main" id="{118D387B-27E6-49BF-A2C9-C46331B3EF2D}"/>
                </a:ext>
              </a:extLst>
            </p:cNvPr>
            <p:cNvSpPr txBox="1">
              <a:spLocks noChangeArrowheads="1"/>
            </p:cNvSpPr>
            <p:nvPr/>
          </p:nvSpPr>
          <p:spPr bwMode="auto">
            <a:xfrm>
              <a:off x="3312" y="1728"/>
              <a:ext cx="336" cy="336"/>
            </a:xfrm>
            <a:prstGeom prst="rect">
              <a:avLst/>
            </a:prstGeom>
            <a:solidFill>
              <a:srgbClr val="6666FF"/>
            </a:solidFill>
            <a:ln w="12700" cap="sq">
              <a:solidFill>
                <a:srgbClr val="336699"/>
              </a:solidFill>
              <a:miter lim="800000"/>
              <a:headEnd type="none" w="sm" len="sm"/>
              <a:tailEnd type="none" w="sm" len="sm"/>
            </a:ln>
            <a:effectLst/>
          </p:spPr>
          <p:txBody>
            <a:bodyPr wrap="none" lIns="0" tIns="0" rIns="0" bIns="0" anchor="ctr" anchorCtr="1"/>
            <a:lstStyle/>
            <a:p>
              <a:pPr algn="ctr" eaLnBrk="0" latinLnBrk="0" hangingPunct="0">
                <a:defRPr/>
              </a:pPr>
              <a:r>
                <a:rPr lang="en-GB" altLang="ko-KR" sz="2800" b="1">
                  <a:effectLst>
                    <a:outerShdw blurRad="38100" dist="38100" dir="2700000" algn="tl">
                      <a:srgbClr val="FFFFFF"/>
                    </a:outerShdw>
                  </a:effectLst>
                  <a:latin typeface="Tahoma" pitchFamily="34" charset="0"/>
                  <a:cs typeface="Arial" charset="0"/>
                </a:rPr>
                <a:t>Z</a:t>
              </a:r>
              <a:endParaRPr lang="en-GB" altLang="ko-KR" sz="2800" b="1">
                <a:solidFill>
                  <a:srgbClr val="FFFF66"/>
                </a:solidFill>
                <a:latin typeface="Arial" charset="0"/>
                <a:cs typeface="Arial" charset="0"/>
              </a:endParaRPr>
            </a:p>
          </p:txBody>
        </p:sp>
        <p:sp>
          <p:nvSpPr>
            <p:cNvPr id="28725" name="Line 40">
              <a:extLst>
                <a:ext uri="{FF2B5EF4-FFF2-40B4-BE49-F238E27FC236}">
                  <a16:creationId xmlns:a16="http://schemas.microsoft.com/office/drawing/2014/main" id="{6007183D-CEE7-40AA-8B5A-05134CAA7DA8}"/>
                </a:ext>
              </a:extLst>
            </p:cNvPr>
            <p:cNvSpPr>
              <a:spLocks noChangeShapeType="1"/>
            </p:cNvSpPr>
            <p:nvPr/>
          </p:nvSpPr>
          <p:spPr bwMode="auto">
            <a:xfrm flipV="1">
              <a:off x="2448" y="1872"/>
              <a:ext cx="816" cy="0"/>
            </a:xfrm>
            <a:prstGeom prst="line">
              <a:avLst/>
            </a:prstGeom>
            <a:noFill/>
            <a:ln w="38100">
              <a:solidFill>
                <a:srgbClr val="008080"/>
              </a:solidFill>
              <a:prstDash val="sysDot"/>
              <a:round/>
              <a:headEnd type="none" w="sm" len="sm"/>
              <a:tailEnd/>
            </a:ln>
            <a:extLst>
              <a:ext uri="{909E8E84-426E-40DD-AFC4-6F175D3DCCD1}">
                <a14:hiddenFill xmlns:a14="http://schemas.microsoft.com/office/drawing/2010/main">
                  <a:noFill/>
                </a14:hiddenFill>
              </a:ext>
            </a:extLst>
          </p:spPr>
          <p:txBody>
            <a:bodyPr wrap="none" anchor="ctr"/>
            <a:lstStyle/>
            <a:p>
              <a:endParaRPr lang="ko-KR" altLang="en-US"/>
            </a:p>
          </p:txBody>
        </p:sp>
      </p:grpSp>
      <p:grpSp>
        <p:nvGrpSpPr>
          <p:cNvPr id="28683" name="Group 41">
            <a:extLst>
              <a:ext uri="{FF2B5EF4-FFF2-40B4-BE49-F238E27FC236}">
                <a16:creationId xmlns:a16="http://schemas.microsoft.com/office/drawing/2014/main" id="{3F628378-6CB3-4AFE-9229-E49A9BFB547D}"/>
              </a:ext>
            </a:extLst>
          </p:cNvPr>
          <p:cNvGrpSpPr>
            <a:grpSpLocks/>
          </p:cNvGrpSpPr>
          <p:nvPr/>
        </p:nvGrpSpPr>
        <p:grpSpPr bwMode="auto">
          <a:xfrm>
            <a:off x="1476375" y="4267200"/>
            <a:ext cx="3868738" cy="533400"/>
            <a:chOff x="1008" y="2688"/>
            <a:chExt cx="2640" cy="336"/>
          </a:xfrm>
        </p:grpSpPr>
        <p:sp>
          <p:nvSpPr>
            <p:cNvPr id="28708" name="Rectangle 42">
              <a:extLst>
                <a:ext uri="{FF2B5EF4-FFF2-40B4-BE49-F238E27FC236}">
                  <a16:creationId xmlns:a16="http://schemas.microsoft.com/office/drawing/2014/main" id="{C697B196-E7C6-4B13-AC85-065E5DE50179}"/>
                </a:ext>
              </a:extLst>
            </p:cNvPr>
            <p:cNvSpPr>
              <a:spLocks noChangeArrowheads="1"/>
            </p:cNvSpPr>
            <p:nvPr/>
          </p:nvSpPr>
          <p:spPr bwMode="auto">
            <a:xfrm>
              <a:off x="1008" y="2688"/>
              <a:ext cx="336" cy="336"/>
            </a:xfrm>
            <a:prstGeom prst="rect">
              <a:avLst/>
            </a:prstGeom>
            <a:solidFill>
              <a:srgbClr val="6666FF"/>
            </a:solidFill>
            <a:ln w="12700" cap="sq">
              <a:solidFill>
                <a:srgbClr val="336699"/>
              </a:solidFill>
              <a:miter lim="800000"/>
              <a:headEnd type="none" w="sm" len="sm"/>
              <a:tailEnd type="none" w="sm" len="sm"/>
            </a:ln>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0" hangingPunct="1">
                <a:spcBef>
                  <a:spcPct val="0"/>
                </a:spcBef>
                <a:buSzTx/>
                <a:buFontTx/>
                <a:buNone/>
              </a:pPr>
              <a:endParaRPr kumimoji="0" lang="ko-KR" altLang="en-US" sz="1800"/>
            </a:p>
          </p:txBody>
        </p:sp>
        <p:sp>
          <p:nvSpPr>
            <p:cNvPr id="28709" name="Rectangle 43">
              <a:extLst>
                <a:ext uri="{FF2B5EF4-FFF2-40B4-BE49-F238E27FC236}">
                  <a16:creationId xmlns:a16="http://schemas.microsoft.com/office/drawing/2014/main" id="{D6DC53F3-B4CF-4EEE-908D-BDAE78100A13}"/>
                </a:ext>
              </a:extLst>
            </p:cNvPr>
            <p:cNvSpPr>
              <a:spLocks noChangeArrowheads="1"/>
            </p:cNvSpPr>
            <p:nvPr/>
          </p:nvSpPr>
          <p:spPr bwMode="auto">
            <a:xfrm>
              <a:off x="1392" y="2688"/>
              <a:ext cx="336" cy="336"/>
            </a:xfrm>
            <a:prstGeom prst="rect">
              <a:avLst/>
            </a:prstGeom>
            <a:solidFill>
              <a:srgbClr val="6666FF"/>
            </a:solidFill>
            <a:ln w="12700" cap="sq">
              <a:solidFill>
                <a:srgbClr val="336699"/>
              </a:solidFill>
              <a:miter lim="800000"/>
              <a:headEnd type="none" w="sm" len="sm"/>
              <a:tailEnd type="none" w="sm" len="sm"/>
            </a:ln>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0" hangingPunct="1">
                <a:spcBef>
                  <a:spcPct val="0"/>
                </a:spcBef>
                <a:buSzTx/>
                <a:buFontTx/>
                <a:buNone/>
              </a:pPr>
              <a:endParaRPr kumimoji="0" lang="ko-KR" altLang="en-US" sz="1800"/>
            </a:p>
          </p:txBody>
        </p:sp>
        <p:sp>
          <p:nvSpPr>
            <p:cNvPr id="28710" name="Rectangle 44">
              <a:extLst>
                <a:ext uri="{FF2B5EF4-FFF2-40B4-BE49-F238E27FC236}">
                  <a16:creationId xmlns:a16="http://schemas.microsoft.com/office/drawing/2014/main" id="{F2902D87-0861-4DE1-8E15-E6CA89D5B24D}"/>
                </a:ext>
              </a:extLst>
            </p:cNvPr>
            <p:cNvSpPr>
              <a:spLocks noChangeArrowheads="1"/>
            </p:cNvSpPr>
            <p:nvPr/>
          </p:nvSpPr>
          <p:spPr bwMode="auto">
            <a:xfrm>
              <a:off x="1776" y="2688"/>
              <a:ext cx="336" cy="336"/>
            </a:xfrm>
            <a:prstGeom prst="rect">
              <a:avLst/>
            </a:prstGeom>
            <a:solidFill>
              <a:srgbClr val="6666FF"/>
            </a:solidFill>
            <a:ln w="12700" cap="sq">
              <a:solidFill>
                <a:srgbClr val="336699"/>
              </a:solidFill>
              <a:miter lim="800000"/>
              <a:headEnd type="none" w="sm" len="sm"/>
              <a:tailEnd type="none" w="sm" len="sm"/>
            </a:ln>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0" hangingPunct="1">
                <a:spcBef>
                  <a:spcPct val="0"/>
                </a:spcBef>
                <a:buSzTx/>
                <a:buFontTx/>
                <a:buNone/>
              </a:pPr>
              <a:endParaRPr kumimoji="0" lang="ko-KR" altLang="en-US" sz="1800"/>
            </a:p>
          </p:txBody>
        </p:sp>
        <p:sp>
          <p:nvSpPr>
            <p:cNvPr id="28711" name="Rectangle 45">
              <a:extLst>
                <a:ext uri="{FF2B5EF4-FFF2-40B4-BE49-F238E27FC236}">
                  <a16:creationId xmlns:a16="http://schemas.microsoft.com/office/drawing/2014/main" id="{5C332D6C-B148-4957-98A5-381BDC54C45C}"/>
                </a:ext>
              </a:extLst>
            </p:cNvPr>
            <p:cNvSpPr>
              <a:spLocks noChangeArrowheads="1"/>
            </p:cNvSpPr>
            <p:nvPr/>
          </p:nvSpPr>
          <p:spPr bwMode="auto">
            <a:xfrm>
              <a:off x="2160" y="2688"/>
              <a:ext cx="336" cy="336"/>
            </a:xfrm>
            <a:prstGeom prst="rect">
              <a:avLst/>
            </a:prstGeom>
            <a:solidFill>
              <a:srgbClr val="6666FF"/>
            </a:solidFill>
            <a:ln w="12700" cap="sq">
              <a:solidFill>
                <a:srgbClr val="336699"/>
              </a:solidFill>
              <a:miter lim="800000"/>
              <a:headEnd type="none" w="sm" len="sm"/>
              <a:tailEnd type="none" w="sm" len="sm"/>
            </a:ln>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0" hangingPunct="1">
                <a:spcBef>
                  <a:spcPct val="0"/>
                </a:spcBef>
                <a:buSzTx/>
                <a:buFontTx/>
                <a:buNone/>
              </a:pPr>
              <a:endParaRPr kumimoji="0" lang="ko-KR" altLang="en-US" sz="1800"/>
            </a:p>
          </p:txBody>
        </p:sp>
        <p:sp>
          <p:nvSpPr>
            <p:cNvPr id="28712" name="Rectangle 46">
              <a:extLst>
                <a:ext uri="{FF2B5EF4-FFF2-40B4-BE49-F238E27FC236}">
                  <a16:creationId xmlns:a16="http://schemas.microsoft.com/office/drawing/2014/main" id="{BA11BE4B-3ACA-46A8-B337-F586C900ADDE}"/>
                </a:ext>
              </a:extLst>
            </p:cNvPr>
            <p:cNvSpPr>
              <a:spLocks noChangeArrowheads="1"/>
            </p:cNvSpPr>
            <p:nvPr/>
          </p:nvSpPr>
          <p:spPr bwMode="auto">
            <a:xfrm>
              <a:off x="2544" y="2688"/>
              <a:ext cx="336" cy="336"/>
            </a:xfrm>
            <a:prstGeom prst="rect">
              <a:avLst/>
            </a:prstGeom>
            <a:solidFill>
              <a:srgbClr val="6666FF"/>
            </a:solidFill>
            <a:ln w="12700" cap="sq">
              <a:solidFill>
                <a:srgbClr val="336699"/>
              </a:solidFill>
              <a:miter lim="800000"/>
              <a:headEnd type="none" w="sm" len="sm"/>
              <a:tailEnd type="none" w="sm" len="sm"/>
            </a:ln>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0" hangingPunct="1">
                <a:spcBef>
                  <a:spcPct val="0"/>
                </a:spcBef>
                <a:buSzTx/>
                <a:buFontTx/>
                <a:buNone/>
              </a:pPr>
              <a:endParaRPr kumimoji="0" lang="ko-KR" altLang="en-US" sz="1800"/>
            </a:p>
          </p:txBody>
        </p:sp>
        <p:sp>
          <p:nvSpPr>
            <p:cNvPr id="28713" name="Line 47">
              <a:extLst>
                <a:ext uri="{FF2B5EF4-FFF2-40B4-BE49-F238E27FC236}">
                  <a16:creationId xmlns:a16="http://schemas.microsoft.com/office/drawing/2014/main" id="{6D38D823-BA37-4577-91EC-814836A1E169}"/>
                </a:ext>
              </a:extLst>
            </p:cNvPr>
            <p:cNvSpPr>
              <a:spLocks noChangeShapeType="1"/>
            </p:cNvSpPr>
            <p:nvPr/>
          </p:nvSpPr>
          <p:spPr bwMode="auto">
            <a:xfrm flipV="1">
              <a:off x="1104" y="2784"/>
              <a:ext cx="144" cy="144"/>
            </a:xfrm>
            <a:prstGeom prst="line">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14" name="Line 48">
              <a:extLst>
                <a:ext uri="{FF2B5EF4-FFF2-40B4-BE49-F238E27FC236}">
                  <a16:creationId xmlns:a16="http://schemas.microsoft.com/office/drawing/2014/main" id="{9EAB46C0-C960-4CC9-A0C3-9DA82D1A06EB}"/>
                </a:ext>
              </a:extLst>
            </p:cNvPr>
            <p:cNvSpPr>
              <a:spLocks noChangeShapeType="1"/>
            </p:cNvSpPr>
            <p:nvPr/>
          </p:nvSpPr>
          <p:spPr bwMode="auto">
            <a:xfrm flipV="1">
              <a:off x="1584" y="2736"/>
              <a:ext cx="0" cy="240"/>
            </a:xfrm>
            <a:prstGeom prst="line">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15" name="Line 49">
              <a:extLst>
                <a:ext uri="{FF2B5EF4-FFF2-40B4-BE49-F238E27FC236}">
                  <a16:creationId xmlns:a16="http://schemas.microsoft.com/office/drawing/2014/main" id="{9EC80862-4836-4EED-815C-7941E3BF1843}"/>
                </a:ext>
              </a:extLst>
            </p:cNvPr>
            <p:cNvSpPr>
              <a:spLocks noChangeShapeType="1"/>
            </p:cNvSpPr>
            <p:nvPr/>
          </p:nvSpPr>
          <p:spPr bwMode="auto">
            <a:xfrm flipV="1">
              <a:off x="1824" y="2880"/>
              <a:ext cx="192" cy="0"/>
            </a:xfrm>
            <a:prstGeom prst="line">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16" name="Line 50">
              <a:extLst>
                <a:ext uri="{FF2B5EF4-FFF2-40B4-BE49-F238E27FC236}">
                  <a16:creationId xmlns:a16="http://schemas.microsoft.com/office/drawing/2014/main" id="{22EE9B7C-BA91-4180-899A-C16DD72DDA13}"/>
                </a:ext>
              </a:extLst>
            </p:cNvPr>
            <p:cNvSpPr>
              <a:spLocks noChangeShapeType="1"/>
            </p:cNvSpPr>
            <p:nvPr/>
          </p:nvSpPr>
          <p:spPr bwMode="auto">
            <a:xfrm flipH="1" flipV="1">
              <a:off x="2256" y="2784"/>
              <a:ext cx="144" cy="144"/>
            </a:xfrm>
            <a:prstGeom prst="line">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17" name="Line 51">
              <a:extLst>
                <a:ext uri="{FF2B5EF4-FFF2-40B4-BE49-F238E27FC236}">
                  <a16:creationId xmlns:a16="http://schemas.microsoft.com/office/drawing/2014/main" id="{D3A50B6A-BE3F-474E-B97F-20359FB73164}"/>
                </a:ext>
              </a:extLst>
            </p:cNvPr>
            <p:cNvSpPr>
              <a:spLocks noChangeShapeType="1"/>
            </p:cNvSpPr>
            <p:nvPr/>
          </p:nvSpPr>
          <p:spPr bwMode="auto">
            <a:xfrm flipV="1">
              <a:off x="2640" y="2736"/>
              <a:ext cx="144" cy="144"/>
            </a:xfrm>
            <a:prstGeom prst="line">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18" name="Line 52">
              <a:extLst>
                <a:ext uri="{FF2B5EF4-FFF2-40B4-BE49-F238E27FC236}">
                  <a16:creationId xmlns:a16="http://schemas.microsoft.com/office/drawing/2014/main" id="{A8900283-CAFC-433C-930D-40493702BCA7}"/>
                </a:ext>
              </a:extLst>
            </p:cNvPr>
            <p:cNvSpPr>
              <a:spLocks noChangeShapeType="1"/>
            </p:cNvSpPr>
            <p:nvPr/>
          </p:nvSpPr>
          <p:spPr bwMode="auto">
            <a:xfrm flipV="1">
              <a:off x="2640" y="2880"/>
              <a:ext cx="192" cy="0"/>
            </a:xfrm>
            <a:prstGeom prst="line">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19" name="Text Box 53">
              <a:extLst>
                <a:ext uri="{FF2B5EF4-FFF2-40B4-BE49-F238E27FC236}">
                  <a16:creationId xmlns:a16="http://schemas.microsoft.com/office/drawing/2014/main" id="{64C97479-59EA-4B71-9214-AC9C8B4091A4}"/>
                </a:ext>
              </a:extLst>
            </p:cNvPr>
            <p:cNvSpPr txBox="1">
              <a:spLocks noChangeArrowheads="1"/>
            </p:cNvSpPr>
            <p:nvPr/>
          </p:nvSpPr>
          <p:spPr bwMode="auto">
            <a:xfrm>
              <a:off x="2928" y="2688"/>
              <a:ext cx="336" cy="336"/>
            </a:xfrm>
            <a:prstGeom prst="rect">
              <a:avLst/>
            </a:prstGeom>
            <a:solidFill>
              <a:srgbClr val="6666FF"/>
            </a:solidFill>
            <a:ln w="12700" cap="sq">
              <a:solidFill>
                <a:srgbClr val="336699"/>
              </a:solidFill>
              <a:miter lim="800000"/>
              <a:headEnd type="none" w="sm" len="sm"/>
              <a:tailEnd type="none" w="sm" len="sm"/>
            </a:ln>
          </p:spPr>
          <p:txBody>
            <a:bodyPr wrap="none" lIns="0" tIns="0" rIns="0" bIns="0" anchor="ctr" anchorCtr="1"/>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latinLnBrk="0">
                <a:spcBef>
                  <a:spcPct val="0"/>
                </a:spcBef>
                <a:buSzTx/>
                <a:buFontTx/>
                <a:buNone/>
              </a:pPr>
              <a:r>
                <a:rPr lang="en-GB" altLang="ko-KR" sz="2400" b="1">
                  <a:latin typeface="Tahoma" panose="020B0604030504040204" pitchFamily="34" charset="0"/>
                </a:rPr>
                <a:t>)</a:t>
              </a:r>
            </a:p>
          </p:txBody>
        </p:sp>
        <p:sp>
          <p:nvSpPr>
            <p:cNvPr id="28720" name="Text Box 54">
              <a:extLst>
                <a:ext uri="{FF2B5EF4-FFF2-40B4-BE49-F238E27FC236}">
                  <a16:creationId xmlns:a16="http://schemas.microsoft.com/office/drawing/2014/main" id="{E1F9A5BA-BD2E-4FC1-9C99-B97F8002968F}"/>
                </a:ext>
              </a:extLst>
            </p:cNvPr>
            <p:cNvSpPr txBox="1">
              <a:spLocks noChangeArrowheads="1"/>
            </p:cNvSpPr>
            <p:nvPr/>
          </p:nvSpPr>
          <p:spPr bwMode="auto">
            <a:xfrm>
              <a:off x="3312" y="2688"/>
              <a:ext cx="336" cy="336"/>
            </a:xfrm>
            <a:prstGeom prst="rect">
              <a:avLst/>
            </a:prstGeom>
            <a:solidFill>
              <a:srgbClr val="6666FF"/>
            </a:solidFill>
            <a:ln w="12700" cap="sq">
              <a:solidFill>
                <a:srgbClr val="336699"/>
              </a:solidFill>
              <a:miter lim="800000"/>
              <a:headEnd type="none" w="sm" len="sm"/>
              <a:tailEnd type="none" w="sm" len="sm"/>
            </a:ln>
          </p:spPr>
          <p:txBody>
            <a:bodyPr wrap="none" lIns="0" tIns="0" rIns="0" bIns="0" anchor="ctr" anchorCtr="1"/>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latinLnBrk="0">
                <a:spcBef>
                  <a:spcPct val="0"/>
                </a:spcBef>
                <a:buSzTx/>
                <a:buFontTx/>
                <a:buNone/>
              </a:pPr>
              <a:r>
                <a:rPr lang="en-GB" altLang="ko-KR" sz="2400" b="1">
                  <a:latin typeface="Tahoma" panose="020B0604030504040204" pitchFamily="34" charset="0"/>
                </a:rPr>
                <a:t>(</a:t>
              </a:r>
            </a:p>
          </p:txBody>
        </p:sp>
      </p:grpSp>
      <p:grpSp>
        <p:nvGrpSpPr>
          <p:cNvPr id="11" name="Group 55">
            <a:extLst>
              <a:ext uri="{FF2B5EF4-FFF2-40B4-BE49-F238E27FC236}">
                <a16:creationId xmlns:a16="http://schemas.microsoft.com/office/drawing/2014/main" id="{3502EDD1-0921-48BD-B7E4-6D58373A024A}"/>
              </a:ext>
            </a:extLst>
          </p:cNvPr>
          <p:cNvGrpSpPr>
            <a:grpSpLocks/>
          </p:cNvGrpSpPr>
          <p:nvPr/>
        </p:nvGrpSpPr>
        <p:grpSpPr bwMode="auto">
          <a:xfrm>
            <a:off x="1476375" y="2133600"/>
            <a:ext cx="3868738" cy="3581400"/>
            <a:chOff x="1008" y="1296"/>
            <a:chExt cx="2640" cy="2256"/>
          </a:xfrm>
        </p:grpSpPr>
        <p:sp>
          <p:nvSpPr>
            <p:cNvPr id="28685" name="Line 56">
              <a:extLst>
                <a:ext uri="{FF2B5EF4-FFF2-40B4-BE49-F238E27FC236}">
                  <a16:creationId xmlns:a16="http://schemas.microsoft.com/office/drawing/2014/main" id="{18910A36-963A-48AC-9186-1C513CD55F15}"/>
                </a:ext>
              </a:extLst>
            </p:cNvPr>
            <p:cNvSpPr>
              <a:spLocks noChangeShapeType="1"/>
            </p:cNvSpPr>
            <p:nvPr/>
          </p:nvSpPr>
          <p:spPr bwMode="auto">
            <a:xfrm flipV="1">
              <a:off x="1584" y="1296"/>
              <a:ext cx="528" cy="384"/>
            </a:xfrm>
            <a:prstGeom prst="line">
              <a:avLst/>
            </a:prstGeom>
            <a:noFill/>
            <a:ln w="76200" cap="sq">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686" name="Line 57">
              <a:extLst>
                <a:ext uri="{FF2B5EF4-FFF2-40B4-BE49-F238E27FC236}">
                  <a16:creationId xmlns:a16="http://schemas.microsoft.com/office/drawing/2014/main" id="{743C83FF-C712-408F-BF7E-72DBC88B3A14}"/>
                </a:ext>
              </a:extLst>
            </p:cNvPr>
            <p:cNvSpPr>
              <a:spLocks noChangeShapeType="1"/>
            </p:cNvSpPr>
            <p:nvPr/>
          </p:nvSpPr>
          <p:spPr bwMode="auto">
            <a:xfrm flipV="1">
              <a:off x="1968" y="1296"/>
              <a:ext cx="288" cy="384"/>
            </a:xfrm>
            <a:prstGeom prst="line">
              <a:avLst/>
            </a:prstGeom>
            <a:noFill/>
            <a:ln w="12700" cap="sq">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687" name="Line 58">
              <a:extLst>
                <a:ext uri="{FF2B5EF4-FFF2-40B4-BE49-F238E27FC236}">
                  <a16:creationId xmlns:a16="http://schemas.microsoft.com/office/drawing/2014/main" id="{B09E3155-361F-4C1E-908E-4BC38404C843}"/>
                </a:ext>
              </a:extLst>
            </p:cNvPr>
            <p:cNvSpPr>
              <a:spLocks noChangeShapeType="1"/>
            </p:cNvSpPr>
            <p:nvPr/>
          </p:nvSpPr>
          <p:spPr bwMode="auto">
            <a:xfrm flipH="1" flipV="1">
              <a:off x="2496" y="1296"/>
              <a:ext cx="816" cy="384"/>
            </a:xfrm>
            <a:prstGeom prst="line">
              <a:avLst/>
            </a:prstGeom>
            <a:noFill/>
            <a:ln w="28575" cap="sq">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688" name="Rectangle 59">
              <a:extLst>
                <a:ext uri="{FF2B5EF4-FFF2-40B4-BE49-F238E27FC236}">
                  <a16:creationId xmlns:a16="http://schemas.microsoft.com/office/drawing/2014/main" id="{62E30B57-014A-40FD-A93A-2D1D27D78DFA}"/>
                </a:ext>
              </a:extLst>
            </p:cNvPr>
            <p:cNvSpPr>
              <a:spLocks noChangeArrowheads="1"/>
            </p:cNvSpPr>
            <p:nvPr/>
          </p:nvSpPr>
          <p:spPr bwMode="auto">
            <a:xfrm>
              <a:off x="1680" y="1680"/>
              <a:ext cx="336" cy="336"/>
            </a:xfrm>
            <a:prstGeom prst="rect">
              <a:avLst/>
            </a:prstGeom>
            <a:noFill/>
            <a:ln w="12700" cap="sq">
              <a:solidFill>
                <a:srgbClr val="FFFF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0" hangingPunct="1">
                <a:spcBef>
                  <a:spcPct val="0"/>
                </a:spcBef>
                <a:buSzTx/>
                <a:buFontTx/>
                <a:buNone/>
              </a:pPr>
              <a:endParaRPr kumimoji="0" lang="ko-KR" altLang="en-US" sz="1800"/>
            </a:p>
          </p:txBody>
        </p:sp>
        <p:sp>
          <p:nvSpPr>
            <p:cNvPr id="28689" name="Rectangle 60">
              <a:extLst>
                <a:ext uri="{FF2B5EF4-FFF2-40B4-BE49-F238E27FC236}">
                  <a16:creationId xmlns:a16="http://schemas.microsoft.com/office/drawing/2014/main" id="{9350F5DA-369E-4173-889C-B55CA46F56B3}"/>
                </a:ext>
              </a:extLst>
            </p:cNvPr>
            <p:cNvSpPr>
              <a:spLocks noChangeArrowheads="1"/>
            </p:cNvSpPr>
            <p:nvPr/>
          </p:nvSpPr>
          <p:spPr bwMode="auto">
            <a:xfrm>
              <a:off x="3312" y="1680"/>
              <a:ext cx="336" cy="336"/>
            </a:xfrm>
            <a:prstGeom prst="rect">
              <a:avLst/>
            </a:prstGeom>
            <a:noFill/>
            <a:ln w="38100" cap="sq">
              <a:solidFill>
                <a:srgbClr val="FFFF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0" hangingPunct="1">
                <a:spcBef>
                  <a:spcPct val="0"/>
                </a:spcBef>
                <a:buSzTx/>
                <a:buFontTx/>
                <a:buNone/>
              </a:pPr>
              <a:endParaRPr kumimoji="0" lang="ko-KR" altLang="en-US" sz="1800"/>
            </a:p>
          </p:txBody>
        </p:sp>
        <p:grpSp>
          <p:nvGrpSpPr>
            <p:cNvPr id="28690" name="Group 61">
              <a:extLst>
                <a:ext uri="{FF2B5EF4-FFF2-40B4-BE49-F238E27FC236}">
                  <a16:creationId xmlns:a16="http://schemas.microsoft.com/office/drawing/2014/main" id="{2F0E19D9-D329-4443-9C81-28E1EE7B23F1}"/>
                </a:ext>
              </a:extLst>
            </p:cNvPr>
            <p:cNvGrpSpPr>
              <a:grpSpLocks/>
            </p:cNvGrpSpPr>
            <p:nvPr/>
          </p:nvGrpSpPr>
          <p:grpSpPr bwMode="auto">
            <a:xfrm>
              <a:off x="1200" y="1920"/>
              <a:ext cx="2160" cy="720"/>
              <a:chOff x="1200" y="1968"/>
              <a:chExt cx="2160" cy="720"/>
            </a:xfrm>
          </p:grpSpPr>
          <p:sp>
            <p:nvSpPr>
              <p:cNvPr id="28700" name="Line 62">
                <a:extLst>
                  <a:ext uri="{FF2B5EF4-FFF2-40B4-BE49-F238E27FC236}">
                    <a16:creationId xmlns:a16="http://schemas.microsoft.com/office/drawing/2014/main" id="{98E9986B-B65A-493B-8EA8-E695F65C59CE}"/>
                  </a:ext>
                </a:extLst>
              </p:cNvPr>
              <p:cNvSpPr>
                <a:spLocks noChangeShapeType="1"/>
              </p:cNvSpPr>
              <p:nvPr/>
            </p:nvSpPr>
            <p:spPr bwMode="auto">
              <a:xfrm flipV="1">
                <a:off x="1200" y="2112"/>
                <a:ext cx="96" cy="576"/>
              </a:xfrm>
              <a:prstGeom prst="line">
                <a:avLst/>
              </a:prstGeom>
              <a:noFill/>
              <a:ln w="19050" cap="sq">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01" name="Line 63">
                <a:extLst>
                  <a:ext uri="{FF2B5EF4-FFF2-40B4-BE49-F238E27FC236}">
                    <a16:creationId xmlns:a16="http://schemas.microsoft.com/office/drawing/2014/main" id="{18A05C68-FDB6-4AD3-BAD0-6F3677ABA38A}"/>
                  </a:ext>
                </a:extLst>
              </p:cNvPr>
              <p:cNvSpPr>
                <a:spLocks noChangeShapeType="1"/>
              </p:cNvSpPr>
              <p:nvPr/>
            </p:nvSpPr>
            <p:spPr bwMode="auto">
              <a:xfrm flipV="1">
                <a:off x="1296" y="1968"/>
                <a:ext cx="1968" cy="720"/>
              </a:xfrm>
              <a:prstGeom prst="line">
                <a:avLst/>
              </a:prstGeom>
              <a:noFill/>
              <a:ln w="19050" cap="sq">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02" name="Line 64">
                <a:extLst>
                  <a:ext uri="{FF2B5EF4-FFF2-40B4-BE49-F238E27FC236}">
                    <a16:creationId xmlns:a16="http://schemas.microsoft.com/office/drawing/2014/main" id="{49B8DEB3-CC27-4E34-B5A9-AA66032EFAAB}"/>
                  </a:ext>
                </a:extLst>
              </p:cNvPr>
              <p:cNvSpPr>
                <a:spLocks noChangeShapeType="1"/>
              </p:cNvSpPr>
              <p:nvPr/>
            </p:nvSpPr>
            <p:spPr bwMode="auto">
              <a:xfrm flipH="1" flipV="1">
                <a:off x="1392" y="2112"/>
                <a:ext cx="480" cy="576"/>
              </a:xfrm>
              <a:prstGeom prst="line">
                <a:avLst/>
              </a:prstGeom>
              <a:noFill/>
              <a:ln w="19050" cap="sq">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03" name="Line 65">
                <a:extLst>
                  <a:ext uri="{FF2B5EF4-FFF2-40B4-BE49-F238E27FC236}">
                    <a16:creationId xmlns:a16="http://schemas.microsoft.com/office/drawing/2014/main" id="{9FC76065-C1A0-4F14-ABEC-C7BF04EDF558}"/>
                  </a:ext>
                </a:extLst>
              </p:cNvPr>
              <p:cNvSpPr>
                <a:spLocks noChangeShapeType="1"/>
              </p:cNvSpPr>
              <p:nvPr/>
            </p:nvSpPr>
            <p:spPr bwMode="auto">
              <a:xfrm flipH="1" flipV="1">
                <a:off x="1920" y="2112"/>
                <a:ext cx="48" cy="576"/>
              </a:xfrm>
              <a:prstGeom prst="line">
                <a:avLst/>
              </a:prstGeom>
              <a:noFill/>
              <a:ln w="19050" cap="sq">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04" name="Line 66">
                <a:extLst>
                  <a:ext uri="{FF2B5EF4-FFF2-40B4-BE49-F238E27FC236}">
                    <a16:creationId xmlns:a16="http://schemas.microsoft.com/office/drawing/2014/main" id="{0862BCE2-866F-438C-A2CD-4ED15969C342}"/>
                  </a:ext>
                </a:extLst>
              </p:cNvPr>
              <p:cNvSpPr>
                <a:spLocks noChangeShapeType="1"/>
              </p:cNvSpPr>
              <p:nvPr/>
            </p:nvSpPr>
            <p:spPr bwMode="auto">
              <a:xfrm flipH="1" flipV="1">
                <a:off x="1488" y="2112"/>
                <a:ext cx="816" cy="576"/>
              </a:xfrm>
              <a:prstGeom prst="line">
                <a:avLst/>
              </a:prstGeom>
              <a:noFill/>
              <a:ln w="19050" cap="sq">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05" name="Line 67">
                <a:extLst>
                  <a:ext uri="{FF2B5EF4-FFF2-40B4-BE49-F238E27FC236}">
                    <a16:creationId xmlns:a16="http://schemas.microsoft.com/office/drawing/2014/main" id="{C999CA7F-5C85-41CE-B4E1-A4D54A3861F1}"/>
                  </a:ext>
                </a:extLst>
              </p:cNvPr>
              <p:cNvSpPr>
                <a:spLocks noChangeShapeType="1"/>
              </p:cNvSpPr>
              <p:nvPr/>
            </p:nvSpPr>
            <p:spPr bwMode="auto">
              <a:xfrm flipH="1" flipV="1">
                <a:off x="1584" y="2112"/>
                <a:ext cx="1104" cy="576"/>
              </a:xfrm>
              <a:prstGeom prst="line">
                <a:avLst/>
              </a:prstGeom>
              <a:noFill/>
              <a:ln w="19050" cap="sq">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06" name="Line 68">
                <a:extLst>
                  <a:ext uri="{FF2B5EF4-FFF2-40B4-BE49-F238E27FC236}">
                    <a16:creationId xmlns:a16="http://schemas.microsoft.com/office/drawing/2014/main" id="{373E23BC-5EE5-432E-B42F-DC5D56EE86DA}"/>
                  </a:ext>
                </a:extLst>
              </p:cNvPr>
              <p:cNvSpPr>
                <a:spLocks noChangeShapeType="1"/>
              </p:cNvSpPr>
              <p:nvPr/>
            </p:nvSpPr>
            <p:spPr bwMode="auto">
              <a:xfrm flipV="1">
                <a:off x="2784" y="2112"/>
                <a:ext cx="576" cy="576"/>
              </a:xfrm>
              <a:prstGeom prst="line">
                <a:avLst/>
              </a:prstGeom>
              <a:noFill/>
              <a:ln w="19050" cap="sq">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707" name="Line 69">
                <a:extLst>
                  <a:ext uri="{FF2B5EF4-FFF2-40B4-BE49-F238E27FC236}">
                    <a16:creationId xmlns:a16="http://schemas.microsoft.com/office/drawing/2014/main" id="{A14015E2-499B-4FB1-B797-7BC3E73F4CC0}"/>
                  </a:ext>
                </a:extLst>
              </p:cNvPr>
              <p:cNvSpPr>
                <a:spLocks noChangeShapeType="1"/>
              </p:cNvSpPr>
              <p:nvPr/>
            </p:nvSpPr>
            <p:spPr bwMode="auto">
              <a:xfrm flipV="1">
                <a:off x="2016" y="2064"/>
                <a:ext cx="1200" cy="624"/>
              </a:xfrm>
              <a:prstGeom prst="line">
                <a:avLst/>
              </a:prstGeom>
              <a:noFill/>
              <a:ln w="19050" cap="sq">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grpSp>
        <p:sp>
          <p:nvSpPr>
            <p:cNvPr id="28691" name="Rectangle 70">
              <a:extLst>
                <a:ext uri="{FF2B5EF4-FFF2-40B4-BE49-F238E27FC236}">
                  <a16:creationId xmlns:a16="http://schemas.microsoft.com/office/drawing/2014/main" id="{23421ED4-A9F4-4739-83BA-6B122897FEC8}"/>
                </a:ext>
              </a:extLst>
            </p:cNvPr>
            <p:cNvSpPr>
              <a:spLocks noChangeArrowheads="1"/>
            </p:cNvSpPr>
            <p:nvPr/>
          </p:nvSpPr>
          <p:spPr bwMode="auto">
            <a:xfrm>
              <a:off x="1248" y="1680"/>
              <a:ext cx="336" cy="336"/>
            </a:xfrm>
            <a:prstGeom prst="rect">
              <a:avLst/>
            </a:prstGeom>
            <a:noFill/>
            <a:ln w="76200" cap="sq">
              <a:solidFill>
                <a:srgbClr val="FFFF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0" hangingPunct="1">
                <a:spcBef>
                  <a:spcPct val="0"/>
                </a:spcBef>
                <a:buSzTx/>
                <a:buFontTx/>
                <a:buNone/>
              </a:pPr>
              <a:endParaRPr kumimoji="0" lang="ko-KR" altLang="en-US" sz="1800"/>
            </a:p>
          </p:txBody>
        </p:sp>
        <p:sp>
          <p:nvSpPr>
            <p:cNvPr id="28692" name="Rectangle 71">
              <a:extLst>
                <a:ext uri="{FF2B5EF4-FFF2-40B4-BE49-F238E27FC236}">
                  <a16:creationId xmlns:a16="http://schemas.microsoft.com/office/drawing/2014/main" id="{9AE96AA4-FCFD-4614-B2E5-50AC599D1D3C}"/>
                </a:ext>
              </a:extLst>
            </p:cNvPr>
            <p:cNvSpPr>
              <a:spLocks noChangeArrowheads="1"/>
            </p:cNvSpPr>
            <p:nvPr/>
          </p:nvSpPr>
          <p:spPr bwMode="auto">
            <a:xfrm>
              <a:off x="1008" y="2640"/>
              <a:ext cx="336" cy="336"/>
            </a:xfrm>
            <a:prstGeom prst="rect">
              <a:avLst/>
            </a:prstGeom>
            <a:noFill/>
            <a:ln w="38100" cap="sq">
              <a:solidFill>
                <a:srgbClr val="FFFF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0" hangingPunct="1">
                <a:spcBef>
                  <a:spcPct val="0"/>
                </a:spcBef>
                <a:buSzTx/>
                <a:buFontTx/>
                <a:buNone/>
              </a:pPr>
              <a:endParaRPr kumimoji="0" lang="ko-KR" altLang="en-US" sz="1800"/>
            </a:p>
          </p:txBody>
        </p:sp>
        <p:sp>
          <p:nvSpPr>
            <p:cNvPr id="28693" name="Rectangle 72">
              <a:extLst>
                <a:ext uri="{FF2B5EF4-FFF2-40B4-BE49-F238E27FC236}">
                  <a16:creationId xmlns:a16="http://schemas.microsoft.com/office/drawing/2014/main" id="{5D074195-D299-46EA-A696-42CE73056890}"/>
                </a:ext>
              </a:extLst>
            </p:cNvPr>
            <p:cNvSpPr>
              <a:spLocks noChangeArrowheads="1"/>
            </p:cNvSpPr>
            <p:nvPr/>
          </p:nvSpPr>
          <p:spPr bwMode="auto">
            <a:xfrm>
              <a:off x="1776" y="2640"/>
              <a:ext cx="336" cy="336"/>
            </a:xfrm>
            <a:prstGeom prst="rect">
              <a:avLst/>
            </a:prstGeom>
            <a:noFill/>
            <a:ln w="38100" cap="sq">
              <a:solidFill>
                <a:srgbClr val="FFFF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0" hangingPunct="1">
                <a:spcBef>
                  <a:spcPct val="0"/>
                </a:spcBef>
                <a:buSzTx/>
                <a:buFontTx/>
                <a:buNone/>
              </a:pPr>
              <a:endParaRPr kumimoji="0" lang="ko-KR" altLang="en-US" sz="1800"/>
            </a:p>
          </p:txBody>
        </p:sp>
        <p:sp>
          <p:nvSpPr>
            <p:cNvPr id="28694" name="Rectangle 73">
              <a:extLst>
                <a:ext uri="{FF2B5EF4-FFF2-40B4-BE49-F238E27FC236}">
                  <a16:creationId xmlns:a16="http://schemas.microsoft.com/office/drawing/2014/main" id="{9D0FC961-D1EC-49A2-8244-0ACDB8E0F27B}"/>
                </a:ext>
              </a:extLst>
            </p:cNvPr>
            <p:cNvSpPr>
              <a:spLocks noChangeArrowheads="1"/>
            </p:cNvSpPr>
            <p:nvPr/>
          </p:nvSpPr>
          <p:spPr bwMode="auto">
            <a:xfrm>
              <a:off x="2160" y="2640"/>
              <a:ext cx="336" cy="336"/>
            </a:xfrm>
            <a:prstGeom prst="rect">
              <a:avLst/>
            </a:prstGeom>
            <a:noFill/>
            <a:ln w="38100" cap="sq">
              <a:solidFill>
                <a:srgbClr val="FFFF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0" hangingPunct="1">
                <a:spcBef>
                  <a:spcPct val="0"/>
                </a:spcBef>
                <a:buSzTx/>
                <a:buFontTx/>
                <a:buNone/>
              </a:pPr>
              <a:endParaRPr kumimoji="0" lang="ko-KR" altLang="en-US" sz="1800"/>
            </a:p>
          </p:txBody>
        </p:sp>
        <p:sp>
          <p:nvSpPr>
            <p:cNvPr id="28695" name="Rectangle 74">
              <a:extLst>
                <a:ext uri="{FF2B5EF4-FFF2-40B4-BE49-F238E27FC236}">
                  <a16:creationId xmlns:a16="http://schemas.microsoft.com/office/drawing/2014/main" id="{B3E439D0-0A43-465C-8BBA-C4A8A04EEBC2}"/>
                </a:ext>
              </a:extLst>
            </p:cNvPr>
            <p:cNvSpPr>
              <a:spLocks noChangeArrowheads="1"/>
            </p:cNvSpPr>
            <p:nvPr/>
          </p:nvSpPr>
          <p:spPr bwMode="auto">
            <a:xfrm>
              <a:off x="2544" y="2640"/>
              <a:ext cx="336" cy="336"/>
            </a:xfrm>
            <a:prstGeom prst="rect">
              <a:avLst/>
            </a:prstGeom>
            <a:noFill/>
            <a:ln w="38100" cap="sq">
              <a:solidFill>
                <a:srgbClr val="FFFF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0" hangingPunct="1">
                <a:spcBef>
                  <a:spcPct val="0"/>
                </a:spcBef>
                <a:buSzTx/>
                <a:buFontTx/>
                <a:buNone/>
              </a:pPr>
              <a:endParaRPr kumimoji="0" lang="ko-KR" altLang="en-US" sz="1800"/>
            </a:p>
          </p:txBody>
        </p:sp>
        <p:sp>
          <p:nvSpPr>
            <p:cNvPr id="28696" name="Line 75">
              <a:extLst>
                <a:ext uri="{FF2B5EF4-FFF2-40B4-BE49-F238E27FC236}">
                  <a16:creationId xmlns:a16="http://schemas.microsoft.com/office/drawing/2014/main" id="{2740105A-534F-4D7B-ACBC-C5837E24DD41}"/>
                </a:ext>
              </a:extLst>
            </p:cNvPr>
            <p:cNvSpPr>
              <a:spLocks noChangeShapeType="1"/>
            </p:cNvSpPr>
            <p:nvPr/>
          </p:nvSpPr>
          <p:spPr bwMode="auto">
            <a:xfrm flipH="1" flipV="1">
              <a:off x="1968" y="3024"/>
              <a:ext cx="240" cy="432"/>
            </a:xfrm>
            <a:prstGeom prst="line">
              <a:avLst/>
            </a:prstGeom>
            <a:noFill/>
            <a:ln w="19050" cap="sq">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697" name="Line 76">
              <a:extLst>
                <a:ext uri="{FF2B5EF4-FFF2-40B4-BE49-F238E27FC236}">
                  <a16:creationId xmlns:a16="http://schemas.microsoft.com/office/drawing/2014/main" id="{01581CF5-1EB6-4D9D-9B0E-6A3603FC0605}"/>
                </a:ext>
              </a:extLst>
            </p:cNvPr>
            <p:cNvSpPr>
              <a:spLocks noChangeShapeType="1"/>
            </p:cNvSpPr>
            <p:nvPr/>
          </p:nvSpPr>
          <p:spPr bwMode="auto">
            <a:xfrm flipV="1">
              <a:off x="2352" y="3024"/>
              <a:ext cx="0" cy="432"/>
            </a:xfrm>
            <a:prstGeom prst="line">
              <a:avLst/>
            </a:prstGeom>
            <a:noFill/>
            <a:ln w="19050" cap="sq">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698" name="Line 77">
              <a:extLst>
                <a:ext uri="{FF2B5EF4-FFF2-40B4-BE49-F238E27FC236}">
                  <a16:creationId xmlns:a16="http://schemas.microsoft.com/office/drawing/2014/main" id="{2D040894-EC24-430C-AEB4-AE5A1EB2FE92}"/>
                </a:ext>
              </a:extLst>
            </p:cNvPr>
            <p:cNvSpPr>
              <a:spLocks noChangeShapeType="1"/>
            </p:cNvSpPr>
            <p:nvPr/>
          </p:nvSpPr>
          <p:spPr bwMode="auto">
            <a:xfrm flipV="1">
              <a:off x="2496" y="2976"/>
              <a:ext cx="240" cy="480"/>
            </a:xfrm>
            <a:prstGeom prst="line">
              <a:avLst/>
            </a:prstGeom>
            <a:noFill/>
            <a:ln w="19050" cap="sq">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8699" name="Line 78">
              <a:extLst>
                <a:ext uri="{FF2B5EF4-FFF2-40B4-BE49-F238E27FC236}">
                  <a16:creationId xmlns:a16="http://schemas.microsoft.com/office/drawing/2014/main" id="{AC3B331B-760E-407D-8C29-1A7B47B6AFB3}"/>
                </a:ext>
              </a:extLst>
            </p:cNvPr>
            <p:cNvSpPr>
              <a:spLocks noChangeShapeType="1"/>
            </p:cNvSpPr>
            <p:nvPr/>
          </p:nvSpPr>
          <p:spPr bwMode="auto">
            <a:xfrm flipH="1" flipV="1">
              <a:off x="1248" y="3024"/>
              <a:ext cx="912" cy="528"/>
            </a:xfrm>
            <a:prstGeom prst="line">
              <a:avLst/>
            </a:prstGeom>
            <a:noFill/>
            <a:ln w="19050" cap="sq">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CEB1A33-534D-43C4-9593-9213BC9BCA1C}"/>
              </a:ext>
            </a:extLst>
          </p:cNvPr>
          <p:cNvSpPr>
            <a:spLocks noGrp="1" noChangeArrowheads="1"/>
          </p:cNvSpPr>
          <p:nvPr>
            <p:ph type="title"/>
          </p:nvPr>
        </p:nvSpPr>
        <p:spPr/>
        <p:txBody>
          <a:bodyPr/>
          <a:lstStyle/>
          <a:p>
            <a:r>
              <a:rPr lang="en-US" altLang="ko-KR" sz="3600">
                <a:ea typeface="굴림" panose="020B0600000101010101" pitchFamily="50" charset="-127"/>
              </a:rPr>
              <a:t>Say what letter is? Global Precedence prevail</a:t>
            </a:r>
          </a:p>
        </p:txBody>
      </p:sp>
      <p:pic>
        <p:nvPicPr>
          <p:cNvPr id="29700" name="Picture 4" descr="0324">
            <a:extLst>
              <a:ext uri="{FF2B5EF4-FFF2-40B4-BE49-F238E27FC236}">
                <a16:creationId xmlns:a16="http://schemas.microsoft.com/office/drawing/2014/main" id="{8C6BFBF3-DAB9-4D0B-A07A-8C2595F50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808" y="1989440"/>
            <a:ext cx="8120384" cy="475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9">
            <a:extLst>
              <a:ext uri="{FF2B5EF4-FFF2-40B4-BE49-F238E27FC236}">
                <a16:creationId xmlns:a16="http://schemas.microsoft.com/office/drawing/2014/main" id="{EF8850DB-2653-403D-B38B-7166FFEC5512}"/>
              </a:ext>
            </a:extLst>
          </p:cNvPr>
          <p:cNvSpPr>
            <a:spLocks noGrp="1"/>
          </p:cNvSpPr>
          <p:nvPr>
            <p:ph type="title"/>
          </p:nvPr>
        </p:nvSpPr>
        <p:spPr>
          <a:xfrm>
            <a:off x="457200" y="273050"/>
            <a:ext cx="7696200" cy="1162050"/>
          </a:xfrm>
        </p:spPr>
        <p:txBody>
          <a:bodyPr/>
          <a:lstStyle/>
          <a:p>
            <a:r>
              <a:rPr lang="en-US" altLang="ko-KR" sz="4400" b="0">
                <a:ea typeface="굴림" panose="020B0600000101010101" pitchFamily="50" charset="-127"/>
              </a:rPr>
              <a:t>Navon (1977)</a:t>
            </a:r>
          </a:p>
        </p:txBody>
      </p:sp>
      <p:sp>
        <p:nvSpPr>
          <p:cNvPr id="30723" name="Text Placeholder 10">
            <a:extLst>
              <a:ext uri="{FF2B5EF4-FFF2-40B4-BE49-F238E27FC236}">
                <a16:creationId xmlns:a16="http://schemas.microsoft.com/office/drawing/2014/main" id="{94316D45-D784-46A2-991C-E0DD7B228634}"/>
              </a:ext>
            </a:extLst>
          </p:cNvPr>
          <p:cNvSpPr>
            <a:spLocks noGrp="1"/>
          </p:cNvSpPr>
          <p:nvPr>
            <p:ph type="body" sz="half" idx="2"/>
          </p:nvPr>
        </p:nvSpPr>
        <p:spPr>
          <a:xfrm>
            <a:off x="193104" y="1600200"/>
            <a:ext cx="3733800" cy="2743200"/>
          </a:xfrm>
        </p:spPr>
        <p:txBody>
          <a:bodyPr/>
          <a:lstStyle/>
          <a:p>
            <a:r>
              <a:rPr lang="en-US" altLang="ko-KR" sz="3200" dirty="0">
                <a:ea typeface="굴림" panose="020B0600000101010101" pitchFamily="50" charset="-127"/>
              </a:rPr>
              <a:t>Participants asked what they saw on the </a:t>
            </a:r>
          </a:p>
          <a:p>
            <a:pPr lvl="1">
              <a:buFont typeface="Times New Roman" panose="02020603050405020304" pitchFamily="18" charset="0"/>
              <a:buChar char="–"/>
            </a:pPr>
            <a:r>
              <a:rPr lang="en-US" altLang="ko-KR" sz="3000" dirty="0">
                <a:ea typeface="굴림" panose="020B0600000101010101" pitchFamily="50" charset="-127"/>
              </a:rPr>
              <a:t>Global level</a:t>
            </a:r>
          </a:p>
          <a:p>
            <a:pPr lvl="1">
              <a:buFont typeface="Times New Roman" panose="02020603050405020304" pitchFamily="18" charset="0"/>
              <a:buChar char="–"/>
            </a:pPr>
            <a:r>
              <a:rPr lang="en-US" altLang="ko-KR" sz="3000" dirty="0">
                <a:ea typeface="굴림" panose="020B0600000101010101" pitchFamily="50" charset="-127"/>
              </a:rPr>
              <a:t>Local Level</a:t>
            </a:r>
          </a:p>
        </p:txBody>
      </p:sp>
      <p:sp>
        <p:nvSpPr>
          <p:cNvPr id="30724" name="TextBox 11">
            <a:extLst>
              <a:ext uri="{FF2B5EF4-FFF2-40B4-BE49-F238E27FC236}">
                <a16:creationId xmlns:a16="http://schemas.microsoft.com/office/drawing/2014/main" id="{E1BC8A23-DD1C-4B8D-B118-6788DEEAADE1}"/>
              </a:ext>
            </a:extLst>
          </p:cNvPr>
          <p:cNvSpPr txBox="1">
            <a:spLocks noChangeArrowheads="1"/>
          </p:cNvSpPr>
          <p:nvPr/>
        </p:nvSpPr>
        <p:spPr bwMode="auto">
          <a:xfrm>
            <a:off x="193104" y="4725144"/>
            <a:ext cx="89154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0" hangingPunct="1">
              <a:spcBef>
                <a:spcPct val="0"/>
              </a:spcBef>
              <a:buSzTx/>
              <a:buFontTx/>
              <a:buNone/>
            </a:pPr>
            <a:r>
              <a:rPr kumimoji="0" lang="en-US" altLang="ko-KR" sz="3200" dirty="0"/>
              <a:t>Results depended on whether letters are more widely spaced.  Local –precedence effect stimuli depicted here.  Participants were faster at identifying local features of the letters.</a:t>
            </a:r>
          </a:p>
        </p:txBody>
      </p:sp>
      <p:pic>
        <p:nvPicPr>
          <p:cNvPr id="30725" name="Picture 8" descr="0324">
            <a:extLst>
              <a:ext uri="{FF2B5EF4-FFF2-40B4-BE49-F238E27FC236}">
                <a16:creationId xmlns:a16="http://schemas.microsoft.com/office/drawing/2014/main" id="{E3057EC1-2F24-41DC-B32F-799DD8C68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304" y="1600200"/>
            <a:ext cx="5016500" cy="293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E28A26F-45B4-459F-9974-E16C28E30CB0}"/>
              </a:ext>
            </a:extLst>
          </p:cNvPr>
          <p:cNvSpPr>
            <a:spLocks noChangeArrowheads="1"/>
          </p:cNvSpPr>
          <p:nvPr/>
        </p:nvSpPr>
        <p:spPr bwMode="auto">
          <a:xfrm>
            <a:off x="685800" y="838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latinLnBrk="0">
              <a:spcBef>
                <a:spcPct val="0"/>
              </a:spcBef>
              <a:buSzTx/>
              <a:buFontTx/>
              <a:buNone/>
            </a:pPr>
            <a:r>
              <a:rPr kumimoji="0" lang="en-US" altLang="ko-KR" sz="4000">
                <a:solidFill>
                  <a:schemeClr val="tx2"/>
                </a:solidFill>
              </a:rPr>
              <a:t>Two types of Perceptual theories</a:t>
            </a:r>
          </a:p>
        </p:txBody>
      </p:sp>
      <p:sp>
        <p:nvSpPr>
          <p:cNvPr id="48131" name="Rectangle 3">
            <a:extLst>
              <a:ext uri="{FF2B5EF4-FFF2-40B4-BE49-F238E27FC236}">
                <a16:creationId xmlns:a16="http://schemas.microsoft.com/office/drawing/2014/main" id="{BD0A3E6B-DC67-474C-B24C-1ECD4A882145}"/>
              </a:ext>
            </a:extLst>
          </p:cNvPr>
          <p:cNvSpPr>
            <a:spLocks noChangeArrowheads="1"/>
          </p:cNvSpPr>
          <p:nvPr/>
        </p:nvSpPr>
        <p:spPr bwMode="auto">
          <a:xfrm>
            <a:off x="395288" y="1589112"/>
            <a:ext cx="8153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atinLnBrk="0">
              <a:lnSpc>
                <a:spcPct val="80000"/>
              </a:lnSpc>
            </a:pPr>
            <a:r>
              <a:rPr kumimoji="0" lang="en-US" altLang="ko-KR" dirty="0"/>
              <a:t>Direct Perception theories</a:t>
            </a:r>
          </a:p>
          <a:p>
            <a:pPr lvl="1" latinLnBrk="0">
              <a:lnSpc>
                <a:spcPct val="80000"/>
              </a:lnSpc>
            </a:pPr>
            <a:r>
              <a:rPr kumimoji="0" lang="en-US" altLang="ko-KR" dirty="0"/>
              <a:t>Perception comes from the stimuli in the environment</a:t>
            </a:r>
          </a:p>
          <a:p>
            <a:pPr lvl="1" latinLnBrk="0">
              <a:lnSpc>
                <a:spcPct val="80000"/>
              </a:lnSpc>
            </a:pPr>
            <a:r>
              <a:rPr kumimoji="0" lang="en-US" altLang="ko-KR" dirty="0"/>
              <a:t>Bottom-up processing </a:t>
            </a:r>
          </a:p>
          <a:p>
            <a:pPr lvl="1" latinLnBrk="0">
              <a:lnSpc>
                <a:spcPct val="80000"/>
              </a:lnSpc>
            </a:pPr>
            <a:r>
              <a:rPr kumimoji="0" lang="en-US" altLang="ko-KR" dirty="0"/>
              <a:t>Parts are identified, put together, and then recognition occurs</a:t>
            </a:r>
          </a:p>
          <a:p>
            <a:pPr marL="457200" lvl="1" indent="0" latinLnBrk="0">
              <a:lnSpc>
                <a:spcPct val="80000"/>
              </a:lnSpc>
              <a:buNone/>
            </a:pPr>
            <a:endParaRPr kumimoji="0" lang="en-US" altLang="ko-KR" sz="1100" dirty="0"/>
          </a:p>
          <a:p>
            <a:pPr latinLnBrk="0">
              <a:lnSpc>
                <a:spcPct val="80000"/>
              </a:lnSpc>
            </a:pPr>
            <a:r>
              <a:rPr kumimoji="0" lang="en-US" altLang="ko-KR" dirty="0"/>
              <a:t>Constructive Perception theories</a:t>
            </a:r>
          </a:p>
          <a:p>
            <a:pPr lvl="1" latinLnBrk="0">
              <a:lnSpc>
                <a:spcPct val="80000"/>
              </a:lnSpc>
            </a:pPr>
            <a:r>
              <a:rPr kumimoji="0" lang="en-US" altLang="ko-KR" dirty="0"/>
              <a:t>People actively construct perceptions using information based on expectations</a:t>
            </a:r>
          </a:p>
          <a:p>
            <a:pPr lvl="1" latinLnBrk="0">
              <a:lnSpc>
                <a:spcPct val="80000"/>
              </a:lnSpc>
            </a:pPr>
            <a:r>
              <a:rPr kumimoji="0" lang="en-US" altLang="ko-KR" dirty="0"/>
              <a:t>Top-down processing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813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81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0C76D2F-A138-49EF-9822-BF49C816179C}"/>
              </a:ext>
            </a:extLst>
          </p:cNvPr>
          <p:cNvSpPr>
            <a:spLocks noGrp="1" noChangeArrowheads="1"/>
          </p:cNvSpPr>
          <p:nvPr>
            <p:ph type="title"/>
          </p:nvPr>
        </p:nvSpPr>
        <p:spPr>
          <a:xfrm>
            <a:off x="685800" y="838200"/>
            <a:ext cx="7772400" cy="381000"/>
          </a:xfrm>
        </p:spPr>
        <p:txBody>
          <a:bodyPr/>
          <a:lstStyle/>
          <a:p>
            <a:r>
              <a:rPr lang="en-US" altLang="ko-KR">
                <a:ea typeface="굴림" panose="020B0600000101010101" pitchFamily="50" charset="-127"/>
              </a:rPr>
              <a:t>Top-down Processing Evidence </a:t>
            </a:r>
          </a:p>
        </p:txBody>
      </p:sp>
      <p:sp>
        <p:nvSpPr>
          <p:cNvPr id="54275" name="Rectangle 3">
            <a:extLst>
              <a:ext uri="{FF2B5EF4-FFF2-40B4-BE49-F238E27FC236}">
                <a16:creationId xmlns:a16="http://schemas.microsoft.com/office/drawing/2014/main" id="{CA052AA0-47E5-4737-8BC0-0C66854DA668}"/>
              </a:ext>
            </a:extLst>
          </p:cNvPr>
          <p:cNvSpPr>
            <a:spLocks noGrp="1" noChangeArrowheads="1"/>
          </p:cNvSpPr>
          <p:nvPr>
            <p:ph type="body" sz="half" idx="1"/>
          </p:nvPr>
        </p:nvSpPr>
        <p:spPr>
          <a:xfrm>
            <a:off x="685800" y="1707405"/>
            <a:ext cx="3810000" cy="4572000"/>
          </a:xfrm>
        </p:spPr>
        <p:txBody>
          <a:bodyPr/>
          <a:lstStyle/>
          <a:p>
            <a:pPr marL="0" indent="0"/>
            <a:r>
              <a:rPr lang="en-US" altLang="ko-KR" sz="3200">
                <a:ea typeface="굴림" panose="020B0600000101010101" pitchFamily="50" charset="-127"/>
              </a:rPr>
              <a:t>Context effects</a:t>
            </a:r>
          </a:p>
          <a:p>
            <a:pPr marL="0" indent="0"/>
            <a:endParaRPr lang="ko-KR" altLang="en-US" sz="3200">
              <a:ea typeface="굴림" panose="020B0600000101010101" pitchFamily="50" charset="-127"/>
            </a:endParaRPr>
          </a:p>
        </p:txBody>
      </p:sp>
      <p:sp>
        <p:nvSpPr>
          <p:cNvPr id="32772" name="Text Box 5">
            <a:extLst>
              <a:ext uri="{FF2B5EF4-FFF2-40B4-BE49-F238E27FC236}">
                <a16:creationId xmlns:a16="http://schemas.microsoft.com/office/drawing/2014/main" id="{7B798E10-B668-4B2B-B6ED-CDC0A44D9333}"/>
              </a:ext>
            </a:extLst>
          </p:cNvPr>
          <p:cNvSpPr txBox="1">
            <a:spLocks noChangeArrowheads="1"/>
          </p:cNvSpPr>
          <p:nvPr/>
        </p:nvSpPr>
        <p:spPr bwMode="auto">
          <a:xfrm>
            <a:off x="228600" y="4069605"/>
            <a:ext cx="855027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0" hangingPunct="1">
              <a:spcBef>
                <a:spcPct val="0"/>
              </a:spcBef>
              <a:buSzTx/>
              <a:buFontTx/>
              <a:buNone/>
            </a:pPr>
            <a:endParaRPr kumimoji="0" lang="ko-KR" altLang="en-US" sz="2400">
              <a:latin typeface="Jokerman" panose="04090605060006020702" pitchFamily="82" charset="0"/>
            </a:endParaRPr>
          </a:p>
          <a:p>
            <a:pPr eaLnBrk="1" latinLnBrk="0" hangingPunct="1">
              <a:spcBef>
                <a:spcPct val="0"/>
              </a:spcBef>
              <a:buSzTx/>
              <a:buFontTx/>
              <a:buNone/>
            </a:pPr>
            <a:endParaRPr kumimoji="0" lang="ko-KR" altLang="en-US" sz="1800">
              <a:latin typeface="Jokerman" panose="04090605060006020702" pitchFamily="82" charset="0"/>
            </a:endParaRPr>
          </a:p>
        </p:txBody>
      </p:sp>
      <p:pic>
        <p:nvPicPr>
          <p:cNvPr id="54278" name="Picture 6" descr="Picture3">
            <a:extLst>
              <a:ext uri="{FF2B5EF4-FFF2-40B4-BE49-F238E27FC236}">
                <a16:creationId xmlns:a16="http://schemas.microsoft.com/office/drawing/2014/main" id="{5FEDBEBC-9F8F-4DBC-BA01-DFEC504F6C3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33400" y="4222005"/>
            <a:ext cx="8001000" cy="2519363"/>
          </a:xfrm>
        </p:spPr>
      </p:pic>
      <p:sp>
        <p:nvSpPr>
          <p:cNvPr id="32774" name="FlagCount" hidden="1">
            <a:hlinkClick r:id="rId4" action="ppaction://hlinkfile"/>
            <a:extLst>
              <a:ext uri="{FF2B5EF4-FFF2-40B4-BE49-F238E27FC236}">
                <a16:creationId xmlns:a16="http://schemas.microsoft.com/office/drawing/2014/main" id="{D4346BBE-0793-486A-A0F6-67273D6476DE}"/>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spcBef>
                <a:spcPct val="20000"/>
              </a:spcBef>
              <a:buSzPct val="150000"/>
              <a:buChar char="•"/>
              <a:defRPr sz="36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SzPct val="130000"/>
              <a:buChar char="•"/>
              <a:defRPr sz="2800">
                <a:solidFill>
                  <a:schemeClr val="tx1"/>
                </a:solidFill>
                <a:latin typeface="Times New Roman" panose="02020603050405020304" pitchFamily="18" charset="0"/>
              </a:defRPr>
            </a:lvl3pPr>
            <a:lvl4pPr marL="1600200" indent="-228600" eaLnBrk="0" hangingPunct="0">
              <a:spcBef>
                <a:spcPct val="20000"/>
              </a:spcBef>
              <a:buChar char="–"/>
              <a:defRPr sz="24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latinLnBrk="0" hangingPunct="1">
              <a:spcBef>
                <a:spcPct val="0"/>
              </a:spcBef>
              <a:buSzTx/>
              <a:buFontTx/>
              <a:buNone/>
            </a:pPr>
            <a:r>
              <a:rPr kumimoji="0" lang="en-US" altLang="ko-KR" sz="1400" b="1">
                <a:latin typeface="Tahoma" panose="020B0604030504040204" pitchFamily="34" charset="0"/>
              </a:rPr>
              <a:t>0</a:t>
            </a:r>
          </a:p>
        </p:txBody>
      </p:sp>
      <p:pic>
        <p:nvPicPr>
          <p:cNvPr id="32775" name="Picture 10" descr="0318">
            <a:extLst>
              <a:ext uri="{FF2B5EF4-FFF2-40B4-BE49-F238E27FC236}">
                <a16:creationId xmlns:a16="http://schemas.microsoft.com/office/drawing/2014/main" id="{C5FFE937-96EA-425C-A8EF-D0C30F7871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0850" y="2240805"/>
            <a:ext cx="57023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083B669-DC16-42B6-9C06-00F645479547}"/>
              </a:ext>
            </a:extLst>
          </p:cNvPr>
          <p:cNvSpPr>
            <a:spLocks noGrp="1"/>
          </p:cNvSpPr>
          <p:nvPr>
            <p:ph type="title"/>
          </p:nvPr>
        </p:nvSpPr>
        <p:spPr>
          <a:xfrm>
            <a:off x="685800" y="620688"/>
            <a:ext cx="7772400" cy="381000"/>
          </a:xfrm>
        </p:spPr>
        <p:txBody>
          <a:bodyPr/>
          <a:lstStyle/>
          <a:p>
            <a:r>
              <a:rPr lang="en-US" altLang="ko-KR" dirty="0">
                <a:ea typeface="굴림" panose="020B0600000101010101" pitchFamily="50" charset="-127"/>
              </a:rPr>
              <a:t>Perceptual Illusions</a:t>
            </a:r>
          </a:p>
        </p:txBody>
      </p:sp>
      <p:pic>
        <p:nvPicPr>
          <p:cNvPr id="4099" name="Picture 5">
            <a:extLst>
              <a:ext uri="{FF2B5EF4-FFF2-40B4-BE49-F238E27FC236}">
                <a16:creationId xmlns:a16="http://schemas.microsoft.com/office/drawing/2014/main" id="{9F704515-D5D4-432F-9268-37E2D369A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268761"/>
            <a:ext cx="4608511"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336EF1BF-469A-4EC3-A76A-AC2133BC3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280211"/>
            <a:ext cx="4176464" cy="310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04-38 W-060">
            <a:extLst>
              <a:ext uri="{FF2B5EF4-FFF2-40B4-BE49-F238E27FC236}">
                <a16:creationId xmlns:a16="http://schemas.microsoft.com/office/drawing/2014/main" id="{B961632D-F96D-4FEB-90C6-D09F283EC3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b="43640"/>
          <a:stretch/>
        </p:blipFill>
        <p:spPr bwMode="auto">
          <a:xfrm>
            <a:off x="179513" y="4437112"/>
            <a:ext cx="1512168"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MullerLyre">
            <a:extLst>
              <a:ext uri="{FF2B5EF4-FFF2-40B4-BE49-F238E27FC236}">
                <a16:creationId xmlns:a16="http://schemas.microsoft.com/office/drawing/2014/main" id="{22BE7D62-B62E-4143-8CA5-E4B00FDB72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7266" y="4448321"/>
            <a:ext cx="3740838" cy="2374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a:extLst>
              <a:ext uri="{FF2B5EF4-FFF2-40B4-BE49-F238E27FC236}">
                <a16:creationId xmlns:a16="http://schemas.microsoft.com/office/drawing/2014/main" id="{88856C02-4773-43F3-BBCC-E53EF0FDFBF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3689" y="4446108"/>
            <a:ext cx="3452807" cy="23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5555FAF-2246-4D91-A950-972CD5C21688}"/>
              </a:ext>
            </a:extLst>
          </p:cNvPr>
          <p:cNvSpPr>
            <a:spLocks noGrp="1" noChangeArrowheads="1"/>
          </p:cNvSpPr>
          <p:nvPr>
            <p:ph type="title"/>
          </p:nvPr>
        </p:nvSpPr>
        <p:spPr/>
        <p:txBody>
          <a:bodyPr/>
          <a:lstStyle/>
          <a:p>
            <a:endParaRPr lang="ko-KR" altLang="en-US">
              <a:ea typeface="굴림" panose="020B0600000101010101" pitchFamily="50" charset="-127"/>
            </a:endParaRPr>
          </a:p>
        </p:txBody>
      </p:sp>
      <p:pic>
        <p:nvPicPr>
          <p:cNvPr id="7171" name="Picture 20" descr="04-11 W-038">
            <a:extLst>
              <a:ext uri="{FF2B5EF4-FFF2-40B4-BE49-F238E27FC236}">
                <a16:creationId xmlns:a16="http://schemas.microsoft.com/office/drawing/2014/main" id="{C88BEC5D-9049-4526-B2E4-26EA19BF54A6}"/>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b="16837"/>
          <a:stretch>
            <a:fillRect/>
          </a:stretch>
        </p:blipFill>
        <p:spPr>
          <a:xfrm>
            <a:off x="107504" y="692696"/>
            <a:ext cx="8928992" cy="614407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5604AED-A971-44FA-9E9A-019C64B26957}"/>
              </a:ext>
            </a:extLst>
          </p:cNvPr>
          <p:cNvSpPr>
            <a:spLocks noGrp="1" noChangeArrowheads="1"/>
          </p:cNvSpPr>
          <p:nvPr>
            <p:ph type="title"/>
          </p:nvPr>
        </p:nvSpPr>
        <p:spPr/>
        <p:txBody>
          <a:bodyPr/>
          <a:lstStyle/>
          <a:p>
            <a:r>
              <a:rPr lang="en-US" altLang="ko-KR" sz="3600">
                <a:ea typeface="굴림" panose="020B0600000101010101" pitchFamily="50" charset="-127"/>
              </a:rPr>
              <a:t>Main topics</a:t>
            </a:r>
          </a:p>
        </p:txBody>
      </p:sp>
      <p:sp>
        <p:nvSpPr>
          <p:cNvPr id="8195" name="Rectangle 3">
            <a:extLst>
              <a:ext uri="{FF2B5EF4-FFF2-40B4-BE49-F238E27FC236}">
                <a16:creationId xmlns:a16="http://schemas.microsoft.com/office/drawing/2014/main" id="{EB55C89B-1C61-4301-A1DE-9C0D105689FF}"/>
              </a:ext>
            </a:extLst>
          </p:cNvPr>
          <p:cNvSpPr>
            <a:spLocks noGrp="1" noChangeArrowheads="1"/>
          </p:cNvSpPr>
          <p:nvPr>
            <p:ph type="body" idx="1"/>
          </p:nvPr>
        </p:nvSpPr>
        <p:spPr>
          <a:xfrm>
            <a:off x="685800" y="1600200"/>
            <a:ext cx="8134672" cy="4572000"/>
          </a:xfrm>
        </p:spPr>
        <p:txBody>
          <a:bodyPr/>
          <a:lstStyle/>
          <a:p>
            <a:pPr>
              <a:lnSpc>
                <a:spcPct val="80000"/>
              </a:lnSpc>
            </a:pPr>
            <a:r>
              <a:rPr lang="en-US" altLang="ko-KR" sz="3200" dirty="0">
                <a:ea typeface="굴림" panose="020B0600000101010101" pitchFamily="50" charset="-127"/>
              </a:rPr>
              <a:t>Depth perception, Gestalt principles </a:t>
            </a:r>
          </a:p>
          <a:p>
            <a:pPr>
              <a:lnSpc>
                <a:spcPct val="80000"/>
              </a:lnSpc>
            </a:pPr>
            <a:r>
              <a:rPr lang="en-US" altLang="ko-KR" sz="3200" dirty="0">
                <a:ea typeface="굴림" panose="020B0600000101010101" pitchFamily="50" charset="-127"/>
              </a:rPr>
              <a:t>Applying Gestalt to Korean word Experiments</a:t>
            </a:r>
          </a:p>
          <a:p>
            <a:pPr>
              <a:lnSpc>
                <a:spcPct val="80000"/>
              </a:lnSpc>
            </a:pPr>
            <a:endParaRPr lang="en-US" altLang="ko-KR" sz="3200" dirty="0">
              <a:ea typeface="굴림" panose="020B0600000101010101" pitchFamily="50" charset="-127"/>
            </a:endParaRPr>
          </a:p>
          <a:p>
            <a:pPr>
              <a:lnSpc>
                <a:spcPct val="80000"/>
              </a:lnSpc>
            </a:pPr>
            <a:r>
              <a:rPr lang="en-US" altLang="ko-KR" sz="3200" dirty="0">
                <a:ea typeface="굴림" panose="020B0600000101010101" pitchFamily="50" charset="-127"/>
              </a:rPr>
              <a:t>Pattern recognition</a:t>
            </a:r>
          </a:p>
          <a:p>
            <a:pPr>
              <a:lnSpc>
                <a:spcPct val="80000"/>
              </a:lnSpc>
              <a:buFontTx/>
              <a:buNone/>
            </a:pPr>
            <a:r>
              <a:rPr lang="en-US" altLang="ko-KR" sz="3200" dirty="0">
                <a:ea typeface="굴림" panose="020B0600000101010101" pitchFamily="50" charset="-127"/>
              </a:rPr>
              <a:t>              1.  template theory</a:t>
            </a:r>
          </a:p>
          <a:p>
            <a:pPr>
              <a:lnSpc>
                <a:spcPct val="80000"/>
              </a:lnSpc>
              <a:buFontTx/>
              <a:buNone/>
            </a:pPr>
            <a:r>
              <a:rPr lang="en-US" altLang="ko-KR" sz="3200" dirty="0">
                <a:ea typeface="굴림" panose="020B0600000101010101" pitchFamily="50" charset="-127"/>
              </a:rPr>
              <a:t>              2.  prototype theory</a:t>
            </a:r>
          </a:p>
          <a:p>
            <a:pPr>
              <a:lnSpc>
                <a:spcPct val="80000"/>
              </a:lnSpc>
              <a:buFontTx/>
              <a:buNone/>
            </a:pPr>
            <a:r>
              <a:rPr lang="en-US" altLang="ko-KR" sz="3200" dirty="0">
                <a:ea typeface="굴림" panose="020B0600000101010101" pitchFamily="50" charset="-127"/>
              </a:rPr>
              <a:t>              3. feature theory </a:t>
            </a:r>
          </a:p>
          <a:p>
            <a:pPr>
              <a:lnSpc>
                <a:spcPct val="80000"/>
              </a:lnSpc>
              <a:buFontTx/>
              <a:buNone/>
            </a:pPr>
            <a:r>
              <a:rPr lang="en-US" altLang="ko-KR" sz="3200" dirty="0">
                <a:ea typeface="굴림" panose="020B0600000101010101" pitchFamily="50" charset="-127"/>
              </a:rPr>
              <a:t>  </a:t>
            </a:r>
          </a:p>
          <a:p>
            <a:pPr>
              <a:lnSpc>
                <a:spcPct val="80000"/>
              </a:lnSpc>
            </a:pPr>
            <a:r>
              <a:rPr lang="en-US" altLang="ko-KR" sz="3200" dirty="0">
                <a:ea typeface="굴림" panose="020B0600000101010101" pitchFamily="50" charset="-127"/>
              </a:rPr>
              <a:t>Whole versus part ?</a:t>
            </a:r>
          </a:p>
          <a:p>
            <a:pPr>
              <a:lnSpc>
                <a:spcPct val="80000"/>
              </a:lnSpc>
              <a:buFontTx/>
              <a:buNone/>
            </a:pPr>
            <a:endParaRPr lang="en-US" altLang="ko-KR" sz="3200" dirty="0">
              <a:ea typeface="굴림" panose="020B0600000101010101" pitchFamily="50" charset="-127"/>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BCC09FD-E86A-4DEF-821F-ABC3862FA4C6}"/>
              </a:ext>
            </a:extLst>
          </p:cNvPr>
          <p:cNvSpPr>
            <a:spLocks noGrp="1" noChangeArrowheads="1"/>
          </p:cNvSpPr>
          <p:nvPr>
            <p:ph type="title"/>
          </p:nvPr>
        </p:nvSpPr>
        <p:spPr/>
        <p:txBody>
          <a:bodyPr/>
          <a:lstStyle/>
          <a:p>
            <a:r>
              <a:rPr lang="en-US" altLang="ko-KR">
                <a:ea typeface="굴림" panose="020B0600000101010101" pitchFamily="50" charset="-127"/>
              </a:rPr>
              <a:t>Perceptual Basics</a:t>
            </a:r>
          </a:p>
        </p:txBody>
      </p:sp>
      <p:sp>
        <p:nvSpPr>
          <p:cNvPr id="18435" name="Rectangle 3">
            <a:extLst>
              <a:ext uri="{FF2B5EF4-FFF2-40B4-BE49-F238E27FC236}">
                <a16:creationId xmlns:a16="http://schemas.microsoft.com/office/drawing/2014/main" id="{7204F4C5-F50C-41D3-8C65-A3650A33B0FB}"/>
              </a:ext>
            </a:extLst>
          </p:cNvPr>
          <p:cNvSpPr>
            <a:spLocks noGrp="1" noChangeArrowheads="1"/>
          </p:cNvSpPr>
          <p:nvPr>
            <p:ph type="body" idx="1"/>
          </p:nvPr>
        </p:nvSpPr>
        <p:spPr>
          <a:xfrm>
            <a:off x="152400" y="1828800"/>
            <a:ext cx="4648200" cy="4724400"/>
          </a:xfrm>
        </p:spPr>
        <p:txBody>
          <a:bodyPr/>
          <a:lstStyle/>
          <a:p>
            <a:r>
              <a:rPr lang="en-US" altLang="ko-KR">
                <a:ea typeface="굴림" panose="020B0600000101010101" pitchFamily="50" charset="-127"/>
              </a:rPr>
              <a:t>Perceptual Constancy</a:t>
            </a:r>
          </a:p>
          <a:p>
            <a:pPr lvl="1"/>
            <a:r>
              <a:rPr lang="en-US" altLang="ko-KR">
                <a:ea typeface="굴림" panose="020B0600000101010101" pitchFamily="50" charset="-127"/>
              </a:rPr>
              <a:t>Object remains the same even though our sensation of the object changes 	</a:t>
            </a:r>
          </a:p>
          <a:p>
            <a:r>
              <a:rPr lang="en-US" altLang="ko-KR">
                <a:ea typeface="굴림" panose="020B0600000101010101" pitchFamily="50" charset="-127"/>
              </a:rPr>
              <a:t>Example: </a:t>
            </a:r>
          </a:p>
          <a:p>
            <a:pPr lvl="1"/>
            <a:r>
              <a:rPr lang="en-US" altLang="ko-KR">
                <a:ea typeface="굴림" panose="020B0600000101010101" pitchFamily="50" charset="-127"/>
              </a:rPr>
              <a:t>Shape constancy</a:t>
            </a:r>
          </a:p>
        </p:txBody>
      </p:sp>
      <p:pic>
        <p:nvPicPr>
          <p:cNvPr id="9220" name="Picture 7" descr="0309">
            <a:extLst>
              <a:ext uri="{FF2B5EF4-FFF2-40B4-BE49-F238E27FC236}">
                <a16:creationId xmlns:a16="http://schemas.microsoft.com/office/drawing/2014/main" id="{0212F967-9C32-4DE7-86F0-E75C4B56CC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531813"/>
            <a:ext cx="1892300" cy="632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943F070-DE93-443B-9896-41B7FCA702DE}"/>
              </a:ext>
            </a:extLst>
          </p:cNvPr>
          <p:cNvSpPr>
            <a:spLocks noGrp="1" noChangeArrowheads="1"/>
          </p:cNvSpPr>
          <p:nvPr>
            <p:ph type="title"/>
          </p:nvPr>
        </p:nvSpPr>
        <p:spPr>
          <a:xfrm>
            <a:off x="685800" y="838200"/>
            <a:ext cx="7772400" cy="381000"/>
          </a:xfrm>
        </p:spPr>
        <p:txBody>
          <a:bodyPr/>
          <a:lstStyle/>
          <a:p>
            <a:r>
              <a:rPr lang="en-US" altLang="ko-KR">
                <a:ea typeface="굴림" panose="020B0600000101010101" pitchFamily="50" charset="-127"/>
              </a:rPr>
              <a:t>Depth Perception</a:t>
            </a:r>
          </a:p>
        </p:txBody>
      </p:sp>
      <p:sp>
        <p:nvSpPr>
          <p:cNvPr id="19459" name="Rectangle 3">
            <a:extLst>
              <a:ext uri="{FF2B5EF4-FFF2-40B4-BE49-F238E27FC236}">
                <a16:creationId xmlns:a16="http://schemas.microsoft.com/office/drawing/2014/main" id="{83ED83A8-48C0-4B23-969E-482467EC47FA}"/>
              </a:ext>
            </a:extLst>
          </p:cNvPr>
          <p:cNvSpPr>
            <a:spLocks noGrp="1" noChangeArrowheads="1"/>
          </p:cNvSpPr>
          <p:nvPr>
            <p:ph type="body" idx="1"/>
          </p:nvPr>
        </p:nvSpPr>
        <p:spPr>
          <a:xfrm>
            <a:off x="107504" y="1371600"/>
            <a:ext cx="9011344" cy="4648200"/>
          </a:xfrm>
        </p:spPr>
        <p:txBody>
          <a:bodyPr/>
          <a:lstStyle/>
          <a:p>
            <a:r>
              <a:rPr lang="en-US" altLang="ko-KR" dirty="0">
                <a:ea typeface="굴림" panose="020B0600000101010101" pitchFamily="50" charset="-127"/>
              </a:rPr>
              <a:t>The ability to see the world in 3 dimensions and detect distance</a:t>
            </a:r>
          </a:p>
          <a:p>
            <a:pPr lvl="1"/>
            <a:r>
              <a:rPr lang="en-US" altLang="ko-KR" dirty="0">
                <a:ea typeface="굴림" panose="020B0600000101010101" pitchFamily="50" charset="-127"/>
              </a:rPr>
              <a:t>Vision only has a 2-dimensional view</a:t>
            </a:r>
          </a:p>
          <a:p>
            <a:pPr lvl="1"/>
            <a:r>
              <a:rPr lang="en-US" altLang="ko-KR" dirty="0">
                <a:ea typeface="굴림" panose="020B0600000101010101" pitchFamily="50" charset="-127"/>
              </a:rPr>
              <a:t>We must interpret the information given to perceive depth</a:t>
            </a:r>
          </a:p>
          <a:p>
            <a:pPr lvl="1"/>
            <a:r>
              <a:rPr lang="en-US" altLang="ko-KR" dirty="0">
                <a:ea typeface="굴림" panose="020B0600000101010101" pitchFamily="50" charset="-127"/>
              </a:rPr>
              <a:t>We take flat images and create a three dimensional view</a:t>
            </a:r>
          </a:p>
          <a:p>
            <a:pPr lvl="1"/>
            <a:r>
              <a:rPr lang="en-US" altLang="ko-KR" dirty="0">
                <a:ea typeface="굴림" panose="020B0600000101010101" pitchFamily="50" charset="-127"/>
              </a:rPr>
              <a:t>Optical illusions demonstrate that this interpretation does not always have to be correct</a:t>
            </a:r>
          </a:p>
          <a:p>
            <a:endParaRPr lang="en-US" altLang="ko-KR" dirty="0">
              <a:ea typeface="굴림" panose="020B0600000101010101" pitchFamily="50" charset="-127"/>
            </a:endParaRPr>
          </a:p>
          <a:p>
            <a:endParaRPr lang="en-US" altLang="ko-KR" dirty="0">
              <a:ea typeface="굴림" panose="020B0600000101010101" pitchFamily="50"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7">
            <a:extLst>
              <a:ext uri="{FF2B5EF4-FFF2-40B4-BE49-F238E27FC236}">
                <a16:creationId xmlns:a16="http://schemas.microsoft.com/office/drawing/2014/main" id="{8ECECC57-E097-4E8B-BA20-BC67636313EC}"/>
              </a:ext>
            </a:extLst>
          </p:cNvPr>
          <p:cNvSpPr>
            <a:spLocks noGrp="1" noChangeArrowheads="1"/>
          </p:cNvSpPr>
          <p:nvPr>
            <p:ph type="title"/>
          </p:nvPr>
        </p:nvSpPr>
        <p:spPr>
          <a:xfrm>
            <a:off x="685800" y="838200"/>
            <a:ext cx="7772400" cy="381000"/>
          </a:xfrm>
        </p:spPr>
        <p:txBody>
          <a:bodyPr/>
          <a:lstStyle/>
          <a:p>
            <a:r>
              <a:rPr lang="en-US" altLang="ko-KR">
                <a:ea typeface="굴림" panose="020B0600000101010101" pitchFamily="50" charset="-127"/>
              </a:rPr>
              <a:t>Monocular Depth Cues</a:t>
            </a:r>
          </a:p>
        </p:txBody>
      </p:sp>
      <p:pic>
        <p:nvPicPr>
          <p:cNvPr id="11267" name="Picture 5" descr="image010">
            <a:extLst>
              <a:ext uri="{FF2B5EF4-FFF2-40B4-BE49-F238E27FC236}">
                <a16:creationId xmlns:a16="http://schemas.microsoft.com/office/drawing/2014/main" id="{A8FB1F7B-5C1C-401E-9A08-834733160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517" y="1418164"/>
            <a:ext cx="6228965" cy="539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ADBF1CC-96A8-4C47-82D8-85BBFEF76331}"/>
              </a:ext>
            </a:extLst>
          </p:cNvPr>
          <p:cNvSpPr>
            <a:spLocks noGrp="1" noChangeArrowheads="1"/>
          </p:cNvSpPr>
          <p:nvPr>
            <p:ph type="title"/>
          </p:nvPr>
        </p:nvSpPr>
        <p:spPr>
          <a:xfrm>
            <a:off x="-1044624" y="692696"/>
            <a:ext cx="7772401" cy="381000"/>
          </a:xfrm>
        </p:spPr>
        <p:txBody>
          <a:bodyPr/>
          <a:lstStyle/>
          <a:p>
            <a:r>
              <a:rPr lang="en-US" altLang="ko-KR" dirty="0">
                <a:ea typeface="굴림" panose="020B0600000101010101" pitchFamily="50" charset="-127"/>
              </a:rPr>
              <a:t>Monocular Depth Cues</a:t>
            </a:r>
          </a:p>
        </p:txBody>
      </p:sp>
      <p:sp>
        <p:nvSpPr>
          <p:cNvPr id="24579" name="Rectangle 3">
            <a:extLst>
              <a:ext uri="{FF2B5EF4-FFF2-40B4-BE49-F238E27FC236}">
                <a16:creationId xmlns:a16="http://schemas.microsoft.com/office/drawing/2014/main" id="{26FCE016-8898-409A-AC4D-B58F14B0D6AF}"/>
              </a:ext>
            </a:extLst>
          </p:cNvPr>
          <p:cNvSpPr>
            <a:spLocks noGrp="1" noChangeArrowheads="1"/>
          </p:cNvSpPr>
          <p:nvPr>
            <p:ph type="body" idx="1"/>
          </p:nvPr>
        </p:nvSpPr>
        <p:spPr>
          <a:xfrm>
            <a:off x="304800" y="2237184"/>
            <a:ext cx="8077200" cy="4648200"/>
          </a:xfrm>
        </p:spPr>
        <p:txBody>
          <a:bodyPr/>
          <a:lstStyle/>
          <a:p>
            <a:pPr>
              <a:lnSpc>
                <a:spcPct val="90000"/>
              </a:lnSpc>
            </a:pPr>
            <a:r>
              <a:rPr lang="en-US" altLang="ko-KR">
                <a:ea typeface="굴림" panose="020B0600000101010101" pitchFamily="50" charset="-127"/>
              </a:rPr>
              <a:t>Linear Perspective</a:t>
            </a:r>
          </a:p>
          <a:p>
            <a:pPr lvl="1">
              <a:lnSpc>
                <a:spcPct val="90000"/>
              </a:lnSpc>
            </a:pPr>
            <a:r>
              <a:rPr lang="en-US" altLang="ko-KR">
                <a:ea typeface="굴림" panose="020B0600000101010101" pitchFamily="50" charset="-127"/>
              </a:rPr>
              <a:t>Parallel lines </a:t>
            </a:r>
          </a:p>
          <a:p>
            <a:pPr lvl="1">
              <a:lnSpc>
                <a:spcPct val="90000"/>
              </a:lnSpc>
              <a:buFontTx/>
              <a:buNone/>
            </a:pPr>
            <a:r>
              <a:rPr lang="en-US" altLang="ko-KR">
                <a:ea typeface="굴림" panose="020B0600000101010101" pitchFamily="50" charset="-127"/>
              </a:rPr>
              <a:t>converge in distance</a:t>
            </a:r>
          </a:p>
          <a:p>
            <a:pPr>
              <a:lnSpc>
                <a:spcPct val="90000"/>
              </a:lnSpc>
            </a:pPr>
            <a:r>
              <a:rPr lang="en-US" altLang="ko-KR">
                <a:ea typeface="굴림" panose="020B0600000101010101" pitchFamily="50" charset="-127"/>
              </a:rPr>
              <a:t>Aerial Perspective</a:t>
            </a:r>
          </a:p>
          <a:p>
            <a:pPr lvl="1">
              <a:lnSpc>
                <a:spcPct val="90000"/>
              </a:lnSpc>
            </a:pPr>
            <a:r>
              <a:rPr lang="en-US" altLang="ko-KR">
                <a:ea typeface="굴림" panose="020B0600000101010101" pitchFamily="50" charset="-127"/>
              </a:rPr>
              <a:t>Images seem blurry, the farther away</a:t>
            </a:r>
          </a:p>
          <a:p>
            <a:pPr>
              <a:lnSpc>
                <a:spcPct val="90000"/>
              </a:lnSpc>
            </a:pPr>
            <a:r>
              <a:rPr lang="en-US" altLang="ko-KR">
                <a:ea typeface="굴림" panose="020B0600000101010101" pitchFamily="50" charset="-127"/>
              </a:rPr>
              <a:t>Motion Parallax</a:t>
            </a:r>
          </a:p>
          <a:p>
            <a:pPr lvl="1">
              <a:lnSpc>
                <a:spcPct val="90000"/>
              </a:lnSpc>
            </a:pPr>
            <a:r>
              <a:rPr lang="en-US" altLang="ko-KR">
                <a:ea typeface="굴림" panose="020B0600000101010101" pitchFamily="50" charset="-127"/>
              </a:rPr>
              <a:t>Objects get smaller at decreasing speed in distance</a:t>
            </a:r>
          </a:p>
          <a:p>
            <a:pPr>
              <a:lnSpc>
                <a:spcPct val="90000"/>
              </a:lnSpc>
            </a:pPr>
            <a:endParaRPr lang="ko-KR" altLang="en-US">
              <a:ea typeface="굴림" panose="020B0600000101010101" pitchFamily="50" charset="-127"/>
            </a:endParaRPr>
          </a:p>
        </p:txBody>
      </p:sp>
      <p:pic>
        <p:nvPicPr>
          <p:cNvPr id="12292" name="Picture 9" descr="그림1">
            <a:extLst>
              <a:ext uri="{FF2B5EF4-FFF2-40B4-BE49-F238E27FC236}">
                <a16:creationId xmlns:a16="http://schemas.microsoft.com/office/drawing/2014/main" id="{2ADA805A-380D-4125-BC78-300C30CB0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588" y="1240904"/>
            <a:ext cx="4443412"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PTVERSION" val="XP"/>
  <p:tag name="ISGAMESHOW" val="False"/>
</p:tagLst>
</file>

<file path=ppt/tags/tag2.xml><?xml version="1.0" encoding="utf-8"?>
<p:tagLst xmlns:a="http://schemas.openxmlformats.org/drawingml/2006/main" xmlns:r="http://schemas.openxmlformats.org/officeDocument/2006/relationships" xmlns:p="http://schemas.openxmlformats.org/presentationml/2006/main">
  <p:tag name="TITLE" val=""/>
  <p:tag name="CHARTLABELS" val=""/>
  <p:tag name="VALUES" val=" "/>
</p:tagLst>
</file>

<file path=ppt/tags/tag3.xml><?xml version="1.0" encoding="utf-8"?>
<p:tagLst xmlns:a="http://schemas.openxmlformats.org/drawingml/2006/main" xmlns:r="http://schemas.openxmlformats.org/officeDocument/2006/relationships" xmlns:p="http://schemas.openxmlformats.org/presentationml/2006/main">
  <p:tag name="TITLE" val=""/>
  <p:tag name="CHARTLABELS" val=""/>
  <p:tag name="VALUES" val=" "/>
</p:tagLst>
</file>

<file path=ppt/tags/tag4.xml><?xml version="1.0" encoding="utf-8"?>
<p:tagLst xmlns:a="http://schemas.openxmlformats.org/drawingml/2006/main" xmlns:r="http://schemas.openxmlformats.org/officeDocument/2006/relationships" xmlns:p="http://schemas.openxmlformats.org/presentationml/2006/main">
  <p:tag name="TITLE" val=""/>
  <p:tag name="CHARTLABELS" val=""/>
  <p:tag name="VALUES" val=" "/>
</p:tagLst>
</file>

<file path=ppt/theme/theme1.xml><?xml version="1.0" encoding="utf-8"?>
<a:theme xmlns:a="http://schemas.openxmlformats.org/drawingml/2006/main" name="MMgr Author template">
  <a:themeElements>
    <a:clrScheme name="MMgr Author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Mgr Author 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Mgr Author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Mgr Author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Mgr Author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Mgr Author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Mgr Author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Mgr Author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Mgr Author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2878</TotalTime>
  <Words>1220</Words>
  <Application>Microsoft Office PowerPoint</Application>
  <PresentationFormat>화면 슬라이드 쇼(4:3)</PresentationFormat>
  <Paragraphs>172</Paragraphs>
  <Slides>29</Slides>
  <Notes>12</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29</vt:i4>
      </vt:variant>
    </vt:vector>
  </HeadingPairs>
  <TitlesOfParts>
    <vt:vector size="35" baseType="lpstr">
      <vt:lpstr>Hoefler Text</vt:lpstr>
      <vt:lpstr>Arial</vt:lpstr>
      <vt:lpstr>Jokerman</vt:lpstr>
      <vt:lpstr>Tahoma</vt:lpstr>
      <vt:lpstr>Times New Roman</vt:lpstr>
      <vt:lpstr>MMgr Author template</vt:lpstr>
      <vt:lpstr>Chapter 3: Perception</vt:lpstr>
      <vt:lpstr>Perception Is…</vt:lpstr>
      <vt:lpstr>Perceptual Illusions</vt:lpstr>
      <vt:lpstr>PowerPoint 프레젠테이션</vt:lpstr>
      <vt:lpstr>Main topics</vt:lpstr>
      <vt:lpstr>Perceptual Basics</vt:lpstr>
      <vt:lpstr>Depth Perception</vt:lpstr>
      <vt:lpstr>Monocular Depth Cues</vt:lpstr>
      <vt:lpstr>Monocular Depth Cues</vt:lpstr>
      <vt:lpstr>Binocular Depth Cues</vt:lpstr>
      <vt:lpstr>Gestalt’s View of Perception</vt:lpstr>
      <vt:lpstr>Gestalt’s Principles of Visual Perception</vt:lpstr>
      <vt:lpstr>Introducing recent research: Korean orthography</vt:lpstr>
      <vt:lpstr>Introducing recent research: Lee (2016)</vt:lpstr>
      <vt:lpstr>Pattern Recognition (Bottom-Up Processing Theories)</vt:lpstr>
      <vt:lpstr>Template Theory</vt:lpstr>
      <vt:lpstr>Template Theory</vt:lpstr>
      <vt:lpstr>Prototype Theories</vt:lpstr>
      <vt:lpstr>Prototype Evidence</vt:lpstr>
      <vt:lpstr>Prototype Evidence</vt:lpstr>
      <vt:lpstr>PowerPoint 프레젠테이션</vt:lpstr>
      <vt:lpstr>Research on Prototypes</vt:lpstr>
      <vt:lpstr>Feature Theories</vt:lpstr>
      <vt:lpstr>Feature Evidence</vt:lpstr>
      <vt:lpstr>PowerPoint 프레젠테이션</vt:lpstr>
      <vt:lpstr>Say what letter is? Global Precedence prevail</vt:lpstr>
      <vt:lpstr>Navon (1977)</vt:lpstr>
      <vt:lpstr>PowerPoint 프레젠테이션</vt:lpstr>
      <vt:lpstr>Top-down Processing Evidence </vt:lpstr>
    </vt:vector>
  </TitlesOfParts>
  <Company>Indiana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Perception</dc:title>
  <dc:creator>Donna Dahlgren</dc:creator>
  <cp:lastModifiedBy>Chloe Lee</cp:lastModifiedBy>
  <cp:revision>140</cp:revision>
  <cp:lastPrinted>2020-03-19T04:56:16Z</cp:lastPrinted>
  <dcterms:created xsi:type="dcterms:W3CDTF">2004-12-02T04:24:37Z</dcterms:created>
  <dcterms:modified xsi:type="dcterms:W3CDTF">2020-03-19T05:08:34Z</dcterms:modified>
</cp:coreProperties>
</file>