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9"/>
  </p:notesMasterIdLst>
  <p:handoutMasterIdLst>
    <p:handoutMasterId r:id="rId40"/>
  </p:handoutMasterIdLst>
  <p:sldIdLst>
    <p:sldId id="256" r:id="rId2"/>
    <p:sldId id="257" r:id="rId3"/>
    <p:sldId id="280" r:id="rId4"/>
    <p:sldId id="259" r:id="rId5"/>
    <p:sldId id="320" r:id="rId6"/>
    <p:sldId id="321" r:id="rId7"/>
    <p:sldId id="260" r:id="rId8"/>
    <p:sldId id="265" r:id="rId9"/>
    <p:sldId id="272" r:id="rId10"/>
    <p:sldId id="264" r:id="rId11"/>
    <p:sldId id="267" r:id="rId12"/>
    <p:sldId id="309" r:id="rId13"/>
    <p:sldId id="283" r:id="rId14"/>
    <p:sldId id="286" r:id="rId15"/>
    <p:sldId id="293" r:id="rId16"/>
    <p:sldId id="277" r:id="rId17"/>
    <p:sldId id="278" r:id="rId18"/>
    <p:sldId id="295" r:id="rId19"/>
    <p:sldId id="299" r:id="rId20"/>
    <p:sldId id="282" r:id="rId21"/>
    <p:sldId id="279" r:id="rId22"/>
    <p:sldId id="287" r:id="rId23"/>
    <p:sldId id="288" r:id="rId24"/>
    <p:sldId id="289" r:id="rId25"/>
    <p:sldId id="300" r:id="rId26"/>
    <p:sldId id="324" r:id="rId27"/>
    <p:sldId id="301" r:id="rId28"/>
    <p:sldId id="291" r:id="rId29"/>
    <p:sldId id="325" r:id="rId30"/>
    <p:sldId id="302" r:id="rId31"/>
    <p:sldId id="303" r:id="rId32"/>
    <p:sldId id="304" r:id="rId33"/>
    <p:sldId id="323" r:id="rId34"/>
    <p:sldId id="312" r:id="rId35"/>
    <p:sldId id="313" r:id="rId36"/>
    <p:sldId id="315" r:id="rId37"/>
    <p:sldId id="306" r:id="rId38"/>
  </p:sldIdLst>
  <p:sldSz cx="9144000" cy="6858000" type="screen4x3"/>
  <p:notesSz cx="9144000" cy="6858000"/>
  <p:custDataLst>
    <p:tags r:id="rId41"/>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CC"/>
    <a:srgbClr val="FFFF00"/>
    <a:srgbClr val="FFCC66"/>
    <a:srgbClr val="F39F2F"/>
    <a:srgbClr val="F0F0AE"/>
    <a:srgbClr val="33CC33"/>
    <a:srgbClr val="0066F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47" autoAdjust="0"/>
    <p:restoredTop sz="76700" autoAdjust="0"/>
  </p:normalViewPr>
  <p:slideViewPr>
    <p:cSldViewPr>
      <p:cViewPr varScale="1">
        <p:scale>
          <a:sx n="65" d="100"/>
          <a:sy n="65" d="100"/>
        </p:scale>
        <p:origin x="1603"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2FDC3DD-216A-4717-A0A3-6E90BF29F5E4}"/>
              </a:ext>
            </a:extLst>
          </p:cNvPr>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굴림" charset="-127"/>
                <a:cs typeface="Arial" charset="0"/>
              </a:defRPr>
            </a:lvl1pPr>
          </a:lstStyle>
          <a:p>
            <a:pPr>
              <a:defRPr/>
            </a:pPr>
            <a:endParaRPr lang="ko-KR" altLang="en-US"/>
          </a:p>
        </p:txBody>
      </p:sp>
      <p:sp>
        <p:nvSpPr>
          <p:cNvPr id="19459" name="Rectangle 3">
            <a:extLst>
              <a:ext uri="{FF2B5EF4-FFF2-40B4-BE49-F238E27FC236}">
                <a16:creationId xmlns:a16="http://schemas.microsoft.com/office/drawing/2014/main" id="{D0139196-BC71-4D2E-B9E3-FD5D7310AE3E}"/>
              </a:ext>
            </a:extLst>
          </p:cNvPr>
          <p:cNvSpPr>
            <a:spLocks noGrp="1" noChangeArrowheads="1"/>
          </p:cNvSpPr>
          <p:nvPr>
            <p:ph type="dt" sz="quarter"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굴림" charset="-127"/>
                <a:cs typeface="Arial" charset="0"/>
              </a:defRPr>
            </a:lvl1pPr>
          </a:lstStyle>
          <a:p>
            <a:pPr>
              <a:defRPr/>
            </a:pPr>
            <a:endParaRPr lang="ko-KR" altLang="en-US"/>
          </a:p>
        </p:txBody>
      </p:sp>
      <p:sp>
        <p:nvSpPr>
          <p:cNvPr id="19460" name="Rectangle 4">
            <a:extLst>
              <a:ext uri="{FF2B5EF4-FFF2-40B4-BE49-F238E27FC236}">
                <a16:creationId xmlns:a16="http://schemas.microsoft.com/office/drawing/2014/main" id="{E4AD7548-A4E3-4BFA-80A7-A2B43B9CE018}"/>
              </a:ext>
            </a:extLst>
          </p:cNvPr>
          <p:cNvSpPr>
            <a:spLocks noGrp="1" noChangeArrowheads="1"/>
          </p:cNvSpPr>
          <p:nvPr>
            <p:ph type="ftr" sz="quarter" idx="2"/>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굴림" charset="-127"/>
                <a:cs typeface="Arial" charset="0"/>
              </a:defRPr>
            </a:lvl1pPr>
          </a:lstStyle>
          <a:p>
            <a:pPr>
              <a:defRPr/>
            </a:pPr>
            <a:endParaRPr lang="ko-KR" altLang="en-US"/>
          </a:p>
        </p:txBody>
      </p:sp>
      <p:sp>
        <p:nvSpPr>
          <p:cNvPr id="19461" name="Rectangle 5">
            <a:extLst>
              <a:ext uri="{FF2B5EF4-FFF2-40B4-BE49-F238E27FC236}">
                <a16:creationId xmlns:a16="http://schemas.microsoft.com/office/drawing/2014/main" id="{0A30C839-33A4-4E37-95A0-3727F5B10D31}"/>
              </a:ext>
            </a:extLst>
          </p:cNvPr>
          <p:cNvSpPr>
            <a:spLocks noGrp="1" noChangeArrowheads="1"/>
          </p:cNvSpPr>
          <p:nvPr>
            <p:ph type="sldNum" sz="quarter" idx="3"/>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굴림" panose="020B0600000101010101" pitchFamily="50" charset="-127"/>
              </a:defRPr>
            </a:lvl1pPr>
          </a:lstStyle>
          <a:p>
            <a:pPr>
              <a:defRPr/>
            </a:pPr>
            <a:fld id="{E057B5E6-7AA1-4CAB-89C8-084DDC016D35}" type="slidenum">
              <a:rPr lang="ko-KR" altLang="en-US"/>
              <a:pPr>
                <a:defRPr/>
              </a:pPr>
              <a:t>‹#›</a:t>
            </a:fld>
            <a:endParaRPr lang="en-US" altLang="ko-K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FE17A6A-554D-49C8-85B7-87FA2C74E88D}"/>
              </a:ext>
            </a:extLst>
          </p:cNvPr>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굴림" charset="-127"/>
                <a:cs typeface="Arial" charset="0"/>
              </a:defRPr>
            </a:lvl1pPr>
          </a:lstStyle>
          <a:p>
            <a:pPr>
              <a:defRPr/>
            </a:pPr>
            <a:endParaRPr lang="ko-KR" altLang="en-US"/>
          </a:p>
        </p:txBody>
      </p:sp>
      <p:sp>
        <p:nvSpPr>
          <p:cNvPr id="22531" name="Rectangle 3">
            <a:extLst>
              <a:ext uri="{FF2B5EF4-FFF2-40B4-BE49-F238E27FC236}">
                <a16:creationId xmlns:a16="http://schemas.microsoft.com/office/drawing/2014/main" id="{E2C691A1-3B0C-45C0-AB76-0E084047666A}"/>
              </a:ext>
            </a:extLst>
          </p:cNvPr>
          <p:cNvSpPr>
            <a:spLocks noGrp="1" noChangeArrowheads="1"/>
          </p:cNvSpPr>
          <p:nvPr>
            <p:ph type="dt"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굴림" charset="-127"/>
                <a:cs typeface="Arial" charset="0"/>
              </a:defRPr>
            </a:lvl1pPr>
          </a:lstStyle>
          <a:p>
            <a:pPr>
              <a:defRPr/>
            </a:pPr>
            <a:endParaRPr lang="ko-KR" altLang="en-US"/>
          </a:p>
        </p:txBody>
      </p:sp>
      <p:sp>
        <p:nvSpPr>
          <p:cNvPr id="2052" name="Rectangle 4">
            <a:extLst>
              <a:ext uri="{FF2B5EF4-FFF2-40B4-BE49-F238E27FC236}">
                <a16:creationId xmlns:a16="http://schemas.microsoft.com/office/drawing/2014/main" id="{8A3A613D-1E93-4199-96BA-E5BCA772F760}"/>
              </a:ext>
            </a:extLst>
          </p:cNvPr>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a:extLst>
              <a:ext uri="{FF2B5EF4-FFF2-40B4-BE49-F238E27FC236}">
                <a16:creationId xmlns:a16="http://schemas.microsoft.com/office/drawing/2014/main" id="{8DF78F16-DEB9-404A-8D37-FC41AD6F6F23}"/>
              </a:ext>
            </a:extLst>
          </p:cNvPr>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a:extLst>
              <a:ext uri="{FF2B5EF4-FFF2-40B4-BE49-F238E27FC236}">
                <a16:creationId xmlns:a16="http://schemas.microsoft.com/office/drawing/2014/main" id="{46A88673-E787-4AD5-B918-703B1A2FC4A3}"/>
              </a:ext>
            </a:extLst>
          </p:cNvPr>
          <p:cNvSpPr>
            <a:spLocks noGrp="1" noChangeArrowheads="1"/>
          </p:cNvSpPr>
          <p:nvPr>
            <p:ph type="ftr" sz="quarter" idx="4"/>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굴림" charset="-127"/>
                <a:cs typeface="Arial" charset="0"/>
              </a:defRPr>
            </a:lvl1pPr>
          </a:lstStyle>
          <a:p>
            <a:pPr>
              <a:defRPr/>
            </a:pPr>
            <a:endParaRPr lang="ko-KR" altLang="en-US"/>
          </a:p>
        </p:txBody>
      </p:sp>
      <p:sp>
        <p:nvSpPr>
          <p:cNvPr id="22535" name="Rectangle 7">
            <a:extLst>
              <a:ext uri="{FF2B5EF4-FFF2-40B4-BE49-F238E27FC236}">
                <a16:creationId xmlns:a16="http://schemas.microsoft.com/office/drawing/2014/main" id="{04709662-1880-4B29-8C65-1558039778DD}"/>
              </a:ext>
            </a:extLst>
          </p:cNvPr>
          <p:cNvSpPr>
            <a:spLocks noGrp="1" noChangeArrowheads="1"/>
          </p:cNvSpPr>
          <p:nvPr>
            <p:ph type="sldNum" sz="quarter" idx="5"/>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굴림" panose="020B0600000101010101" pitchFamily="50" charset="-127"/>
              </a:defRPr>
            </a:lvl1pPr>
          </a:lstStyle>
          <a:p>
            <a:pPr>
              <a:defRPr/>
            </a:pPr>
            <a:fld id="{0F3FCF69-6781-4327-936A-0F1570E73849}" type="slidenum">
              <a:rPr lang="ko-KR" altLang="en-US"/>
              <a:pPr>
                <a:defRPr/>
              </a:pPr>
              <a:t>‹#›</a:t>
            </a:fld>
            <a:endParaRPr lang="en-US" altLang="ko-K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psych.utah.edu/AppliedCognitionLab/WickensChapterFinal.pdf"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4C56FDB-8ADF-41DF-9411-DF02F5F89F2C}"/>
              </a:ext>
            </a:extLst>
          </p:cNvPr>
          <p:cNvSpPr>
            <a:spLocks noGrp="1" noRot="1" noChangeAspect="1" noChangeArrowheads="1" noTextEdit="1"/>
          </p:cNvSpPr>
          <p:nvPr>
            <p:ph type="sldImg"/>
          </p:nvPr>
        </p:nvSpPr>
        <p:spPr>
          <a:ln/>
        </p:spPr>
      </p:sp>
      <p:sp>
        <p:nvSpPr>
          <p:cNvPr id="5123" name="Rectangle 3">
            <a:extLst>
              <a:ext uri="{FF2B5EF4-FFF2-40B4-BE49-F238E27FC236}">
                <a16:creationId xmlns:a16="http://schemas.microsoft.com/office/drawing/2014/main" id="{F056FBEB-EBE3-44FE-8300-09E9670805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Arial" panose="020B0604020202020204" pitchFamily="34" charset="0"/>
              <a:ea typeface="굴림" panose="020B0600000101010101" pitchFamily="50" charset="-127"/>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092755E-C76F-4540-85B9-69B7FAE44958}"/>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51DE86CD-3714-4C0B-A4C8-61B64F8456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Arial" panose="020B0604020202020204" pitchFamily="34" charset="0"/>
              <a:ea typeface="굴림" panose="020B0600000101010101" pitchFamily="50" charset="-127"/>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65696663-B830-4A81-A807-F200CC68D4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1FABE9D-DEE1-4FD7-8AB1-3E5D2306C8C8}" type="slidenum">
              <a:rPr lang="ko-KR" altLang="en-US" smtClean="0"/>
              <a:pPr>
                <a:spcBef>
                  <a:spcPct val="0"/>
                </a:spcBef>
              </a:pPr>
              <a:t>13</a:t>
            </a:fld>
            <a:endParaRPr lang="en-US" altLang="ko-KR"/>
          </a:p>
        </p:txBody>
      </p:sp>
      <p:sp>
        <p:nvSpPr>
          <p:cNvPr id="27651" name="Rectangle 2">
            <a:extLst>
              <a:ext uri="{FF2B5EF4-FFF2-40B4-BE49-F238E27FC236}">
                <a16:creationId xmlns:a16="http://schemas.microsoft.com/office/drawing/2014/main" id="{C5B9A5CF-494F-4F01-97D5-705BBC9592FE}"/>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C04B15BB-5A91-4224-9AD9-B8DF63C40C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a:latin typeface="Arial" panose="020B0604020202020204" pitchFamily="34" charset="0"/>
                <a:ea typeface="굴림" panose="020B0600000101010101" pitchFamily="50" charset="-127"/>
              </a:rPr>
              <a:t>Outline for conscious attention topics.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807AB3CA-BCD5-48C8-A946-FEE66FC827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AFD7768-7B94-4527-B484-663012F408D4}" type="slidenum">
              <a:rPr lang="ko-KR" altLang="en-US" smtClean="0"/>
              <a:pPr>
                <a:spcBef>
                  <a:spcPct val="0"/>
                </a:spcBef>
              </a:pPr>
              <a:t>14</a:t>
            </a:fld>
            <a:endParaRPr lang="en-US" altLang="ko-KR"/>
          </a:p>
        </p:txBody>
      </p:sp>
      <p:sp>
        <p:nvSpPr>
          <p:cNvPr id="29699" name="Rectangle 2">
            <a:extLst>
              <a:ext uri="{FF2B5EF4-FFF2-40B4-BE49-F238E27FC236}">
                <a16:creationId xmlns:a16="http://schemas.microsoft.com/office/drawing/2014/main" id="{BA241DC8-5D44-483C-8D2C-93FED62B7B5F}"/>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DF834038-38C1-4783-AB2C-28D6D39ED4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a:latin typeface="Arial" panose="020B0604020202020204" pitchFamily="34" charset="0"/>
                <a:ea typeface="굴림" panose="020B0600000101010101" pitchFamily="50" charset="-127"/>
              </a:rPr>
              <a:t>Define basics of searching.  Explain the difference between conjunctive search versus feature search, the following slides will provide a demonstration.</a:t>
            </a:r>
          </a:p>
          <a:p>
            <a:pPr eaLnBrk="1" hangingPunct="1"/>
            <a:endParaRPr lang="en-US" altLang="ko-KR">
              <a:latin typeface="Arial" panose="020B0604020202020204" pitchFamily="34" charset="0"/>
              <a:ea typeface="굴림" panose="020B0600000101010101" pitchFamily="50" charset="-127"/>
            </a:endParaRPr>
          </a:p>
          <a:p>
            <a:pPr eaLnBrk="1" hangingPunct="1"/>
            <a:r>
              <a:rPr lang="en-US" altLang="ko-KR">
                <a:latin typeface="Arial" panose="020B0604020202020204" pitchFamily="34" charset="0"/>
                <a:ea typeface="굴림" panose="020B0600000101010101" pitchFamily="50" charset="-127"/>
              </a:rPr>
              <a:t>Feature search: environment is scanned for one particular feature.</a:t>
            </a:r>
          </a:p>
          <a:p>
            <a:pPr eaLnBrk="1" hangingPunct="1"/>
            <a:r>
              <a:rPr lang="en-US" altLang="ko-KR">
                <a:latin typeface="Arial" panose="020B0604020202020204" pitchFamily="34" charset="0"/>
                <a:ea typeface="굴림" panose="020B0600000101010101" pitchFamily="50" charset="-127"/>
              </a:rPr>
              <a:t>Conjunction Search: A combination of features is scanned for.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95D248E-09A2-4133-9925-22E4D787D8CF}"/>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C6E52190-162C-45F7-B278-A3BF5D4AF6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Arial" panose="020B0604020202020204" pitchFamily="34" charset="0"/>
              <a:ea typeface="굴림" panose="020B0600000101010101" pitchFamily="50" charset="-127"/>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947E7F39-3FA9-415D-87E8-3B2B5CF965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1EC1327-94C6-4317-9D61-81BF05C25486}" type="slidenum">
              <a:rPr lang="ko-KR" altLang="en-US" smtClean="0"/>
              <a:pPr>
                <a:spcBef>
                  <a:spcPct val="0"/>
                </a:spcBef>
              </a:pPr>
              <a:t>16</a:t>
            </a:fld>
            <a:endParaRPr lang="en-US" altLang="ko-KR"/>
          </a:p>
        </p:txBody>
      </p:sp>
      <p:sp>
        <p:nvSpPr>
          <p:cNvPr id="33795" name="Rectangle 2">
            <a:extLst>
              <a:ext uri="{FF2B5EF4-FFF2-40B4-BE49-F238E27FC236}">
                <a16:creationId xmlns:a16="http://schemas.microsoft.com/office/drawing/2014/main" id="{E49DC141-EA72-4E8F-9C32-05AA20E6AE41}"/>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98D8678D-3863-4114-A270-E57906D9C6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a:latin typeface="Arial" panose="020B0604020202020204" pitchFamily="34" charset="0"/>
                <a:ea typeface="굴림" panose="020B0600000101010101" pitchFamily="50" charset="-127"/>
              </a:rPr>
              <a:t>Explain parallel processing means all at once.  Describe how sequential processing is different.</a:t>
            </a:r>
          </a:p>
          <a:p>
            <a:pPr eaLnBrk="1" hangingPunct="1"/>
            <a:endParaRPr lang="ko-KR" altLang="en-US">
              <a:latin typeface="Arial" panose="020B0604020202020204" pitchFamily="34" charset="0"/>
              <a:ea typeface="굴림" panose="020B0600000101010101" pitchFamily="50" charset="-127"/>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6393D3B-DFB1-4C04-832F-84D7BE0C535F}"/>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5D37AC7A-9757-4BF3-B73D-EA9E466408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Arial" panose="020B0604020202020204" pitchFamily="34" charset="0"/>
              <a:ea typeface="굴림" panose="020B0600000101010101" pitchFamily="50" charset="-127"/>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4EF4069-656A-4F21-9F1F-011DF7399BCB}"/>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211A7925-B312-4957-B775-737ABD1104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Arial" panose="020B0604020202020204" pitchFamily="34" charset="0"/>
              <a:ea typeface="굴림" panose="020B0600000101010101" pitchFamily="50" charset="-127"/>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6BA5BC4-6648-4C0A-88C0-69A09D96BB85}"/>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F6645760-D9CA-4055-8265-12D5C66BC9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Arial" panose="020B0604020202020204" pitchFamily="34" charset="0"/>
              <a:ea typeface="굴림" panose="020B0600000101010101" pitchFamily="50" charset="-127"/>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2EC784DB-5669-4CFE-A3A8-0B39053962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77E2E1A-9B00-4E91-8672-CA9B938F62B9}" type="slidenum">
              <a:rPr lang="ko-KR" altLang="en-US" smtClean="0"/>
              <a:pPr>
                <a:spcBef>
                  <a:spcPct val="0"/>
                </a:spcBef>
              </a:pPr>
              <a:t>20</a:t>
            </a:fld>
            <a:endParaRPr lang="en-US" altLang="ko-KR"/>
          </a:p>
        </p:txBody>
      </p:sp>
      <p:sp>
        <p:nvSpPr>
          <p:cNvPr id="41987" name="Rectangle 2">
            <a:extLst>
              <a:ext uri="{FF2B5EF4-FFF2-40B4-BE49-F238E27FC236}">
                <a16:creationId xmlns:a16="http://schemas.microsoft.com/office/drawing/2014/main" id="{2237B37A-8414-4BA5-A826-062FB4D17D42}"/>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FA545FB9-DAD7-44C0-A337-8AB368E253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a:latin typeface="Arial" panose="020B0604020202020204" pitchFamily="34" charset="0"/>
                <a:ea typeface="굴림" panose="020B0600000101010101" pitchFamily="50" charset="-127"/>
              </a:rPr>
              <a:t>Explain difference between Binaural and Dichotic.</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742E9A3F-06D2-4A70-B1F2-178A968CA38A}"/>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88AEA6A2-A811-4F3E-8A9A-CC9D43ED63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Arial" panose="020B0604020202020204" pitchFamily="34" charset="0"/>
              <a:ea typeface="굴림" panose="020B0600000101010101" pitchFamily="50" charset="-127"/>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6F5806C-D5FA-4C04-A301-C1721B5D99AC}"/>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47B3C691-7A61-47B3-9F29-B1D032AB0A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dirty="0">
              <a:latin typeface="Arial" panose="020B0604020202020204" pitchFamily="34" charset="0"/>
              <a:ea typeface="굴림" panose="020B0600000101010101" pitchFamily="50" charset="-127"/>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2E5F002-C381-483A-AC37-4377B5DA6BCD}"/>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E82C2742-D280-474B-91E2-4817E8FEA9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Arial" panose="020B0604020202020204" pitchFamily="34" charset="0"/>
              <a:ea typeface="굴림" panose="020B0600000101010101" pitchFamily="50" charset="-127"/>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284327ED-63D2-4375-B774-28F3CC60E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51E3DA8-D076-4CA4-AB39-3916E44AD65B}" type="slidenum">
              <a:rPr lang="ko-KR" altLang="en-US" smtClean="0"/>
              <a:pPr>
                <a:spcBef>
                  <a:spcPct val="0"/>
                </a:spcBef>
              </a:pPr>
              <a:t>23</a:t>
            </a:fld>
            <a:endParaRPr lang="en-US" altLang="ko-KR"/>
          </a:p>
        </p:txBody>
      </p:sp>
      <p:sp>
        <p:nvSpPr>
          <p:cNvPr id="48131" name="Rectangle 2">
            <a:extLst>
              <a:ext uri="{FF2B5EF4-FFF2-40B4-BE49-F238E27FC236}">
                <a16:creationId xmlns:a16="http://schemas.microsoft.com/office/drawing/2014/main" id="{685B2E70-8001-489D-8C11-DA6B23E3E4EE}"/>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A36E5F02-4923-42D8-9ECA-A2C6B5681F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a:latin typeface="Arial" panose="020B0604020202020204" pitchFamily="34" charset="0"/>
                <a:ea typeface="굴림" panose="020B0600000101010101" pitchFamily="50" charset="-127"/>
              </a:rPr>
              <a:t>Should be equivalent to Figure 4.6 in text.  Explain how Broadbent’s model explains Cherry’s data.</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A297F20B-96BC-4DF4-8E6A-2DE6FE1DE0C3}"/>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A6123589-94AE-4E4D-9AA8-EC037FBC70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Arial" panose="020B0604020202020204" pitchFamily="34" charset="0"/>
              <a:ea typeface="굴림" panose="020B0600000101010101" pitchFamily="50" charset="-127"/>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0EC70BB5-11E2-42FC-9F55-347510AAB9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D4991DE-7E43-4302-834C-A9354D3BC9A4}" type="slidenum">
              <a:rPr lang="ko-KR" altLang="en-US" smtClean="0"/>
              <a:pPr>
                <a:spcBef>
                  <a:spcPct val="0"/>
                </a:spcBef>
              </a:pPr>
              <a:t>25</a:t>
            </a:fld>
            <a:endParaRPr lang="en-US" altLang="ko-KR"/>
          </a:p>
        </p:txBody>
      </p:sp>
      <p:sp>
        <p:nvSpPr>
          <p:cNvPr id="52227" name="Rectangle 2">
            <a:extLst>
              <a:ext uri="{FF2B5EF4-FFF2-40B4-BE49-F238E27FC236}">
                <a16:creationId xmlns:a16="http://schemas.microsoft.com/office/drawing/2014/main" id="{911BD82A-A78D-42BF-BB36-5B3FB81E143E}"/>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DCC137A5-A0DA-474E-951D-4B9159E6E6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a:latin typeface="Arial" panose="020B0604020202020204" pitchFamily="34" charset="0"/>
                <a:ea typeface="굴림" panose="020B0600000101010101" pitchFamily="50" charset="-127"/>
              </a:rPr>
              <a:t>Should be equivalent to Figure 4.5 in text.  Explain how Treisman can now account for additional findings.</a:t>
            </a:r>
          </a:p>
          <a:p>
            <a:pPr eaLnBrk="1" hangingPunct="1"/>
            <a:r>
              <a:rPr lang="en-US" altLang="ko-KR">
                <a:latin typeface="Arial" panose="020B0604020202020204" pitchFamily="34" charset="0"/>
                <a:ea typeface="굴림" panose="020B0600000101010101" pitchFamily="50" charset="-127"/>
              </a:rPr>
              <a:t>Yellow arrow indicates information is being attended and the filter makes this strong, the pumpkin colored arrow is less strong and the orange arrow is made the weakest.  The message of the pumpkin colored arrow may still get through due to the lower threshold (closer to the arrow).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76ADC6E7-5A1F-49EA-B267-0E072E7EE2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7FF15D3-B812-489C-BA95-A753ADE6989A}" type="slidenum">
              <a:rPr lang="ko-KR" altLang="en-US" smtClean="0"/>
              <a:pPr>
                <a:spcBef>
                  <a:spcPct val="0"/>
                </a:spcBef>
              </a:pPr>
              <a:t>27</a:t>
            </a:fld>
            <a:endParaRPr lang="en-US" altLang="ko-KR"/>
          </a:p>
        </p:txBody>
      </p:sp>
      <p:sp>
        <p:nvSpPr>
          <p:cNvPr id="55299" name="Rectangle 2">
            <a:extLst>
              <a:ext uri="{FF2B5EF4-FFF2-40B4-BE49-F238E27FC236}">
                <a16:creationId xmlns:a16="http://schemas.microsoft.com/office/drawing/2014/main" id="{91AEDF41-8D7A-425F-AF61-8FB5D6B9FA79}"/>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03D98661-765B-41FA-BF64-0363BE04C7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dirty="0">
                <a:latin typeface="Arial" panose="020B0604020202020204" pitchFamily="34" charset="0"/>
                <a:ea typeface="굴림" panose="020B0600000101010101" pitchFamily="50" charset="-127"/>
              </a:rPr>
              <a:t>Pertinence = task demands and personal importance.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40F3F75-A245-4FBE-A266-7AD222C3EE9A}"/>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D2B533D8-1823-4D04-B988-3A675697E3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Arial" panose="020B0604020202020204" pitchFamily="34" charset="0"/>
              <a:ea typeface="굴림" panose="020B0600000101010101" pitchFamily="50" charset="-127"/>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0C0FF4C8-8D4B-4532-9471-1ABAA45B1A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8F0A9BE-7C68-4459-BEF4-78D223A340E2}" type="slidenum">
              <a:rPr lang="ko-KR" altLang="en-US" smtClean="0"/>
              <a:pPr>
                <a:spcBef>
                  <a:spcPct val="0"/>
                </a:spcBef>
              </a:pPr>
              <a:t>30</a:t>
            </a:fld>
            <a:endParaRPr lang="en-US" altLang="ko-KR"/>
          </a:p>
        </p:txBody>
      </p:sp>
      <p:sp>
        <p:nvSpPr>
          <p:cNvPr id="59395" name="Rectangle 2">
            <a:extLst>
              <a:ext uri="{FF2B5EF4-FFF2-40B4-BE49-F238E27FC236}">
                <a16:creationId xmlns:a16="http://schemas.microsoft.com/office/drawing/2014/main" id="{EF230476-EC8E-4594-9E2A-0DA015B0F5EA}"/>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E3B9C9EB-9217-4846-9E6D-684B78CDFC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ko-KR">
                <a:latin typeface="Arial" panose="020B0604020202020204" pitchFamily="34" charset="0"/>
                <a:ea typeface="굴림" panose="020B0600000101010101" pitchFamily="50" charset="-127"/>
              </a:rPr>
              <a:t>Just click the mouse once and the stroop words will appear at a gradual pace. </a:t>
            </a:r>
          </a:p>
          <a:p>
            <a:pPr eaLnBrk="1" hangingPunct="1">
              <a:spcBef>
                <a:spcPct val="0"/>
              </a:spcBef>
            </a:pPr>
            <a:r>
              <a:rPr lang="en-US" altLang="ko-KR">
                <a:latin typeface="Arial" panose="020B0604020202020204" pitchFamily="34" charset="0"/>
                <a:ea typeface="굴림" panose="020B0600000101010101" pitchFamily="50" charset="-127"/>
              </a:rPr>
              <a:t>What errors do you make?  Discuss how it is interference.</a:t>
            </a:r>
          </a:p>
          <a:p>
            <a:pPr eaLnBrk="1" hangingPunct="1"/>
            <a:r>
              <a:rPr lang="en-US" altLang="ko-KR">
                <a:latin typeface="Arial" panose="020B0604020202020204" pitchFamily="34" charset="0"/>
                <a:ea typeface="굴림" panose="020B0600000101010101" pitchFamily="50" charset="-127"/>
              </a:rPr>
              <a:t>What do you think would happen: </a:t>
            </a:r>
          </a:p>
          <a:p>
            <a:pPr eaLnBrk="1" hangingPunct="1"/>
            <a:r>
              <a:rPr lang="en-US" altLang="ko-KR">
                <a:latin typeface="Arial" panose="020B0604020202020204" pitchFamily="34" charset="0"/>
                <a:ea typeface="굴림" panose="020B0600000101010101" pitchFamily="50" charset="-127"/>
              </a:rPr>
              <a:t>If you tried this experiment with a very small child who had not yet learned to read? </a:t>
            </a:r>
          </a:p>
          <a:p>
            <a:pPr eaLnBrk="1" hangingPunct="1"/>
            <a:r>
              <a:rPr lang="en-US" altLang="ko-KR">
                <a:latin typeface="Arial" panose="020B0604020202020204" pitchFamily="34" charset="0"/>
                <a:ea typeface="굴림" panose="020B0600000101010101" pitchFamily="50" charset="-127"/>
              </a:rPr>
              <a:t>If you tried this experiment with someone who was just learning to speak English? </a:t>
            </a:r>
          </a:p>
          <a:p>
            <a:pPr eaLnBrk="1" hangingPunct="1"/>
            <a:r>
              <a:rPr lang="en-US" altLang="ko-KR">
                <a:latin typeface="Arial" panose="020B0604020202020204" pitchFamily="34" charset="0"/>
                <a:ea typeface="굴림" panose="020B0600000101010101" pitchFamily="50" charset="-127"/>
              </a:rPr>
              <a:t>If you used the same order of ink colors but wrote non-color words? </a:t>
            </a:r>
          </a:p>
          <a:p>
            <a:pPr eaLnBrk="1" hangingPunct="1"/>
            <a:endParaRPr lang="en-US" altLang="ko-KR">
              <a:latin typeface="Arial" panose="020B0604020202020204" pitchFamily="34" charset="0"/>
              <a:ea typeface="굴림" panose="020B0600000101010101" pitchFamily="50" charset="-127"/>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77A8A05-12BF-4601-86A2-66DFE3EEA9B8}"/>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09F3F13A-D85D-4735-8364-2FA6854A40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Arial" panose="020B0604020202020204" pitchFamily="34" charset="0"/>
              <a:ea typeface="굴림" panose="020B0600000101010101" pitchFamily="50" charset="-127"/>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91EE07AD-897B-41D5-B982-678ABEA513FA}"/>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4E9B1268-AF06-4310-B08B-C258EC4BA3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Arial" panose="020B0604020202020204" pitchFamily="34" charset="0"/>
              <a:ea typeface="굴림" panose="020B0600000101010101" pitchFamily="50" charset="-127"/>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0A822BA-1280-41E4-BE05-CC3588D0AFD2}"/>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169E7887-FA14-45BD-BBD7-AB6D36B50D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Arial" panose="020B0604020202020204" pitchFamily="34" charset="0"/>
              <a:ea typeface="굴림" panose="020B0600000101010101" pitchFamily="50" charset="-127"/>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6A89A9B9-223C-4714-9FE1-DDA7F4213F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2C75D27-BB88-4679-8098-BB3EC25749A3}" type="slidenum">
              <a:rPr lang="ko-KR" altLang="en-US" smtClean="0"/>
              <a:pPr>
                <a:spcBef>
                  <a:spcPct val="0"/>
                </a:spcBef>
              </a:pPr>
              <a:t>3</a:t>
            </a:fld>
            <a:endParaRPr lang="en-US" altLang="ko-KR"/>
          </a:p>
        </p:txBody>
      </p:sp>
      <p:sp>
        <p:nvSpPr>
          <p:cNvPr id="9219" name="Rectangle 2">
            <a:extLst>
              <a:ext uri="{FF2B5EF4-FFF2-40B4-BE49-F238E27FC236}">
                <a16:creationId xmlns:a16="http://schemas.microsoft.com/office/drawing/2014/main" id="{D6B46550-D423-4ED1-86BF-895AAB57F469}"/>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0746FCF4-60EE-48D1-B35A-C8A67674CC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a:latin typeface="Arial" panose="020B0604020202020204" pitchFamily="34" charset="0"/>
                <a:ea typeface="굴림" panose="020B0600000101010101" pitchFamily="50" charset="-127"/>
              </a:rPr>
              <a:t>Introduction to issues in Preconscious attention.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9553F753-8F27-473C-B2CE-51ED08A9FAF0}"/>
              </a:ext>
            </a:extLst>
          </p:cNvPr>
          <p:cNvSpPr>
            <a:spLocks noGrp="1" noRot="1" noChangeAspect="1" noChangeArrowheads="1" noTextEdit="1"/>
          </p:cNvSpPr>
          <p:nvPr>
            <p:ph type="sldImg"/>
          </p:nvPr>
        </p:nvSpPr>
        <p:spPr>
          <a:ln/>
        </p:spPr>
      </p:sp>
      <p:sp>
        <p:nvSpPr>
          <p:cNvPr id="68611" name="Notes Placeholder 2">
            <a:extLst>
              <a:ext uri="{FF2B5EF4-FFF2-40B4-BE49-F238E27FC236}">
                <a16:creationId xmlns:a16="http://schemas.microsoft.com/office/drawing/2014/main" id="{E8075581-7F90-4616-85E3-53079D10812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b="1">
                <a:latin typeface="Arial" panose="020B0604020202020204" pitchFamily="34" charset="0"/>
                <a:ea typeface="굴림" panose="020B0600000101010101" pitchFamily="50" charset="-127"/>
                <a:hlinkClick r:id="rId3"/>
              </a:rPr>
              <a:t>Strayer, D. L. &amp; Drews, F. A. (In Press). Multi-tasking in the automobile. To appear in A. Kramer, D. Wiegmann, &amp; A. Kirlik (Eds.) Applied Attention: From Theory to Practice</a:t>
            </a:r>
            <a:endParaRPr lang="en-US" altLang="ko-KR">
              <a:latin typeface="Arial" panose="020B0604020202020204" pitchFamily="34" charset="0"/>
              <a:ea typeface="굴림" panose="020B0600000101010101" pitchFamily="50" charset="-127"/>
            </a:endParaRPr>
          </a:p>
        </p:txBody>
      </p:sp>
      <p:sp>
        <p:nvSpPr>
          <p:cNvPr id="68612" name="Slide Number Placeholder 3">
            <a:extLst>
              <a:ext uri="{FF2B5EF4-FFF2-40B4-BE49-F238E27FC236}">
                <a16:creationId xmlns:a16="http://schemas.microsoft.com/office/drawing/2014/main" id="{AE475DFF-30D7-4B86-AE3C-4948B32B56D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D9FEC9D-7E4F-4D01-99F2-5A1869C9DB6F}" type="slidenum">
              <a:rPr lang="ko-KR" altLang="en-US" smtClean="0"/>
              <a:pPr>
                <a:spcBef>
                  <a:spcPct val="0"/>
                </a:spcBef>
              </a:pPr>
              <a:t>35</a:t>
            </a:fld>
            <a:endParaRPr lang="en-US" altLang="ko-K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B7ADABFB-4491-4ED1-9684-F63B46A93DEE}"/>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AE4EF51C-E18C-41A4-9CBD-5266061178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Arial" panose="020B0604020202020204" pitchFamily="34" charset="0"/>
              <a:ea typeface="굴림" panose="020B0600000101010101" pitchFamily="50" charset="-127"/>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B6B4C12A-0F4E-4B8F-A1FE-20A97E1F79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BE39641-C9B7-4EC4-95DD-D9F7014DE0C5}" type="slidenum">
              <a:rPr lang="ko-KR" altLang="en-US" smtClean="0"/>
              <a:pPr>
                <a:spcBef>
                  <a:spcPct val="0"/>
                </a:spcBef>
              </a:pPr>
              <a:t>37</a:t>
            </a:fld>
            <a:endParaRPr lang="en-US" altLang="ko-KR"/>
          </a:p>
        </p:txBody>
      </p:sp>
      <p:sp>
        <p:nvSpPr>
          <p:cNvPr id="72707" name="Rectangle 2">
            <a:extLst>
              <a:ext uri="{FF2B5EF4-FFF2-40B4-BE49-F238E27FC236}">
                <a16:creationId xmlns:a16="http://schemas.microsoft.com/office/drawing/2014/main" id="{16A76527-BD8C-4D7C-A8D2-1C221D69C924}"/>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D16F4FC2-B15C-4A88-84B2-4B469E7B8A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a:latin typeface="Arial" panose="020B0604020202020204" pitchFamily="34" charset="0"/>
                <a:ea typeface="굴림" panose="020B0600000101010101" pitchFamily="50" charset="-127"/>
              </a:rPr>
              <a:t>National Institute of Mental Health</a:t>
            </a:r>
          </a:p>
          <a:p>
            <a:pPr eaLnBrk="1" hangingPunct="1"/>
            <a:r>
              <a:rPr lang="en-US" altLang="ko-KR">
                <a:latin typeface="Arial" panose="020B0604020202020204" pitchFamily="34" charset="0"/>
                <a:ea typeface="굴림" panose="020B0600000101010101" pitchFamily="50" charset="-127"/>
              </a:rPr>
              <a:t>http://www.nimh.nih.gov/publicat/adhd.cfm  Cited in text as information on ADHD.</a:t>
            </a:r>
          </a:p>
          <a:p>
            <a:pPr eaLnBrk="1" hangingPunct="1"/>
            <a:endParaRPr lang="en-US" altLang="ko-KR">
              <a:latin typeface="Arial" panose="020B0604020202020204" pitchFamily="34" charset="0"/>
              <a:ea typeface="굴림" panose="020B0600000101010101" pitchFamily="50" charset="-127"/>
            </a:endParaRPr>
          </a:p>
          <a:p>
            <a:pPr eaLnBrk="1" hangingPunct="1"/>
            <a:endParaRPr lang="ko-KR" altLang="en-US">
              <a:latin typeface="Arial" panose="020B0604020202020204" pitchFamily="34" charset="0"/>
              <a:ea typeface="굴림" panose="020B0600000101010101" pitchFamily="50"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F5BA40F-1375-46A0-BC38-E7745AB5AE64}"/>
              </a:ext>
            </a:extLst>
          </p:cNvPr>
          <p:cNvSpPr>
            <a:spLocks noGrp="1" noRot="1" noChangeAspect="1" noChangeArrowheads="1" noTextEdit="1"/>
          </p:cNvSpPr>
          <p:nvPr>
            <p:ph type="sldImg"/>
          </p:nvPr>
        </p:nvSpPr>
        <p:spPr>
          <a:ln/>
        </p:spPr>
      </p:sp>
      <p:sp>
        <p:nvSpPr>
          <p:cNvPr id="11267" name="Rectangle 3">
            <a:extLst>
              <a:ext uri="{FF2B5EF4-FFF2-40B4-BE49-F238E27FC236}">
                <a16:creationId xmlns:a16="http://schemas.microsoft.com/office/drawing/2014/main" id="{A0677335-612D-4306-BE3F-117AF89865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Arial" panose="020B0604020202020204" pitchFamily="34" charset="0"/>
              <a:ea typeface="굴림" panose="020B0600000101010101" pitchFamily="50" charset="-127"/>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19F10404-8207-487B-BF13-6819DBF1B6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51A6A24-43AF-4BF6-9D33-E75B28D06822}" type="slidenum">
              <a:rPr lang="ko-KR" altLang="en-US" smtClean="0"/>
              <a:pPr>
                <a:spcBef>
                  <a:spcPct val="0"/>
                </a:spcBef>
              </a:pPr>
              <a:t>7</a:t>
            </a:fld>
            <a:endParaRPr lang="en-US" altLang="ko-KR"/>
          </a:p>
        </p:txBody>
      </p:sp>
      <p:sp>
        <p:nvSpPr>
          <p:cNvPr id="15363" name="Rectangle 2">
            <a:extLst>
              <a:ext uri="{FF2B5EF4-FFF2-40B4-BE49-F238E27FC236}">
                <a16:creationId xmlns:a16="http://schemas.microsoft.com/office/drawing/2014/main" id="{10B7F6AB-0274-42BA-BE00-500305813ED9}"/>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210E079-0F56-4D75-BAE5-A38E06F5DD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a:latin typeface="Arial" panose="020B0604020202020204" pitchFamily="34" charset="0"/>
                <a:ea typeface="굴림" panose="020B0600000101010101" pitchFamily="50" charset="-127"/>
              </a:rPr>
              <a:t>Distinguish between the two groups in Marcel’s study. </a:t>
            </a:r>
          </a:p>
          <a:p>
            <a:pPr eaLnBrk="1" hangingPunct="1"/>
            <a:endParaRPr lang="en-US" altLang="ko-KR">
              <a:latin typeface="Arial" panose="020B0604020202020204" pitchFamily="34" charset="0"/>
              <a:ea typeface="굴림" panose="020B0600000101010101" pitchFamily="50" charset="-127"/>
            </a:endParaRPr>
          </a:p>
          <a:p>
            <a:pPr eaLnBrk="1" hangingPunct="1"/>
            <a:r>
              <a:rPr lang="en-US" altLang="ko-KR">
                <a:latin typeface="Arial" panose="020B0604020202020204" pitchFamily="34" charset="0"/>
                <a:ea typeface="굴림" panose="020B0600000101010101" pitchFamily="50" charset="-127"/>
              </a:rPr>
              <a:t>In the subliminally present prime group the word “palm” was presented so briefly that the participants were not able to process the word at a conscious level.  </a:t>
            </a:r>
          </a:p>
          <a:p>
            <a:pPr eaLnBrk="1" hangingPunct="1"/>
            <a:endParaRPr lang="en-US" altLang="ko-KR">
              <a:latin typeface="Arial" panose="020B0604020202020204" pitchFamily="34" charset="0"/>
              <a:ea typeface="굴림" panose="020B0600000101010101" pitchFamily="50" charset="-127"/>
            </a:endParaRPr>
          </a:p>
          <a:p>
            <a:pPr eaLnBrk="1" hangingPunct="1"/>
            <a:r>
              <a:rPr lang="en-US" altLang="ko-KR">
                <a:latin typeface="Arial" panose="020B0604020202020204" pitchFamily="34" charset="0"/>
                <a:ea typeface="굴림" panose="020B0600000101010101" pitchFamily="50" charset="-127"/>
              </a:rPr>
              <a:t>In the conscious present prime Group, participants were aware they had seen the word “Palm” before being asked about the question (Body part or Plant? ) about the target word (“Pine”).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7C7952B-5FDC-4EF5-BE9D-88212796C6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FFED606-8978-48A0-9F16-BDD0B3FC12E9}" type="slidenum">
              <a:rPr lang="ko-KR" altLang="en-US" smtClean="0"/>
              <a:pPr>
                <a:spcBef>
                  <a:spcPct val="0"/>
                </a:spcBef>
              </a:pPr>
              <a:t>8</a:t>
            </a:fld>
            <a:endParaRPr lang="en-US" altLang="ko-KR"/>
          </a:p>
        </p:txBody>
      </p:sp>
      <p:sp>
        <p:nvSpPr>
          <p:cNvPr id="17411" name="Rectangle 2">
            <a:extLst>
              <a:ext uri="{FF2B5EF4-FFF2-40B4-BE49-F238E27FC236}">
                <a16:creationId xmlns:a16="http://schemas.microsoft.com/office/drawing/2014/main" id="{8145FED4-30E2-432C-B6CA-690C94B5A290}"/>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12C6B603-9913-436D-A4EE-D55CC5BBAB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a:latin typeface="Arial" panose="020B0604020202020204" pitchFamily="34" charset="0"/>
                <a:ea typeface="굴림" panose="020B0600000101010101" pitchFamily="50" charset="-127"/>
              </a:rPr>
              <a:t>Discuss importance of findings for preconscious processing.  </a:t>
            </a:r>
          </a:p>
          <a:p>
            <a:pPr eaLnBrk="1" hangingPunct="1"/>
            <a:endParaRPr lang="en-US" altLang="ko-KR">
              <a:latin typeface="Arial" panose="020B0604020202020204" pitchFamily="34" charset="0"/>
              <a:ea typeface="굴림" panose="020B0600000101010101" pitchFamily="50" charset="-127"/>
            </a:endParaRPr>
          </a:p>
          <a:p>
            <a:pPr eaLnBrk="1" hangingPunct="1"/>
            <a:r>
              <a:rPr lang="en-US" altLang="ko-KR">
                <a:latin typeface="Arial" panose="020B0604020202020204" pitchFamily="34" charset="0"/>
                <a:ea typeface="굴림" panose="020B0600000101010101" pitchFamily="50" charset="-127"/>
              </a:rPr>
              <a:t>If the participant was consciously aware of seeing the word “PALM” , only one mental pathway was activated: the other pathway was inhibited.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5737C8E-4061-4D08-805B-64A1DECBC533}"/>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7A38E6E0-45AE-4C64-A3CE-8286FCCDF2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Arial" panose="020B0604020202020204" pitchFamily="34" charset="0"/>
              <a:ea typeface="굴림" panose="020B0600000101010101" pitchFamily="50" charset="-127"/>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59E3279-053B-4086-90C5-CD6ACE86DEE6}"/>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6896DA4C-FC52-4039-9CE9-D834DD3BB1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Arial" panose="020B0604020202020204" pitchFamily="34" charset="0"/>
              <a:ea typeface="굴림" panose="020B0600000101010101" pitchFamily="50" charset="-127"/>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9DD1C410-2F21-459C-A316-4B8A144052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FB4918F-D31E-4885-BCA6-2BC8094C2EF6}" type="slidenum">
              <a:rPr lang="ko-KR" altLang="en-US" smtClean="0"/>
              <a:pPr>
                <a:spcBef>
                  <a:spcPct val="0"/>
                </a:spcBef>
              </a:pPr>
              <a:t>11</a:t>
            </a:fld>
            <a:endParaRPr lang="en-US" altLang="ko-KR"/>
          </a:p>
        </p:txBody>
      </p:sp>
      <p:sp>
        <p:nvSpPr>
          <p:cNvPr id="23555" name="Rectangle 2">
            <a:extLst>
              <a:ext uri="{FF2B5EF4-FFF2-40B4-BE49-F238E27FC236}">
                <a16:creationId xmlns:a16="http://schemas.microsoft.com/office/drawing/2014/main" id="{7E84069C-A551-40C1-A21A-658C44B82EE9}"/>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9A495FA9-1971-4E62-9C0A-76C136347F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a:latin typeface="Arial" panose="020B0604020202020204" pitchFamily="34" charset="0"/>
                <a:ea typeface="굴림" panose="020B0600000101010101" pitchFamily="50" charset="-127"/>
              </a:rPr>
              <a:t>Discuss how skills begin as controlled and may become automatic over time.</a:t>
            </a:r>
          </a:p>
          <a:p>
            <a:pPr eaLnBrk="1" hangingPunct="1"/>
            <a:r>
              <a:rPr lang="en-US" altLang="ko-KR">
                <a:latin typeface="Arial" panose="020B0604020202020204" pitchFamily="34" charset="0"/>
                <a:ea typeface="굴림" panose="020B0600000101010101" pitchFamily="50" charset="-127"/>
              </a:rPr>
              <a:t>Discuss how when you are more likely to make an error when you think about an automatic process.</a:t>
            </a:r>
          </a:p>
          <a:p>
            <a:pPr eaLnBrk="1" hangingPunct="1"/>
            <a:r>
              <a:rPr lang="en-US" altLang="ko-KR">
                <a:latin typeface="Arial" panose="020B0604020202020204" pitchFamily="34" charset="0"/>
                <a:ea typeface="굴림" panose="020B0600000101010101" pitchFamily="50" charset="-127"/>
              </a:rPr>
              <a:t>Have you ever tried to teach someone how to do something you know very well, but have difficulty breaking it down into steps because you do it so automatically?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651021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3568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0"/>
            <a:ext cx="1943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62000"/>
            <a:ext cx="5676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3898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772400" cy="685800"/>
          </a:xfrm>
        </p:spPr>
        <p:txBody>
          <a:bodyPr/>
          <a:lstStyle/>
          <a:p>
            <a:r>
              <a:rPr lang="en-US"/>
              <a:t>Click to edit Master title style</a:t>
            </a:r>
          </a:p>
        </p:txBody>
      </p:sp>
      <p:sp>
        <p:nvSpPr>
          <p:cNvPr id="3" name="Table Placeholder 2"/>
          <p:cNvSpPr>
            <a:spLocks noGrp="1"/>
          </p:cNvSpPr>
          <p:nvPr>
            <p:ph type="tbl" idx="1"/>
          </p:nvPr>
        </p:nvSpPr>
        <p:spPr>
          <a:xfrm>
            <a:off x="685800" y="1600200"/>
            <a:ext cx="7772400" cy="4572000"/>
          </a:xfrm>
        </p:spPr>
        <p:txBody>
          <a:bodyPr/>
          <a:lstStyle/>
          <a:p>
            <a:pPr lvl="0"/>
            <a:endParaRPr lang="en-US" noProof="0"/>
          </a:p>
        </p:txBody>
      </p:sp>
    </p:spTree>
    <p:extLst>
      <p:ext uri="{BB962C8B-B14F-4D97-AF65-F5344CB8AC3E}">
        <p14:creationId xmlns:p14="http://schemas.microsoft.com/office/powerpoint/2010/main" val="3705899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772400" cy="685800"/>
          </a:xfrm>
        </p:spPr>
        <p:txBody>
          <a:bodyPr/>
          <a:lstStyle/>
          <a:p>
            <a:r>
              <a:rPr lang="en-US"/>
              <a:t>Click to edit Master title style</a:t>
            </a:r>
          </a:p>
        </p:txBody>
      </p:sp>
      <p:sp>
        <p:nvSpPr>
          <p:cNvPr id="3" name="Text Placeholder 2"/>
          <p:cNvSpPr>
            <a:spLocks noGrp="1"/>
          </p:cNvSpPr>
          <p:nvPr>
            <p:ph type="body" sz="half" idx="1"/>
          </p:nvPr>
        </p:nvSpPr>
        <p:spPr>
          <a:xfrm>
            <a:off x="685800" y="1600200"/>
            <a:ext cx="77724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 y="3962400"/>
            <a:ext cx="77724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0786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772400" cy="685800"/>
          </a:xfrm>
        </p:spPr>
        <p:txBody>
          <a:bodyPr/>
          <a:lstStyle/>
          <a:p>
            <a:r>
              <a:rPr lang="en-US"/>
              <a:t>Click to edit Master title style</a:t>
            </a:r>
          </a:p>
        </p:txBody>
      </p:sp>
      <p:sp>
        <p:nvSpPr>
          <p:cNvPr id="3" name="Content Placeholder 2"/>
          <p:cNvSpPr>
            <a:spLocks noGrp="1"/>
          </p:cNvSpPr>
          <p:nvPr>
            <p:ph sz="quarter" idx="1"/>
          </p:nvPr>
        </p:nvSpPr>
        <p:spPr>
          <a:xfrm>
            <a:off x="685800" y="1600200"/>
            <a:ext cx="381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85800" y="3962400"/>
            <a:ext cx="381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half" idx="3"/>
          </p:nvPr>
        </p:nvSpPr>
        <p:spPr>
          <a:xfrm>
            <a:off x="4648200" y="1600200"/>
            <a:ext cx="381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5880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762000"/>
            <a:ext cx="7772400" cy="685800"/>
          </a:xfrm>
        </p:spPr>
        <p:txBody>
          <a:bodyPr/>
          <a:lstStyle/>
          <a:p>
            <a:r>
              <a:rPr lang="en-US"/>
              <a:t>Click to edit Master title style</a:t>
            </a:r>
          </a:p>
        </p:txBody>
      </p:sp>
      <p:sp>
        <p:nvSpPr>
          <p:cNvPr id="3" name="Content Placeholder 2"/>
          <p:cNvSpPr>
            <a:spLocks noGrp="1"/>
          </p:cNvSpPr>
          <p:nvPr>
            <p:ph sz="quarter" idx="1"/>
          </p:nvPr>
        </p:nvSpPr>
        <p:spPr>
          <a:xfrm>
            <a:off x="685800" y="1600200"/>
            <a:ext cx="381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381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3962400"/>
            <a:ext cx="381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62400"/>
            <a:ext cx="381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8201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772400" cy="685800"/>
          </a:xfrm>
        </p:spPr>
        <p:txBody>
          <a:bodyPr/>
          <a:lstStyle/>
          <a:p>
            <a:r>
              <a:rPr lang="en-US"/>
              <a:t>Click to edit Master title style</a:t>
            </a:r>
          </a:p>
        </p:txBody>
      </p:sp>
      <p:sp>
        <p:nvSpPr>
          <p:cNvPr id="3" name="Content Placeholder 2"/>
          <p:cNvSpPr>
            <a:spLocks noGrp="1"/>
          </p:cNvSpPr>
          <p:nvPr>
            <p:ph sz="half" idx="1"/>
          </p:nvPr>
        </p:nvSpPr>
        <p:spPr>
          <a:xfrm>
            <a:off x="685800" y="1600200"/>
            <a:ext cx="381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381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62400"/>
            <a:ext cx="381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7299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0126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3348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62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1645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0851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137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83534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8584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5" descr="psych_head">
            <a:extLst>
              <a:ext uri="{FF2B5EF4-FFF2-40B4-BE49-F238E27FC236}">
                <a16:creationId xmlns:a16="http://schemas.microsoft.com/office/drawing/2014/main" id="{47E27242-E1C1-4D9B-8114-6EAA9B13D10F}"/>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0"/>
            <a:ext cx="91821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Box 6">
            <a:extLst>
              <a:ext uri="{FF2B5EF4-FFF2-40B4-BE49-F238E27FC236}">
                <a16:creationId xmlns:a16="http://schemas.microsoft.com/office/drawing/2014/main" id="{4CFE0E7B-A7EA-4C93-8B7F-2152AAB677F2}"/>
              </a:ext>
            </a:extLst>
          </p:cNvPr>
          <p:cNvSpPr txBox="1">
            <a:spLocks noChangeArrowheads="1"/>
          </p:cNvSpPr>
          <p:nvPr userDrawn="1"/>
        </p:nvSpPr>
        <p:spPr bwMode="auto">
          <a:xfrm>
            <a:off x="57150" y="14288"/>
            <a:ext cx="9067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defRPr/>
            </a:pPr>
            <a:r>
              <a:rPr lang="en-US" altLang="ko-KR" sz="1600" b="1" i="1">
                <a:solidFill>
                  <a:schemeClr val="tx2"/>
                </a:solidFill>
                <a:ea typeface="굴림" charset="-127"/>
              </a:rPr>
              <a:t>Cognitive Psychology, Fifth Edition, Robert J. Sternberg</a:t>
            </a:r>
          </a:p>
          <a:p>
            <a:pPr algn="r">
              <a:defRPr/>
            </a:pPr>
            <a:r>
              <a:rPr lang="en-US" altLang="ko-KR" sz="1400" b="1" i="1">
                <a:solidFill>
                  <a:schemeClr val="tx2"/>
                </a:solidFill>
                <a:ea typeface="굴림" charset="-127"/>
              </a:rPr>
              <a:t>Chapter 4</a:t>
            </a:r>
          </a:p>
        </p:txBody>
      </p:sp>
      <p:sp>
        <p:nvSpPr>
          <p:cNvPr id="1028" name="Rectangle 3">
            <a:extLst>
              <a:ext uri="{FF2B5EF4-FFF2-40B4-BE49-F238E27FC236}">
                <a16:creationId xmlns:a16="http://schemas.microsoft.com/office/drawing/2014/main" id="{6B58E9A5-C1A9-4834-8FC2-AAA15B35AEEB}"/>
              </a:ext>
            </a:extLst>
          </p:cNvPr>
          <p:cNvSpPr>
            <a:spLocks noGrp="1" noChangeArrowheads="1"/>
          </p:cNvSpPr>
          <p:nvPr>
            <p:ph type="title"/>
          </p:nvPr>
        </p:nvSpPr>
        <p:spPr bwMode="auto">
          <a:xfrm>
            <a:off x="685800" y="7620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1029" name="Rectangle 4">
            <a:extLst>
              <a:ext uri="{FF2B5EF4-FFF2-40B4-BE49-F238E27FC236}">
                <a16:creationId xmlns:a16="http://schemas.microsoft.com/office/drawing/2014/main" id="{2E4C2EBD-0CC7-41EE-88A6-3D8519BD5531}"/>
              </a:ext>
            </a:extLst>
          </p:cNvPr>
          <p:cNvSpPr>
            <a:spLocks noGrp="1" noChangeArrowheads="1"/>
          </p:cNvSpPr>
          <p:nvPr>
            <p:ph type="body" idx="1"/>
          </p:nvPr>
        </p:nvSpPr>
        <p:spPr bwMode="auto">
          <a:xfrm>
            <a:off x="685800" y="16002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Times New Roman" pitchFamily="64" charset="0"/>
        </a:defRPr>
      </a:lvl2pPr>
      <a:lvl3pPr algn="ctr" rtl="0" eaLnBrk="0" fontAlgn="base" hangingPunct="0">
        <a:spcBef>
          <a:spcPct val="0"/>
        </a:spcBef>
        <a:spcAft>
          <a:spcPct val="0"/>
        </a:spcAft>
        <a:defRPr sz="4000" b="1">
          <a:solidFill>
            <a:schemeClr val="tx2"/>
          </a:solidFill>
          <a:latin typeface="Times New Roman" pitchFamily="64" charset="0"/>
        </a:defRPr>
      </a:lvl3pPr>
      <a:lvl4pPr algn="ctr" rtl="0" eaLnBrk="0" fontAlgn="base" hangingPunct="0">
        <a:spcBef>
          <a:spcPct val="0"/>
        </a:spcBef>
        <a:spcAft>
          <a:spcPct val="0"/>
        </a:spcAft>
        <a:defRPr sz="4000" b="1">
          <a:solidFill>
            <a:schemeClr val="tx2"/>
          </a:solidFill>
          <a:latin typeface="Times New Roman" pitchFamily="64" charset="0"/>
        </a:defRPr>
      </a:lvl4pPr>
      <a:lvl5pPr algn="ctr" rtl="0" eaLnBrk="0" fontAlgn="base" hangingPunct="0">
        <a:spcBef>
          <a:spcPct val="0"/>
        </a:spcBef>
        <a:spcAft>
          <a:spcPct val="0"/>
        </a:spcAft>
        <a:defRPr sz="4000" b="1">
          <a:solidFill>
            <a:schemeClr val="tx2"/>
          </a:solidFill>
          <a:latin typeface="Times New Roman" pitchFamily="64" charset="0"/>
        </a:defRPr>
      </a:lvl5pPr>
      <a:lvl6pPr marL="457200" algn="ctr" rtl="0" eaLnBrk="0" fontAlgn="base" hangingPunct="0">
        <a:spcBef>
          <a:spcPct val="0"/>
        </a:spcBef>
        <a:spcAft>
          <a:spcPct val="0"/>
        </a:spcAft>
        <a:defRPr sz="4000" b="1">
          <a:solidFill>
            <a:schemeClr val="tx2"/>
          </a:solidFill>
          <a:latin typeface="Times New Roman" pitchFamily="64" charset="0"/>
        </a:defRPr>
      </a:lvl6pPr>
      <a:lvl7pPr marL="914400" algn="ctr" rtl="0" eaLnBrk="0" fontAlgn="base" hangingPunct="0">
        <a:spcBef>
          <a:spcPct val="0"/>
        </a:spcBef>
        <a:spcAft>
          <a:spcPct val="0"/>
        </a:spcAft>
        <a:defRPr sz="4000" b="1">
          <a:solidFill>
            <a:schemeClr val="tx2"/>
          </a:solidFill>
          <a:latin typeface="Times New Roman" pitchFamily="64" charset="0"/>
        </a:defRPr>
      </a:lvl7pPr>
      <a:lvl8pPr marL="1371600" algn="ctr" rtl="0" eaLnBrk="0" fontAlgn="base" hangingPunct="0">
        <a:spcBef>
          <a:spcPct val="0"/>
        </a:spcBef>
        <a:spcAft>
          <a:spcPct val="0"/>
        </a:spcAft>
        <a:defRPr sz="4000" b="1">
          <a:solidFill>
            <a:schemeClr val="tx2"/>
          </a:solidFill>
          <a:latin typeface="Times New Roman" pitchFamily="64" charset="0"/>
        </a:defRPr>
      </a:lvl8pPr>
      <a:lvl9pPr marL="1828800" algn="ctr" rtl="0" eaLnBrk="0" fontAlgn="base" hangingPunct="0">
        <a:spcBef>
          <a:spcPct val="0"/>
        </a:spcBef>
        <a:spcAft>
          <a:spcPct val="0"/>
        </a:spcAft>
        <a:defRPr sz="4000" b="1">
          <a:solidFill>
            <a:schemeClr val="tx2"/>
          </a:solidFill>
          <a:latin typeface="Times New Roman" pitchFamily="64" charset="0"/>
        </a:defRPr>
      </a:lvl9pPr>
    </p:titleStyle>
    <p:bodyStyle>
      <a:lvl1pPr marL="342900" indent="-342900" algn="l" rtl="0" eaLnBrk="0" fontAlgn="base" hangingPunct="0">
        <a:spcBef>
          <a:spcPct val="20000"/>
        </a:spcBef>
        <a:spcAft>
          <a:spcPct val="0"/>
        </a:spcAft>
        <a:buSzPct val="150000"/>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13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8.xml"/><Relationship Id="rId1" Type="http://schemas.openxmlformats.org/officeDocument/2006/relationships/slideLayout" Target="../slideLayouts/slideLayout16.xml"/><Relationship Id="rId4" Type="http://schemas.openxmlformats.org/officeDocument/2006/relationships/hyperlink" Target="../../../../../../../Program%20Files/TurningPoint/2003/Questions.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psych_head">
            <a:extLst>
              <a:ext uri="{FF2B5EF4-FFF2-40B4-BE49-F238E27FC236}">
                <a16:creationId xmlns:a16="http://schemas.microsoft.com/office/drawing/2014/main" id="{81CB2E0C-8848-410E-9374-1BFF791BEF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 y="-14288"/>
            <a:ext cx="9182100" cy="6886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a:extLst>
              <a:ext uri="{FF2B5EF4-FFF2-40B4-BE49-F238E27FC236}">
                <a16:creationId xmlns:a16="http://schemas.microsoft.com/office/drawing/2014/main" id="{C1411D3C-6F35-4FD9-8FE7-3D3FB4A3FC11}"/>
              </a:ext>
            </a:extLst>
          </p:cNvPr>
          <p:cNvSpPr>
            <a:spLocks noGrp="1" noChangeArrowheads="1"/>
          </p:cNvSpPr>
          <p:nvPr>
            <p:ph type="ctrTitle"/>
          </p:nvPr>
        </p:nvSpPr>
        <p:spPr/>
        <p:txBody>
          <a:bodyPr/>
          <a:lstStyle/>
          <a:p>
            <a:r>
              <a:rPr lang="en-US" altLang="ko-KR" sz="6000" b="0">
                <a:ea typeface="굴림" panose="020B0600000101010101" pitchFamily="50" charset="-127"/>
              </a:rPr>
              <a:t>Chapter 4: Attention and Consciousness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DE8B120-8366-4B32-884C-AE11C3941869}"/>
              </a:ext>
            </a:extLst>
          </p:cNvPr>
          <p:cNvSpPr>
            <a:spLocks noGrp="1" noChangeArrowheads="1"/>
          </p:cNvSpPr>
          <p:nvPr>
            <p:ph type="title"/>
          </p:nvPr>
        </p:nvSpPr>
        <p:spPr>
          <a:xfrm>
            <a:off x="304800" y="762000"/>
            <a:ext cx="8534400" cy="685800"/>
          </a:xfrm>
        </p:spPr>
        <p:txBody>
          <a:bodyPr/>
          <a:lstStyle/>
          <a:p>
            <a:r>
              <a:rPr lang="en-US" altLang="ko-KR" b="0">
                <a:ea typeface="굴림" panose="020B0600000101010101" pitchFamily="50" charset="-127"/>
              </a:rPr>
              <a:t>Controlled vs. Automatic Processing</a:t>
            </a:r>
          </a:p>
        </p:txBody>
      </p:sp>
      <p:sp>
        <p:nvSpPr>
          <p:cNvPr id="12291" name="Rectangle 3">
            <a:extLst>
              <a:ext uri="{FF2B5EF4-FFF2-40B4-BE49-F238E27FC236}">
                <a16:creationId xmlns:a16="http://schemas.microsoft.com/office/drawing/2014/main" id="{9D38B43D-1AA1-48FB-A2FB-ACDB1137FC2B}"/>
              </a:ext>
            </a:extLst>
          </p:cNvPr>
          <p:cNvSpPr>
            <a:spLocks noGrp="1" noChangeArrowheads="1"/>
          </p:cNvSpPr>
          <p:nvPr>
            <p:ph type="body" idx="1"/>
          </p:nvPr>
        </p:nvSpPr>
        <p:spPr/>
        <p:txBody>
          <a:bodyPr/>
          <a:lstStyle/>
          <a:p>
            <a:r>
              <a:rPr lang="en-US" altLang="ko-KR">
                <a:ea typeface="굴림" panose="020B0600000101010101" pitchFamily="50" charset="-127"/>
              </a:rPr>
              <a:t>Automatic processing</a:t>
            </a:r>
          </a:p>
          <a:p>
            <a:pPr lvl="1"/>
            <a:r>
              <a:rPr lang="en-US" altLang="ko-KR">
                <a:ea typeface="굴림" panose="020B0600000101010101" pitchFamily="50" charset="-127"/>
              </a:rPr>
              <a:t>Requires no conscious control</a:t>
            </a:r>
          </a:p>
          <a:p>
            <a:endParaRPr lang="en-US" altLang="ko-KR">
              <a:ea typeface="굴림" panose="020B0600000101010101" pitchFamily="50" charset="-127"/>
            </a:endParaRPr>
          </a:p>
          <a:p>
            <a:r>
              <a:rPr lang="en-US" altLang="ko-KR">
                <a:ea typeface="굴림" panose="020B0600000101010101" pitchFamily="50" charset="-127"/>
              </a:rPr>
              <a:t>Controlled processing </a:t>
            </a:r>
          </a:p>
          <a:p>
            <a:pPr lvl="1"/>
            <a:r>
              <a:rPr lang="en-US" altLang="ko-KR">
                <a:ea typeface="굴림" panose="020B0600000101010101" pitchFamily="50" charset="-127"/>
              </a:rPr>
              <a:t>Requires conscious control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8C887F6-EF10-4850-AA66-5BA717176466}"/>
              </a:ext>
            </a:extLst>
          </p:cNvPr>
          <p:cNvSpPr>
            <a:spLocks noGrp="1" noChangeArrowheads="1"/>
          </p:cNvSpPr>
          <p:nvPr>
            <p:ph type="title"/>
          </p:nvPr>
        </p:nvSpPr>
        <p:spPr>
          <a:xfrm>
            <a:off x="457200" y="762000"/>
            <a:ext cx="8001000" cy="1143000"/>
          </a:xfrm>
        </p:spPr>
        <p:txBody>
          <a:bodyPr/>
          <a:lstStyle/>
          <a:p>
            <a:r>
              <a:rPr lang="en-US" altLang="ko-KR" b="0">
                <a:ea typeface="굴림" panose="020B0600000101010101" pitchFamily="50" charset="-127"/>
              </a:rPr>
              <a:t>Is Typing Automatic or </a:t>
            </a:r>
            <a:br>
              <a:rPr lang="en-US" altLang="ko-KR" b="0">
                <a:ea typeface="굴림" panose="020B0600000101010101" pitchFamily="50" charset="-127"/>
              </a:rPr>
            </a:br>
            <a:r>
              <a:rPr lang="en-US" altLang="ko-KR" b="0">
                <a:ea typeface="굴림" panose="020B0600000101010101" pitchFamily="50" charset="-127"/>
              </a:rPr>
              <a:t>Controlled for You?</a:t>
            </a:r>
          </a:p>
        </p:txBody>
      </p:sp>
      <p:sp>
        <p:nvSpPr>
          <p:cNvPr id="15363" name="Rectangle 3">
            <a:extLst>
              <a:ext uri="{FF2B5EF4-FFF2-40B4-BE49-F238E27FC236}">
                <a16:creationId xmlns:a16="http://schemas.microsoft.com/office/drawing/2014/main" id="{7AA64365-17EE-4B75-8985-1C61E6765C0C}"/>
              </a:ext>
            </a:extLst>
          </p:cNvPr>
          <p:cNvSpPr>
            <a:spLocks noGrp="1" noChangeArrowheads="1"/>
          </p:cNvSpPr>
          <p:nvPr>
            <p:ph type="body" idx="1"/>
          </p:nvPr>
        </p:nvSpPr>
        <p:spPr>
          <a:xfrm>
            <a:off x="228600" y="2057400"/>
            <a:ext cx="8610600" cy="4114800"/>
          </a:xfrm>
        </p:spPr>
        <p:txBody>
          <a:bodyPr/>
          <a:lstStyle/>
          <a:p>
            <a:r>
              <a:rPr lang="en-US" altLang="ko-KR">
                <a:ea typeface="굴림" panose="020B0600000101010101" pitchFamily="50" charset="-127"/>
              </a:rPr>
              <a:t>Do you type without thinking where your fingers are? Are you a search-and-peck typer?</a:t>
            </a:r>
          </a:p>
          <a:p>
            <a:r>
              <a:rPr lang="en-US" altLang="ko-KR">
                <a:ea typeface="굴림" panose="020B0600000101010101" pitchFamily="50" charset="-127"/>
              </a:rPr>
              <a:t>If you do type without using attention, what happens when you think about the letters as you are typing them?</a:t>
            </a:r>
          </a:p>
          <a:p>
            <a:endParaRPr lang="en-US" altLang="ko-KR">
              <a:ea typeface="굴림" panose="020B0600000101010101" pitchFamily="50" charset="-127"/>
            </a:endParaRPr>
          </a:p>
          <a:p>
            <a:endParaRPr lang="ko-KR" altLang="en-US">
              <a:ea typeface="굴림" panose="020B0600000101010101" pitchFamily="50"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descr="04t01">
            <a:extLst>
              <a:ext uri="{FF2B5EF4-FFF2-40B4-BE49-F238E27FC236}">
                <a16:creationId xmlns:a16="http://schemas.microsoft.com/office/drawing/2014/main" id="{6BCCFB49-D7E5-4106-87CF-362601A9E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20" y="0"/>
            <a:ext cx="9361040" cy="7245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0C34E53-F491-4FA1-8CE8-87915394D6B2}"/>
              </a:ext>
            </a:extLst>
          </p:cNvPr>
          <p:cNvSpPr>
            <a:spLocks noGrp="1" noChangeArrowheads="1"/>
          </p:cNvSpPr>
          <p:nvPr>
            <p:ph type="title"/>
          </p:nvPr>
        </p:nvSpPr>
        <p:spPr/>
        <p:txBody>
          <a:bodyPr/>
          <a:lstStyle/>
          <a:p>
            <a:r>
              <a:rPr lang="en-US" altLang="ko-KR" b="0">
                <a:ea typeface="굴림" panose="020B0600000101010101" pitchFamily="50" charset="-127"/>
              </a:rPr>
              <a:t>Functions of Conscious Attention</a:t>
            </a:r>
          </a:p>
        </p:txBody>
      </p:sp>
      <p:sp>
        <p:nvSpPr>
          <p:cNvPr id="56323" name="Rectangle 3">
            <a:extLst>
              <a:ext uri="{FF2B5EF4-FFF2-40B4-BE49-F238E27FC236}">
                <a16:creationId xmlns:a16="http://schemas.microsoft.com/office/drawing/2014/main" id="{231E8B30-566C-4CBD-8E4B-8395A4BEC29D}"/>
              </a:ext>
            </a:extLst>
          </p:cNvPr>
          <p:cNvSpPr>
            <a:spLocks noGrp="1" noChangeArrowheads="1"/>
          </p:cNvSpPr>
          <p:nvPr>
            <p:ph type="body" idx="1"/>
          </p:nvPr>
        </p:nvSpPr>
        <p:spPr>
          <a:xfrm>
            <a:off x="685800" y="1905000"/>
            <a:ext cx="7772400" cy="4267200"/>
          </a:xfrm>
        </p:spPr>
        <p:txBody>
          <a:bodyPr/>
          <a:lstStyle/>
          <a:p>
            <a:pPr marL="609600" indent="-609600"/>
            <a:r>
              <a:rPr lang="en-US" altLang="ko-KR">
                <a:ea typeface="굴림" panose="020B0600000101010101" pitchFamily="50" charset="-127"/>
              </a:rPr>
              <a:t>Searching </a:t>
            </a:r>
          </a:p>
          <a:p>
            <a:pPr marL="609600" indent="-609600"/>
            <a:endParaRPr lang="en-US" altLang="ko-KR">
              <a:ea typeface="굴림" panose="020B0600000101010101" pitchFamily="50" charset="-127"/>
            </a:endParaRPr>
          </a:p>
          <a:p>
            <a:pPr marL="609600" indent="-609600"/>
            <a:r>
              <a:rPr lang="en-US" altLang="ko-KR">
                <a:ea typeface="굴림" panose="020B0600000101010101" pitchFamily="50" charset="-127"/>
              </a:rPr>
              <a:t>Selective Attention</a:t>
            </a:r>
          </a:p>
          <a:p>
            <a:pPr marL="609600" indent="-609600"/>
            <a:endParaRPr lang="en-US" altLang="ko-KR">
              <a:ea typeface="굴림" panose="020B0600000101010101" pitchFamily="50" charset="-127"/>
            </a:endParaRPr>
          </a:p>
          <a:p>
            <a:pPr marL="609600" indent="-609600"/>
            <a:r>
              <a:rPr lang="en-US" altLang="ko-KR">
                <a:ea typeface="굴림" panose="020B0600000101010101" pitchFamily="50" charset="-127"/>
              </a:rPr>
              <a:t>Divided Attention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6DB313C-51D7-4255-9E71-C4C1B7E0260F}"/>
              </a:ext>
            </a:extLst>
          </p:cNvPr>
          <p:cNvSpPr>
            <a:spLocks noGrp="1" noChangeArrowheads="1"/>
          </p:cNvSpPr>
          <p:nvPr>
            <p:ph type="title"/>
          </p:nvPr>
        </p:nvSpPr>
        <p:spPr/>
        <p:txBody>
          <a:bodyPr/>
          <a:lstStyle/>
          <a:p>
            <a:r>
              <a:rPr lang="en-US" altLang="ko-KR" b="0">
                <a:ea typeface="굴림" panose="020B0600000101010101" pitchFamily="50" charset="-127"/>
                <a:cs typeface="Times New Roman" panose="02020603050405020304" pitchFamily="18" charset="0"/>
              </a:rPr>
              <a:t>Search</a:t>
            </a:r>
          </a:p>
        </p:txBody>
      </p:sp>
      <p:sp>
        <p:nvSpPr>
          <p:cNvPr id="59395" name="Rectangle 3">
            <a:extLst>
              <a:ext uri="{FF2B5EF4-FFF2-40B4-BE49-F238E27FC236}">
                <a16:creationId xmlns:a16="http://schemas.microsoft.com/office/drawing/2014/main" id="{15BC6A35-13BA-4536-A4C6-DEF34D3BC1EB}"/>
              </a:ext>
            </a:extLst>
          </p:cNvPr>
          <p:cNvSpPr>
            <a:spLocks noGrp="1" noChangeArrowheads="1"/>
          </p:cNvSpPr>
          <p:nvPr>
            <p:ph type="body" idx="1"/>
          </p:nvPr>
        </p:nvSpPr>
        <p:spPr/>
        <p:txBody>
          <a:bodyPr/>
          <a:lstStyle/>
          <a:p>
            <a:r>
              <a:rPr lang="en-US" altLang="ko-KR">
                <a:ea typeface="굴림" panose="020B0600000101010101" pitchFamily="50" charset="-127"/>
                <a:cs typeface="Times New Roman" panose="02020603050405020304" pitchFamily="18" charset="0"/>
              </a:rPr>
              <a:t>Actively searching for a target </a:t>
            </a:r>
          </a:p>
          <a:p>
            <a:r>
              <a:rPr lang="en-US" altLang="ko-KR">
                <a:ea typeface="굴림" panose="020B0600000101010101" pitchFamily="50" charset="-127"/>
                <a:cs typeface="Times New Roman" panose="02020603050405020304" pitchFamily="18" charset="0"/>
              </a:rPr>
              <a:t>Number of targets and distracters influence accuracy</a:t>
            </a:r>
          </a:p>
          <a:p>
            <a:r>
              <a:rPr lang="en-US" altLang="ko-KR">
                <a:ea typeface="굴림" panose="020B0600000101010101" pitchFamily="50" charset="-127"/>
                <a:cs typeface="Times New Roman" panose="02020603050405020304" pitchFamily="18" charset="0"/>
              </a:rPr>
              <a:t>Feature search versus conjunctive search </a:t>
            </a:r>
          </a:p>
          <a:p>
            <a:endParaRPr lang="en-US" altLang="ko-KR">
              <a:ea typeface="굴림" panose="020B0600000101010101" pitchFamily="50" charset="-127"/>
              <a:cs typeface="Times New Roman" panose="02020603050405020304" pitchFamily="18" charset="0"/>
            </a:endParaRPr>
          </a:p>
          <a:p>
            <a:endParaRPr lang="en-US" altLang="ko-KR" sz="4000">
              <a:ea typeface="굴림" panose="020B0600000101010101" pitchFamily="50" charset="-127"/>
              <a:cs typeface="Times New Roman" panose="02020603050405020304" pitchFamily="18" charset="0"/>
            </a:endParaRPr>
          </a:p>
          <a:p>
            <a:endParaRPr lang="ko-KR" altLang="en-US">
              <a:ea typeface="굴림" panose="020B0600000101010101" pitchFamily="50" charset="-127"/>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1BBC34DB-5631-4E6B-A26E-0D2AB9EC92F1}"/>
              </a:ext>
            </a:extLst>
          </p:cNvPr>
          <p:cNvSpPr>
            <a:spLocks noGrp="1" noChangeArrowheads="1"/>
          </p:cNvSpPr>
          <p:nvPr>
            <p:ph type="title"/>
          </p:nvPr>
        </p:nvSpPr>
        <p:spPr>
          <a:xfrm>
            <a:off x="685800" y="510952"/>
            <a:ext cx="7772400" cy="685800"/>
          </a:xfrm>
        </p:spPr>
        <p:txBody>
          <a:bodyPr/>
          <a:lstStyle/>
          <a:p>
            <a:r>
              <a:rPr lang="en-US" altLang="ko-KR" b="0" dirty="0">
                <a:ea typeface="굴림" panose="020B0600000101010101" pitchFamily="50" charset="-127"/>
                <a:cs typeface="Times New Roman" panose="02020603050405020304" pitchFamily="18" charset="0"/>
              </a:rPr>
              <a:t>Conjunctive vs. Feature Search</a:t>
            </a:r>
          </a:p>
        </p:txBody>
      </p:sp>
      <p:graphicFrame>
        <p:nvGraphicFramePr>
          <p:cNvPr id="75088" name="Group 336">
            <a:extLst>
              <a:ext uri="{FF2B5EF4-FFF2-40B4-BE49-F238E27FC236}">
                <a16:creationId xmlns:a16="http://schemas.microsoft.com/office/drawing/2014/main" id="{24CFDC71-F68E-4F47-B6C0-D67C41C3B984}"/>
              </a:ext>
            </a:extLst>
          </p:cNvPr>
          <p:cNvGraphicFramePr>
            <a:graphicFrameLocks noGrp="1"/>
          </p:cNvGraphicFramePr>
          <p:nvPr>
            <p:ph sz="quarter" idx="2"/>
          </p:nvPr>
        </p:nvGraphicFramePr>
        <p:xfrm>
          <a:off x="304800" y="3938588"/>
          <a:ext cx="4191000" cy="2187576"/>
        </p:xfrm>
        <a:graphic>
          <a:graphicData uri="http://schemas.openxmlformats.org/drawingml/2006/table">
            <a:tbl>
              <a:tblPr/>
              <a:tblGrid>
                <a:gridCol w="598488">
                  <a:extLst>
                    <a:ext uri="{9D8B030D-6E8A-4147-A177-3AD203B41FA5}">
                      <a16:colId xmlns:a16="http://schemas.microsoft.com/office/drawing/2014/main" val="20000"/>
                    </a:ext>
                  </a:extLst>
                </a:gridCol>
                <a:gridCol w="598487">
                  <a:extLst>
                    <a:ext uri="{9D8B030D-6E8A-4147-A177-3AD203B41FA5}">
                      <a16:colId xmlns:a16="http://schemas.microsoft.com/office/drawing/2014/main" val="20001"/>
                    </a:ext>
                  </a:extLst>
                </a:gridCol>
                <a:gridCol w="598488">
                  <a:extLst>
                    <a:ext uri="{9D8B030D-6E8A-4147-A177-3AD203B41FA5}">
                      <a16:colId xmlns:a16="http://schemas.microsoft.com/office/drawing/2014/main" val="20002"/>
                    </a:ext>
                  </a:extLst>
                </a:gridCol>
                <a:gridCol w="642937">
                  <a:extLst>
                    <a:ext uri="{9D8B030D-6E8A-4147-A177-3AD203B41FA5}">
                      <a16:colId xmlns:a16="http://schemas.microsoft.com/office/drawing/2014/main" val="20003"/>
                    </a:ext>
                  </a:extLst>
                </a:gridCol>
                <a:gridCol w="555625">
                  <a:extLst>
                    <a:ext uri="{9D8B030D-6E8A-4147-A177-3AD203B41FA5}">
                      <a16:colId xmlns:a16="http://schemas.microsoft.com/office/drawing/2014/main" val="20004"/>
                    </a:ext>
                  </a:extLst>
                </a:gridCol>
                <a:gridCol w="598488">
                  <a:extLst>
                    <a:ext uri="{9D8B030D-6E8A-4147-A177-3AD203B41FA5}">
                      <a16:colId xmlns:a16="http://schemas.microsoft.com/office/drawing/2014/main" val="20005"/>
                    </a:ext>
                  </a:extLst>
                </a:gridCol>
                <a:gridCol w="598487">
                  <a:extLst>
                    <a:ext uri="{9D8B030D-6E8A-4147-A177-3AD203B41FA5}">
                      <a16:colId xmlns:a16="http://schemas.microsoft.com/office/drawing/2014/main" val="20006"/>
                    </a:ext>
                  </a:extLst>
                </a:gridCol>
              </a:tblGrid>
              <a:tr h="547688">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546100">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1"/>
                  </a:ext>
                </a:extLst>
              </a:tr>
              <a:tr h="547688">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546100">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dirty="0">
                          <a:ln>
                            <a:noFill/>
                          </a:ln>
                          <a:solidFill>
                            <a:schemeClr val="tx1"/>
                          </a:solidFill>
                          <a:effectLst/>
                          <a:latin typeface="Times New Roman" pitchFamily="18" charset="0"/>
                          <a:ea typeface="굴림" charset="-127"/>
                          <a:cs typeface="Times New Roman" pitchFamily="18" charset="0"/>
                        </a:rPr>
                        <a:t>L</a:t>
                      </a:r>
                    </a:p>
                  </a:txBody>
                  <a:tcPr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75089" name="Group 337">
            <a:extLst>
              <a:ext uri="{FF2B5EF4-FFF2-40B4-BE49-F238E27FC236}">
                <a16:creationId xmlns:a16="http://schemas.microsoft.com/office/drawing/2014/main" id="{21A7755B-2ECA-4126-9932-A27C9D0B3D76}"/>
              </a:ext>
            </a:extLst>
          </p:cNvPr>
          <p:cNvGraphicFramePr>
            <a:graphicFrameLocks noGrp="1"/>
          </p:cNvGraphicFramePr>
          <p:nvPr>
            <p:ph sz="quarter" idx="1"/>
          </p:nvPr>
        </p:nvGraphicFramePr>
        <p:xfrm>
          <a:off x="228600" y="1600200"/>
          <a:ext cx="4267200" cy="2157414"/>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tblGrid>
              <a:tr h="545900">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marT="45703" marB="45703"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marT="45703" marB="45703"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marT="45703" marB="45703"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marT="45703" marB="45703"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marT="45703" marB="45703"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marT="45703" marB="45703"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marT="45703" marB="45703"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547488">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marT="45703" marB="45703"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marT="45703" marB="45703"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marT="45703" marB="45703"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marT="45703" marB="45703"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marT="45703" marB="45703"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marT="45703" marB="45703"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marT="45703" marB="45703"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1"/>
                  </a:ext>
                </a:extLst>
              </a:tr>
              <a:tr h="518126">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marT="45703" marB="45703"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O</a:t>
                      </a:r>
                    </a:p>
                  </a:txBody>
                  <a:tcPr marT="45703" marB="45703"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marT="45703" marB="45703"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marT="45703" marB="45703"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marT="45703" marB="45703"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marT="45703" marB="45703"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marT="45703" marB="45703"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545900">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marT="45703" marB="45703"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marT="45703" marB="45703"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marT="45703" marB="45703"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marT="45703" marB="45703"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marT="45703" marB="45703"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marT="45703" marB="45703"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L</a:t>
                      </a:r>
                    </a:p>
                  </a:txBody>
                  <a:tcPr marT="45703" marB="45703"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5087" name="AutoShape 335">
            <a:extLst>
              <a:ext uri="{FF2B5EF4-FFF2-40B4-BE49-F238E27FC236}">
                <a16:creationId xmlns:a16="http://schemas.microsoft.com/office/drawing/2014/main" id="{AB56B6E7-9F73-438C-ACB7-8563EAC45D66}"/>
              </a:ext>
            </a:extLst>
          </p:cNvPr>
          <p:cNvSpPr>
            <a:spLocks noChangeArrowheads="1"/>
          </p:cNvSpPr>
          <p:nvPr/>
        </p:nvSpPr>
        <p:spPr bwMode="auto">
          <a:xfrm>
            <a:off x="4333875" y="1234931"/>
            <a:ext cx="5048250" cy="5829806"/>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dirty="0">
                <a:ea typeface="굴림" panose="020B0600000101010101" pitchFamily="50" charset="-127"/>
                <a:cs typeface="Times New Roman" panose="02020603050405020304" pitchFamily="18" charset="0"/>
              </a:rPr>
              <a:t>Which box is it easier to detect a letter that is different?</a:t>
            </a:r>
          </a:p>
          <a:p>
            <a:pPr eaLnBrk="1" hangingPunct="1">
              <a:spcBef>
                <a:spcPct val="0"/>
              </a:spcBef>
              <a:buSzTx/>
              <a:buFontTx/>
              <a:buNone/>
            </a:pPr>
            <a:endParaRPr lang="en-US" altLang="ko-KR" sz="1050" dirty="0">
              <a:ea typeface="굴림" panose="020B0600000101010101" pitchFamily="50" charset="-127"/>
              <a:cs typeface="Times New Roman" panose="02020603050405020304" pitchFamily="18" charset="0"/>
            </a:endParaRPr>
          </a:p>
          <a:p>
            <a:pPr eaLnBrk="1" hangingPunct="1">
              <a:spcBef>
                <a:spcPct val="0"/>
              </a:spcBef>
              <a:buSzTx/>
              <a:buFontTx/>
              <a:buNone/>
            </a:pPr>
            <a:r>
              <a:rPr lang="ko-KR" altLang="en-US" sz="3200" dirty="0" err="1">
                <a:ea typeface="굴림" panose="020B0600000101010101" pitchFamily="50" charset="-127"/>
                <a:cs typeface="Times New Roman" panose="02020603050405020304" pitchFamily="18" charset="0"/>
              </a:rPr>
              <a:t>ㅡ</a:t>
            </a:r>
            <a:r>
              <a:rPr lang="en-US" altLang="ko-KR" sz="3200" dirty="0">
                <a:ea typeface="굴림" panose="020B0600000101010101" pitchFamily="50" charset="-127"/>
                <a:cs typeface="Times New Roman" panose="02020603050405020304" pitchFamily="18" charset="0"/>
              </a:rPr>
              <a:t>&gt; a feature search</a:t>
            </a:r>
          </a:p>
          <a:p>
            <a:pPr eaLnBrk="1" hangingPunct="1">
              <a:spcBef>
                <a:spcPct val="0"/>
              </a:spcBef>
              <a:buSzTx/>
              <a:buFontTx/>
              <a:buNone/>
            </a:pPr>
            <a:endParaRPr lang="en-US" altLang="ko-KR" sz="3200" dirty="0">
              <a:ea typeface="굴림" panose="020B0600000101010101" pitchFamily="50" charset="-127"/>
              <a:cs typeface="Times New Roman" panose="02020603050405020304" pitchFamily="18" charset="0"/>
            </a:endParaRPr>
          </a:p>
          <a:p>
            <a:pPr eaLnBrk="1" hangingPunct="1">
              <a:spcBef>
                <a:spcPct val="0"/>
              </a:spcBef>
              <a:buSzTx/>
              <a:buFontTx/>
              <a:buNone/>
            </a:pPr>
            <a:endParaRPr lang="en-US" altLang="ko-KR" sz="3200" dirty="0">
              <a:ea typeface="굴림" panose="020B0600000101010101" pitchFamily="50" charset="-127"/>
              <a:cs typeface="Times New Roman" panose="02020603050405020304" pitchFamily="18" charset="0"/>
            </a:endParaRPr>
          </a:p>
          <a:p>
            <a:pPr eaLnBrk="1" hangingPunct="1">
              <a:spcBef>
                <a:spcPct val="0"/>
              </a:spcBef>
              <a:buSzTx/>
              <a:buFontTx/>
              <a:buNone/>
            </a:pPr>
            <a:endParaRPr lang="en-US" altLang="ko-KR" sz="3200" dirty="0">
              <a:ea typeface="굴림" panose="020B0600000101010101" pitchFamily="50" charset="-127"/>
              <a:cs typeface="Times New Roman" panose="02020603050405020304" pitchFamily="18" charset="0"/>
            </a:endParaRPr>
          </a:p>
          <a:p>
            <a:pPr eaLnBrk="1" hangingPunct="1">
              <a:spcBef>
                <a:spcPct val="0"/>
              </a:spcBef>
              <a:buSzTx/>
              <a:buFontTx/>
              <a:buNone/>
            </a:pPr>
            <a:endParaRPr lang="en-US" altLang="ko-KR" sz="3200" dirty="0">
              <a:ea typeface="굴림" panose="020B0600000101010101" pitchFamily="50" charset="-127"/>
              <a:cs typeface="Times New Roman" panose="02020603050405020304" pitchFamily="18" charset="0"/>
            </a:endParaRPr>
          </a:p>
          <a:p>
            <a:pPr eaLnBrk="1" hangingPunct="1">
              <a:spcBef>
                <a:spcPct val="0"/>
              </a:spcBef>
              <a:buSzTx/>
              <a:buFontTx/>
              <a:buNone/>
            </a:pPr>
            <a:r>
              <a:rPr lang="ko-KR" altLang="en-US" sz="3200" dirty="0" err="1">
                <a:ea typeface="굴림" panose="020B0600000101010101" pitchFamily="50" charset="-127"/>
                <a:cs typeface="Times New Roman" panose="02020603050405020304" pitchFamily="18" charset="0"/>
              </a:rPr>
              <a:t>ㅡ</a:t>
            </a:r>
            <a:r>
              <a:rPr lang="en-US" altLang="ko-KR" sz="3200" dirty="0">
                <a:ea typeface="굴림" panose="020B0600000101010101" pitchFamily="50" charset="-127"/>
                <a:cs typeface="Times New Roman" panose="02020603050405020304" pitchFamily="18" charset="0"/>
              </a:rPr>
              <a:t>&gt; a conjunction search</a:t>
            </a:r>
          </a:p>
          <a:p>
            <a:pPr eaLnBrk="1" hangingPunct="1">
              <a:spcBef>
                <a:spcPct val="0"/>
              </a:spcBef>
              <a:buSzTx/>
              <a:buFontTx/>
              <a:buNone/>
            </a:pPr>
            <a:endParaRPr lang="ko-KR" altLang="en-US" sz="3200" dirty="0">
              <a:latin typeface="Arial" panose="020B0604020202020204" pitchFamily="34" charset="0"/>
              <a:ea typeface="굴림" panose="020B0600000101010101" pitchFamily="50" charset="-127"/>
              <a:cs typeface="Times New Roman" panose="02020603050405020304" pitchFamily="18" charset="0"/>
            </a:endParaRPr>
          </a:p>
        </p:txBody>
      </p:sp>
      <p:sp>
        <p:nvSpPr>
          <p:cNvPr id="30790" name="Oval 340">
            <a:extLst>
              <a:ext uri="{FF2B5EF4-FFF2-40B4-BE49-F238E27FC236}">
                <a16:creationId xmlns:a16="http://schemas.microsoft.com/office/drawing/2014/main" id="{9ECDFEFC-3A2F-4B84-A85D-F339CD0E5E34}"/>
              </a:ext>
            </a:extLst>
          </p:cNvPr>
          <p:cNvSpPr>
            <a:spLocks noChangeArrowheads="1"/>
          </p:cNvSpPr>
          <p:nvPr/>
        </p:nvSpPr>
        <p:spPr bwMode="auto">
          <a:xfrm>
            <a:off x="838200" y="2667000"/>
            <a:ext cx="571500" cy="48101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endParaRPr lang="ko-KR" altLang="en-US" sz="1800">
              <a:latin typeface="Arial" panose="020B0604020202020204" pitchFamily="34" charset="0"/>
              <a:ea typeface="굴림" panose="020B0600000101010101" pitchFamily="50" charset="-127"/>
            </a:endParaRPr>
          </a:p>
        </p:txBody>
      </p:sp>
      <p:sp>
        <p:nvSpPr>
          <p:cNvPr id="30791" name="Oval 341">
            <a:extLst>
              <a:ext uri="{FF2B5EF4-FFF2-40B4-BE49-F238E27FC236}">
                <a16:creationId xmlns:a16="http://schemas.microsoft.com/office/drawing/2014/main" id="{7834BDEE-D37B-44DB-899E-38B96E126471}"/>
              </a:ext>
            </a:extLst>
          </p:cNvPr>
          <p:cNvSpPr>
            <a:spLocks noChangeArrowheads="1"/>
          </p:cNvSpPr>
          <p:nvPr/>
        </p:nvSpPr>
        <p:spPr bwMode="auto">
          <a:xfrm>
            <a:off x="990600" y="2743200"/>
            <a:ext cx="355600" cy="48101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endParaRPr lang="ko-KR" altLang="en-US" sz="1800">
              <a:latin typeface="Arial" panose="020B0604020202020204" pitchFamily="34" charset="0"/>
              <a:ea typeface="굴림" panose="020B0600000101010101" pitchFamily="50" charset="-127"/>
            </a:endParaRPr>
          </a:p>
        </p:txBody>
      </p:sp>
      <p:sp>
        <p:nvSpPr>
          <p:cNvPr id="30792" name="Oval 344">
            <a:extLst>
              <a:ext uri="{FF2B5EF4-FFF2-40B4-BE49-F238E27FC236}">
                <a16:creationId xmlns:a16="http://schemas.microsoft.com/office/drawing/2014/main" id="{161B97F5-8DE3-420E-B684-FF930C80C46F}"/>
              </a:ext>
            </a:extLst>
          </p:cNvPr>
          <p:cNvSpPr>
            <a:spLocks noChangeArrowheads="1"/>
          </p:cNvSpPr>
          <p:nvPr/>
        </p:nvSpPr>
        <p:spPr bwMode="auto">
          <a:xfrm>
            <a:off x="528638" y="2219325"/>
            <a:ext cx="2295525" cy="106521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endParaRPr lang="ko-KR" altLang="en-US" sz="1800">
              <a:latin typeface="Arial" panose="020B0604020202020204" pitchFamily="34" charset="0"/>
              <a:ea typeface="굴림" panose="020B0600000101010101" pitchFamily="50" charset="-127"/>
            </a:endParaRPr>
          </a:p>
          <a:p>
            <a:pPr eaLnBrk="1" hangingPunct="1">
              <a:spcBef>
                <a:spcPct val="50000"/>
              </a:spcBef>
              <a:buSzTx/>
              <a:buFontTx/>
              <a:buNone/>
            </a:pPr>
            <a:endParaRPr lang="ko-KR" altLang="en-US" sz="1800">
              <a:latin typeface="Arial" panose="020B0604020202020204" pitchFamily="34" charset="0"/>
              <a:ea typeface="굴림" panose="020B0600000101010101" pitchFamily="50" charset="-127"/>
            </a:endParaRPr>
          </a:p>
        </p:txBody>
      </p:sp>
      <p:sp>
        <p:nvSpPr>
          <p:cNvPr id="30793" name="Text Box 349">
            <a:extLst>
              <a:ext uri="{FF2B5EF4-FFF2-40B4-BE49-F238E27FC236}">
                <a16:creationId xmlns:a16="http://schemas.microsoft.com/office/drawing/2014/main" id="{4E7CCD1E-E60B-452C-A935-81D8E1580212}"/>
              </a:ext>
            </a:extLst>
          </p:cNvPr>
          <p:cNvSpPr txBox="1">
            <a:spLocks noChangeArrowheads="1"/>
          </p:cNvSpPr>
          <p:nvPr/>
        </p:nvSpPr>
        <p:spPr bwMode="auto">
          <a:xfrm>
            <a:off x="2743200" y="5105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endParaRPr lang="ko-KR" altLang="en-US" sz="1800">
              <a:latin typeface="Arial" panose="020B0604020202020204" pitchFamily="34" charset="0"/>
              <a:ea typeface="굴림" panose="020B0600000101010101" pitchFamily="50" charset="-127"/>
            </a:endParaRPr>
          </a:p>
        </p:txBody>
      </p:sp>
      <p:sp>
        <p:nvSpPr>
          <p:cNvPr id="75102" name="Oval 350">
            <a:extLst>
              <a:ext uri="{FF2B5EF4-FFF2-40B4-BE49-F238E27FC236}">
                <a16:creationId xmlns:a16="http://schemas.microsoft.com/office/drawing/2014/main" id="{4B8EC959-D43D-43E3-B50F-B63E35BAD711}"/>
              </a:ext>
            </a:extLst>
          </p:cNvPr>
          <p:cNvSpPr>
            <a:spLocks noChangeArrowheads="1"/>
          </p:cNvSpPr>
          <p:nvPr/>
        </p:nvSpPr>
        <p:spPr bwMode="auto">
          <a:xfrm>
            <a:off x="2743200" y="5105400"/>
            <a:ext cx="533400" cy="50641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endParaRPr lang="ko-KR" altLang="en-US" sz="1800">
              <a:latin typeface="Arial" panose="020B0604020202020204" pitchFamily="34" charset="0"/>
              <a:ea typeface="굴림" panose="020B0600000101010101" pitchFamily="50" charset="-127"/>
            </a:endParaRPr>
          </a:p>
        </p:txBody>
      </p:sp>
      <p:sp>
        <p:nvSpPr>
          <p:cNvPr id="75103" name="Oval 351">
            <a:extLst>
              <a:ext uri="{FF2B5EF4-FFF2-40B4-BE49-F238E27FC236}">
                <a16:creationId xmlns:a16="http://schemas.microsoft.com/office/drawing/2014/main" id="{C58A8CAF-FA0C-46ED-B283-A701C8954105}"/>
              </a:ext>
            </a:extLst>
          </p:cNvPr>
          <p:cNvSpPr>
            <a:spLocks noChangeArrowheads="1"/>
          </p:cNvSpPr>
          <p:nvPr/>
        </p:nvSpPr>
        <p:spPr bwMode="auto">
          <a:xfrm>
            <a:off x="838200" y="2743200"/>
            <a:ext cx="609600" cy="50641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endParaRPr lang="ko-KR" altLang="en-US" sz="1800">
              <a:latin typeface="Arial" panose="020B0604020202020204" pitchFamily="34" charset="0"/>
              <a:ea typeface="굴림" panose="020B0600000101010101" pitchFamily="50"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750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08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508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5087">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510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02" grpId="0" animBg="1"/>
      <p:bldP spid="7510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00FBB7F-2380-428D-B210-53CD200F958A}"/>
              </a:ext>
            </a:extLst>
          </p:cNvPr>
          <p:cNvSpPr>
            <a:spLocks noGrp="1" noChangeArrowheads="1"/>
          </p:cNvSpPr>
          <p:nvPr>
            <p:ph type="title"/>
          </p:nvPr>
        </p:nvSpPr>
        <p:spPr>
          <a:xfrm>
            <a:off x="0" y="762000"/>
            <a:ext cx="8915400" cy="685800"/>
          </a:xfrm>
        </p:spPr>
        <p:txBody>
          <a:bodyPr/>
          <a:lstStyle/>
          <a:p>
            <a:r>
              <a:rPr lang="en-US" altLang="ko-KR" b="0">
                <a:ea typeface="굴림" panose="020B0600000101010101" pitchFamily="50" charset="-127"/>
                <a:cs typeface="Times New Roman" panose="02020603050405020304" pitchFamily="18" charset="0"/>
              </a:rPr>
              <a:t>Treisman’s Feature-Integration Theory</a:t>
            </a:r>
          </a:p>
        </p:txBody>
      </p:sp>
      <p:sp>
        <p:nvSpPr>
          <p:cNvPr id="41987" name="Rectangle 3">
            <a:extLst>
              <a:ext uri="{FF2B5EF4-FFF2-40B4-BE49-F238E27FC236}">
                <a16:creationId xmlns:a16="http://schemas.microsoft.com/office/drawing/2014/main" id="{D0201D47-5D50-4DD9-A0E1-A8A61DC7A6B0}"/>
              </a:ext>
            </a:extLst>
          </p:cNvPr>
          <p:cNvSpPr>
            <a:spLocks noGrp="1" noChangeArrowheads="1"/>
          </p:cNvSpPr>
          <p:nvPr>
            <p:ph type="body" idx="1"/>
          </p:nvPr>
        </p:nvSpPr>
        <p:spPr>
          <a:xfrm>
            <a:off x="381000" y="1524000"/>
            <a:ext cx="8151440" cy="4876800"/>
          </a:xfrm>
        </p:spPr>
        <p:txBody>
          <a:bodyPr/>
          <a:lstStyle/>
          <a:p>
            <a:r>
              <a:rPr lang="en-US" altLang="ko-KR" sz="3200" dirty="0">
                <a:ea typeface="굴림" panose="020B0600000101010101" pitchFamily="50" charset="-127"/>
                <a:cs typeface="Times New Roman" panose="02020603050405020304" pitchFamily="18" charset="0"/>
              </a:rPr>
              <a:t>Individual Feature processing is done in parallel. Simultaneous processing is done on the whole display and if feature is present-- we detect it.</a:t>
            </a:r>
          </a:p>
          <a:p>
            <a:r>
              <a:rPr lang="en-US" altLang="ko-KR" sz="3200" dirty="0">
                <a:ea typeface="굴림" panose="020B0600000101010101" pitchFamily="50" charset="-127"/>
                <a:cs typeface="Times New Roman" panose="02020603050405020304" pitchFamily="18" charset="0"/>
              </a:rPr>
              <a:t>Conjunctive searching requires attention to the integration or combination of the features.  Attention to particular combination of features must be done sequentially to detect presence of a certain combination. </a:t>
            </a:r>
          </a:p>
          <a:p>
            <a:endParaRPr lang="en-US" altLang="ko-KR" sz="3200" dirty="0">
              <a:ea typeface="굴림" panose="020B0600000101010101" pitchFamily="50" charset="-127"/>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A7CCE85-9205-479B-B37C-2D5F3F9114EB}"/>
              </a:ext>
            </a:extLst>
          </p:cNvPr>
          <p:cNvSpPr>
            <a:spLocks noGrp="1" noChangeArrowheads="1"/>
          </p:cNvSpPr>
          <p:nvPr>
            <p:ph type="title" sz="quarter"/>
          </p:nvPr>
        </p:nvSpPr>
        <p:spPr/>
        <p:txBody>
          <a:bodyPr/>
          <a:lstStyle/>
          <a:p>
            <a:r>
              <a:rPr lang="en-US" altLang="ko-KR" b="0">
                <a:ea typeface="굴림" panose="020B0600000101010101" pitchFamily="50" charset="-127"/>
              </a:rPr>
              <a:t>Another Feature Search</a:t>
            </a:r>
          </a:p>
        </p:txBody>
      </p:sp>
      <p:sp>
        <p:nvSpPr>
          <p:cNvPr id="34819" name="Text Box 8">
            <a:extLst>
              <a:ext uri="{FF2B5EF4-FFF2-40B4-BE49-F238E27FC236}">
                <a16:creationId xmlns:a16="http://schemas.microsoft.com/office/drawing/2014/main" id="{E8834DA6-3CBA-4B6C-996A-F0E8AF52B1BC}"/>
              </a:ext>
            </a:extLst>
          </p:cNvPr>
          <p:cNvSpPr txBox="1">
            <a:spLocks noChangeArrowheads="1"/>
          </p:cNvSpPr>
          <p:nvPr/>
        </p:nvSpPr>
        <p:spPr bwMode="auto">
          <a:xfrm>
            <a:off x="5927725" y="1879600"/>
            <a:ext cx="557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800">
                <a:solidFill>
                  <a:srgbClr val="33CC33"/>
                </a:solidFill>
                <a:ea typeface="굴림" panose="020B0600000101010101" pitchFamily="50" charset="-127"/>
                <a:cs typeface="Times New Roman" panose="02020603050405020304" pitchFamily="18" charset="0"/>
              </a:rPr>
              <a:t>T</a:t>
            </a:r>
          </a:p>
        </p:txBody>
      </p:sp>
      <p:sp>
        <p:nvSpPr>
          <p:cNvPr id="34820" name="Text Box 9">
            <a:extLst>
              <a:ext uri="{FF2B5EF4-FFF2-40B4-BE49-F238E27FC236}">
                <a16:creationId xmlns:a16="http://schemas.microsoft.com/office/drawing/2014/main" id="{36DA9E69-9285-4D22-8FCD-9380D6E01297}"/>
              </a:ext>
            </a:extLst>
          </p:cNvPr>
          <p:cNvSpPr txBox="1">
            <a:spLocks noChangeArrowheads="1"/>
          </p:cNvSpPr>
          <p:nvPr/>
        </p:nvSpPr>
        <p:spPr bwMode="auto">
          <a:xfrm>
            <a:off x="6765925" y="3632200"/>
            <a:ext cx="557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800">
                <a:solidFill>
                  <a:srgbClr val="33CC33"/>
                </a:solidFill>
                <a:ea typeface="굴림" panose="020B0600000101010101" pitchFamily="50" charset="-127"/>
                <a:cs typeface="Times New Roman" panose="02020603050405020304" pitchFamily="18" charset="0"/>
              </a:rPr>
              <a:t>T</a:t>
            </a:r>
          </a:p>
        </p:txBody>
      </p:sp>
      <p:sp>
        <p:nvSpPr>
          <p:cNvPr id="34821" name="Text Box 10">
            <a:extLst>
              <a:ext uri="{FF2B5EF4-FFF2-40B4-BE49-F238E27FC236}">
                <a16:creationId xmlns:a16="http://schemas.microsoft.com/office/drawing/2014/main" id="{1DB01B66-43EF-4CA0-8EBF-50BAE5FF116F}"/>
              </a:ext>
            </a:extLst>
          </p:cNvPr>
          <p:cNvSpPr txBox="1">
            <a:spLocks noChangeArrowheads="1"/>
          </p:cNvSpPr>
          <p:nvPr/>
        </p:nvSpPr>
        <p:spPr bwMode="auto">
          <a:xfrm>
            <a:off x="7527925" y="2413000"/>
            <a:ext cx="557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800">
                <a:solidFill>
                  <a:srgbClr val="0066FF"/>
                </a:solidFill>
                <a:ea typeface="굴림" panose="020B0600000101010101" pitchFamily="50" charset="-127"/>
                <a:cs typeface="Times New Roman" panose="02020603050405020304" pitchFamily="18" charset="0"/>
              </a:rPr>
              <a:t>T</a:t>
            </a:r>
          </a:p>
        </p:txBody>
      </p:sp>
      <p:sp>
        <p:nvSpPr>
          <p:cNvPr id="34822" name="Text Box 11">
            <a:extLst>
              <a:ext uri="{FF2B5EF4-FFF2-40B4-BE49-F238E27FC236}">
                <a16:creationId xmlns:a16="http://schemas.microsoft.com/office/drawing/2014/main" id="{1B4239CC-951A-4F90-AD72-5C7499270600}"/>
              </a:ext>
            </a:extLst>
          </p:cNvPr>
          <p:cNvSpPr txBox="1">
            <a:spLocks noChangeArrowheads="1"/>
          </p:cNvSpPr>
          <p:nvPr/>
        </p:nvSpPr>
        <p:spPr bwMode="auto">
          <a:xfrm>
            <a:off x="5089525" y="3479800"/>
            <a:ext cx="557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800">
                <a:solidFill>
                  <a:srgbClr val="33CC33"/>
                </a:solidFill>
                <a:ea typeface="굴림" panose="020B0600000101010101" pitchFamily="50" charset="-127"/>
                <a:cs typeface="Times New Roman" panose="02020603050405020304" pitchFamily="18" charset="0"/>
              </a:rPr>
              <a:t>T</a:t>
            </a:r>
          </a:p>
        </p:txBody>
      </p:sp>
      <p:sp>
        <p:nvSpPr>
          <p:cNvPr id="34823" name="Text Box 12">
            <a:extLst>
              <a:ext uri="{FF2B5EF4-FFF2-40B4-BE49-F238E27FC236}">
                <a16:creationId xmlns:a16="http://schemas.microsoft.com/office/drawing/2014/main" id="{CBD35A7C-788D-4920-8EF5-289E121AB24F}"/>
              </a:ext>
            </a:extLst>
          </p:cNvPr>
          <p:cNvSpPr txBox="1">
            <a:spLocks noChangeArrowheads="1"/>
          </p:cNvSpPr>
          <p:nvPr/>
        </p:nvSpPr>
        <p:spPr bwMode="auto">
          <a:xfrm>
            <a:off x="6156325" y="2641600"/>
            <a:ext cx="557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800">
                <a:solidFill>
                  <a:srgbClr val="0066FF"/>
                </a:solidFill>
                <a:ea typeface="굴림" panose="020B0600000101010101" pitchFamily="50" charset="-127"/>
                <a:cs typeface="Times New Roman" panose="02020603050405020304" pitchFamily="18" charset="0"/>
              </a:rPr>
              <a:t>T</a:t>
            </a:r>
          </a:p>
        </p:txBody>
      </p:sp>
      <p:sp>
        <p:nvSpPr>
          <p:cNvPr id="34824" name="Text Box 13">
            <a:extLst>
              <a:ext uri="{FF2B5EF4-FFF2-40B4-BE49-F238E27FC236}">
                <a16:creationId xmlns:a16="http://schemas.microsoft.com/office/drawing/2014/main" id="{B1EE07E1-1E8C-427A-A464-B106172CD9EC}"/>
              </a:ext>
            </a:extLst>
          </p:cNvPr>
          <p:cNvSpPr txBox="1">
            <a:spLocks noChangeArrowheads="1"/>
          </p:cNvSpPr>
          <p:nvPr/>
        </p:nvSpPr>
        <p:spPr bwMode="auto">
          <a:xfrm>
            <a:off x="7375525" y="4622800"/>
            <a:ext cx="557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800">
                <a:solidFill>
                  <a:srgbClr val="0066FF"/>
                </a:solidFill>
                <a:ea typeface="굴림" panose="020B0600000101010101" pitchFamily="50" charset="-127"/>
                <a:cs typeface="Times New Roman" panose="02020603050405020304" pitchFamily="18" charset="0"/>
              </a:rPr>
              <a:t>T</a:t>
            </a:r>
          </a:p>
        </p:txBody>
      </p:sp>
      <p:sp>
        <p:nvSpPr>
          <p:cNvPr id="34825" name="Text Box 14">
            <a:extLst>
              <a:ext uri="{FF2B5EF4-FFF2-40B4-BE49-F238E27FC236}">
                <a16:creationId xmlns:a16="http://schemas.microsoft.com/office/drawing/2014/main" id="{37DBAB90-3286-48B5-A139-7C3F9022E9DB}"/>
              </a:ext>
            </a:extLst>
          </p:cNvPr>
          <p:cNvSpPr txBox="1">
            <a:spLocks noChangeArrowheads="1"/>
          </p:cNvSpPr>
          <p:nvPr/>
        </p:nvSpPr>
        <p:spPr bwMode="auto">
          <a:xfrm>
            <a:off x="6003925" y="4318000"/>
            <a:ext cx="557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800">
                <a:solidFill>
                  <a:srgbClr val="0066FF"/>
                </a:solidFill>
                <a:ea typeface="굴림" panose="020B0600000101010101" pitchFamily="50" charset="-127"/>
                <a:cs typeface="Times New Roman" panose="02020603050405020304" pitchFamily="18" charset="0"/>
              </a:rPr>
              <a:t>T</a:t>
            </a:r>
          </a:p>
        </p:txBody>
      </p:sp>
      <p:sp>
        <p:nvSpPr>
          <p:cNvPr id="34826" name="Text Box 15">
            <a:extLst>
              <a:ext uri="{FF2B5EF4-FFF2-40B4-BE49-F238E27FC236}">
                <a16:creationId xmlns:a16="http://schemas.microsoft.com/office/drawing/2014/main" id="{179C89AC-044C-41C6-93A9-32286F8B67A3}"/>
              </a:ext>
            </a:extLst>
          </p:cNvPr>
          <p:cNvSpPr txBox="1">
            <a:spLocks noChangeArrowheads="1"/>
          </p:cNvSpPr>
          <p:nvPr/>
        </p:nvSpPr>
        <p:spPr bwMode="auto">
          <a:xfrm>
            <a:off x="304800" y="1524000"/>
            <a:ext cx="32956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2800">
                <a:ea typeface="굴림" panose="020B0600000101010101" pitchFamily="50" charset="-127"/>
                <a:cs typeface="Times New Roman" panose="02020603050405020304" pitchFamily="18" charset="0"/>
              </a:rPr>
              <a:t>Is there a red T in the Display?</a:t>
            </a:r>
            <a:endParaRPr lang="en-US" altLang="ko-KR" sz="2800">
              <a:latin typeface="Arial" panose="020B0604020202020204" pitchFamily="34" charset="0"/>
              <a:ea typeface="굴림" panose="020B0600000101010101" pitchFamily="50" charset="-127"/>
              <a:cs typeface="Times New Roman" panose="02020603050405020304" pitchFamily="18" charset="0"/>
            </a:endParaRPr>
          </a:p>
        </p:txBody>
      </p:sp>
      <p:sp>
        <p:nvSpPr>
          <p:cNvPr id="34827" name="Text Box 16">
            <a:extLst>
              <a:ext uri="{FF2B5EF4-FFF2-40B4-BE49-F238E27FC236}">
                <a16:creationId xmlns:a16="http://schemas.microsoft.com/office/drawing/2014/main" id="{554A72F4-8450-483C-B63C-F1B90724B609}"/>
              </a:ext>
            </a:extLst>
          </p:cNvPr>
          <p:cNvSpPr txBox="1">
            <a:spLocks noChangeArrowheads="1"/>
          </p:cNvSpPr>
          <p:nvPr/>
        </p:nvSpPr>
        <p:spPr bwMode="auto">
          <a:xfrm>
            <a:off x="7696200" y="3657600"/>
            <a:ext cx="557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800">
                <a:solidFill>
                  <a:srgbClr val="FF3300"/>
                </a:solidFill>
                <a:ea typeface="굴림" panose="020B0600000101010101" pitchFamily="50" charset="-127"/>
                <a:cs typeface="Times New Roman" panose="02020603050405020304" pitchFamily="18" charset="0"/>
              </a:rPr>
              <a:t>T</a:t>
            </a:r>
          </a:p>
        </p:txBody>
      </p:sp>
      <p:sp>
        <p:nvSpPr>
          <p:cNvPr id="34828" name="Text Box 17">
            <a:extLst>
              <a:ext uri="{FF2B5EF4-FFF2-40B4-BE49-F238E27FC236}">
                <a16:creationId xmlns:a16="http://schemas.microsoft.com/office/drawing/2014/main" id="{BB5FD91F-DFAC-4588-B75C-F7AA7569BED8}"/>
              </a:ext>
            </a:extLst>
          </p:cNvPr>
          <p:cNvSpPr txBox="1">
            <a:spLocks noChangeArrowheads="1"/>
          </p:cNvSpPr>
          <p:nvPr/>
        </p:nvSpPr>
        <p:spPr bwMode="auto">
          <a:xfrm>
            <a:off x="7070725" y="1727200"/>
            <a:ext cx="557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800">
                <a:solidFill>
                  <a:srgbClr val="33CC33"/>
                </a:solidFill>
                <a:ea typeface="굴림" panose="020B0600000101010101" pitchFamily="50" charset="-127"/>
                <a:cs typeface="Times New Roman" panose="02020603050405020304" pitchFamily="18" charset="0"/>
              </a:rPr>
              <a:t>T</a:t>
            </a:r>
          </a:p>
        </p:txBody>
      </p:sp>
      <p:sp>
        <p:nvSpPr>
          <p:cNvPr id="43026" name="Text Box 18">
            <a:extLst>
              <a:ext uri="{FF2B5EF4-FFF2-40B4-BE49-F238E27FC236}">
                <a16:creationId xmlns:a16="http://schemas.microsoft.com/office/drawing/2014/main" id="{E3F731E0-304F-4D0B-B648-15C5AEA9882F}"/>
              </a:ext>
            </a:extLst>
          </p:cNvPr>
          <p:cNvSpPr txBox="1">
            <a:spLocks noChangeArrowheads="1"/>
          </p:cNvSpPr>
          <p:nvPr/>
        </p:nvSpPr>
        <p:spPr bwMode="auto">
          <a:xfrm>
            <a:off x="228600" y="2971800"/>
            <a:ext cx="41910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2800">
                <a:ea typeface="굴림" panose="020B0600000101010101" pitchFamily="50" charset="-127"/>
                <a:cs typeface="Times New Roman" panose="02020603050405020304" pitchFamily="18" charset="0"/>
              </a:rPr>
              <a:t>Target is defined by a </a:t>
            </a:r>
          </a:p>
          <a:p>
            <a:pPr eaLnBrk="1" hangingPunct="1">
              <a:spcBef>
                <a:spcPct val="0"/>
              </a:spcBef>
              <a:buSzTx/>
              <a:buFontTx/>
              <a:buNone/>
            </a:pPr>
            <a:r>
              <a:rPr lang="en-US" altLang="ko-KR" sz="2800">
                <a:ea typeface="굴림" panose="020B0600000101010101" pitchFamily="50" charset="-127"/>
                <a:cs typeface="Times New Roman" panose="02020603050405020304" pitchFamily="18" charset="0"/>
              </a:rPr>
              <a:t>single feature</a:t>
            </a:r>
          </a:p>
          <a:p>
            <a:pPr eaLnBrk="1" hangingPunct="1">
              <a:spcBef>
                <a:spcPct val="0"/>
              </a:spcBef>
              <a:buSzTx/>
              <a:buFontTx/>
              <a:buNone/>
            </a:pPr>
            <a:endParaRPr lang="en-US" altLang="ko-KR" sz="2800">
              <a:ea typeface="굴림" panose="020B0600000101010101" pitchFamily="50" charset="-127"/>
              <a:cs typeface="Times New Roman" panose="02020603050405020304" pitchFamily="18" charset="0"/>
            </a:endParaRPr>
          </a:p>
          <a:p>
            <a:pPr eaLnBrk="1" hangingPunct="1">
              <a:spcBef>
                <a:spcPct val="0"/>
              </a:spcBef>
              <a:buSzTx/>
              <a:buFontTx/>
              <a:buNone/>
            </a:pPr>
            <a:r>
              <a:rPr lang="en-US" altLang="ko-KR" sz="2800">
                <a:ea typeface="굴림" panose="020B0600000101010101" pitchFamily="50" charset="-127"/>
                <a:cs typeface="Times New Roman" panose="02020603050405020304" pitchFamily="18" charset="0"/>
              </a:rPr>
              <a:t>According to feature</a:t>
            </a:r>
          </a:p>
          <a:p>
            <a:pPr eaLnBrk="1" hangingPunct="1">
              <a:spcBef>
                <a:spcPct val="0"/>
              </a:spcBef>
              <a:buSzTx/>
              <a:buFontTx/>
              <a:buNone/>
            </a:pPr>
            <a:r>
              <a:rPr lang="en-US" altLang="ko-KR" sz="2800">
                <a:ea typeface="굴림" panose="020B0600000101010101" pitchFamily="50" charset="-127"/>
                <a:cs typeface="Times New Roman" panose="02020603050405020304" pitchFamily="18" charset="0"/>
              </a:rPr>
              <a:t>integration theory the </a:t>
            </a:r>
          </a:p>
          <a:p>
            <a:pPr eaLnBrk="1" hangingPunct="1">
              <a:spcBef>
                <a:spcPct val="0"/>
              </a:spcBef>
              <a:buSzTx/>
              <a:buFontTx/>
              <a:buNone/>
            </a:pPr>
            <a:r>
              <a:rPr lang="en-US" altLang="ko-KR" sz="2800">
                <a:ea typeface="굴림" panose="020B0600000101010101" pitchFamily="50" charset="-127"/>
                <a:cs typeface="Times New Roman" panose="02020603050405020304" pitchFamily="18" charset="0"/>
              </a:rPr>
              <a:t>Target should “pop out”</a:t>
            </a:r>
          </a:p>
          <a:p>
            <a:pPr eaLnBrk="1" hangingPunct="1">
              <a:spcBef>
                <a:spcPct val="0"/>
              </a:spcBef>
              <a:buSzTx/>
              <a:buFontTx/>
              <a:buNone/>
            </a:pPr>
            <a:endParaRPr lang="en-US" altLang="ko-KR" sz="2800">
              <a:ea typeface="굴림" panose="020B0600000101010101" pitchFamily="50" charset="-127"/>
              <a:cs typeface="Times New Roman" panose="02020603050405020304" pitchFamily="18" charset="0"/>
            </a:endParaRPr>
          </a:p>
          <a:p>
            <a:pPr eaLnBrk="1" hangingPunct="1">
              <a:spcBef>
                <a:spcPct val="0"/>
              </a:spcBef>
              <a:buSzTx/>
              <a:buFontTx/>
              <a:buNone/>
            </a:pPr>
            <a:r>
              <a:rPr lang="en-US" altLang="ko-KR" sz="2800">
                <a:ea typeface="굴림" panose="020B0600000101010101" pitchFamily="50" charset="-127"/>
                <a:cs typeface="Times New Roman" panose="02020603050405020304" pitchFamily="18" charset="0"/>
              </a:rPr>
              <a:t>No attention required</a:t>
            </a:r>
          </a:p>
        </p:txBody>
      </p:sp>
      <p:sp>
        <p:nvSpPr>
          <p:cNvPr id="34830" name="Text Box 19">
            <a:extLst>
              <a:ext uri="{FF2B5EF4-FFF2-40B4-BE49-F238E27FC236}">
                <a16:creationId xmlns:a16="http://schemas.microsoft.com/office/drawing/2014/main" id="{B9FF4040-680F-49AE-B8EC-54411A2004ED}"/>
              </a:ext>
            </a:extLst>
          </p:cNvPr>
          <p:cNvSpPr txBox="1">
            <a:spLocks noChangeArrowheads="1"/>
          </p:cNvSpPr>
          <p:nvPr/>
        </p:nvSpPr>
        <p:spPr bwMode="auto">
          <a:xfrm>
            <a:off x="8213725" y="1574800"/>
            <a:ext cx="557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800">
                <a:solidFill>
                  <a:srgbClr val="0066FF"/>
                </a:solidFill>
                <a:ea typeface="굴림" panose="020B0600000101010101" pitchFamily="50" charset="-127"/>
                <a:cs typeface="Times New Roman" panose="02020603050405020304" pitchFamily="18" charset="0"/>
              </a:rPr>
              <a:t>T</a:t>
            </a:r>
          </a:p>
        </p:txBody>
      </p:sp>
      <p:sp>
        <p:nvSpPr>
          <p:cNvPr id="34831" name="Text Box 20">
            <a:extLst>
              <a:ext uri="{FF2B5EF4-FFF2-40B4-BE49-F238E27FC236}">
                <a16:creationId xmlns:a16="http://schemas.microsoft.com/office/drawing/2014/main" id="{2766A19C-3FEE-436E-9E08-817C3D9B21EC}"/>
              </a:ext>
            </a:extLst>
          </p:cNvPr>
          <p:cNvSpPr txBox="1">
            <a:spLocks noChangeArrowheads="1"/>
          </p:cNvSpPr>
          <p:nvPr/>
        </p:nvSpPr>
        <p:spPr bwMode="auto">
          <a:xfrm>
            <a:off x="6918325" y="2717800"/>
            <a:ext cx="557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800">
                <a:solidFill>
                  <a:srgbClr val="33CC33"/>
                </a:solidFill>
                <a:ea typeface="굴림" panose="020B0600000101010101" pitchFamily="50" charset="-127"/>
                <a:cs typeface="Times New Roman" panose="02020603050405020304" pitchFamily="18" charset="0"/>
              </a:rPr>
              <a:t>T</a:t>
            </a:r>
          </a:p>
        </p:txBody>
      </p:sp>
      <p:sp>
        <p:nvSpPr>
          <p:cNvPr id="34832" name="Text Box 21">
            <a:extLst>
              <a:ext uri="{FF2B5EF4-FFF2-40B4-BE49-F238E27FC236}">
                <a16:creationId xmlns:a16="http://schemas.microsoft.com/office/drawing/2014/main" id="{C592582C-392F-44C5-AD30-382675606CCA}"/>
              </a:ext>
            </a:extLst>
          </p:cNvPr>
          <p:cNvSpPr txBox="1">
            <a:spLocks noChangeArrowheads="1"/>
          </p:cNvSpPr>
          <p:nvPr/>
        </p:nvSpPr>
        <p:spPr bwMode="auto">
          <a:xfrm>
            <a:off x="8442325" y="4470400"/>
            <a:ext cx="557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800">
                <a:solidFill>
                  <a:srgbClr val="33CC33"/>
                </a:solidFill>
                <a:ea typeface="굴림" panose="020B0600000101010101" pitchFamily="50" charset="-127"/>
                <a:cs typeface="Times New Roman" panose="02020603050405020304" pitchFamily="18" charset="0"/>
              </a:rPr>
              <a:t>T</a:t>
            </a:r>
          </a:p>
        </p:txBody>
      </p:sp>
      <p:sp>
        <p:nvSpPr>
          <p:cNvPr id="34833" name="Text Box 22">
            <a:extLst>
              <a:ext uri="{FF2B5EF4-FFF2-40B4-BE49-F238E27FC236}">
                <a16:creationId xmlns:a16="http://schemas.microsoft.com/office/drawing/2014/main" id="{61E4A54F-D2DF-4BA9-9E48-6CFD1EE8D43C}"/>
              </a:ext>
            </a:extLst>
          </p:cNvPr>
          <p:cNvSpPr txBox="1">
            <a:spLocks noChangeArrowheads="1"/>
          </p:cNvSpPr>
          <p:nvPr/>
        </p:nvSpPr>
        <p:spPr bwMode="auto">
          <a:xfrm>
            <a:off x="5165725" y="2641600"/>
            <a:ext cx="557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800">
                <a:solidFill>
                  <a:srgbClr val="0066FF"/>
                </a:solidFill>
                <a:ea typeface="굴림" panose="020B0600000101010101" pitchFamily="50" charset="-127"/>
                <a:cs typeface="Times New Roman" panose="02020603050405020304" pitchFamily="18" charset="0"/>
              </a:rPr>
              <a:t>T</a:t>
            </a:r>
          </a:p>
        </p:txBody>
      </p:sp>
      <p:sp>
        <p:nvSpPr>
          <p:cNvPr id="34834" name="Text Box 23">
            <a:extLst>
              <a:ext uri="{FF2B5EF4-FFF2-40B4-BE49-F238E27FC236}">
                <a16:creationId xmlns:a16="http://schemas.microsoft.com/office/drawing/2014/main" id="{1D8BB97D-C94D-4B5C-9BFE-158C95DFC8B5}"/>
              </a:ext>
            </a:extLst>
          </p:cNvPr>
          <p:cNvSpPr txBox="1">
            <a:spLocks noChangeArrowheads="1"/>
          </p:cNvSpPr>
          <p:nvPr/>
        </p:nvSpPr>
        <p:spPr bwMode="auto">
          <a:xfrm>
            <a:off x="8366125" y="2794000"/>
            <a:ext cx="557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800">
                <a:solidFill>
                  <a:srgbClr val="0066FF"/>
                </a:solidFill>
                <a:ea typeface="굴림" panose="020B0600000101010101" pitchFamily="50" charset="-127"/>
                <a:cs typeface="Times New Roman" panose="02020603050405020304" pitchFamily="18" charset="0"/>
              </a:rPr>
              <a:t>T</a:t>
            </a:r>
          </a:p>
        </p:txBody>
      </p:sp>
      <p:sp>
        <p:nvSpPr>
          <p:cNvPr id="34835" name="Text Box 24">
            <a:extLst>
              <a:ext uri="{FF2B5EF4-FFF2-40B4-BE49-F238E27FC236}">
                <a16:creationId xmlns:a16="http://schemas.microsoft.com/office/drawing/2014/main" id="{BF8D68C3-3645-4BA4-8CE1-391E3D005BEF}"/>
              </a:ext>
            </a:extLst>
          </p:cNvPr>
          <p:cNvSpPr txBox="1">
            <a:spLocks noChangeArrowheads="1"/>
          </p:cNvSpPr>
          <p:nvPr/>
        </p:nvSpPr>
        <p:spPr bwMode="auto">
          <a:xfrm>
            <a:off x="5089525" y="4470400"/>
            <a:ext cx="557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800">
                <a:solidFill>
                  <a:srgbClr val="33CC33"/>
                </a:solidFill>
                <a:ea typeface="굴림" panose="020B0600000101010101" pitchFamily="50" charset="-127"/>
                <a:cs typeface="Times New Roman" panose="02020603050405020304" pitchFamily="18" charset="0"/>
              </a:rPr>
              <a:t>T</a:t>
            </a:r>
          </a:p>
        </p:txBody>
      </p:sp>
      <p:sp>
        <p:nvSpPr>
          <p:cNvPr id="34836" name="Text Box 25">
            <a:extLst>
              <a:ext uri="{FF2B5EF4-FFF2-40B4-BE49-F238E27FC236}">
                <a16:creationId xmlns:a16="http://schemas.microsoft.com/office/drawing/2014/main" id="{9AEF42CC-77C3-460C-A8FC-737EC04C4E2D}"/>
              </a:ext>
            </a:extLst>
          </p:cNvPr>
          <p:cNvSpPr txBox="1">
            <a:spLocks noChangeArrowheads="1"/>
          </p:cNvSpPr>
          <p:nvPr/>
        </p:nvSpPr>
        <p:spPr bwMode="auto">
          <a:xfrm>
            <a:off x="6842125" y="4851400"/>
            <a:ext cx="557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800">
                <a:solidFill>
                  <a:srgbClr val="0066FF"/>
                </a:solidFill>
                <a:ea typeface="굴림" panose="020B0600000101010101" pitchFamily="50" charset="-127"/>
                <a:cs typeface="Times New Roman" panose="02020603050405020304" pitchFamily="18" charset="0"/>
              </a:rPr>
              <a:t>T</a:t>
            </a:r>
          </a:p>
        </p:txBody>
      </p:sp>
      <p:sp>
        <p:nvSpPr>
          <p:cNvPr id="34837" name="Text Box 26">
            <a:extLst>
              <a:ext uri="{FF2B5EF4-FFF2-40B4-BE49-F238E27FC236}">
                <a16:creationId xmlns:a16="http://schemas.microsoft.com/office/drawing/2014/main" id="{FEEC4049-A44F-4A89-ADA7-B29F37FF6EB9}"/>
              </a:ext>
            </a:extLst>
          </p:cNvPr>
          <p:cNvSpPr txBox="1">
            <a:spLocks noChangeArrowheads="1"/>
          </p:cNvSpPr>
          <p:nvPr/>
        </p:nvSpPr>
        <p:spPr bwMode="auto">
          <a:xfrm>
            <a:off x="8213725" y="5308600"/>
            <a:ext cx="557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800">
                <a:solidFill>
                  <a:srgbClr val="33CC33"/>
                </a:solidFill>
                <a:ea typeface="굴림" panose="020B0600000101010101" pitchFamily="50" charset="-127"/>
                <a:cs typeface="Times New Roman" panose="02020603050405020304" pitchFamily="18" charset="0"/>
              </a:rPr>
              <a:t>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26">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302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2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26">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30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0987C80-8226-4BE2-9D1E-7747E59B681A}"/>
              </a:ext>
            </a:extLst>
          </p:cNvPr>
          <p:cNvSpPr>
            <a:spLocks noGrp="1" noChangeArrowheads="1"/>
          </p:cNvSpPr>
          <p:nvPr>
            <p:ph type="title" sz="quarter"/>
          </p:nvPr>
        </p:nvSpPr>
        <p:spPr/>
        <p:txBody>
          <a:bodyPr/>
          <a:lstStyle/>
          <a:p>
            <a:r>
              <a:rPr lang="en-US" altLang="ko-KR" b="0">
                <a:ea typeface="굴림" panose="020B0600000101010101" pitchFamily="50" charset="-127"/>
              </a:rPr>
              <a:t>Another Conjunction Search</a:t>
            </a:r>
          </a:p>
        </p:txBody>
      </p:sp>
      <p:sp>
        <p:nvSpPr>
          <p:cNvPr id="36867" name="Text Box 3">
            <a:extLst>
              <a:ext uri="{FF2B5EF4-FFF2-40B4-BE49-F238E27FC236}">
                <a16:creationId xmlns:a16="http://schemas.microsoft.com/office/drawing/2014/main" id="{0FD37D48-7963-4013-A05A-0FDFB5875A92}"/>
              </a:ext>
            </a:extLst>
          </p:cNvPr>
          <p:cNvSpPr txBox="1">
            <a:spLocks noChangeArrowheads="1"/>
          </p:cNvSpPr>
          <p:nvPr/>
        </p:nvSpPr>
        <p:spPr bwMode="auto">
          <a:xfrm>
            <a:off x="5927725" y="1879600"/>
            <a:ext cx="6238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800">
                <a:solidFill>
                  <a:srgbClr val="FF3300"/>
                </a:solidFill>
                <a:ea typeface="굴림" panose="020B0600000101010101" pitchFamily="50" charset="-127"/>
                <a:cs typeface="Times New Roman" panose="02020603050405020304" pitchFamily="18" charset="0"/>
              </a:rPr>
              <a:t>X</a:t>
            </a:r>
          </a:p>
        </p:txBody>
      </p:sp>
      <p:sp>
        <p:nvSpPr>
          <p:cNvPr id="36868" name="Text Box 4">
            <a:extLst>
              <a:ext uri="{FF2B5EF4-FFF2-40B4-BE49-F238E27FC236}">
                <a16:creationId xmlns:a16="http://schemas.microsoft.com/office/drawing/2014/main" id="{0CB1430C-62CB-47DD-9618-ECDD931D4D7B}"/>
              </a:ext>
            </a:extLst>
          </p:cNvPr>
          <p:cNvSpPr txBox="1">
            <a:spLocks noChangeArrowheads="1"/>
          </p:cNvSpPr>
          <p:nvPr/>
        </p:nvSpPr>
        <p:spPr bwMode="auto">
          <a:xfrm>
            <a:off x="7086600" y="3733800"/>
            <a:ext cx="557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800">
                <a:solidFill>
                  <a:srgbClr val="0066FF"/>
                </a:solidFill>
                <a:ea typeface="굴림" panose="020B0600000101010101" pitchFamily="50" charset="-127"/>
                <a:cs typeface="Times New Roman" panose="02020603050405020304" pitchFamily="18" charset="0"/>
              </a:rPr>
              <a:t>T</a:t>
            </a:r>
          </a:p>
        </p:txBody>
      </p:sp>
      <p:sp>
        <p:nvSpPr>
          <p:cNvPr id="36869" name="Text Box 5">
            <a:extLst>
              <a:ext uri="{FF2B5EF4-FFF2-40B4-BE49-F238E27FC236}">
                <a16:creationId xmlns:a16="http://schemas.microsoft.com/office/drawing/2014/main" id="{4DCC19CF-6A04-4367-8B3B-1E092FBDE27D}"/>
              </a:ext>
            </a:extLst>
          </p:cNvPr>
          <p:cNvSpPr txBox="1">
            <a:spLocks noChangeArrowheads="1"/>
          </p:cNvSpPr>
          <p:nvPr/>
        </p:nvSpPr>
        <p:spPr bwMode="auto">
          <a:xfrm>
            <a:off x="8001000" y="4648200"/>
            <a:ext cx="557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800">
                <a:solidFill>
                  <a:srgbClr val="0066FF"/>
                </a:solidFill>
                <a:ea typeface="굴림" panose="020B0600000101010101" pitchFamily="50" charset="-127"/>
                <a:cs typeface="Times New Roman" panose="02020603050405020304" pitchFamily="18" charset="0"/>
              </a:rPr>
              <a:t>T</a:t>
            </a:r>
          </a:p>
        </p:txBody>
      </p:sp>
      <p:sp>
        <p:nvSpPr>
          <p:cNvPr id="36870" name="Text Box 6">
            <a:extLst>
              <a:ext uri="{FF2B5EF4-FFF2-40B4-BE49-F238E27FC236}">
                <a16:creationId xmlns:a16="http://schemas.microsoft.com/office/drawing/2014/main" id="{0591235E-0662-4C06-A0B2-DD844F68B583}"/>
              </a:ext>
            </a:extLst>
          </p:cNvPr>
          <p:cNvSpPr txBox="1">
            <a:spLocks noChangeArrowheads="1"/>
          </p:cNvSpPr>
          <p:nvPr/>
        </p:nvSpPr>
        <p:spPr bwMode="auto">
          <a:xfrm>
            <a:off x="6172200" y="3581400"/>
            <a:ext cx="6238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800">
                <a:solidFill>
                  <a:srgbClr val="FF3300"/>
                </a:solidFill>
                <a:ea typeface="굴림" panose="020B0600000101010101" pitchFamily="50" charset="-127"/>
                <a:cs typeface="Times New Roman" panose="02020603050405020304" pitchFamily="18" charset="0"/>
              </a:rPr>
              <a:t>X</a:t>
            </a:r>
          </a:p>
        </p:txBody>
      </p:sp>
      <p:sp>
        <p:nvSpPr>
          <p:cNvPr id="36871" name="Text Box 7">
            <a:extLst>
              <a:ext uri="{FF2B5EF4-FFF2-40B4-BE49-F238E27FC236}">
                <a16:creationId xmlns:a16="http://schemas.microsoft.com/office/drawing/2014/main" id="{4D0B7DDA-4154-48B0-A108-99C0AF1A742A}"/>
              </a:ext>
            </a:extLst>
          </p:cNvPr>
          <p:cNvSpPr txBox="1">
            <a:spLocks noChangeArrowheads="1"/>
          </p:cNvSpPr>
          <p:nvPr/>
        </p:nvSpPr>
        <p:spPr bwMode="auto">
          <a:xfrm>
            <a:off x="6156325" y="2641600"/>
            <a:ext cx="557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800">
                <a:solidFill>
                  <a:srgbClr val="0066FF"/>
                </a:solidFill>
                <a:ea typeface="굴림" panose="020B0600000101010101" pitchFamily="50" charset="-127"/>
                <a:cs typeface="Times New Roman" panose="02020603050405020304" pitchFamily="18" charset="0"/>
              </a:rPr>
              <a:t>T</a:t>
            </a:r>
          </a:p>
        </p:txBody>
      </p:sp>
      <p:sp>
        <p:nvSpPr>
          <p:cNvPr id="36872" name="Text Box 8">
            <a:extLst>
              <a:ext uri="{FF2B5EF4-FFF2-40B4-BE49-F238E27FC236}">
                <a16:creationId xmlns:a16="http://schemas.microsoft.com/office/drawing/2014/main" id="{E089EEBE-3B22-4343-BE3D-85E6C8AB93B9}"/>
              </a:ext>
            </a:extLst>
          </p:cNvPr>
          <p:cNvSpPr txBox="1">
            <a:spLocks noChangeArrowheads="1"/>
          </p:cNvSpPr>
          <p:nvPr/>
        </p:nvSpPr>
        <p:spPr bwMode="auto">
          <a:xfrm>
            <a:off x="7924800" y="2895600"/>
            <a:ext cx="557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800">
                <a:solidFill>
                  <a:srgbClr val="FF3300"/>
                </a:solidFill>
                <a:ea typeface="굴림" panose="020B0600000101010101" pitchFamily="50" charset="-127"/>
                <a:cs typeface="Times New Roman" panose="02020603050405020304" pitchFamily="18" charset="0"/>
              </a:rPr>
              <a:t>T</a:t>
            </a:r>
          </a:p>
        </p:txBody>
      </p:sp>
      <p:sp>
        <p:nvSpPr>
          <p:cNvPr id="36873" name="Text Box 9">
            <a:extLst>
              <a:ext uri="{FF2B5EF4-FFF2-40B4-BE49-F238E27FC236}">
                <a16:creationId xmlns:a16="http://schemas.microsoft.com/office/drawing/2014/main" id="{D766BDCB-97D0-4639-85DC-971B92BACE5E}"/>
              </a:ext>
            </a:extLst>
          </p:cNvPr>
          <p:cNvSpPr txBox="1">
            <a:spLocks noChangeArrowheads="1"/>
          </p:cNvSpPr>
          <p:nvPr/>
        </p:nvSpPr>
        <p:spPr bwMode="auto">
          <a:xfrm>
            <a:off x="8229600" y="1981200"/>
            <a:ext cx="5334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800">
                <a:solidFill>
                  <a:srgbClr val="0066FF"/>
                </a:solidFill>
                <a:ea typeface="굴림" panose="020B0600000101010101" pitchFamily="50" charset="-127"/>
                <a:cs typeface="Times New Roman" panose="02020603050405020304" pitchFamily="18" charset="0"/>
              </a:rPr>
              <a:t>T</a:t>
            </a:r>
          </a:p>
        </p:txBody>
      </p:sp>
      <p:sp>
        <p:nvSpPr>
          <p:cNvPr id="36874" name="Text Box 10">
            <a:extLst>
              <a:ext uri="{FF2B5EF4-FFF2-40B4-BE49-F238E27FC236}">
                <a16:creationId xmlns:a16="http://schemas.microsoft.com/office/drawing/2014/main" id="{D0B675B1-2A16-4249-8ED8-1E6EE9B46B8E}"/>
              </a:ext>
            </a:extLst>
          </p:cNvPr>
          <p:cNvSpPr txBox="1">
            <a:spLocks noChangeArrowheads="1"/>
          </p:cNvSpPr>
          <p:nvPr/>
        </p:nvSpPr>
        <p:spPr bwMode="auto">
          <a:xfrm>
            <a:off x="152400" y="1524000"/>
            <a:ext cx="34480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2800">
                <a:ea typeface="굴림" panose="020B0600000101010101" pitchFamily="50" charset="-127"/>
                <a:cs typeface="Times New Roman" panose="02020603050405020304" pitchFamily="18" charset="0"/>
              </a:rPr>
              <a:t>Is there a red T in the Display?</a:t>
            </a:r>
            <a:endParaRPr lang="en-US" altLang="ko-KR" sz="2800">
              <a:latin typeface="Arial" panose="020B0604020202020204" pitchFamily="34" charset="0"/>
              <a:ea typeface="굴림" panose="020B0600000101010101" pitchFamily="50" charset="-127"/>
              <a:cs typeface="Times New Roman" panose="02020603050405020304" pitchFamily="18" charset="0"/>
            </a:endParaRPr>
          </a:p>
        </p:txBody>
      </p:sp>
      <p:sp>
        <p:nvSpPr>
          <p:cNvPr id="36875" name="Text Box 11">
            <a:extLst>
              <a:ext uri="{FF2B5EF4-FFF2-40B4-BE49-F238E27FC236}">
                <a16:creationId xmlns:a16="http://schemas.microsoft.com/office/drawing/2014/main" id="{08DE34E7-BB1A-4FCA-AF7E-2DEEADDB187C}"/>
              </a:ext>
            </a:extLst>
          </p:cNvPr>
          <p:cNvSpPr txBox="1">
            <a:spLocks noChangeArrowheads="1"/>
          </p:cNvSpPr>
          <p:nvPr/>
        </p:nvSpPr>
        <p:spPr bwMode="auto">
          <a:xfrm>
            <a:off x="8061325" y="3556000"/>
            <a:ext cx="6238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800">
                <a:solidFill>
                  <a:srgbClr val="FF3300"/>
                </a:solidFill>
                <a:ea typeface="굴림" panose="020B0600000101010101" pitchFamily="50" charset="-127"/>
                <a:cs typeface="Times New Roman" panose="02020603050405020304" pitchFamily="18" charset="0"/>
              </a:rPr>
              <a:t>X</a:t>
            </a:r>
          </a:p>
        </p:txBody>
      </p:sp>
      <p:sp>
        <p:nvSpPr>
          <p:cNvPr id="36876" name="Text Box 12">
            <a:extLst>
              <a:ext uri="{FF2B5EF4-FFF2-40B4-BE49-F238E27FC236}">
                <a16:creationId xmlns:a16="http://schemas.microsoft.com/office/drawing/2014/main" id="{78C0BD45-8596-4CAE-B561-623F7188A235}"/>
              </a:ext>
            </a:extLst>
          </p:cNvPr>
          <p:cNvSpPr txBox="1">
            <a:spLocks noChangeArrowheads="1"/>
          </p:cNvSpPr>
          <p:nvPr/>
        </p:nvSpPr>
        <p:spPr bwMode="auto">
          <a:xfrm>
            <a:off x="7086600" y="2057400"/>
            <a:ext cx="6238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800">
                <a:solidFill>
                  <a:srgbClr val="FF3300"/>
                </a:solidFill>
                <a:ea typeface="굴림" panose="020B0600000101010101" pitchFamily="50" charset="-127"/>
                <a:cs typeface="Times New Roman" panose="02020603050405020304" pitchFamily="18" charset="0"/>
              </a:rPr>
              <a:t>X</a:t>
            </a:r>
          </a:p>
        </p:txBody>
      </p:sp>
      <p:sp>
        <p:nvSpPr>
          <p:cNvPr id="81933" name="Text Box 13">
            <a:extLst>
              <a:ext uri="{FF2B5EF4-FFF2-40B4-BE49-F238E27FC236}">
                <a16:creationId xmlns:a16="http://schemas.microsoft.com/office/drawing/2014/main" id="{4A6ECA1A-E63B-4803-B9D0-37253C97E39B}"/>
              </a:ext>
            </a:extLst>
          </p:cNvPr>
          <p:cNvSpPr txBox="1">
            <a:spLocks noChangeArrowheads="1"/>
          </p:cNvSpPr>
          <p:nvPr/>
        </p:nvSpPr>
        <p:spPr bwMode="auto">
          <a:xfrm>
            <a:off x="152400" y="2743200"/>
            <a:ext cx="4419600"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2800">
                <a:ea typeface="굴림" panose="020B0600000101010101" pitchFamily="50" charset="-127"/>
                <a:cs typeface="Times New Roman" panose="02020603050405020304" pitchFamily="18" charset="0"/>
              </a:rPr>
              <a:t>Target is defined by two </a:t>
            </a:r>
          </a:p>
          <a:p>
            <a:pPr eaLnBrk="1" hangingPunct="1">
              <a:spcBef>
                <a:spcPct val="0"/>
              </a:spcBef>
              <a:buSzTx/>
              <a:buFontTx/>
              <a:buNone/>
            </a:pPr>
            <a:r>
              <a:rPr lang="en-US" altLang="ko-KR" sz="2800">
                <a:ea typeface="굴림" panose="020B0600000101010101" pitchFamily="50" charset="-127"/>
                <a:cs typeface="Times New Roman" panose="02020603050405020304" pitchFamily="18" charset="0"/>
              </a:rPr>
              <a:t>Features: shape and color</a:t>
            </a:r>
          </a:p>
          <a:p>
            <a:pPr eaLnBrk="1" hangingPunct="1">
              <a:spcBef>
                <a:spcPct val="0"/>
              </a:spcBef>
              <a:buSzTx/>
              <a:buFontTx/>
              <a:buNone/>
            </a:pPr>
            <a:endParaRPr lang="en-US" altLang="ko-KR" sz="2800">
              <a:ea typeface="굴림" panose="020B0600000101010101" pitchFamily="50" charset="-127"/>
              <a:cs typeface="Times New Roman" panose="02020603050405020304" pitchFamily="18" charset="0"/>
            </a:endParaRPr>
          </a:p>
          <a:p>
            <a:pPr eaLnBrk="1" hangingPunct="1">
              <a:spcBef>
                <a:spcPct val="0"/>
              </a:spcBef>
              <a:buSzTx/>
              <a:buFontTx/>
              <a:buNone/>
            </a:pPr>
            <a:r>
              <a:rPr lang="en-US" altLang="ko-KR" sz="2800">
                <a:ea typeface="굴림" panose="020B0600000101010101" pitchFamily="50" charset="-127"/>
                <a:cs typeface="Times New Roman" panose="02020603050405020304" pitchFamily="18" charset="0"/>
              </a:rPr>
              <a:t>According to  FIT, the features must be combined and so attention is required</a:t>
            </a:r>
          </a:p>
          <a:p>
            <a:pPr eaLnBrk="1" hangingPunct="1">
              <a:spcBef>
                <a:spcPct val="0"/>
              </a:spcBef>
              <a:buSzTx/>
              <a:buFontTx/>
              <a:buNone/>
            </a:pPr>
            <a:endParaRPr lang="en-US" altLang="ko-KR" sz="2800">
              <a:ea typeface="굴림" panose="020B0600000101010101" pitchFamily="50" charset="-127"/>
              <a:cs typeface="Times New Roman" panose="02020603050405020304" pitchFamily="18" charset="0"/>
            </a:endParaRPr>
          </a:p>
          <a:p>
            <a:pPr eaLnBrk="1" hangingPunct="1">
              <a:spcBef>
                <a:spcPct val="0"/>
              </a:spcBef>
              <a:buSzTx/>
              <a:buFontTx/>
              <a:buNone/>
            </a:pPr>
            <a:r>
              <a:rPr lang="en-US" altLang="ko-KR" sz="2800">
                <a:ea typeface="굴림" panose="020B0600000101010101" pitchFamily="50" charset="-127"/>
                <a:cs typeface="Times New Roman" panose="02020603050405020304" pitchFamily="18" charset="0"/>
              </a:rPr>
              <a:t>Need to examine one by one</a:t>
            </a:r>
          </a:p>
          <a:p>
            <a:pPr eaLnBrk="1" hangingPunct="1">
              <a:spcBef>
                <a:spcPct val="0"/>
              </a:spcBef>
              <a:buSzTx/>
              <a:buFontTx/>
              <a:buNone/>
            </a:pPr>
            <a:endParaRPr lang="ko-KR" altLang="en-US" sz="2800">
              <a:ea typeface="굴림" panose="020B0600000101010101" pitchFamily="50" charset="-127"/>
              <a:cs typeface="Times New Roman" panose="02020603050405020304" pitchFamily="18" charset="0"/>
            </a:endParaRPr>
          </a:p>
        </p:txBody>
      </p:sp>
      <p:sp>
        <p:nvSpPr>
          <p:cNvPr id="36878" name="Text Box 14">
            <a:extLst>
              <a:ext uri="{FF2B5EF4-FFF2-40B4-BE49-F238E27FC236}">
                <a16:creationId xmlns:a16="http://schemas.microsoft.com/office/drawing/2014/main" id="{E8B3A270-50AE-4420-9C3D-645A9187DAF9}"/>
              </a:ext>
            </a:extLst>
          </p:cNvPr>
          <p:cNvSpPr txBox="1">
            <a:spLocks noChangeArrowheads="1"/>
          </p:cNvSpPr>
          <p:nvPr/>
        </p:nvSpPr>
        <p:spPr bwMode="auto">
          <a:xfrm>
            <a:off x="5638800" y="4343400"/>
            <a:ext cx="6238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800">
                <a:solidFill>
                  <a:srgbClr val="FF3300"/>
                </a:solidFill>
                <a:ea typeface="굴림" panose="020B0600000101010101" pitchFamily="50" charset="-127"/>
                <a:cs typeface="Times New Roman" panose="02020603050405020304" pitchFamily="18" charset="0"/>
              </a:rPr>
              <a:t>X</a:t>
            </a:r>
          </a:p>
        </p:txBody>
      </p:sp>
      <p:sp>
        <p:nvSpPr>
          <p:cNvPr id="36879" name="Text Box 15">
            <a:extLst>
              <a:ext uri="{FF2B5EF4-FFF2-40B4-BE49-F238E27FC236}">
                <a16:creationId xmlns:a16="http://schemas.microsoft.com/office/drawing/2014/main" id="{AAEAEACF-9A63-474C-8615-7B192B3ED087}"/>
              </a:ext>
            </a:extLst>
          </p:cNvPr>
          <p:cNvSpPr txBox="1">
            <a:spLocks noChangeArrowheads="1"/>
          </p:cNvSpPr>
          <p:nvPr/>
        </p:nvSpPr>
        <p:spPr bwMode="auto">
          <a:xfrm>
            <a:off x="6918325" y="2717800"/>
            <a:ext cx="6238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800">
                <a:solidFill>
                  <a:srgbClr val="FF3300"/>
                </a:solidFill>
                <a:ea typeface="굴림" panose="020B0600000101010101" pitchFamily="50" charset="-127"/>
                <a:cs typeface="Times New Roman" panose="02020603050405020304" pitchFamily="18" charset="0"/>
              </a:rPr>
              <a:t>X</a:t>
            </a:r>
          </a:p>
        </p:txBody>
      </p:sp>
      <p:sp>
        <p:nvSpPr>
          <p:cNvPr id="36880" name="Text Box 16">
            <a:extLst>
              <a:ext uri="{FF2B5EF4-FFF2-40B4-BE49-F238E27FC236}">
                <a16:creationId xmlns:a16="http://schemas.microsoft.com/office/drawing/2014/main" id="{444ED6DC-4943-4142-A230-5A67E42CDC65}"/>
              </a:ext>
            </a:extLst>
          </p:cNvPr>
          <p:cNvSpPr txBox="1">
            <a:spLocks noChangeArrowheads="1"/>
          </p:cNvSpPr>
          <p:nvPr/>
        </p:nvSpPr>
        <p:spPr bwMode="auto">
          <a:xfrm>
            <a:off x="5486400" y="3429000"/>
            <a:ext cx="46513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800">
                <a:solidFill>
                  <a:srgbClr val="0066FF"/>
                </a:solidFill>
                <a:ea typeface="굴림" panose="020B0600000101010101" pitchFamily="50" charset="-127"/>
                <a:cs typeface="Times New Roman" panose="02020603050405020304" pitchFamily="18" charset="0"/>
              </a:rPr>
              <a:t>T</a:t>
            </a:r>
          </a:p>
        </p:txBody>
      </p:sp>
      <p:sp>
        <p:nvSpPr>
          <p:cNvPr id="36881" name="Text Box 17">
            <a:extLst>
              <a:ext uri="{FF2B5EF4-FFF2-40B4-BE49-F238E27FC236}">
                <a16:creationId xmlns:a16="http://schemas.microsoft.com/office/drawing/2014/main" id="{A7A93B1C-780B-44F7-BC2C-2C69E7334AA5}"/>
              </a:ext>
            </a:extLst>
          </p:cNvPr>
          <p:cNvSpPr txBox="1">
            <a:spLocks noChangeArrowheads="1"/>
          </p:cNvSpPr>
          <p:nvPr/>
        </p:nvSpPr>
        <p:spPr bwMode="auto">
          <a:xfrm>
            <a:off x="6705600" y="4572000"/>
            <a:ext cx="684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800">
                <a:solidFill>
                  <a:srgbClr val="FF3300"/>
                </a:solidFill>
                <a:ea typeface="굴림" panose="020B0600000101010101" pitchFamily="50" charset="-127"/>
                <a:cs typeface="Times New Roman" panose="02020603050405020304" pitchFamily="18" charset="0"/>
              </a:rPr>
              <a:t>X</a:t>
            </a:r>
          </a:p>
        </p:txBody>
      </p:sp>
      <p:sp>
        <p:nvSpPr>
          <p:cNvPr id="36882" name="Text Box 18">
            <a:extLst>
              <a:ext uri="{FF2B5EF4-FFF2-40B4-BE49-F238E27FC236}">
                <a16:creationId xmlns:a16="http://schemas.microsoft.com/office/drawing/2014/main" id="{D02D1CAE-D78C-4B6F-8EF0-A145FA149F73}"/>
              </a:ext>
            </a:extLst>
          </p:cNvPr>
          <p:cNvSpPr txBox="1">
            <a:spLocks noChangeArrowheads="1"/>
          </p:cNvSpPr>
          <p:nvPr/>
        </p:nvSpPr>
        <p:spPr bwMode="auto">
          <a:xfrm>
            <a:off x="7299325" y="5308600"/>
            <a:ext cx="557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800">
                <a:solidFill>
                  <a:srgbClr val="0066FF"/>
                </a:solidFill>
                <a:ea typeface="굴림" panose="020B0600000101010101" pitchFamily="50" charset="-127"/>
                <a:cs typeface="Times New Roman" panose="02020603050405020304" pitchFamily="18" charset="0"/>
              </a:rPr>
              <a:t>T</a:t>
            </a:r>
          </a:p>
        </p:txBody>
      </p:sp>
      <p:sp>
        <p:nvSpPr>
          <p:cNvPr id="36883" name="Text Box 20">
            <a:extLst>
              <a:ext uri="{FF2B5EF4-FFF2-40B4-BE49-F238E27FC236}">
                <a16:creationId xmlns:a16="http://schemas.microsoft.com/office/drawing/2014/main" id="{25F21A1E-CCF4-4179-81C7-FD0875F7D520}"/>
              </a:ext>
            </a:extLst>
          </p:cNvPr>
          <p:cNvSpPr txBox="1">
            <a:spLocks noChangeArrowheads="1"/>
          </p:cNvSpPr>
          <p:nvPr/>
        </p:nvSpPr>
        <p:spPr bwMode="auto">
          <a:xfrm>
            <a:off x="6232525" y="5156200"/>
            <a:ext cx="557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800">
                <a:solidFill>
                  <a:srgbClr val="0066FF"/>
                </a:solidFill>
                <a:ea typeface="굴림" panose="020B0600000101010101" pitchFamily="50" charset="-127"/>
                <a:cs typeface="Times New Roman" panose="02020603050405020304" pitchFamily="18" charset="0"/>
              </a:rPr>
              <a:t>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3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3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1933">
                                            <p:txEl>
                                              <p:charRg st="53" end="128"/>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1933">
                                            <p:txEl>
                                              <p:charRg st="129" end="15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18B69256-0EE0-4D85-A20A-20D9E1EE891A}"/>
              </a:ext>
            </a:extLst>
          </p:cNvPr>
          <p:cNvSpPr>
            <a:spLocks noGrp="1" noChangeArrowheads="1"/>
          </p:cNvSpPr>
          <p:nvPr>
            <p:ph type="title"/>
          </p:nvPr>
        </p:nvSpPr>
        <p:spPr/>
        <p:txBody>
          <a:bodyPr/>
          <a:lstStyle/>
          <a:p>
            <a:r>
              <a:rPr lang="en-US" altLang="ko-KR" b="0">
                <a:ea typeface="굴림" panose="020B0600000101010101" pitchFamily="50" charset="-127"/>
                <a:cs typeface="Times New Roman" panose="02020603050405020304" pitchFamily="18" charset="0"/>
              </a:rPr>
              <a:t>Selectivity of Attention</a:t>
            </a:r>
          </a:p>
        </p:txBody>
      </p:sp>
      <p:sp>
        <p:nvSpPr>
          <p:cNvPr id="86019" name="Rectangle 3">
            <a:extLst>
              <a:ext uri="{FF2B5EF4-FFF2-40B4-BE49-F238E27FC236}">
                <a16:creationId xmlns:a16="http://schemas.microsoft.com/office/drawing/2014/main" id="{CFFBCACF-1508-4AEC-807B-1C57CD635992}"/>
              </a:ext>
            </a:extLst>
          </p:cNvPr>
          <p:cNvSpPr>
            <a:spLocks noGrp="1" noChangeArrowheads="1"/>
          </p:cNvSpPr>
          <p:nvPr>
            <p:ph type="body" idx="1"/>
          </p:nvPr>
        </p:nvSpPr>
        <p:spPr/>
        <p:txBody>
          <a:bodyPr/>
          <a:lstStyle/>
          <a:p>
            <a:r>
              <a:rPr lang="en-US" altLang="ko-KR">
                <a:ea typeface="굴림" panose="020B0600000101010101" pitchFamily="50" charset="-127"/>
                <a:cs typeface="Times New Roman" panose="02020603050405020304" pitchFamily="18" charset="0"/>
              </a:rPr>
              <a:t>Cocktail Party Problem</a:t>
            </a:r>
          </a:p>
          <a:p>
            <a:pPr lvl="1"/>
            <a:r>
              <a:rPr lang="en-US" altLang="ko-KR">
                <a:ea typeface="굴림" panose="020B0600000101010101" pitchFamily="50" charset="-127"/>
                <a:cs typeface="Times New Roman" panose="02020603050405020304" pitchFamily="18" charset="0"/>
              </a:rPr>
              <a:t>How are we able to follow one conversation in the presence of other conversations?</a:t>
            </a:r>
          </a:p>
          <a:p>
            <a:endParaRPr lang="ko-KR" altLang="en-US">
              <a:ea typeface="굴림" panose="020B0600000101010101" pitchFamily="50" charset="-127"/>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70E7A8C-0C9D-434B-A2E0-C0A39599D5F5}"/>
              </a:ext>
            </a:extLst>
          </p:cNvPr>
          <p:cNvSpPr>
            <a:spLocks noGrp="1" noChangeArrowheads="1"/>
          </p:cNvSpPr>
          <p:nvPr>
            <p:ph type="title"/>
          </p:nvPr>
        </p:nvSpPr>
        <p:spPr/>
        <p:txBody>
          <a:bodyPr/>
          <a:lstStyle/>
          <a:p>
            <a:r>
              <a:rPr lang="en-US" altLang="ko-KR" b="0">
                <a:ea typeface="굴림" panose="020B0600000101010101" pitchFamily="50" charset="-127"/>
              </a:rPr>
              <a:t>Attention Is…</a:t>
            </a:r>
          </a:p>
        </p:txBody>
      </p:sp>
      <p:sp>
        <p:nvSpPr>
          <p:cNvPr id="5123" name="Rectangle 3">
            <a:extLst>
              <a:ext uri="{FF2B5EF4-FFF2-40B4-BE49-F238E27FC236}">
                <a16:creationId xmlns:a16="http://schemas.microsoft.com/office/drawing/2014/main" id="{00EB19E9-BBE8-42DF-B6D8-155C7E97AA06}"/>
              </a:ext>
            </a:extLst>
          </p:cNvPr>
          <p:cNvSpPr>
            <a:spLocks noGrp="1" noChangeArrowheads="1"/>
          </p:cNvSpPr>
          <p:nvPr>
            <p:ph type="body" idx="1"/>
          </p:nvPr>
        </p:nvSpPr>
        <p:spPr/>
        <p:txBody>
          <a:bodyPr/>
          <a:lstStyle/>
          <a:p>
            <a:r>
              <a:rPr lang="en-US" altLang="ko-KR">
                <a:ea typeface="굴림" panose="020B0600000101010101" pitchFamily="50" charset="-127"/>
              </a:rPr>
              <a:t>The concentration of mental energy that must be used to process incoming information</a:t>
            </a:r>
          </a:p>
          <a:p>
            <a:pPr lvl="1"/>
            <a:r>
              <a:rPr lang="en-US" altLang="ko-KR">
                <a:ea typeface="굴림" panose="020B0600000101010101" pitchFamily="50" charset="-127"/>
              </a:rPr>
              <a:t>Selective</a:t>
            </a:r>
          </a:p>
          <a:p>
            <a:pPr lvl="1"/>
            <a:r>
              <a:rPr lang="en-US" altLang="ko-KR">
                <a:ea typeface="굴림" panose="020B0600000101010101" pitchFamily="50" charset="-127"/>
              </a:rPr>
              <a:t>Limited</a:t>
            </a:r>
          </a:p>
          <a:p>
            <a:pPr lvl="1"/>
            <a:r>
              <a:rPr lang="en-US" altLang="ko-KR">
                <a:ea typeface="굴림" panose="020B0600000101010101" pitchFamily="50" charset="-127"/>
              </a:rPr>
              <a:t>Both conscious and preconscious</a:t>
            </a:r>
          </a:p>
          <a:p>
            <a:endParaRPr lang="ko-KR" altLang="en-US">
              <a:ea typeface="굴림" panose="020B0600000101010101" pitchFamily="50"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a:extLst>
              <a:ext uri="{FF2B5EF4-FFF2-40B4-BE49-F238E27FC236}">
                <a16:creationId xmlns:a16="http://schemas.microsoft.com/office/drawing/2014/main" id="{760B8204-9651-443B-8A07-B59D3273FEE8}"/>
              </a:ext>
            </a:extLst>
          </p:cNvPr>
          <p:cNvSpPr>
            <a:spLocks noGrp="1" noChangeArrowheads="1"/>
          </p:cNvSpPr>
          <p:nvPr>
            <p:ph type="title"/>
          </p:nvPr>
        </p:nvSpPr>
        <p:spPr/>
        <p:txBody>
          <a:bodyPr/>
          <a:lstStyle/>
          <a:p>
            <a:r>
              <a:rPr lang="en-US" altLang="ko-KR" b="0">
                <a:ea typeface="굴림" panose="020B0600000101010101" pitchFamily="50" charset="-127"/>
                <a:cs typeface="Times New Roman" panose="02020603050405020304" pitchFamily="18" charset="0"/>
              </a:rPr>
              <a:t>Cherry’s Shadowing Technique</a:t>
            </a:r>
          </a:p>
        </p:txBody>
      </p:sp>
      <p:pic>
        <p:nvPicPr>
          <p:cNvPr id="40963" name="Picture 10" descr="PE07016_">
            <a:extLst>
              <a:ext uri="{FF2B5EF4-FFF2-40B4-BE49-F238E27FC236}">
                <a16:creationId xmlns:a16="http://schemas.microsoft.com/office/drawing/2014/main" id="{E9BFB6DE-A169-4C92-AD3A-885D8F7C4E60}"/>
              </a:ext>
            </a:extLst>
          </p:cNvPr>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3563938" y="1754188"/>
            <a:ext cx="1789112" cy="1941512"/>
          </a:xfrm>
          <a:noFill/>
        </p:spPr>
      </p:pic>
      <p:sp>
        <p:nvSpPr>
          <p:cNvPr id="52239" name="AutoShape 15">
            <a:extLst>
              <a:ext uri="{FF2B5EF4-FFF2-40B4-BE49-F238E27FC236}">
                <a16:creationId xmlns:a16="http://schemas.microsoft.com/office/drawing/2014/main" id="{B2DB1903-9C7B-444F-8350-BAC9745DD8D6}"/>
              </a:ext>
            </a:extLst>
          </p:cNvPr>
          <p:cNvSpPr>
            <a:spLocks/>
          </p:cNvSpPr>
          <p:nvPr/>
        </p:nvSpPr>
        <p:spPr bwMode="auto">
          <a:xfrm>
            <a:off x="6172200" y="2057400"/>
            <a:ext cx="2590800" cy="1562100"/>
          </a:xfrm>
          <a:prstGeom prst="borderCallout1">
            <a:avLst>
              <a:gd name="adj1" fmla="val 7315"/>
              <a:gd name="adj2" fmla="val -2940"/>
              <a:gd name="adj3" fmla="val 35366"/>
              <a:gd name="adj4" fmla="val -4748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ko-KR" sz="2400">
                <a:ea typeface="굴림" panose="020B0600000101010101" pitchFamily="50" charset="-127"/>
                <a:cs typeface="Times New Roman" panose="02020603050405020304" pitchFamily="18" charset="0"/>
              </a:rPr>
              <a:t>The lawyer defended his client as the trial began.  He was able</a:t>
            </a:r>
          </a:p>
        </p:txBody>
      </p:sp>
      <p:sp>
        <p:nvSpPr>
          <p:cNvPr id="52241" name="AutoShape 17">
            <a:extLst>
              <a:ext uri="{FF2B5EF4-FFF2-40B4-BE49-F238E27FC236}">
                <a16:creationId xmlns:a16="http://schemas.microsoft.com/office/drawing/2014/main" id="{39F1C8B2-FB6F-4F8F-9FCA-F867A9910ED7}"/>
              </a:ext>
            </a:extLst>
          </p:cNvPr>
          <p:cNvSpPr>
            <a:spLocks/>
          </p:cNvSpPr>
          <p:nvPr/>
        </p:nvSpPr>
        <p:spPr bwMode="auto">
          <a:xfrm>
            <a:off x="381000" y="1981200"/>
            <a:ext cx="2590800" cy="1562100"/>
          </a:xfrm>
          <a:prstGeom prst="borderCallout1">
            <a:avLst>
              <a:gd name="adj1" fmla="val 7315"/>
              <a:gd name="adj2" fmla="val 102940"/>
              <a:gd name="adj3" fmla="val 45120"/>
              <a:gd name="adj4" fmla="val 13259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ko-KR" sz="2400">
                <a:ea typeface="굴림" panose="020B0600000101010101" pitchFamily="50" charset="-127"/>
                <a:cs typeface="Times New Roman" panose="02020603050405020304" pitchFamily="18" charset="0"/>
              </a:rPr>
              <a:t>The doctor went to the park to find the homeless man.  He was</a:t>
            </a:r>
          </a:p>
        </p:txBody>
      </p:sp>
      <p:sp>
        <p:nvSpPr>
          <p:cNvPr id="52242" name="AutoShape 18">
            <a:extLst>
              <a:ext uri="{FF2B5EF4-FFF2-40B4-BE49-F238E27FC236}">
                <a16:creationId xmlns:a16="http://schemas.microsoft.com/office/drawing/2014/main" id="{25DF479A-3FAA-4F94-99C8-DA16CA36CEED}"/>
              </a:ext>
            </a:extLst>
          </p:cNvPr>
          <p:cNvSpPr>
            <a:spLocks noChangeArrowheads="1"/>
          </p:cNvSpPr>
          <p:nvPr/>
        </p:nvSpPr>
        <p:spPr bwMode="auto">
          <a:xfrm>
            <a:off x="1906588" y="4135438"/>
            <a:ext cx="5178425" cy="1311275"/>
          </a:xfrm>
          <a:prstGeom prst="wedgeEllipseCallout">
            <a:avLst>
              <a:gd name="adj1" fmla="val -1472"/>
              <a:gd name="adj2" fmla="val -8958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ko-KR" sz="1800">
                <a:latin typeface="Arial" panose="020B0604020202020204" pitchFamily="34" charset="0"/>
                <a:ea typeface="굴림" panose="020B0600000101010101" pitchFamily="50" charset="-127"/>
              </a:rPr>
              <a:t>…..</a:t>
            </a:r>
            <a:r>
              <a:rPr lang="en-US" altLang="ko-KR" sz="2800">
                <a:ea typeface="굴림" panose="020B0600000101010101" pitchFamily="50" charset="-127"/>
                <a:cs typeface="Times New Roman" panose="02020603050405020304" pitchFamily="18" charset="0"/>
              </a:rPr>
              <a:t>The doctor went to the park…..</a:t>
            </a:r>
          </a:p>
        </p:txBody>
      </p:sp>
      <p:sp>
        <p:nvSpPr>
          <p:cNvPr id="40967" name="Text Box 19">
            <a:extLst>
              <a:ext uri="{FF2B5EF4-FFF2-40B4-BE49-F238E27FC236}">
                <a16:creationId xmlns:a16="http://schemas.microsoft.com/office/drawing/2014/main" id="{246F42F9-6AEA-4CEC-B6C7-CA2EDF45DBDD}"/>
              </a:ext>
            </a:extLst>
          </p:cNvPr>
          <p:cNvSpPr txBox="1">
            <a:spLocks noChangeArrowheads="1"/>
          </p:cNvSpPr>
          <p:nvPr/>
        </p:nvSpPr>
        <p:spPr bwMode="auto">
          <a:xfrm>
            <a:off x="304800" y="5657850"/>
            <a:ext cx="8458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3200">
                <a:ea typeface="굴림" panose="020B0600000101010101" pitchFamily="50" charset="-127"/>
                <a:cs typeface="Times New Roman" panose="02020603050405020304" pitchFamily="18" charset="0"/>
              </a:rPr>
              <a:t>Listen to two different conversations and repeat one of the messages, may be binaural or dichotic</a:t>
            </a:r>
          </a:p>
        </p:txBody>
      </p:sp>
      <p:sp>
        <p:nvSpPr>
          <p:cNvPr id="40968" name="Text Box 20">
            <a:extLst>
              <a:ext uri="{FF2B5EF4-FFF2-40B4-BE49-F238E27FC236}">
                <a16:creationId xmlns:a16="http://schemas.microsoft.com/office/drawing/2014/main" id="{A5A9A994-D97E-4C5E-856D-52330E72445D}"/>
              </a:ext>
            </a:extLst>
          </p:cNvPr>
          <p:cNvSpPr txBox="1">
            <a:spLocks noChangeArrowheads="1"/>
          </p:cNvSpPr>
          <p:nvPr/>
        </p:nvSpPr>
        <p:spPr bwMode="auto">
          <a:xfrm>
            <a:off x="457200" y="14478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ko-KR" sz="2400">
                <a:ea typeface="굴림" panose="020B0600000101010101" pitchFamily="50" charset="-127"/>
              </a:rPr>
              <a:t>Attended Ear</a:t>
            </a:r>
          </a:p>
        </p:txBody>
      </p:sp>
      <p:sp>
        <p:nvSpPr>
          <p:cNvPr id="40969" name="Text Box 21">
            <a:extLst>
              <a:ext uri="{FF2B5EF4-FFF2-40B4-BE49-F238E27FC236}">
                <a16:creationId xmlns:a16="http://schemas.microsoft.com/office/drawing/2014/main" id="{77C6DB82-394D-4015-89C5-6073BADEE15A}"/>
              </a:ext>
            </a:extLst>
          </p:cNvPr>
          <p:cNvSpPr txBox="1">
            <a:spLocks noChangeArrowheads="1"/>
          </p:cNvSpPr>
          <p:nvPr/>
        </p:nvSpPr>
        <p:spPr bwMode="auto">
          <a:xfrm>
            <a:off x="6248400" y="14478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ko-KR" sz="2400">
                <a:ea typeface="굴림" panose="020B0600000101010101" pitchFamily="50" charset="-127"/>
              </a:rPr>
              <a:t>Unattended Ear</a:t>
            </a:r>
          </a:p>
        </p:txBody>
      </p:sp>
      <p:sp>
        <p:nvSpPr>
          <p:cNvPr id="40970" name="FlagCount" hidden="1">
            <a:hlinkClick r:id="rId4" action="ppaction://hlinkfile"/>
            <a:extLst>
              <a:ext uri="{FF2B5EF4-FFF2-40B4-BE49-F238E27FC236}">
                <a16:creationId xmlns:a16="http://schemas.microsoft.com/office/drawing/2014/main" id="{CF2D8FE4-FD91-48BE-9854-C24C55387CA0}"/>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ko-KR" sz="1400" b="1">
                <a:latin typeface="Tahoma" panose="020B0604030504040204" pitchFamily="34" charset="0"/>
                <a:ea typeface="굴림" panose="020B0600000101010101" pitchFamily="50" charset="-127"/>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39"/>
                                        </p:tgtEl>
                                        <p:attrNameLst>
                                          <p:attrName>style.visibility</p:attrName>
                                        </p:attrNameLst>
                                      </p:cBhvr>
                                      <p:to>
                                        <p:strVal val="visible"/>
                                      </p:to>
                                    </p:set>
                                  </p:childTnLst>
                                </p:cTn>
                              </p:par>
                            </p:childTnLst>
                          </p:cTn>
                        </p:par>
                        <p:par>
                          <p:cTn id="9" fill="hold" nodeType="afterGroup">
                            <p:stCondLst>
                              <p:cond delay="0"/>
                            </p:stCondLst>
                            <p:childTnLst>
                              <p:par>
                                <p:cTn id="10" presetID="1" presetClass="entr" presetSubtype="0" fill="hold" grpId="0" nodeType="afterEffect">
                                  <p:stCondLst>
                                    <p:cond delay="1500"/>
                                  </p:stCondLst>
                                  <p:childTnLst>
                                    <p:set>
                                      <p:cBhvr>
                                        <p:cTn id="11" dur="1" fill="hold">
                                          <p:stCondLst>
                                            <p:cond delay="0"/>
                                          </p:stCondLst>
                                        </p:cTn>
                                        <p:tgtEl>
                                          <p:spTgt spid="52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9" grpId="0" animBg="1"/>
      <p:bldP spid="52241" grpId="0" animBg="1"/>
      <p:bldP spid="5224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AC761F9-A642-4BBD-83E0-AEF943BB153A}"/>
              </a:ext>
            </a:extLst>
          </p:cNvPr>
          <p:cNvSpPr>
            <a:spLocks noGrp="1" noChangeArrowheads="1"/>
          </p:cNvSpPr>
          <p:nvPr>
            <p:ph type="title"/>
          </p:nvPr>
        </p:nvSpPr>
        <p:spPr/>
        <p:txBody>
          <a:bodyPr/>
          <a:lstStyle/>
          <a:p>
            <a:r>
              <a:rPr lang="en-US" altLang="ko-KR" b="0">
                <a:ea typeface="굴림" panose="020B0600000101010101" pitchFamily="50" charset="-127"/>
                <a:cs typeface="Times New Roman" panose="02020603050405020304" pitchFamily="18" charset="0"/>
              </a:rPr>
              <a:t>Cherry’s Study Results</a:t>
            </a:r>
            <a:r>
              <a:rPr lang="en-US" altLang="ko-KR">
                <a:ea typeface="굴림" panose="020B0600000101010101" pitchFamily="50" charset="-127"/>
                <a:cs typeface="Times New Roman" panose="02020603050405020304" pitchFamily="18" charset="0"/>
              </a:rPr>
              <a:t> </a:t>
            </a:r>
          </a:p>
        </p:txBody>
      </p:sp>
      <p:sp>
        <p:nvSpPr>
          <p:cNvPr id="43011" name="Rectangle 3">
            <a:extLst>
              <a:ext uri="{FF2B5EF4-FFF2-40B4-BE49-F238E27FC236}">
                <a16:creationId xmlns:a16="http://schemas.microsoft.com/office/drawing/2014/main" id="{6739841D-3350-4137-B020-BD302D8D70C6}"/>
              </a:ext>
            </a:extLst>
          </p:cNvPr>
          <p:cNvSpPr>
            <a:spLocks noGrp="1" noChangeArrowheads="1"/>
          </p:cNvSpPr>
          <p:nvPr>
            <p:ph type="body" idx="1"/>
          </p:nvPr>
        </p:nvSpPr>
        <p:spPr/>
        <p:txBody>
          <a:bodyPr/>
          <a:lstStyle/>
          <a:p>
            <a:r>
              <a:rPr lang="en-US" altLang="ko-KR">
                <a:ea typeface="굴림" panose="020B0600000101010101" pitchFamily="50" charset="-127"/>
                <a:cs typeface="Times New Roman" panose="02020603050405020304" pitchFamily="18" charset="0"/>
              </a:rPr>
              <a:t>Noticed in unattended ear:</a:t>
            </a:r>
          </a:p>
          <a:p>
            <a:pPr lvl="1"/>
            <a:r>
              <a:rPr lang="en-US" altLang="ko-KR">
                <a:ea typeface="굴림" panose="020B0600000101010101" pitchFamily="50" charset="-127"/>
                <a:cs typeface="Times New Roman" panose="02020603050405020304" pitchFamily="18" charset="0"/>
              </a:rPr>
              <a:t>Change in gender</a:t>
            </a:r>
          </a:p>
          <a:p>
            <a:pPr lvl="1"/>
            <a:r>
              <a:rPr lang="en-US" altLang="ko-KR">
                <a:ea typeface="굴림" panose="020B0600000101010101" pitchFamily="50" charset="-127"/>
                <a:cs typeface="Times New Roman" panose="02020603050405020304" pitchFamily="18" charset="0"/>
              </a:rPr>
              <a:t>Familiar name including the subject’s</a:t>
            </a:r>
          </a:p>
          <a:p>
            <a:r>
              <a:rPr lang="en-US" altLang="ko-KR">
                <a:ea typeface="굴림" panose="020B0600000101010101" pitchFamily="50" charset="-127"/>
                <a:cs typeface="Times New Roman" panose="02020603050405020304" pitchFamily="18" charset="0"/>
              </a:rPr>
              <a:t>Did not notice in unattended ear:</a:t>
            </a:r>
          </a:p>
          <a:p>
            <a:pPr lvl="1"/>
            <a:r>
              <a:rPr lang="en-US" altLang="ko-KR">
                <a:ea typeface="굴림" panose="020B0600000101010101" pitchFamily="50" charset="-127"/>
                <a:cs typeface="Times New Roman" panose="02020603050405020304" pitchFamily="18" charset="0"/>
              </a:rPr>
              <a:t>Changed language</a:t>
            </a:r>
          </a:p>
          <a:p>
            <a:pPr lvl="1"/>
            <a:r>
              <a:rPr lang="en-US" altLang="ko-KR">
                <a:ea typeface="굴림" panose="020B0600000101010101" pitchFamily="50" charset="-127"/>
                <a:cs typeface="Times New Roman" panose="02020603050405020304" pitchFamily="18" charset="0"/>
              </a:rPr>
              <a:t>Changed topic, same speaker</a:t>
            </a:r>
          </a:p>
          <a:p>
            <a:pPr lvl="1"/>
            <a:r>
              <a:rPr lang="en-US" altLang="ko-KR">
                <a:ea typeface="굴림" panose="020B0600000101010101" pitchFamily="50" charset="-127"/>
                <a:cs typeface="Times New Roman" panose="02020603050405020304" pitchFamily="18" charset="0"/>
              </a:rPr>
              <a:t>If speech was played backwards</a:t>
            </a:r>
          </a:p>
        </p:txBody>
      </p:sp>
      <p:sp>
        <p:nvSpPr>
          <p:cNvPr id="43012" name="FlagCount" hidden="1">
            <a:hlinkClick r:id="rId3" action="ppaction://hlinkfile"/>
            <a:extLst>
              <a:ext uri="{FF2B5EF4-FFF2-40B4-BE49-F238E27FC236}">
                <a16:creationId xmlns:a16="http://schemas.microsoft.com/office/drawing/2014/main" id="{A6E97D92-BB73-4677-A18A-7F7E097F3FB1}"/>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ko-KR" sz="1400" b="1">
                <a:latin typeface="Tahoma" panose="020B0604030504040204" pitchFamily="34" charset="0"/>
                <a:ea typeface="굴림" panose="020B0600000101010101" pitchFamily="50" charset="-127"/>
              </a:rPr>
              <a:t>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304253C4-5A1F-43DB-8D12-2F2EB70ACE2F}"/>
              </a:ext>
            </a:extLst>
          </p:cNvPr>
          <p:cNvSpPr>
            <a:spLocks noGrp="1" noChangeArrowheads="1"/>
          </p:cNvSpPr>
          <p:nvPr>
            <p:ph type="title"/>
          </p:nvPr>
        </p:nvSpPr>
        <p:spPr/>
        <p:txBody>
          <a:bodyPr/>
          <a:lstStyle/>
          <a:p>
            <a:r>
              <a:rPr lang="en-US" altLang="ko-KR" b="0">
                <a:ea typeface="굴림" panose="020B0600000101010101" pitchFamily="50" charset="-127"/>
                <a:cs typeface="Times New Roman" panose="02020603050405020304" pitchFamily="18" charset="0"/>
              </a:rPr>
              <a:t>Models of Selective Attention</a:t>
            </a:r>
          </a:p>
        </p:txBody>
      </p:sp>
      <p:sp>
        <p:nvSpPr>
          <p:cNvPr id="45059" name="Rectangle 3">
            <a:extLst>
              <a:ext uri="{FF2B5EF4-FFF2-40B4-BE49-F238E27FC236}">
                <a16:creationId xmlns:a16="http://schemas.microsoft.com/office/drawing/2014/main" id="{D6FEF20C-59CF-4C7D-9798-85EA7070057C}"/>
              </a:ext>
            </a:extLst>
          </p:cNvPr>
          <p:cNvSpPr>
            <a:spLocks noGrp="1" noChangeArrowheads="1"/>
          </p:cNvSpPr>
          <p:nvPr>
            <p:ph type="body" idx="1"/>
          </p:nvPr>
        </p:nvSpPr>
        <p:spPr>
          <a:xfrm>
            <a:off x="685800" y="1905000"/>
            <a:ext cx="7772400" cy="4267200"/>
          </a:xfrm>
        </p:spPr>
        <p:txBody>
          <a:bodyPr/>
          <a:lstStyle/>
          <a:p>
            <a:r>
              <a:rPr lang="en-US" altLang="ko-KR">
                <a:ea typeface="굴림" panose="020B0600000101010101" pitchFamily="50" charset="-127"/>
                <a:cs typeface="Times New Roman" panose="02020603050405020304" pitchFamily="18" charset="0"/>
              </a:rPr>
              <a:t>Do they have  a filter?</a:t>
            </a:r>
          </a:p>
          <a:p>
            <a:endParaRPr lang="en-US" altLang="ko-KR">
              <a:ea typeface="굴림" panose="020B0600000101010101" pitchFamily="50" charset="-127"/>
              <a:cs typeface="Times New Roman" panose="02020603050405020304" pitchFamily="18" charset="0"/>
            </a:endParaRPr>
          </a:p>
          <a:p>
            <a:r>
              <a:rPr lang="en-US" altLang="ko-KR">
                <a:ea typeface="굴림" panose="020B0600000101010101" pitchFamily="50" charset="-127"/>
                <a:cs typeface="Times New Roman" panose="02020603050405020304" pitchFamily="18" charset="0"/>
              </a:rPr>
              <a:t>Where does the filter occur?</a:t>
            </a:r>
          </a:p>
        </p:txBody>
      </p:sp>
      <p:sp>
        <p:nvSpPr>
          <p:cNvPr id="45060" name="FlagCount" hidden="1">
            <a:hlinkClick r:id="rId3" action="ppaction://hlinkfile"/>
            <a:extLst>
              <a:ext uri="{FF2B5EF4-FFF2-40B4-BE49-F238E27FC236}">
                <a16:creationId xmlns:a16="http://schemas.microsoft.com/office/drawing/2014/main" id="{99A216FB-ECA5-4F4A-AF7C-5E32C61C6F70}"/>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ko-KR" sz="1400" b="1">
                <a:latin typeface="Tahoma" panose="020B0604030504040204" pitchFamily="34" charset="0"/>
                <a:ea typeface="굴림" panose="020B0600000101010101" pitchFamily="50" charset="-127"/>
              </a:rPr>
              <a:t>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B05B376-52B7-4EEB-9CC9-27B9D5D8FE30}"/>
              </a:ext>
            </a:extLst>
          </p:cNvPr>
          <p:cNvSpPr>
            <a:spLocks noGrp="1" noChangeArrowheads="1"/>
          </p:cNvSpPr>
          <p:nvPr>
            <p:ph type="title"/>
          </p:nvPr>
        </p:nvSpPr>
        <p:spPr/>
        <p:txBody>
          <a:bodyPr/>
          <a:lstStyle/>
          <a:p>
            <a:r>
              <a:rPr lang="en-US" altLang="ko-KR" b="0">
                <a:ea typeface="굴림" panose="020B0600000101010101" pitchFamily="50" charset="-127"/>
                <a:cs typeface="Times New Roman" panose="02020603050405020304" pitchFamily="18" charset="0"/>
              </a:rPr>
              <a:t>Broadbent’s Model</a:t>
            </a:r>
          </a:p>
        </p:txBody>
      </p:sp>
      <p:sp>
        <p:nvSpPr>
          <p:cNvPr id="47107" name="Rectangle 4">
            <a:extLst>
              <a:ext uri="{FF2B5EF4-FFF2-40B4-BE49-F238E27FC236}">
                <a16:creationId xmlns:a16="http://schemas.microsoft.com/office/drawing/2014/main" id="{6B885874-7478-40F8-BED0-636A68BC54A3}"/>
              </a:ext>
            </a:extLst>
          </p:cNvPr>
          <p:cNvSpPr>
            <a:spLocks noChangeArrowheads="1"/>
          </p:cNvSpPr>
          <p:nvPr/>
        </p:nvSpPr>
        <p:spPr bwMode="auto">
          <a:xfrm>
            <a:off x="1828800" y="2362200"/>
            <a:ext cx="1447800" cy="1828800"/>
          </a:xfrm>
          <a:prstGeom prst="rect">
            <a:avLst/>
          </a:prstGeom>
          <a:solidFill>
            <a:schemeClr val="bg2"/>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47108" name="Rectangle 7">
            <a:extLst>
              <a:ext uri="{FF2B5EF4-FFF2-40B4-BE49-F238E27FC236}">
                <a16:creationId xmlns:a16="http://schemas.microsoft.com/office/drawing/2014/main" id="{235A89F4-F6E4-4887-89F8-F9B98C7E0638}"/>
              </a:ext>
            </a:extLst>
          </p:cNvPr>
          <p:cNvSpPr>
            <a:spLocks noChangeArrowheads="1"/>
          </p:cNvSpPr>
          <p:nvPr/>
        </p:nvSpPr>
        <p:spPr bwMode="auto">
          <a:xfrm>
            <a:off x="4114800" y="2362200"/>
            <a:ext cx="1447800" cy="1828800"/>
          </a:xfrm>
          <a:prstGeom prst="rect">
            <a:avLst/>
          </a:prstGeom>
          <a:solidFill>
            <a:schemeClr val="bg2"/>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47109" name="Rectangle 8">
            <a:extLst>
              <a:ext uri="{FF2B5EF4-FFF2-40B4-BE49-F238E27FC236}">
                <a16:creationId xmlns:a16="http://schemas.microsoft.com/office/drawing/2014/main" id="{99A748BF-8D07-4FCC-9385-3E97FDBE4B2A}"/>
              </a:ext>
            </a:extLst>
          </p:cNvPr>
          <p:cNvSpPr>
            <a:spLocks noChangeArrowheads="1"/>
          </p:cNvSpPr>
          <p:nvPr/>
        </p:nvSpPr>
        <p:spPr bwMode="auto">
          <a:xfrm>
            <a:off x="6400800" y="2362200"/>
            <a:ext cx="1676400" cy="1828800"/>
          </a:xfrm>
          <a:prstGeom prst="rect">
            <a:avLst/>
          </a:prstGeom>
          <a:solidFill>
            <a:schemeClr val="bg2"/>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47110" name="Rectangle 9">
            <a:extLst>
              <a:ext uri="{FF2B5EF4-FFF2-40B4-BE49-F238E27FC236}">
                <a16:creationId xmlns:a16="http://schemas.microsoft.com/office/drawing/2014/main" id="{7BE2245C-47C3-4B60-B2C7-469357F03B6B}"/>
              </a:ext>
            </a:extLst>
          </p:cNvPr>
          <p:cNvSpPr>
            <a:spLocks noChangeArrowheads="1"/>
          </p:cNvSpPr>
          <p:nvPr/>
        </p:nvSpPr>
        <p:spPr bwMode="auto">
          <a:xfrm>
            <a:off x="6400800" y="4572000"/>
            <a:ext cx="1600200" cy="1600200"/>
          </a:xfrm>
          <a:prstGeom prst="rect">
            <a:avLst/>
          </a:prstGeom>
          <a:solidFill>
            <a:schemeClr val="bg2"/>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47111" name="AutoShape 10">
            <a:extLst>
              <a:ext uri="{FF2B5EF4-FFF2-40B4-BE49-F238E27FC236}">
                <a16:creationId xmlns:a16="http://schemas.microsoft.com/office/drawing/2014/main" id="{49016A69-AB1C-4CFD-B580-875F0119BA57}"/>
              </a:ext>
            </a:extLst>
          </p:cNvPr>
          <p:cNvSpPr>
            <a:spLocks noChangeArrowheads="1"/>
          </p:cNvSpPr>
          <p:nvPr/>
        </p:nvSpPr>
        <p:spPr bwMode="auto">
          <a:xfrm>
            <a:off x="838200" y="2819400"/>
            <a:ext cx="1447800" cy="485775"/>
          </a:xfrm>
          <a:prstGeom prst="rightArrow">
            <a:avLst>
              <a:gd name="adj1" fmla="val 50000"/>
              <a:gd name="adj2" fmla="val 74510"/>
            </a:avLst>
          </a:prstGeom>
          <a:solidFill>
            <a:schemeClr val="accent1"/>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47112" name="AutoShape 11">
            <a:extLst>
              <a:ext uri="{FF2B5EF4-FFF2-40B4-BE49-F238E27FC236}">
                <a16:creationId xmlns:a16="http://schemas.microsoft.com/office/drawing/2014/main" id="{36B574D9-1E20-4E5A-BB52-AE5FC195354C}"/>
              </a:ext>
            </a:extLst>
          </p:cNvPr>
          <p:cNvSpPr>
            <a:spLocks noChangeArrowheads="1"/>
          </p:cNvSpPr>
          <p:nvPr/>
        </p:nvSpPr>
        <p:spPr bwMode="auto">
          <a:xfrm>
            <a:off x="838200" y="3276600"/>
            <a:ext cx="1447800" cy="485775"/>
          </a:xfrm>
          <a:prstGeom prst="rightArrow">
            <a:avLst>
              <a:gd name="adj1" fmla="val 50000"/>
              <a:gd name="adj2" fmla="val 74510"/>
            </a:avLst>
          </a:prstGeom>
          <a:solidFill>
            <a:schemeClr val="accent1"/>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47113" name="AutoShape 12">
            <a:extLst>
              <a:ext uri="{FF2B5EF4-FFF2-40B4-BE49-F238E27FC236}">
                <a16:creationId xmlns:a16="http://schemas.microsoft.com/office/drawing/2014/main" id="{4ABFCA1B-AD8E-4384-AFD5-F93DF10857A7}"/>
              </a:ext>
            </a:extLst>
          </p:cNvPr>
          <p:cNvSpPr>
            <a:spLocks noChangeArrowheads="1"/>
          </p:cNvSpPr>
          <p:nvPr/>
        </p:nvSpPr>
        <p:spPr bwMode="auto">
          <a:xfrm>
            <a:off x="838200" y="3733800"/>
            <a:ext cx="1447800" cy="485775"/>
          </a:xfrm>
          <a:prstGeom prst="rightArrow">
            <a:avLst>
              <a:gd name="adj1" fmla="val 50000"/>
              <a:gd name="adj2" fmla="val 74510"/>
            </a:avLst>
          </a:prstGeom>
          <a:solidFill>
            <a:srgbClr val="F0F0AE"/>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47114" name="AutoShape 17">
            <a:extLst>
              <a:ext uri="{FF2B5EF4-FFF2-40B4-BE49-F238E27FC236}">
                <a16:creationId xmlns:a16="http://schemas.microsoft.com/office/drawing/2014/main" id="{A3CA2521-6AF9-46BE-8245-3E4740435097}"/>
              </a:ext>
            </a:extLst>
          </p:cNvPr>
          <p:cNvSpPr>
            <a:spLocks noChangeArrowheads="1"/>
          </p:cNvSpPr>
          <p:nvPr/>
        </p:nvSpPr>
        <p:spPr bwMode="auto">
          <a:xfrm>
            <a:off x="2743200" y="2819400"/>
            <a:ext cx="1371600" cy="485775"/>
          </a:xfrm>
          <a:prstGeom prst="rightArrow">
            <a:avLst>
              <a:gd name="adj1" fmla="val 50000"/>
              <a:gd name="adj2" fmla="val 70588"/>
            </a:avLst>
          </a:prstGeom>
          <a:solidFill>
            <a:schemeClr val="accent1"/>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47115" name="AutoShape 18">
            <a:extLst>
              <a:ext uri="{FF2B5EF4-FFF2-40B4-BE49-F238E27FC236}">
                <a16:creationId xmlns:a16="http://schemas.microsoft.com/office/drawing/2014/main" id="{F6A16119-2D6C-4497-8761-7CC7A6F99452}"/>
              </a:ext>
            </a:extLst>
          </p:cNvPr>
          <p:cNvSpPr>
            <a:spLocks noChangeArrowheads="1"/>
          </p:cNvSpPr>
          <p:nvPr/>
        </p:nvSpPr>
        <p:spPr bwMode="auto">
          <a:xfrm>
            <a:off x="2743200" y="3352800"/>
            <a:ext cx="1371600" cy="485775"/>
          </a:xfrm>
          <a:prstGeom prst="rightArrow">
            <a:avLst>
              <a:gd name="adj1" fmla="val 50000"/>
              <a:gd name="adj2" fmla="val 70588"/>
            </a:avLst>
          </a:prstGeom>
          <a:solidFill>
            <a:schemeClr val="accent1"/>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47116" name="AutoShape 19">
            <a:extLst>
              <a:ext uri="{FF2B5EF4-FFF2-40B4-BE49-F238E27FC236}">
                <a16:creationId xmlns:a16="http://schemas.microsoft.com/office/drawing/2014/main" id="{D1259FB2-5847-4D46-86D3-16362239C2E4}"/>
              </a:ext>
            </a:extLst>
          </p:cNvPr>
          <p:cNvSpPr>
            <a:spLocks noChangeArrowheads="1"/>
          </p:cNvSpPr>
          <p:nvPr/>
        </p:nvSpPr>
        <p:spPr bwMode="auto">
          <a:xfrm>
            <a:off x="2743200" y="3810000"/>
            <a:ext cx="1371600" cy="485775"/>
          </a:xfrm>
          <a:prstGeom prst="rightArrow">
            <a:avLst>
              <a:gd name="adj1" fmla="val 50000"/>
              <a:gd name="adj2" fmla="val 70588"/>
            </a:avLst>
          </a:prstGeom>
          <a:solidFill>
            <a:srgbClr val="F0F0AE"/>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47117" name="AutoShape 20">
            <a:extLst>
              <a:ext uri="{FF2B5EF4-FFF2-40B4-BE49-F238E27FC236}">
                <a16:creationId xmlns:a16="http://schemas.microsoft.com/office/drawing/2014/main" id="{C7632B9C-063A-447B-BA90-4C22C7D2AF43}"/>
              </a:ext>
            </a:extLst>
          </p:cNvPr>
          <p:cNvSpPr>
            <a:spLocks noChangeArrowheads="1"/>
          </p:cNvSpPr>
          <p:nvPr/>
        </p:nvSpPr>
        <p:spPr bwMode="auto">
          <a:xfrm rot="-1692900">
            <a:off x="4111625" y="3357563"/>
            <a:ext cx="1435100" cy="485775"/>
          </a:xfrm>
          <a:prstGeom prst="rightArrow">
            <a:avLst>
              <a:gd name="adj1" fmla="val 50000"/>
              <a:gd name="adj2" fmla="val 73856"/>
            </a:avLst>
          </a:prstGeom>
          <a:solidFill>
            <a:srgbClr val="F0F0AE"/>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47118" name="AutoShape 21">
            <a:extLst>
              <a:ext uri="{FF2B5EF4-FFF2-40B4-BE49-F238E27FC236}">
                <a16:creationId xmlns:a16="http://schemas.microsoft.com/office/drawing/2014/main" id="{87110524-8FEE-4C1E-A6E0-12F52E1E3A99}"/>
              </a:ext>
            </a:extLst>
          </p:cNvPr>
          <p:cNvSpPr>
            <a:spLocks noChangeArrowheads="1"/>
          </p:cNvSpPr>
          <p:nvPr/>
        </p:nvSpPr>
        <p:spPr bwMode="auto">
          <a:xfrm>
            <a:off x="5486400" y="3124200"/>
            <a:ext cx="1435100" cy="485775"/>
          </a:xfrm>
          <a:prstGeom prst="rightArrow">
            <a:avLst>
              <a:gd name="adj1" fmla="val 50000"/>
              <a:gd name="adj2" fmla="val 73856"/>
            </a:avLst>
          </a:prstGeom>
          <a:solidFill>
            <a:srgbClr val="F0F0AE"/>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47119" name="Rectangle 22">
            <a:extLst>
              <a:ext uri="{FF2B5EF4-FFF2-40B4-BE49-F238E27FC236}">
                <a16:creationId xmlns:a16="http://schemas.microsoft.com/office/drawing/2014/main" id="{1EFFE794-FE32-4500-8D4B-F6AABD7A8F84}"/>
              </a:ext>
            </a:extLst>
          </p:cNvPr>
          <p:cNvSpPr>
            <a:spLocks noChangeArrowheads="1"/>
          </p:cNvSpPr>
          <p:nvPr/>
        </p:nvSpPr>
        <p:spPr bwMode="auto">
          <a:xfrm>
            <a:off x="6400800" y="4648200"/>
            <a:ext cx="1600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2400">
                <a:solidFill>
                  <a:schemeClr val="bg1"/>
                </a:solidFill>
                <a:ea typeface="굴림" panose="020B0600000101010101" pitchFamily="50" charset="-127"/>
                <a:cs typeface="Times New Roman" panose="02020603050405020304" pitchFamily="18" charset="0"/>
              </a:rPr>
              <a:t>Long</a:t>
            </a:r>
          </a:p>
          <a:p>
            <a:pPr eaLnBrk="1" hangingPunct="1">
              <a:spcBef>
                <a:spcPct val="0"/>
              </a:spcBef>
              <a:buSzTx/>
              <a:buFontTx/>
              <a:buNone/>
            </a:pPr>
            <a:r>
              <a:rPr lang="en-US" altLang="ko-KR" sz="2400">
                <a:solidFill>
                  <a:schemeClr val="bg1"/>
                </a:solidFill>
                <a:ea typeface="굴림" panose="020B0600000101010101" pitchFamily="50" charset="-127"/>
                <a:cs typeface="Times New Roman" panose="02020603050405020304" pitchFamily="18" charset="0"/>
              </a:rPr>
              <a:t>Term </a:t>
            </a:r>
          </a:p>
          <a:p>
            <a:pPr eaLnBrk="1" hangingPunct="1">
              <a:spcBef>
                <a:spcPct val="0"/>
              </a:spcBef>
              <a:buSzTx/>
              <a:buFontTx/>
              <a:buNone/>
            </a:pPr>
            <a:r>
              <a:rPr lang="en-US" altLang="ko-KR" sz="2400">
                <a:solidFill>
                  <a:schemeClr val="bg1"/>
                </a:solidFill>
                <a:ea typeface="굴림" panose="020B0600000101010101" pitchFamily="50" charset="-127"/>
                <a:cs typeface="Times New Roman" panose="02020603050405020304" pitchFamily="18" charset="0"/>
              </a:rPr>
              <a:t>Memory</a:t>
            </a:r>
          </a:p>
        </p:txBody>
      </p:sp>
      <p:sp>
        <p:nvSpPr>
          <p:cNvPr id="47120" name="Text Box 23">
            <a:extLst>
              <a:ext uri="{FF2B5EF4-FFF2-40B4-BE49-F238E27FC236}">
                <a16:creationId xmlns:a16="http://schemas.microsoft.com/office/drawing/2014/main" id="{E8343534-AC24-4B47-9E62-33CE1EAC8EE2}"/>
              </a:ext>
            </a:extLst>
          </p:cNvPr>
          <p:cNvSpPr txBox="1">
            <a:spLocks noChangeArrowheads="1"/>
          </p:cNvSpPr>
          <p:nvPr/>
        </p:nvSpPr>
        <p:spPr bwMode="auto">
          <a:xfrm>
            <a:off x="6537325" y="2327275"/>
            <a:ext cx="12684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2400">
                <a:solidFill>
                  <a:schemeClr val="bg1"/>
                </a:solidFill>
                <a:ea typeface="굴림" panose="020B0600000101010101" pitchFamily="50" charset="-127"/>
                <a:cs typeface="Times New Roman" panose="02020603050405020304" pitchFamily="18" charset="0"/>
              </a:rPr>
              <a:t>Working</a:t>
            </a:r>
          </a:p>
          <a:p>
            <a:pPr eaLnBrk="1" hangingPunct="1">
              <a:spcBef>
                <a:spcPct val="0"/>
              </a:spcBef>
              <a:buSzTx/>
              <a:buFontTx/>
              <a:buNone/>
            </a:pPr>
            <a:r>
              <a:rPr lang="en-US" altLang="ko-KR" sz="2400">
                <a:solidFill>
                  <a:schemeClr val="bg1"/>
                </a:solidFill>
                <a:ea typeface="굴림" panose="020B0600000101010101" pitchFamily="50" charset="-127"/>
                <a:cs typeface="Times New Roman" panose="02020603050405020304" pitchFamily="18" charset="0"/>
              </a:rPr>
              <a:t>Memory</a:t>
            </a:r>
          </a:p>
        </p:txBody>
      </p:sp>
      <p:sp>
        <p:nvSpPr>
          <p:cNvPr id="47121" name="Text Box 24">
            <a:extLst>
              <a:ext uri="{FF2B5EF4-FFF2-40B4-BE49-F238E27FC236}">
                <a16:creationId xmlns:a16="http://schemas.microsoft.com/office/drawing/2014/main" id="{C92FB353-5359-452D-BEDB-15E0CF1668E7}"/>
              </a:ext>
            </a:extLst>
          </p:cNvPr>
          <p:cNvSpPr txBox="1">
            <a:spLocks noChangeArrowheads="1"/>
          </p:cNvSpPr>
          <p:nvPr/>
        </p:nvSpPr>
        <p:spPr bwMode="auto">
          <a:xfrm>
            <a:off x="4191000" y="2286000"/>
            <a:ext cx="11668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2400">
                <a:solidFill>
                  <a:schemeClr val="bg1"/>
                </a:solidFill>
                <a:ea typeface="굴림" panose="020B0600000101010101" pitchFamily="50" charset="-127"/>
                <a:cs typeface="Times New Roman" panose="02020603050405020304" pitchFamily="18" charset="0"/>
              </a:rPr>
              <a:t>Sensory</a:t>
            </a:r>
          </a:p>
          <a:p>
            <a:pPr eaLnBrk="1" hangingPunct="1">
              <a:spcBef>
                <a:spcPct val="0"/>
              </a:spcBef>
              <a:buSzTx/>
              <a:buFontTx/>
              <a:buNone/>
            </a:pPr>
            <a:r>
              <a:rPr lang="en-US" altLang="ko-KR" sz="2400">
                <a:solidFill>
                  <a:schemeClr val="bg1"/>
                </a:solidFill>
                <a:ea typeface="굴림" panose="020B0600000101010101" pitchFamily="50" charset="-127"/>
                <a:cs typeface="Times New Roman" panose="02020603050405020304" pitchFamily="18" charset="0"/>
              </a:rPr>
              <a:t>Filter</a:t>
            </a:r>
          </a:p>
        </p:txBody>
      </p:sp>
      <p:sp>
        <p:nvSpPr>
          <p:cNvPr id="47122" name="Text Box 25">
            <a:extLst>
              <a:ext uri="{FF2B5EF4-FFF2-40B4-BE49-F238E27FC236}">
                <a16:creationId xmlns:a16="http://schemas.microsoft.com/office/drawing/2014/main" id="{D3AA2889-8C5D-4878-A1DF-DBC0A821FF3F}"/>
              </a:ext>
            </a:extLst>
          </p:cNvPr>
          <p:cNvSpPr txBox="1">
            <a:spLocks noChangeArrowheads="1"/>
          </p:cNvSpPr>
          <p:nvPr/>
        </p:nvSpPr>
        <p:spPr bwMode="auto">
          <a:xfrm>
            <a:off x="1981200" y="2209800"/>
            <a:ext cx="14716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2400">
                <a:solidFill>
                  <a:schemeClr val="bg1"/>
                </a:solidFill>
                <a:ea typeface="굴림" panose="020B0600000101010101" pitchFamily="50" charset="-127"/>
                <a:cs typeface="Times New Roman" panose="02020603050405020304" pitchFamily="18" charset="0"/>
              </a:rPr>
              <a:t>Sensory </a:t>
            </a:r>
          </a:p>
          <a:p>
            <a:pPr eaLnBrk="1" hangingPunct="1">
              <a:spcBef>
                <a:spcPct val="0"/>
              </a:spcBef>
              <a:buSzTx/>
              <a:buFontTx/>
              <a:buNone/>
            </a:pPr>
            <a:r>
              <a:rPr lang="en-US" altLang="ko-KR" sz="2400">
                <a:solidFill>
                  <a:schemeClr val="bg1"/>
                </a:solidFill>
                <a:ea typeface="굴림" panose="020B0600000101010101" pitchFamily="50" charset="-127"/>
                <a:cs typeface="Times New Roman" panose="02020603050405020304" pitchFamily="18" charset="0"/>
              </a:rPr>
              <a:t>Stores</a:t>
            </a:r>
          </a:p>
        </p:txBody>
      </p:sp>
      <p:sp>
        <p:nvSpPr>
          <p:cNvPr id="47123" name="AutoShape 31">
            <a:extLst>
              <a:ext uri="{FF2B5EF4-FFF2-40B4-BE49-F238E27FC236}">
                <a16:creationId xmlns:a16="http://schemas.microsoft.com/office/drawing/2014/main" id="{6CDC31FA-0B13-46AB-8CAD-4297514E15FF}"/>
              </a:ext>
            </a:extLst>
          </p:cNvPr>
          <p:cNvSpPr>
            <a:spLocks noChangeArrowheads="1"/>
          </p:cNvSpPr>
          <p:nvPr/>
        </p:nvSpPr>
        <p:spPr bwMode="auto">
          <a:xfrm>
            <a:off x="7315200" y="3657600"/>
            <a:ext cx="485775" cy="1214438"/>
          </a:xfrm>
          <a:prstGeom prst="upDownArrow">
            <a:avLst>
              <a:gd name="adj1" fmla="val 50000"/>
              <a:gd name="adj2" fmla="val 50000"/>
            </a:avLst>
          </a:prstGeom>
          <a:solidFill>
            <a:schemeClr val="bg1"/>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63520" name="Text Box 32">
            <a:extLst>
              <a:ext uri="{FF2B5EF4-FFF2-40B4-BE49-F238E27FC236}">
                <a16:creationId xmlns:a16="http://schemas.microsoft.com/office/drawing/2014/main" id="{3A0AAD46-1277-4253-86DC-450C4AB6D7AA}"/>
              </a:ext>
            </a:extLst>
          </p:cNvPr>
          <p:cNvSpPr txBox="1">
            <a:spLocks noChangeArrowheads="1"/>
          </p:cNvSpPr>
          <p:nvPr/>
        </p:nvSpPr>
        <p:spPr bwMode="auto">
          <a:xfrm>
            <a:off x="152400" y="4572000"/>
            <a:ext cx="59436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pPr>
            <a:r>
              <a:rPr lang="ko-KR" altLang="en-US" sz="2800">
                <a:ea typeface="굴림" panose="020B0600000101010101" pitchFamily="50" charset="-127"/>
                <a:cs typeface="Times New Roman" panose="02020603050405020304" pitchFamily="18" charset="0"/>
              </a:rPr>
              <a:t> </a:t>
            </a:r>
            <a:r>
              <a:rPr lang="en-US" altLang="ko-KR" sz="2800">
                <a:ea typeface="굴림" panose="020B0600000101010101" pitchFamily="50" charset="-127"/>
                <a:cs typeface="Times New Roman" panose="02020603050405020304" pitchFamily="18" charset="0"/>
              </a:rPr>
              <a:t>Only one sensory channel is allowed </a:t>
            </a:r>
          </a:p>
          <a:p>
            <a:pPr eaLnBrk="1" hangingPunct="1">
              <a:spcBef>
                <a:spcPct val="0"/>
              </a:spcBef>
              <a:buSzTx/>
              <a:buFontTx/>
              <a:buNone/>
            </a:pPr>
            <a:r>
              <a:rPr lang="en-US" altLang="ko-KR" sz="2800">
                <a:ea typeface="굴림" panose="020B0600000101010101" pitchFamily="50" charset="-127"/>
                <a:cs typeface="Times New Roman" panose="02020603050405020304" pitchFamily="18" charset="0"/>
              </a:rPr>
              <a:t>   to proceed</a:t>
            </a:r>
          </a:p>
          <a:p>
            <a:pPr eaLnBrk="1" hangingPunct="1">
              <a:spcBef>
                <a:spcPct val="0"/>
              </a:spcBef>
              <a:buSzTx/>
            </a:pPr>
            <a:r>
              <a:rPr lang="en-US" altLang="ko-KR" sz="2800">
                <a:ea typeface="굴림" panose="020B0600000101010101" pitchFamily="50" charset="-127"/>
                <a:cs typeface="Times New Roman" panose="02020603050405020304" pitchFamily="18" charset="0"/>
              </a:rPr>
              <a:t> Stimuli filtered at sensory level</a:t>
            </a:r>
          </a:p>
        </p:txBody>
      </p:sp>
      <p:sp>
        <p:nvSpPr>
          <p:cNvPr id="47125" name="FlagCount" hidden="1">
            <a:hlinkClick r:id="rId3" action="ppaction://hlinkfile"/>
            <a:extLst>
              <a:ext uri="{FF2B5EF4-FFF2-40B4-BE49-F238E27FC236}">
                <a16:creationId xmlns:a16="http://schemas.microsoft.com/office/drawing/2014/main" id="{62B575E7-4C85-4DC7-91F0-93B77BB0367F}"/>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ko-KR" sz="1400" b="1">
                <a:latin typeface="Tahoma" panose="020B0604030504040204" pitchFamily="34" charset="0"/>
                <a:ea typeface="굴림" panose="020B0600000101010101" pitchFamily="50" charset="-127"/>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5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52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5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38C4ACD-4E35-4587-B204-5F5F8643E8B1}"/>
              </a:ext>
            </a:extLst>
          </p:cNvPr>
          <p:cNvSpPr>
            <a:spLocks noGrp="1" noChangeArrowheads="1"/>
          </p:cNvSpPr>
          <p:nvPr>
            <p:ph type="title"/>
          </p:nvPr>
        </p:nvSpPr>
        <p:spPr>
          <a:xfrm>
            <a:off x="304800" y="762000"/>
            <a:ext cx="8610600" cy="685800"/>
          </a:xfrm>
        </p:spPr>
        <p:txBody>
          <a:bodyPr/>
          <a:lstStyle/>
          <a:p>
            <a:r>
              <a:rPr lang="en-US" altLang="ko-KR" b="0">
                <a:ea typeface="굴림" panose="020B0600000101010101" pitchFamily="50" charset="-127"/>
                <a:cs typeface="Times New Roman" panose="02020603050405020304" pitchFamily="18" charset="0"/>
              </a:rPr>
              <a:t>Broadbent’s Model Could Not Explain</a:t>
            </a:r>
          </a:p>
        </p:txBody>
      </p:sp>
      <p:sp>
        <p:nvSpPr>
          <p:cNvPr id="64515" name="Rectangle 3">
            <a:extLst>
              <a:ext uri="{FF2B5EF4-FFF2-40B4-BE49-F238E27FC236}">
                <a16:creationId xmlns:a16="http://schemas.microsoft.com/office/drawing/2014/main" id="{AB61FAAD-3881-4B29-9C69-CFEF14905C4C}"/>
              </a:ext>
            </a:extLst>
          </p:cNvPr>
          <p:cNvSpPr>
            <a:spLocks noGrp="1" noChangeArrowheads="1"/>
          </p:cNvSpPr>
          <p:nvPr>
            <p:ph type="body" idx="1"/>
          </p:nvPr>
        </p:nvSpPr>
        <p:spPr/>
        <p:txBody>
          <a:bodyPr/>
          <a:lstStyle/>
          <a:p>
            <a:r>
              <a:rPr lang="en-US" altLang="ko-KR">
                <a:ea typeface="굴림" panose="020B0600000101010101" pitchFamily="50" charset="-127"/>
                <a:cs typeface="Times New Roman" panose="02020603050405020304" pitchFamily="18" charset="0"/>
              </a:rPr>
              <a:t>Participant’s name gets through</a:t>
            </a:r>
          </a:p>
          <a:p>
            <a:r>
              <a:rPr lang="en-US" altLang="ko-KR">
                <a:ea typeface="굴림" panose="020B0600000101010101" pitchFamily="50" charset="-127"/>
                <a:cs typeface="Times New Roman" panose="02020603050405020304" pitchFamily="18" charset="0"/>
              </a:rPr>
              <a:t>Participants can shadow meaningful messages that switches from one ear to another</a:t>
            </a:r>
          </a:p>
          <a:p>
            <a:r>
              <a:rPr lang="en-US" altLang="ko-KR">
                <a:ea typeface="굴림" panose="020B0600000101010101" pitchFamily="50" charset="-127"/>
                <a:cs typeface="Times New Roman" panose="02020603050405020304" pitchFamily="18" charset="0"/>
              </a:rPr>
              <a:t>Effects of practice on detecting information in unattended ear (e.g., detect digit in unattended ear for naïve and practiced participants)</a:t>
            </a:r>
          </a:p>
          <a:p>
            <a:endParaRPr lang="en-US" altLang="ko-KR">
              <a:ea typeface="굴림" panose="020B0600000101010101" pitchFamily="50" charset="-127"/>
              <a:cs typeface="Times New Roman" panose="02020603050405020304" pitchFamily="18" charset="0"/>
            </a:endParaRPr>
          </a:p>
          <a:p>
            <a:endParaRPr lang="ko-KR" altLang="en-US">
              <a:ea typeface="굴림" panose="020B0600000101010101" pitchFamily="50" charset="-127"/>
              <a:cs typeface="Times New Roman" panose="02020603050405020304" pitchFamily="18" charset="0"/>
            </a:endParaRPr>
          </a:p>
        </p:txBody>
      </p:sp>
      <p:sp>
        <p:nvSpPr>
          <p:cNvPr id="49156" name="FlagCount" hidden="1">
            <a:hlinkClick r:id="rId3" action="ppaction://hlinkfile"/>
            <a:extLst>
              <a:ext uri="{FF2B5EF4-FFF2-40B4-BE49-F238E27FC236}">
                <a16:creationId xmlns:a16="http://schemas.microsoft.com/office/drawing/2014/main" id="{9E15D596-84D2-41CC-80F4-05AC30601C97}"/>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ko-KR" sz="1400" b="1">
                <a:latin typeface="Tahoma" panose="020B0604030504040204" pitchFamily="34" charset="0"/>
                <a:ea typeface="굴림" panose="020B0600000101010101" pitchFamily="50" charset="-127"/>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710EFA00-24C2-440C-931C-F78008C0C4F4}"/>
              </a:ext>
            </a:extLst>
          </p:cNvPr>
          <p:cNvSpPr>
            <a:spLocks noGrp="1" noChangeArrowheads="1"/>
          </p:cNvSpPr>
          <p:nvPr>
            <p:ph type="title"/>
          </p:nvPr>
        </p:nvSpPr>
        <p:spPr>
          <a:xfrm>
            <a:off x="685800" y="685800"/>
            <a:ext cx="7772400" cy="685800"/>
          </a:xfrm>
        </p:spPr>
        <p:txBody>
          <a:bodyPr/>
          <a:lstStyle/>
          <a:p>
            <a:r>
              <a:rPr lang="en-US" altLang="ko-KR" b="0">
                <a:ea typeface="굴림" panose="020B0600000101010101" pitchFamily="50" charset="-127"/>
                <a:cs typeface="Times New Roman" panose="02020603050405020304" pitchFamily="18" charset="0"/>
              </a:rPr>
              <a:t>Treisman Attenuation Model</a:t>
            </a:r>
          </a:p>
        </p:txBody>
      </p:sp>
      <p:sp>
        <p:nvSpPr>
          <p:cNvPr id="51203" name="Rectangle 3">
            <a:extLst>
              <a:ext uri="{FF2B5EF4-FFF2-40B4-BE49-F238E27FC236}">
                <a16:creationId xmlns:a16="http://schemas.microsoft.com/office/drawing/2014/main" id="{2C289BDD-D927-4829-8AF1-594604BFFD0F}"/>
              </a:ext>
            </a:extLst>
          </p:cNvPr>
          <p:cNvSpPr>
            <a:spLocks noChangeArrowheads="1"/>
          </p:cNvSpPr>
          <p:nvPr/>
        </p:nvSpPr>
        <p:spPr bwMode="auto">
          <a:xfrm>
            <a:off x="1828800" y="1981200"/>
            <a:ext cx="1447800" cy="2133600"/>
          </a:xfrm>
          <a:prstGeom prst="rect">
            <a:avLst/>
          </a:prstGeom>
          <a:solidFill>
            <a:schemeClr val="bg2"/>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51204" name="Rectangle 4">
            <a:extLst>
              <a:ext uri="{FF2B5EF4-FFF2-40B4-BE49-F238E27FC236}">
                <a16:creationId xmlns:a16="http://schemas.microsoft.com/office/drawing/2014/main" id="{09C4D92A-9F46-4998-8A02-548FA3203E39}"/>
              </a:ext>
            </a:extLst>
          </p:cNvPr>
          <p:cNvSpPr>
            <a:spLocks noChangeArrowheads="1"/>
          </p:cNvSpPr>
          <p:nvPr/>
        </p:nvSpPr>
        <p:spPr bwMode="auto">
          <a:xfrm>
            <a:off x="4038600" y="1981200"/>
            <a:ext cx="2057400" cy="2209800"/>
          </a:xfrm>
          <a:prstGeom prst="rect">
            <a:avLst/>
          </a:prstGeom>
          <a:solidFill>
            <a:schemeClr val="bg2"/>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51205" name="Rectangle 5">
            <a:extLst>
              <a:ext uri="{FF2B5EF4-FFF2-40B4-BE49-F238E27FC236}">
                <a16:creationId xmlns:a16="http://schemas.microsoft.com/office/drawing/2014/main" id="{389FA41B-16B4-4D61-A0AC-09AAE458E03A}"/>
              </a:ext>
            </a:extLst>
          </p:cNvPr>
          <p:cNvSpPr>
            <a:spLocks noChangeArrowheads="1"/>
          </p:cNvSpPr>
          <p:nvPr/>
        </p:nvSpPr>
        <p:spPr bwMode="auto">
          <a:xfrm>
            <a:off x="6477000" y="1905000"/>
            <a:ext cx="2286000" cy="2209800"/>
          </a:xfrm>
          <a:prstGeom prst="rect">
            <a:avLst/>
          </a:prstGeom>
          <a:solidFill>
            <a:schemeClr val="bg2"/>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51206" name="Rectangle 6">
            <a:extLst>
              <a:ext uri="{FF2B5EF4-FFF2-40B4-BE49-F238E27FC236}">
                <a16:creationId xmlns:a16="http://schemas.microsoft.com/office/drawing/2014/main" id="{F912E169-6ABC-49B1-9262-466484AA52FF}"/>
              </a:ext>
            </a:extLst>
          </p:cNvPr>
          <p:cNvSpPr>
            <a:spLocks noChangeArrowheads="1"/>
          </p:cNvSpPr>
          <p:nvPr/>
        </p:nvSpPr>
        <p:spPr bwMode="auto">
          <a:xfrm>
            <a:off x="7010400" y="4572000"/>
            <a:ext cx="2133600" cy="1981200"/>
          </a:xfrm>
          <a:prstGeom prst="rect">
            <a:avLst/>
          </a:prstGeom>
          <a:solidFill>
            <a:schemeClr val="bg2"/>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51207" name="AutoShape 7">
            <a:extLst>
              <a:ext uri="{FF2B5EF4-FFF2-40B4-BE49-F238E27FC236}">
                <a16:creationId xmlns:a16="http://schemas.microsoft.com/office/drawing/2014/main" id="{DD63EBFD-1001-4130-8894-A723ECFE0B88}"/>
              </a:ext>
            </a:extLst>
          </p:cNvPr>
          <p:cNvSpPr>
            <a:spLocks noChangeArrowheads="1"/>
          </p:cNvSpPr>
          <p:nvPr/>
        </p:nvSpPr>
        <p:spPr bwMode="auto">
          <a:xfrm>
            <a:off x="914400" y="2667000"/>
            <a:ext cx="3200400" cy="485775"/>
          </a:xfrm>
          <a:prstGeom prst="rightArrow">
            <a:avLst>
              <a:gd name="adj1" fmla="val 50000"/>
              <a:gd name="adj2" fmla="val 164706"/>
            </a:avLst>
          </a:prstGeom>
          <a:solidFill>
            <a:schemeClr val="accent1"/>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51208" name="AutoShape 8">
            <a:extLst>
              <a:ext uri="{FF2B5EF4-FFF2-40B4-BE49-F238E27FC236}">
                <a16:creationId xmlns:a16="http://schemas.microsoft.com/office/drawing/2014/main" id="{B734FA33-A986-4D1D-B1C9-49BC00AE3C9F}"/>
              </a:ext>
            </a:extLst>
          </p:cNvPr>
          <p:cNvSpPr>
            <a:spLocks noChangeArrowheads="1"/>
          </p:cNvSpPr>
          <p:nvPr/>
        </p:nvSpPr>
        <p:spPr bwMode="auto">
          <a:xfrm>
            <a:off x="914400" y="3171825"/>
            <a:ext cx="3200400" cy="485775"/>
          </a:xfrm>
          <a:prstGeom prst="rightArrow">
            <a:avLst>
              <a:gd name="adj1" fmla="val 50000"/>
              <a:gd name="adj2" fmla="val 164706"/>
            </a:avLst>
          </a:prstGeom>
          <a:solidFill>
            <a:schemeClr val="accent1"/>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51209" name="AutoShape 9">
            <a:extLst>
              <a:ext uri="{FF2B5EF4-FFF2-40B4-BE49-F238E27FC236}">
                <a16:creationId xmlns:a16="http://schemas.microsoft.com/office/drawing/2014/main" id="{88F060E1-6BB7-4971-8588-1A17AF914D6A}"/>
              </a:ext>
            </a:extLst>
          </p:cNvPr>
          <p:cNvSpPr>
            <a:spLocks noChangeArrowheads="1"/>
          </p:cNvSpPr>
          <p:nvPr/>
        </p:nvSpPr>
        <p:spPr bwMode="auto">
          <a:xfrm>
            <a:off x="914400" y="3657600"/>
            <a:ext cx="3200400" cy="485775"/>
          </a:xfrm>
          <a:prstGeom prst="rightArrow">
            <a:avLst>
              <a:gd name="adj1" fmla="val 50000"/>
              <a:gd name="adj2" fmla="val 164706"/>
            </a:avLst>
          </a:prstGeom>
          <a:solidFill>
            <a:schemeClr val="accent1"/>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51210" name="AutoShape 10">
            <a:extLst>
              <a:ext uri="{FF2B5EF4-FFF2-40B4-BE49-F238E27FC236}">
                <a16:creationId xmlns:a16="http://schemas.microsoft.com/office/drawing/2014/main" id="{9B35D9CA-C901-49AB-9686-ADF92491DD75}"/>
              </a:ext>
            </a:extLst>
          </p:cNvPr>
          <p:cNvSpPr>
            <a:spLocks noChangeArrowheads="1"/>
          </p:cNvSpPr>
          <p:nvPr/>
        </p:nvSpPr>
        <p:spPr bwMode="auto">
          <a:xfrm>
            <a:off x="4038600" y="2667000"/>
            <a:ext cx="2438400" cy="485775"/>
          </a:xfrm>
          <a:prstGeom prst="rightArrow">
            <a:avLst>
              <a:gd name="adj1" fmla="val 50000"/>
              <a:gd name="adj2" fmla="val 125490"/>
            </a:avLst>
          </a:prstGeom>
          <a:solidFill>
            <a:srgbClr val="F0F0AE"/>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51211" name="AutoShape 11">
            <a:extLst>
              <a:ext uri="{FF2B5EF4-FFF2-40B4-BE49-F238E27FC236}">
                <a16:creationId xmlns:a16="http://schemas.microsoft.com/office/drawing/2014/main" id="{A2C03263-7BC7-417C-B5E0-5C1F200CA89A}"/>
              </a:ext>
            </a:extLst>
          </p:cNvPr>
          <p:cNvSpPr>
            <a:spLocks noChangeArrowheads="1"/>
          </p:cNvSpPr>
          <p:nvPr/>
        </p:nvSpPr>
        <p:spPr bwMode="auto">
          <a:xfrm>
            <a:off x="4038600" y="3200400"/>
            <a:ext cx="2189163" cy="157163"/>
          </a:xfrm>
          <a:prstGeom prst="rightArrow">
            <a:avLst>
              <a:gd name="adj1" fmla="val 50000"/>
              <a:gd name="adj2" fmla="val 348231"/>
            </a:avLst>
          </a:prstGeom>
          <a:solidFill>
            <a:srgbClr val="FFCC66"/>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51212" name="AutoShape 12">
            <a:extLst>
              <a:ext uri="{FF2B5EF4-FFF2-40B4-BE49-F238E27FC236}">
                <a16:creationId xmlns:a16="http://schemas.microsoft.com/office/drawing/2014/main" id="{3B83FA3B-6F2B-4842-AB39-93E925DAE83D}"/>
              </a:ext>
            </a:extLst>
          </p:cNvPr>
          <p:cNvSpPr>
            <a:spLocks noChangeArrowheads="1"/>
          </p:cNvSpPr>
          <p:nvPr/>
        </p:nvSpPr>
        <p:spPr bwMode="auto">
          <a:xfrm>
            <a:off x="4038600" y="3657600"/>
            <a:ext cx="2189163" cy="131763"/>
          </a:xfrm>
          <a:prstGeom prst="rightArrow">
            <a:avLst>
              <a:gd name="adj1" fmla="val 50000"/>
              <a:gd name="adj2" fmla="val 415360"/>
            </a:avLst>
          </a:prstGeom>
          <a:solidFill>
            <a:srgbClr val="F39F2F"/>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51213" name="Rectangle 15">
            <a:extLst>
              <a:ext uri="{FF2B5EF4-FFF2-40B4-BE49-F238E27FC236}">
                <a16:creationId xmlns:a16="http://schemas.microsoft.com/office/drawing/2014/main" id="{FB9461EC-7ECC-43D9-9FD5-1646BDDFD0B8}"/>
              </a:ext>
            </a:extLst>
          </p:cNvPr>
          <p:cNvSpPr>
            <a:spLocks noChangeArrowheads="1"/>
          </p:cNvSpPr>
          <p:nvPr/>
        </p:nvSpPr>
        <p:spPr bwMode="auto">
          <a:xfrm>
            <a:off x="7010400" y="4648200"/>
            <a:ext cx="1600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2400">
                <a:solidFill>
                  <a:schemeClr val="bg1"/>
                </a:solidFill>
                <a:ea typeface="굴림" panose="020B0600000101010101" pitchFamily="50" charset="-127"/>
                <a:cs typeface="Times New Roman" panose="02020603050405020304" pitchFamily="18" charset="0"/>
              </a:rPr>
              <a:t>Long</a:t>
            </a:r>
          </a:p>
          <a:p>
            <a:pPr eaLnBrk="1" hangingPunct="1">
              <a:spcBef>
                <a:spcPct val="0"/>
              </a:spcBef>
              <a:buSzTx/>
              <a:buFontTx/>
              <a:buNone/>
            </a:pPr>
            <a:r>
              <a:rPr lang="en-US" altLang="ko-KR" sz="2400">
                <a:solidFill>
                  <a:schemeClr val="bg1"/>
                </a:solidFill>
                <a:ea typeface="굴림" panose="020B0600000101010101" pitchFamily="50" charset="-127"/>
                <a:cs typeface="Times New Roman" panose="02020603050405020304" pitchFamily="18" charset="0"/>
              </a:rPr>
              <a:t>Term </a:t>
            </a:r>
          </a:p>
          <a:p>
            <a:pPr eaLnBrk="1" hangingPunct="1">
              <a:spcBef>
                <a:spcPct val="0"/>
              </a:spcBef>
              <a:buSzTx/>
              <a:buFontTx/>
              <a:buNone/>
            </a:pPr>
            <a:r>
              <a:rPr lang="en-US" altLang="ko-KR" sz="2400">
                <a:solidFill>
                  <a:schemeClr val="bg1"/>
                </a:solidFill>
                <a:ea typeface="굴림" panose="020B0600000101010101" pitchFamily="50" charset="-127"/>
                <a:cs typeface="Times New Roman" panose="02020603050405020304" pitchFamily="18" charset="0"/>
              </a:rPr>
              <a:t>Memory</a:t>
            </a:r>
          </a:p>
        </p:txBody>
      </p:sp>
      <p:sp>
        <p:nvSpPr>
          <p:cNvPr id="51214" name="Text Box 16">
            <a:extLst>
              <a:ext uri="{FF2B5EF4-FFF2-40B4-BE49-F238E27FC236}">
                <a16:creationId xmlns:a16="http://schemas.microsoft.com/office/drawing/2014/main" id="{B4AB56A5-F4D9-4329-AAD2-F17FB160418D}"/>
              </a:ext>
            </a:extLst>
          </p:cNvPr>
          <p:cNvSpPr txBox="1">
            <a:spLocks noChangeArrowheads="1"/>
          </p:cNvSpPr>
          <p:nvPr/>
        </p:nvSpPr>
        <p:spPr bwMode="auto">
          <a:xfrm>
            <a:off x="7467600" y="1981200"/>
            <a:ext cx="12684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2400">
                <a:solidFill>
                  <a:schemeClr val="bg1"/>
                </a:solidFill>
                <a:ea typeface="굴림" panose="020B0600000101010101" pitchFamily="50" charset="-127"/>
                <a:cs typeface="Times New Roman" panose="02020603050405020304" pitchFamily="18" charset="0"/>
              </a:rPr>
              <a:t>Working</a:t>
            </a:r>
          </a:p>
          <a:p>
            <a:pPr eaLnBrk="1" hangingPunct="1">
              <a:spcBef>
                <a:spcPct val="0"/>
              </a:spcBef>
              <a:buSzTx/>
              <a:buFontTx/>
              <a:buNone/>
            </a:pPr>
            <a:r>
              <a:rPr lang="en-US" altLang="ko-KR" sz="2400">
                <a:solidFill>
                  <a:schemeClr val="bg1"/>
                </a:solidFill>
                <a:ea typeface="굴림" panose="020B0600000101010101" pitchFamily="50" charset="-127"/>
                <a:cs typeface="Times New Roman" panose="02020603050405020304" pitchFamily="18" charset="0"/>
              </a:rPr>
              <a:t>Memory</a:t>
            </a:r>
          </a:p>
        </p:txBody>
      </p:sp>
      <p:sp>
        <p:nvSpPr>
          <p:cNvPr id="51215" name="Text Box 17">
            <a:extLst>
              <a:ext uri="{FF2B5EF4-FFF2-40B4-BE49-F238E27FC236}">
                <a16:creationId xmlns:a16="http://schemas.microsoft.com/office/drawing/2014/main" id="{AF5F3080-64FB-4CA0-8F78-CA0C3D7D5197}"/>
              </a:ext>
            </a:extLst>
          </p:cNvPr>
          <p:cNvSpPr txBox="1">
            <a:spLocks noChangeArrowheads="1"/>
          </p:cNvSpPr>
          <p:nvPr/>
        </p:nvSpPr>
        <p:spPr bwMode="auto">
          <a:xfrm>
            <a:off x="3962400" y="1219200"/>
            <a:ext cx="2286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2400">
                <a:ea typeface="굴림" panose="020B0600000101010101" pitchFamily="50" charset="-127"/>
                <a:cs typeface="Times New Roman" panose="02020603050405020304" pitchFamily="18" charset="0"/>
              </a:rPr>
              <a:t>Attenuation of Unattended</a:t>
            </a:r>
          </a:p>
        </p:txBody>
      </p:sp>
      <p:sp>
        <p:nvSpPr>
          <p:cNvPr id="51216" name="Text Box 18">
            <a:extLst>
              <a:ext uri="{FF2B5EF4-FFF2-40B4-BE49-F238E27FC236}">
                <a16:creationId xmlns:a16="http://schemas.microsoft.com/office/drawing/2014/main" id="{E3E8E4D7-685B-48B8-BEEE-8F8BD808932D}"/>
              </a:ext>
            </a:extLst>
          </p:cNvPr>
          <p:cNvSpPr txBox="1">
            <a:spLocks noChangeArrowheads="1"/>
          </p:cNvSpPr>
          <p:nvPr/>
        </p:nvSpPr>
        <p:spPr bwMode="auto">
          <a:xfrm>
            <a:off x="1981200" y="2057400"/>
            <a:ext cx="14716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2400">
                <a:solidFill>
                  <a:schemeClr val="bg1"/>
                </a:solidFill>
                <a:ea typeface="굴림" panose="020B0600000101010101" pitchFamily="50" charset="-127"/>
                <a:cs typeface="Times New Roman" panose="02020603050405020304" pitchFamily="18" charset="0"/>
              </a:rPr>
              <a:t>Sensory </a:t>
            </a:r>
          </a:p>
          <a:p>
            <a:pPr eaLnBrk="1" hangingPunct="1">
              <a:spcBef>
                <a:spcPct val="0"/>
              </a:spcBef>
              <a:buSzTx/>
              <a:buFontTx/>
              <a:buNone/>
            </a:pPr>
            <a:r>
              <a:rPr lang="en-US" altLang="ko-KR" sz="2400">
                <a:solidFill>
                  <a:schemeClr val="bg1"/>
                </a:solidFill>
                <a:ea typeface="굴림" panose="020B0600000101010101" pitchFamily="50" charset="-127"/>
                <a:cs typeface="Times New Roman" panose="02020603050405020304" pitchFamily="18" charset="0"/>
              </a:rPr>
              <a:t>Stores</a:t>
            </a:r>
          </a:p>
        </p:txBody>
      </p:sp>
      <p:sp>
        <p:nvSpPr>
          <p:cNvPr id="51217" name="AutoShape 19">
            <a:extLst>
              <a:ext uri="{FF2B5EF4-FFF2-40B4-BE49-F238E27FC236}">
                <a16:creationId xmlns:a16="http://schemas.microsoft.com/office/drawing/2014/main" id="{A62A4B37-A0A9-4BEC-9507-0F7E4B1546A9}"/>
              </a:ext>
            </a:extLst>
          </p:cNvPr>
          <p:cNvSpPr>
            <a:spLocks noChangeArrowheads="1"/>
          </p:cNvSpPr>
          <p:nvPr/>
        </p:nvSpPr>
        <p:spPr bwMode="auto">
          <a:xfrm>
            <a:off x="8229600" y="3886200"/>
            <a:ext cx="485775" cy="1214438"/>
          </a:xfrm>
          <a:prstGeom prst="upDownArrow">
            <a:avLst>
              <a:gd name="adj1" fmla="val 50000"/>
              <a:gd name="adj2" fmla="val 50000"/>
            </a:avLst>
          </a:prstGeom>
          <a:solidFill>
            <a:schemeClr val="bg1"/>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93204" name="Text Box 20">
            <a:extLst>
              <a:ext uri="{FF2B5EF4-FFF2-40B4-BE49-F238E27FC236}">
                <a16:creationId xmlns:a16="http://schemas.microsoft.com/office/drawing/2014/main" id="{BE1E01DD-0891-4A04-B4D8-CC04F9AA5104}"/>
              </a:ext>
            </a:extLst>
          </p:cNvPr>
          <p:cNvSpPr txBox="1">
            <a:spLocks noChangeArrowheads="1"/>
          </p:cNvSpPr>
          <p:nvPr/>
        </p:nvSpPr>
        <p:spPr bwMode="auto">
          <a:xfrm>
            <a:off x="0" y="4210050"/>
            <a:ext cx="7010400" cy="267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2400">
                <a:ea typeface="굴림" panose="020B0600000101010101" pitchFamily="50" charset="-127"/>
                <a:cs typeface="Times New Roman" panose="02020603050405020304" pitchFamily="18" charset="0"/>
              </a:rPr>
              <a:t>Filter weakens the strength of unattended information.  Arrow colors represent different  levels of strength</a:t>
            </a:r>
            <a:br>
              <a:rPr lang="en-US" altLang="ko-KR" sz="2400">
                <a:ea typeface="굴림" panose="020B0600000101010101" pitchFamily="50" charset="-127"/>
                <a:cs typeface="Times New Roman" panose="02020603050405020304" pitchFamily="18" charset="0"/>
              </a:rPr>
            </a:br>
            <a:endParaRPr lang="en-US" altLang="ko-KR" sz="800">
              <a:ea typeface="굴림" panose="020B0600000101010101" pitchFamily="50" charset="-127"/>
              <a:cs typeface="Times New Roman" panose="02020603050405020304" pitchFamily="18" charset="0"/>
            </a:endParaRPr>
          </a:p>
          <a:p>
            <a:pPr eaLnBrk="1" hangingPunct="1">
              <a:spcBef>
                <a:spcPct val="0"/>
              </a:spcBef>
              <a:buSzTx/>
              <a:buFontTx/>
              <a:buNone/>
            </a:pPr>
            <a:br>
              <a:rPr lang="en-US" altLang="ko-KR" sz="800">
                <a:ea typeface="굴림" panose="020B0600000101010101" pitchFamily="50" charset="-127"/>
                <a:cs typeface="Times New Roman" panose="02020603050405020304" pitchFamily="18" charset="0"/>
              </a:rPr>
            </a:br>
            <a:r>
              <a:rPr lang="en-US" altLang="ko-KR" sz="2400">
                <a:ea typeface="굴림" panose="020B0600000101010101" pitchFamily="50" charset="-127"/>
                <a:cs typeface="Times New Roman" panose="02020603050405020304" pitchFamily="18" charset="0"/>
              </a:rPr>
              <a:t>If arrow reaches circle, info will be activated in working memory  </a:t>
            </a:r>
            <a:br>
              <a:rPr lang="en-US" altLang="ko-KR" sz="2400">
                <a:ea typeface="굴림" panose="020B0600000101010101" pitchFamily="50" charset="-127"/>
                <a:cs typeface="Times New Roman" panose="02020603050405020304" pitchFamily="18" charset="0"/>
              </a:rPr>
            </a:br>
            <a:endParaRPr lang="en-US" altLang="ko-KR" sz="1000">
              <a:ea typeface="굴림" panose="020B0600000101010101" pitchFamily="50" charset="-127"/>
              <a:cs typeface="Times New Roman" panose="02020603050405020304" pitchFamily="18" charset="0"/>
            </a:endParaRPr>
          </a:p>
          <a:p>
            <a:pPr eaLnBrk="1" hangingPunct="1">
              <a:spcBef>
                <a:spcPct val="0"/>
              </a:spcBef>
              <a:buSzTx/>
              <a:buFontTx/>
              <a:buNone/>
            </a:pPr>
            <a:r>
              <a:rPr lang="en-US" altLang="ko-KR" sz="2400">
                <a:ea typeface="굴림" panose="020B0600000101010101" pitchFamily="50" charset="-127"/>
                <a:cs typeface="Times New Roman" panose="02020603050405020304" pitchFamily="18" charset="0"/>
              </a:rPr>
              <a:t>Note some circles are closer due to different thresholds of information</a:t>
            </a:r>
            <a:endParaRPr lang="en-US" altLang="ko-KR" sz="2000">
              <a:ea typeface="굴림" panose="020B0600000101010101" pitchFamily="50" charset="-127"/>
              <a:cs typeface="Times New Roman" panose="02020603050405020304" pitchFamily="18" charset="0"/>
            </a:endParaRPr>
          </a:p>
        </p:txBody>
      </p:sp>
      <p:sp>
        <p:nvSpPr>
          <p:cNvPr id="51219" name="Oval 21">
            <a:extLst>
              <a:ext uri="{FF2B5EF4-FFF2-40B4-BE49-F238E27FC236}">
                <a16:creationId xmlns:a16="http://schemas.microsoft.com/office/drawing/2014/main" id="{D7287F52-8355-45B7-857B-23D10C387C77}"/>
              </a:ext>
            </a:extLst>
          </p:cNvPr>
          <p:cNvSpPr>
            <a:spLocks noChangeArrowheads="1"/>
          </p:cNvSpPr>
          <p:nvPr/>
        </p:nvSpPr>
        <p:spPr bwMode="auto">
          <a:xfrm>
            <a:off x="7086600" y="2667000"/>
            <a:ext cx="457200" cy="457200"/>
          </a:xfrm>
          <a:prstGeom prst="ellipse">
            <a:avLst/>
          </a:prstGeom>
          <a:solidFill>
            <a:srgbClr val="F0F0AE"/>
          </a:solidFill>
          <a:ln w="9525">
            <a:solidFill>
              <a:schemeClr val="tx1"/>
            </a:solidFill>
            <a:round/>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51220" name="Oval 22">
            <a:extLst>
              <a:ext uri="{FF2B5EF4-FFF2-40B4-BE49-F238E27FC236}">
                <a16:creationId xmlns:a16="http://schemas.microsoft.com/office/drawing/2014/main" id="{342E652A-508C-42B6-8323-34F5E561D767}"/>
              </a:ext>
            </a:extLst>
          </p:cNvPr>
          <p:cNvSpPr>
            <a:spLocks noChangeArrowheads="1"/>
          </p:cNvSpPr>
          <p:nvPr/>
        </p:nvSpPr>
        <p:spPr bwMode="auto">
          <a:xfrm>
            <a:off x="6781800" y="3200400"/>
            <a:ext cx="457200" cy="457200"/>
          </a:xfrm>
          <a:prstGeom prst="ellipse">
            <a:avLst/>
          </a:prstGeom>
          <a:solidFill>
            <a:srgbClr val="FFCC66"/>
          </a:solidFill>
          <a:ln w="9525">
            <a:solidFill>
              <a:schemeClr val="tx1"/>
            </a:solidFill>
            <a:round/>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51221" name="Oval 23">
            <a:extLst>
              <a:ext uri="{FF2B5EF4-FFF2-40B4-BE49-F238E27FC236}">
                <a16:creationId xmlns:a16="http://schemas.microsoft.com/office/drawing/2014/main" id="{0AD14C08-D04C-4C90-9A48-4B2813D76E6B}"/>
              </a:ext>
            </a:extLst>
          </p:cNvPr>
          <p:cNvSpPr>
            <a:spLocks noChangeArrowheads="1"/>
          </p:cNvSpPr>
          <p:nvPr/>
        </p:nvSpPr>
        <p:spPr bwMode="auto">
          <a:xfrm>
            <a:off x="7696200" y="3581400"/>
            <a:ext cx="457200" cy="457200"/>
          </a:xfrm>
          <a:prstGeom prst="ellipse">
            <a:avLst/>
          </a:prstGeom>
          <a:solidFill>
            <a:srgbClr val="F39F2F"/>
          </a:solidFill>
          <a:ln w="9525">
            <a:solidFill>
              <a:schemeClr val="tx1"/>
            </a:solidFill>
            <a:round/>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51222" name="FlagCount" hidden="1">
            <a:hlinkClick r:id="rId3" action="ppaction://hlinkfile"/>
            <a:extLst>
              <a:ext uri="{FF2B5EF4-FFF2-40B4-BE49-F238E27FC236}">
                <a16:creationId xmlns:a16="http://schemas.microsoft.com/office/drawing/2014/main" id="{8C9F41BC-D5BE-4AAB-9972-6EA98E20BB6D}"/>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ko-KR" sz="1400" b="1">
                <a:latin typeface="Tahoma" panose="020B0604030504040204" pitchFamily="34" charset="0"/>
                <a:ea typeface="굴림" panose="020B0600000101010101" pitchFamily="50" charset="-127"/>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204">
                                            <p:txEl>
                                              <p:charRg st="0" end="11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3204">
                                            <p:txEl>
                                              <p:charRg st="111" end="18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3204">
                                            <p:txEl>
                                              <p:charRg st="182" end="25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제목 1">
            <a:extLst>
              <a:ext uri="{FF2B5EF4-FFF2-40B4-BE49-F238E27FC236}">
                <a16:creationId xmlns:a16="http://schemas.microsoft.com/office/drawing/2014/main" id="{DC2964EC-ED87-4D0F-A305-17635DDBB209}"/>
              </a:ext>
            </a:extLst>
          </p:cNvPr>
          <p:cNvSpPr>
            <a:spLocks noGrp="1" noChangeArrowheads="1"/>
          </p:cNvSpPr>
          <p:nvPr>
            <p:ph type="title"/>
          </p:nvPr>
        </p:nvSpPr>
        <p:spPr/>
        <p:txBody>
          <a:bodyPr/>
          <a:lstStyle/>
          <a:p>
            <a:endParaRPr lang="ko-KR" altLang="en-US">
              <a:ea typeface="굴림" panose="020B0600000101010101" pitchFamily="50" charset="-127"/>
            </a:endParaRPr>
          </a:p>
        </p:txBody>
      </p:sp>
      <p:pic>
        <p:nvPicPr>
          <p:cNvPr id="53252" name="Picture 4" descr="treisman attenuation modelì ëí ì´ë¯¸ì§ ê²ìê²°ê³¼">
            <a:extLst>
              <a:ext uri="{FF2B5EF4-FFF2-40B4-BE49-F238E27FC236}">
                <a16:creationId xmlns:a16="http://schemas.microsoft.com/office/drawing/2014/main" id="{94CB39AD-9C50-4126-9C46-26F7198400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56581"/>
            <a:ext cx="9180512" cy="3701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1" name="Picture 2" descr="treisman attenuation modelì ëí ì´ë¯¸ì§ ê²ìê²°ê³¼">
            <a:extLst>
              <a:ext uri="{FF2B5EF4-FFF2-40B4-BE49-F238E27FC236}">
                <a16:creationId xmlns:a16="http://schemas.microsoft.com/office/drawing/2014/main" id="{9EB59C20-3E8A-4E81-8ABE-4FA7606E20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3545866"/>
            <a:ext cx="6984777" cy="3351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496500B2-6D18-411C-BCFF-E5A988A670E3}"/>
              </a:ext>
            </a:extLst>
          </p:cNvPr>
          <p:cNvSpPr>
            <a:spLocks noGrp="1" noChangeArrowheads="1"/>
          </p:cNvSpPr>
          <p:nvPr>
            <p:ph type="title"/>
          </p:nvPr>
        </p:nvSpPr>
        <p:spPr/>
        <p:txBody>
          <a:bodyPr/>
          <a:lstStyle/>
          <a:p>
            <a:r>
              <a:rPr lang="en-US" altLang="ko-KR" b="0">
                <a:ea typeface="굴림" panose="020B0600000101010101" pitchFamily="50" charset="-127"/>
                <a:cs typeface="Times New Roman" panose="02020603050405020304" pitchFamily="18" charset="0"/>
              </a:rPr>
              <a:t>Late Selection Theory</a:t>
            </a:r>
          </a:p>
        </p:txBody>
      </p:sp>
      <p:sp>
        <p:nvSpPr>
          <p:cNvPr id="54275" name="Rectangle 3">
            <a:extLst>
              <a:ext uri="{FF2B5EF4-FFF2-40B4-BE49-F238E27FC236}">
                <a16:creationId xmlns:a16="http://schemas.microsoft.com/office/drawing/2014/main" id="{59CA6C5A-7BEB-4750-A8CE-07A052D22375}"/>
              </a:ext>
            </a:extLst>
          </p:cNvPr>
          <p:cNvSpPr>
            <a:spLocks noChangeArrowheads="1"/>
          </p:cNvSpPr>
          <p:nvPr/>
        </p:nvSpPr>
        <p:spPr bwMode="auto">
          <a:xfrm>
            <a:off x="1828800" y="1772816"/>
            <a:ext cx="1447800" cy="2430016"/>
          </a:xfrm>
          <a:prstGeom prst="rect">
            <a:avLst/>
          </a:prstGeom>
          <a:solidFill>
            <a:schemeClr val="bg2"/>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54276" name="Rectangle 5">
            <a:extLst>
              <a:ext uri="{FF2B5EF4-FFF2-40B4-BE49-F238E27FC236}">
                <a16:creationId xmlns:a16="http://schemas.microsoft.com/office/drawing/2014/main" id="{4B473163-688C-47EA-A6FA-F9BC449E0F52}"/>
              </a:ext>
            </a:extLst>
          </p:cNvPr>
          <p:cNvSpPr>
            <a:spLocks noChangeArrowheads="1"/>
          </p:cNvSpPr>
          <p:nvPr/>
        </p:nvSpPr>
        <p:spPr bwMode="auto">
          <a:xfrm>
            <a:off x="6400800" y="1772816"/>
            <a:ext cx="1676400" cy="2430016"/>
          </a:xfrm>
          <a:prstGeom prst="rect">
            <a:avLst/>
          </a:prstGeom>
          <a:solidFill>
            <a:schemeClr val="bg2"/>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54277" name="Rectangle 6">
            <a:extLst>
              <a:ext uri="{FF2B5EF4-FFF2-40B4-BE49-F238E27FC236}">
                <a16:creationId xmlns:a16="http://schemas.microsoft.com/office/drawing/2014/main" id="{3D5EFDA7-1956-4152-BDC0-F4A863F42B22}"/>
              </a:ext>
            </a:extLst>
          </p:cNvPr>
          <p:cNvSpPr>
            <a:spLocks noChangeArrowheads="1"/>
          </p:cNvSpPr>
          <p:nvPr/>
        </p:nvSpPr>
        <p:spPr bwMode="auto">
          <a:xfrm>
            <a:off x="6491808" y="4797152"/>
            <a:ext cx="1600200" cy="1600200"/>
          </a:xfrm>
          <a:prstGeom prst="rect">
            <a:avLst/>
          </a:prstGeom>
          <a:solidFill>
            <a:schemeClr val="bg2"/>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54278" name="AutoShape 7">
            <a:extLst>
              <a:ext uri="{FF2B5EF4-FFF2-40B4-BE49-F238E27FC236}">
                <a16:creationId xmlns:a16="http://schemas.microsoft.com/office/drawing/2014/main" id="{D59176B9-8D67-4116-A6ED-323E7068550E}"/>
              </a:ext>
            </a:extLst>
          </p:cNvPr>
          <p:cNvSpPr>
            <a:spLocks noChangeArrowheads="1"/>
          </p:cNvSpPr>
          <p:nvPr/>
        </p:nvSpPr>
        <p:spPr bwMode="auto">
          <a:xfrm>
            <a:off x="838200" y="2748905"/>
            <a:ext cx="1447800" cy="485775"/>
          </a:xfrm>
          <a:prstGeom prst="rightArrow">
            <a:avLst>
              <a:gd name="adj1" fmla="val 50000"/>
              <a:gd name="adj2" fmla="val 74510"/>
            </a:avLst>
          </a:prstGeom>
          <a:solidFill>
            <a:schemeClr val="accent1"/>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54279" name="AutoShape 8">
            <a:extLst>
              <a:ext uri="{FF2B5EF4-FFF2-40B4-BE49-F238E27FC236}">
                <a16:creationId xmlns:a16="http://schemas.microsoft.com/office/drawing/2014/main" id="{4D6E1B03-E4A3-4E65-A9C8-52E0931D30D1}"/>
              </a:ext>
            </a:extLst>
          </p:cNvPr>
          <p:cNvSpPr>
            <a:spLocks noChangeArrowheads="1"/>
          </p:cNvSpPr>
          <p:nvPr/>
        </p:nvSpPr>
        <p:spPr bwMode="auto">
          <a:xfrm>
            <a:off x="838200" y="3206105"/>
            <a:ext cx="1447800" cy="485775"/>
          </a:xfrm>
          <a:prstGeom prst="rightArrow">
            <a:avLst>
              <a:gd name="adj1" fmla="val 50000"/>
              <a:gd name="adj2" fmla="val 74510"/>
            </a:avLst>
          </a:prstGeom>
          <a:solidFill>
            <a:schemeClr val="accent1"/>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54280" name="AutoShape 9">
            <a:extLst>
              <a:ext uri="{FF2B5EF4-FFF2-40B4-BE49-F238E27FC236}">
                <a16:creationId xmlns:a16="http://schemas.microsoft.com/office/drawing/2014/main" id="{BBB6B294-E6C7-4EAD-B23A-E2F9FE1141F0}"/>
              </a:ext>
            </a:extLst>
          </p:cNvPr>
          <p:cNvSpPr>
            <a:spLocks noChangeArrowheads="1"/>
          </p:cNvSpPr>
          <p:nvPr/>
        </p:nvSpPr>
        <p:spPr bwMode="auto">
          <a:xfrm>
            <a:off x="838200" y="3663305"/>
            <a:ext cx="1447800" cy="485775"/>
          </a:xfrm>
          <a:prstGeom prst="rightArrow">
            <a:avLst>
              <a:gd name="adj1" fmla="val 50000"/>
              <a:gd name="adj2" fmla="val 74510"/>
            </a:avLst>
          </a:prstGeom>
          <a:solidFill>
            <a:schemeClr val="accent1"/>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54281" name="AutoShape 10">
            <a:extLst>
              <a:ext uri="{FF2B5EF4-FFF2-40B4-BE49-F238E27FC236}">
                <a16:creationId xmlns:a16="http://schemas.microsoft.com/office/drawing/2014/main" id="{2DC09B61-D93C-4E5B-82DF-E3C7BB5801F5}"/>
              </a:ext>
            </a:extLst>
          </p:cNvPr>
          <p:cNvSpPr>
            <a:spLocks noChangeArrowheads="1"/>
          </p:cNvSpPr>
          <p:nvPr/>
        </p:nvSpPr>
        <p:spPr bwMode="auto">
          <a:xfrm>
            <a:off x="3156248" y="2583185"/>
            <a:ext cx="3431976" cy="485775"/>
          </a:xfrm>
          <a:prstGeom prst="rightArrow">
            <a:avLst>
              <a:gd name="adj1" fmla="val 50000"/>
              <a:gd name="adj2" fmla="val 121871"/>
            </a:avLst>
          </a:prstGeom>
          <a:solidFill>
            <a:schemeClr val="accent1"/>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54282" name="AutoShape 11">
            <a:extLst>
              <a:ext uri="{FF2B5EF4-FFF2-40B4-BE49-F238E27FC236}">
                <a16:creationId xmlns:a16="http://schemas.microsoft.com/office/drawing/2014/main" id="{0EC47BA0-37E3-4198-AA64-0C80DB42A71A}"/>
              </a:ext>
            </a:extLst>
          </p:cNvPr>
          <p:cNvSpPr>
            <a:spLocks noChangeArrowheads="1"/>
          </p:cNvSpPr>
          <p:nvPr/>
        </p:nvSpPr>
        <p:spPr bwMode="auto">
          <a:xfrm>
            <a:off x="3156248" y="3140968"/>
            <a:ext cx="3431976" cy="485775"/>
          </a:xfrm>
          <a:prstGeom prst="rightArrow">
            <a:avLst>
              <a:gd name="adj1" fmla="val 50000"/>
              <a:gd name="adj2" fmla="val 124284"/>
            </a:avLst>
          </a:prstGeom>
          <a:solidFill>
            <a:schemeClr val="accent1"/>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54283" name="AutoShape 12">
            <a:extLst>
              <a:ext uri="{FF2B5EF4-FFF2-40B4-BE49-F238E27FC236}">
                <a16:creationId xmlns:a16="http://schemas.microsoft.com/office/drawing/2014/main" id="{05D9CC30-434E-468C-85F8-D0E4825D9520}"/>
              </a:ext>
            </a:extLst>
          </p:cNvPr>
          <p:cNvSpPr>
            <a:spLocks noChangeArrowheads="1"/>
          </p:cNvSpPr>
          <p:nvPr/>
        </p:nvSpPr>
        <p:spPr bwMode="auto">
          <a:xfrm>
            <a:off x="3156248" y="3669432"/>
            <a:ext cx="3431976" cy="485775"/>
          </a:xfrm>
          <a:prstGeom prst="rightArrow">
            <a:avLst>
              <a:gd name="adj1" fmla="val 50000"/>
              <a:gd name="adj2" fmla="val 124284"/>
            </a:avLst>
          </a:prstGeom>
          <a:solidFill>
            <a:schemeClr val="accent1"/>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54284" name="Rectangle 15">
            <a:extLst>
              <a:ext uri="{FF2B5EF4-FFF2-40B4-BE49-F238E27FC236}">
                <a16:creationId xmlns:a16="http://schemas.microsoft.com/office/drawing/2014/main" id="{6EB76B32-6781-48E5-A08D-33E41D6A5E73}"/>
              </a:ext>
            </a:extLst>
          </p:cNvPr>
          <p:cNvSpPr>
            <a:spLocks noChangeArrowheads="1"/>
          </p:cNvSpPr>
          <p:nvPr/>
        </p:nvSpPr>
        <p:spPr bwMode="auto">
          <a:xfrm>
            <a:off x="6644208" y="4917429"/>
            <a:ext cx="16002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2800" dirty="0">
                <a:solidFill>
                  <a:schemeClr val="bg1"/>
                </a:solidFill>
                <a:ea typeface="굴림" panose="020B0600000101010101" pitchFamily="50" charset="-127"/>
                <a:cs typeface="Times New Roman" panose="02020603050405020304" pitchFamily="18" charset="0"/>
              </a:rPr>
              <a:t>Long</a:t>
            </a:r>
          </a:p>
          <a:p>
            <a:pPr eaLnBrk="1" hangingPunct="1">
              <a:spcBef>
                <a:spcPct val="0"/>
              </a:spcBef>
              <a:buSzTx/>
              <a:buFontTx/>
              <a:buNone/>
            </a:pPr>
            <a:r>
              <a:rPr lang="en-US" altLang="ko-KR" sz="2800" dirty="0">
                <a:solidFill>
                  <a:schemeClr val="bg1"/>
                </a:solidFill>
                <a:ea typeface="굴림" panose="020B0600000101010101" pitchFamily="50" charset="-127"/>
                <a:cs typeface="Times New Roman" panose="02020603050405020304" pitchFamily="18" charset="0"/>
              </a:rPr>
              <a:t>Term </a:t>
            </a:r>
          </a:p>
          <a:p>
            <a:pPr eaLnBrk="1" hangingPunct="1">
              <a:spcBef>
                <a:spcPct val="0"/>
              </a:spcBef>
              <a:buSzTx/>
              <a:buFontTx/>
              <a:buNone/>
            </a:pPr>
            <a:r>
              <a:rPr lang="en-US" altLang="ko-KR" sz="2800" dirty="0">
                <a:solidFill>
                  <a:schemeClr val="bg1"/>
                </a:solidFill>
                <a:ea typeface="굴림" panose="020B0600000101010101" pitchFamily="50" charset="-127"/>
                <a:cs typeface="Times New Roman" panose="02020603050405020304" pitchFamily="18" charset="0"/>
              </a:rPr>
              <a:t>Memory</a:t>
            </a:r>
          </a:p>
        </p:txBody>
      </p:sp>
      <p:sp>
        <p:nvSpPr>
          <p:cNvPr id="54285" name="Text Box 16">
            <a:extLst>
              <a:ext uri="{FF2B5EF4-FFF2-40B4-BE49-F238E27FC236}">
                <a16:creationId xmlns:a16="http://schemas.microsoft.com/office/drawing/2014/main" id="{ECEC561B-B91E-4EE1-8EE4-3FDBF906A5ED}"/>
              </a:ext>
            </a:extLst>
          </p:cNvPr>
          <p:cNvSpPr txBox="1">
            <a:spLocks noChangeArrowheads="1"/>
          </p:cNvSpPr>
          <p:nvPr/>
        </p:nvSpPr>
        <p:spPr bwMode="auto">
          <a:xfrm>
            <a:off x="6537325" y="1700808"/>
            <a:ext cx="143193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2800" dirty="0">
                <a:solidFill>
                  <a:schemeClr val="bg1"/>
                </a:solidFill>
                <a:ea typeface="굴림" panose="020B0600000101010101" pitchFamily="50" charset="-127"/>
                <a:cs typeface="Times New Roman" panose="02020603050405020304" pitchFamily="18" charset="0"/>
              </a:rPr>
              <a:t>Working</a:t>
            </a:r>
          </a:p>
          <a:p>
            <a:pPr eaLnBrk="1" hangingPunct="1">
              <a:spcBef>
                <a:spcPct val="0"/>
              </a:spcBef>
              <a:buSzTx/>
              <a:buFontTx/>
              <a:buNone/>
            </a:pPr>
            <a:r>
              <a:rPr lang="en-US" altLang="ko-KR" sz="2800" dirty="0">
                <a:solidFill>
                  <a:schemeClr val="bg1"/>
                </a:solidFill>
                <a:ea typeface="굴림" panose="020B0600000101010101" pitchFamily="50" charset="-127"/>
                <a:cs typeface="Times New Roman" panose="02020603050405020304" pitchFamily="18" charset="0"/>
              </a:rPr>
              <a:t>Memory</a:t>
            </a:r>
          </a:p>
        </p:txBody>
      </p:sp>
      <p:sp>
        <p:nvSpPr>
          <p:cNvPr id="54286" name="Text Box 18">
            <a:extLst>
              <a:ext uri="{FF2B5EF4-FFF2-40B4-BE49-F238E27FC236}">
                <a16:creationId xmlns:a16="http://schemas.microsoft.com/office/drawing/2014/main" id="{DB6E6242-D7D8-41AF-AC66-200A9966F7B2}"/>
              </a:ext>
            </a:extLst>
          </p:cNvPr>
          <p:cNvSpPr txBox="1">
            <a:spLocks noChangeArrowheads="1"/>
          </p:cNvSpPr>
          <p:nvPr/>
        </p:nvSpPr>
        <p:spPr bwMode="auto">
          <a:xfrm>
            <a:off x="1907704" y="1700808"/>
            <a:ext cx="14716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2800" dirty="0">
                <a:solidFill>
                  <a:schemeClr val="bg1"/>
                </a:solidFill>
                <a:ea typeface="굴림" panose="020B0600000101010101" pitchFamily="50" charset="-127"/>
                <a:cs typeface="Times New Roman" panose="02020603050405020304" pitchFamily="18" charset="0"/>
              </a:rPr>
              <a:t>Sensory </a:t>
            </a:r>
          </a:p>
          <a:p>
            <a:pPr eaLnBrk="1" hangingPunct="1">
              <a:spcBef>
                <a:spcPct val="0"/>
              </a:spcBef>
              <a:buSzTx/>
              <a:buFontTx/>
              <a:buNone/>
            </a:pPr>
            <a:r>
              <a:rPr lang="en-US" altLang="ko-KR" sz="2800" dirty="0">
                <a:solidFill>
                  <a:schemeClr val="bg1"/>
                </a:solidFill>
                <a:ea typeface="굴림" panose="020B0600000101010101" pitchFamily="50" charset="-127"/>
                <a:cs typeface="Times New Roman" panose="02020603050405020304" pitchFamily="18" charset="0"/>
              </a:rPr>
              <a:t>Stores</a:t>
            </a:r>
          </a:p>
        </p:txBody>
      </p:sp>
      <p:sp>
        <p:nvSpPr>
          <p:cNvPr id="54287" name="AutoShape 19">
            <a:extLst>
              <a:ext uri="{FF2B5EF4-FFF2-40B4-BE49-F238E27FC236}">
                <a16:creationId xmlns:a16="http://schemas.microsoft.com/office/drawing/2014/main" id="{20BAC19D-BD0E-4C74-8053-2271989A744D}"/>
              </a:ext>
            </a:extLst>
          </p:cNvPr>
          <p:cNvSpPr>
            <a:spLocks noChangeArrowheads="1"/>
          </p:cNvSpPr>
          <p:nvPr/>
        </p:nvSpPr>
        <p:spPr bwMode="auto">
          <a:xfrm>
            <a:off x="7488271" y="3862313"/>
            <a:ext cx="485775" cy="1214438"/>
          </a:xfrm>
          <a:prstGeom prst="upDownArrow">
            <a:avLst>
              <a:gd name="adj1" fmla="val 50000"/>
              <a:gd name="adj2" fmla="val 50000"/>
            </a:avLst>
          </a:prstGeom>
          <a:solidFill>
            <a:schemeClr val="bg1"/>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95252" name="Text Box 20">
            <a:extLst>
              <a:ext uri="{FF2B5EF4-FFF2-40B4-BE49-F238E27FC236}">
                <a16:creationId xmlns:a16="http://schemas.microsoft.com/office/drawing/2014/main" id="{8CD4E952-2FA1-468B-92B1-537DC086FE79}"/>
              </a:ext>
            </a:extLst>
          </p:cNvPr>
          <p:cNvSpPr txBox="1">
            <a:spLocks noChangeArrowheads="1"/>
          </p:cNvSpPr>
          <p:nvPr/>
        </p:nvSpPr>
        <p:spPr bwMode="auto">
          <a:xfrm>
            <a:off x="533400" y="4725119"/>
            <a:ext cx="5664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2800" dirty="0">
                <a:ea typeface="굴림" panose="020B0600000101010101" pitchFamily="50" charset="-127"/>
                <a:cs typeface="Times New Roman" panose="02020603050405020304" pitchFamily="18" charset="0"/>
              </a:rPr>
              <a:t>All stimuli is processed to the level of</a:t>
            </a:r>
          </a:p>
          <a:p>
            <a:pPr eaLnBrk="1" hangingPunct="1">
              <a:spcBef>
                <a:spcPct val="0"/>
              </a:spcBef>
              <a:buSzTx/>
              <a:buFontTx/>
              <a:buNone/>
            </a:pPr>
            <a:r>
              <a:rPr lang="en-US" altLang="ko-KR" sz="2800" dirty="0">
                <a:ea typeface="굴림" panose="020B0600000101010101" pitchFamily="50" charset="-127"/>
                <a:cs typeface="Times New Roman" panose="02020603050405020304" pitchFamily="18" charset="0"/>
              </a:rPr>
              <a:t>meaning; relevance determines further</a:t>
            </a:r>
          </a:p>
          <a:p>
            <a:pPr eaLnBrk="1" hangingPunct="1">
              <a:spcBef>
                <a:spcPct val="0"/>
              </a:spcBef>
              <a:buSzTx/>
              <a:buFontTx/>
              <a:buNone/>
            </a:pPr>
            <a:r>
              <a:rPr lang="en-US" altLang="ko-KR" sz="2800" dirty="0">
                <a:ea typeface="굴림" panose="020B0600000101010101" pitchFamily="50" charset="-127"/>
                <a:cs typeface="Times New Roman" panose="02020603050405020304" pitchFamily="18" charset="0"/>
              </a:rPr>
              <a:t>Processing and action</a:t>
            </a:r>
          </a:p>
          <a:p>
            <a:pPr eaLnBrk="1" hangingPunct="1">
              <a:spcBef>
                <a:spcPct val="0"/>
              </a:spcBef>
              <a:buSzTx/>
              <a:buFontTx/>
              <a:buNone/>
            </a:pPr>
            <a:r>
              <a:rPr lang="en-US" altLang="ko-KR" sz="2800" dirty="0">
                <a:ea typeface="굴림" panose="020B0600000101010101" pitchFamily="50" charset="-127"/>
                <a:cs typeface="Times New Roman" panose="02020603050405020304" pitchFamily="18" charset="0"/>
              </a:rPr>
              <a:t>Deutsch &amp; Deutsch (1963)</a:t>
            </a:r>
          </a:p>
        </p:txBody>
      </p:sp>
      <p:sp>
        <p:nvSpPr>
          <p:cNvPr id="54289" name="Oval 21">
            <a:extLst>
              <a:ext uri="{FF2B5EF4-FFF2-40B4-BE49-F238E27FC236}">
                <a16:creationId xmlns:a16="http://schemas.microsoft.com/office/drawing/2014/main" id="{BE4EB3FB-93F3-43AC-AC49-42D8636A3662}"/>
              </a:ext>
            </a:extLst>
          </p:cNvPr>
          <p:cNvSpPr>
            <a:spLocks noChangeArrowheads="1"/>
          </p:cNvSpPr>
          <p:nvPr/>
        </p:nvSpPr>
        <p:spPr bwMode="auto">
          <a:xfrm>
            <a:off x="7010400" y="3136032"/>
            <a:ext cx="685800" cy="533400"/>
          </a:xfrm>
          <a:prstGeom prst="ellipse">
            <a:avLst/>
          </a:prstGeom>
          <a:solidFill>
            <a:srgbClr val="33CC33"/>
          </a:solidFill>
          <a:ln w="9525">
            <a:solidFill>
              <a:schemeClr val="tx1"/>
            </a:solidFill>
            <a:round/>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54290" name="FlagCount" hidden="1">
            <a:hlinkClick r:id="rId3" action="ppaction://hlinkfile"/>
            <a:extLst>
              <a:ext uri="{FF2B5EF4-FFF2-40B4-BE49-F238E27FC236}">
                <a16:creationId xmlns:a16="http://schemas.microsoft.com/office/drawing/2014/main" id="{21F3819B-E90F-4459-A450-E461E2FEF7F6}"/>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ko-KR" sz="1400" b="1">
                <a:latin typeface="Tahoma" panose="020B0604030504040204" pitchFamily="34" charset="0"/>
                <a:ea typeface="굴림" panose="020B0600000101010101" pitchFamily="50" charset="-127"/>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5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25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252">
                                            <p:txEl>
                                              <p:charRg st="79" end="10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252">
                                            <p:txEl>
                                              <p:charRg st="102" end="12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9E416F4-F0E9-4902-B8AB-F584837AABDD}"/>
              </a:ext>
            </a:extLst>
          </p:cNvPr>
          <p:cNvSpPr>
            <a:spLocks noGrp="1" noChangeArrowheads="1"/>
          </p:cNvSpPr>
          <p:nvPr>
            <p:ph type="title"/>
          </p:nvPr>
        </p:nvSpPr>
        <p:spPr/>
        <p:txBody>
          <a:bodyPr/>
          <a:lstStyle/>
          <a:p>
            <a:r>
              <a:rPr lang="en-US" altLang="ko-KR" b="0">
                <a:ea typeface="굴림" panose="020B0600000101010101" pitchFamily="50" charset="-127"/>
                <a:cs typeface="Times New Roman" panose="02020603050405020304" pitchFamily="18" charset="0"/>
              </a:rPr>
              <a:t>Neisser’s Synthesis</a:t>
            </a:r>
          </a:p>
        </p:txBody>
      </p:sp>
      <p:sp>
        <p:nvSpPr>
          <p:cNvPr id="66563" name="Rectangle 3">
            <a:extLst>
              <a:ext uri="{FF2B5EF4-FFF2-40B4-BE49-F238E27FC236}">
                <a16:creationId xmlns:a16="http://schemas.microsoft.com/office/drawing/2014/main" id="{66684DD9-26BE-412D-AA6C-5BB7D2F0B486}"/>
              </a:ext>
            </a:extLst>
          </p:cNvPr>
          <p:cNvSpPr>
            <a:spLocks noGrp="1" noChangeArrowheads="1"/>
          </p:cNvSpPr>
          <p:nvPr>
            <p:ph type="body" idx="1"/>
          </p:nvPr>
        </p:nvSpPr>
        <p:spPr/>
        <p:txBody>
          <a:bodyPr/>
          <a:lstStyle/>
          <a:p>
            <a:r>
              <a:rPr lang="en-US" altLang="ko-KR">
                <a:ea typeface="굴림" panose="020B0600000101010101" pitchFamily="50" charset="-127"/>
                <a:cs typeface="Times New Roman" panose="02020603050405020304" pitchFamily="18" charset="0"/>
              </a:rPr>
              <a:t>Preattentive Processes</a:t>
            </a:r>
          </a:p>
          <a:p>
            <a:pPr lvl="1"/>
            <a:r>
              <a:rPr lang="en-US" altLang="ko-KR">
                <a:ea typeface="굴림" panose="020B0600000101010101" pitchFamily="50" charset="-127"/>
                <a:cs typeface="Times New Roman" panose="02020603050405020304" pitchFamily="18" charset="0"/>
              </a:rPr>
              <a:t>Parallel</a:t>
            </a:r>
          </a:p>
          <a:p>
            <a:pPr lvl="1"/>
            <a:r>
              <a:rPr lang="en-US" altLang="ko-KR">
                <a:ea typeface="굴림" panose="020B0600000101010101" pitchFamily="50" charset="-127"/>
                <a:cs typeface="Times New Roman" panose="02020603050405020304" pitchFamily="18" charset="0"/>
              </a:rPr>
              <a:t>Note physical characteristics</a:t>
            </a:r>
          </a:p>
          <a:p>
            <a:r>
              <a:rPr lang="en-US" altLang="ko-KR">
                <a:ea typeface="굴림" panose="020B0600000101010101" pitchFamily="50" charset="-127"/>
                <a:cs typeface="Times New Roman" panose="02020603050405020304" pitchFamily="18" charset="0"/>
              </a:rPr>
              <a:t>Attentive Processes</a:t>
            </a:r>
          </a:p>
          <a:p>
            <a:pPr lvl="1"/>
            <a:r>
              <a:rPr lang="en-US" altLang="ko-KR">
                <a:ea typeface="굴림" panose="020B0600000101010101" pitchFamily="50" charset="-127"/>
                <a:cs typeface="Times New Roman" panose="02020603050405020304" pitchFamily="18" charset="0"/>
              </a:rPr>
              <a:t>Controlled processes occur serially</a:t>
            </a:r>
          </a:p>
          <a:p>
            <a:pPr lvl="1"/>
            <a:r>
              <a:rPr lang="en-US" altLang="ko-KR">
                <a:ea typeface="굴림" panose="020B0600000101010101" pitchFamily="50" charset="-127"/>
                <a:cs typeface="Times New Roman" panose="02020603050405020304" pitchFamily="18" charset="0"/>
              </a:rPr>
              <a:t>Occur in working memory</a:t>
            </a:r>
          </a:p>
          <a:p>
            <a:pPr lvl="1">
              <a:buFontTx/>
              <a:buNone/>
            </a:pPr>
            <a:endParaRPr lang="ko-KR" altLang="en-US">
              <a:ea typeface="굴림" panose="020B0600000101010101" pitchFamily="50" charset="-127"/>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5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5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56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56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5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source theory, attention 이미지 검색결과">
            <a:extLst>
              <a:ext uri="{FF2B5EF4-FFF2-40B4-BE49-F238E27FC236}">
                <a16:creationId xmlns:a16="http://schemas.microsoft.com/office/drawing/2014/main" id="{495AEA4F-58AB-4255-83F0-109F95714B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04" t="30917" r="1104" b="14610"/>
          <a:stretch/>
        </p:blipFill>
        <p:spPr bwMode="auto">
          <a:xfrm>
            <a:off x="-93319" y="959024"/>
            <a:ext cx="9271531" cy="3982144"/>
          </a:xfrm>
          <a:prstGeom prst="rect">
            <a:avLst/>
          </a:prstGeom>
          <a:noFill/>
          <a:extLst>
            <a:ext uri="{909E8E84-426E-40DD-AFC4-6F175D3DCCD1}">
              <a14:hiddenFill xmlns:a14="http://schemas.microsoft.com/office/drawing/2010/main">
                <a:solidFill>
                  <a:srgbClr val="FFFFFF"/>
                </a:solidFill>
              </a14:hiddenFill>
            </a:ext>
          </a:extLst>
        </p:spPr>
      </p:pic>
      <p:sp>
        <p:nvSpPr>
          <p:cNvPr id="4" name="제목 1">
            <a:extLst>
              <a:ext uri="{FF2B5EF4-FFF2-40B4-BE49-F238E27FC236}">
                <a16:creationId xmlns:a16="http://schemas.microsoft.com/office/drawing/2014/main" id="{BAE3FBD4-EA5E-4EB6-931B-AC36E9932D77}"/>
              </a:ext>
            </a:extLst>
          </p:cNvPr>
          <p:cNvSpPr txBox="1">
            <a:spLocks/>
          </p:cNvSpPr>
          <p:nvPr/>
        </p:nvSpPr>
        <p:spPr bwMode="auto">
          <a:xfrm>
            <a:off x="830932" y="260648"/>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Times New Roman" pitchFamily="64" charset="0"/>
              </a:defRPr>
            </a:lvl2pPr>
            <a:lvl3pPr algn="ctr" rtl="0" eaLnBrk="0" fontAlgn="base" hangingPunct="0">
              <a:spcBef>
                <a:spcPct val="0"/>
              </a:spcBef>
              <a:spcAft>
                <a:spcPct val="0"/>
              </a:spcAft>
              <a:defRPr sz="4000" b="1">
                <a:solidFill>
                  <a:schemeClr val="tx2"/>
                </a:solidFill>
                <a:latin typeface="Times New Roman" pitchFamily="64" charset="0"/>
              </a:defRPr>
            </a:lvl3pPr>
            <a:lvl4pPr algn="ctr" rtl="0" eaLnBrk="0" fontAlgn="base" hangingPunct="0">
              <a:spcBef>
                <a:spcPct val="0"/>
              </a:spcBef>
              <a:spcAft>
                <a:spcPct val="0"/>
              </a:spcAft>
              <a:defRPr sz="4000" b="1">
                <a:solidFill>
                  <a:schemeClr val="tx2"/>
                </a:solidFill>
                <a:latin typeface="Times New Roman" pitchFamily="64" charset="0"/>
              </a:defRPr>
            </a:lvl4pPr>
            <a:lvl5pPr algn="ctr" rtl="0" eaLnBrk="0" fontAlgn="base" hangingPunct="0">
              <a:spcBef>
                <a:spcPct val="0"/>
              </a:spcBef>
              <a:spcAft>
                <a:spcPct val="0"/>
              </a:spcAft>
              <a:defRPr sz="4000" b="1">
                <a:solidFill>
                  <a:schemeClr val="tx2"/>
                </a:solidFill>
                <a:latin typeface="Times New Roman" pitchFamily="64" charset="0"/>
              </a:defRPr>
            </a:lvl5pPr>
            <a:lvl6pPr marL="457200" algn="ctr" rtl="0" eaLnBrk="0" fontAlgn="base" hangingPunct="0">
              <a:spcBef>
                <a:spcPct val="0"/>
              </a:spcBef>
              <a:spcAft>
                <a:spcPct val="0"/>
              </a:spcAft>
              <a:defRPr sz="4000" b="1">
                <a:solidFill>
                  <a:schemeClr val="tx2"/>
                </a:solidFill>
                <a:latin typeface="Times New Roman" pitchFamily="64" charset="0"/>
              </a:defRPr>
            </a:lvl6pPr>
            <a:lvl7pPr marL="914400" algn="ctr" rtl="0" eaLnBrk="0" fontAlgn="base" hangingPunct="0">
              <a:spcBef>
                <a:spcPct val="0"/>
              </a:spcBef>
              <a:spcAft>
                <a:spcPct val="0"/>
              </a:spcAft>
              <a:defRPr sz="4000" b="1">
                <a:solidFill>
                  <a:schemeClr val="tx2"/>
                </a:solidFill>
                <a:latin typeface="Times New Roman" pitchFamily="64" charset="0"/>
              </a:defRPr>
            </a:lvl7pPr>
            <a:lvl8pPr marL="1371600" algn="ctr" rtl="0" eaLnBrk="0" fontAlgn="base" hangingPunct="0">
              <a:spcBef>
                <a:spcPct val="0"/>
              </a:spcBef>
              <a:spcAft>
                <a:spcPct val="0"/>
              </a:spcAft>
              <a:defRPr sz="4000" b="1">
                <a:solidFill>
                  <a:schemeClr val="tx2"/>
                </a:solidFill>
                <a:latin typeface="Times New Roman" pitchFamily="64" charset="0"/>
              </a:defRPr>
            </a:lvl8pPr>
            <a:lvl9pPr marL="1828800" algn="ctr" rtl="0" eaLnBrk="0" fontAlgn="base" hangingPunct="0">
              <a:spcBef>
                <a:spcPct val="0"/>
              </a:spcBef>
              <a:spcAft>
                <a:spcPct val="0"/>
              </a:spcAft>
              <a:defRPr sz="4000" b="1">
                <a:solidFill>
                  <a:schemeClr val="tx2"/>
                </a:solidFill>
                <a:latin typeface="Times New Roman" pitchFamily="64" charset="0"/>
              </a:defRPr>
            </a:lvl9pPr>
          </a:lstStyle>
          <a:p>
            <a:r>
              <a:rPr lang="en-US" altLang="ko-KR" kern="0" dirty="0"/>
              <a:t>Capacity Theory of Attention</a:t>
            </a:r>
            <a:endParaRPr lang="ko-KR" altLang="en-US" kern="0" dirty="0"/>
          </a:p>
        </p:txBody>
      </p:sp>
      <p:sp>
        <p:nvSpPr>
          <p:cNvPr id="6" name="TextBox 5">
            <a:extLst>
              <a:ext uri="{FF2B5EF4-FFF2-40B4-BE49-F238E27FC236}">
                <a16:creationId xmlns:a16="http://schemas.microsoft.com/office/drawing/2014/main" id="{FB636267-6686-4C78-A346-EF90D290556C}"/>
              </a:ext>
            </a:extLst>
          </p:cNvPr>
          <p:cNvSpPr txBox="1"/>
          <p:nvPr/>
        </p:nvSpPr>
        <p:spPr>
          <a:xfrm>
            <a:off x="252536" y="4941168"/>
            <a:ext cx="9144000" cy="1938992"/>
          </a:xfrm>
          <a:prstGeom prst="rect">
            <a:avLst/>
          </a:prstGeom>
          <a:noFill/>
        </p:spPr>
        <p:txBody>
          <a:bodyPr wrap="square" rtlCol="0">
            <a:spAutoFit/>
          </a:bodyPr>
          <a:lstStyle/>
          <a:p>
            <a:pPr marL="285750" indent="-285750">
              <a:buFont typeface="Arial" panose="020B0604020202020204" pitchFamily="34" charset="0"/>
              <a:buChar char="•"/>
            </a:pPr>
            <a:r>
              <a:rPr lang="en-US" altLang="ko-KR" sz="2400" dirty="0"/>
              <a:t>Resource is limited; Good to explain the multiple </a:t>
            </a:r>
            <a:r>
              <a:rPr lang="en-US" altLang="ko-KR" sz="2400" dirty="0" err="1"/>
              <a:t>taskes</a:t>
            </a:r>
            <a:r>
              <a:rPr lang="en-US" altLang="ko-KR" sz="2400" dirty="0"/>
              <a:t>; Allocating the resources -&gt; left figure</a:t>
            </a:r>
          </a:p>
          <a:p>
            <a:pPr marL="285750" indent="-285750">
              <a:buFont typeface="Arial" panose="020B0604020202020204" pitchFamily="34" charset="0"/>
              <a:buChar char="•"/>
            </a:pPr>
            <a:r>
              <a:rPr lang="en-US" altLang="ko-KR" sz="2400" dirty="0"/>
              <a:t>Resources are stored by different modalities (e.g., vision, hearing); verbal reading and listening music; if the resources are allocated efficiently, they are not interfering each other</a:t>
            </a:r>
            <a:endParaRPr lang="ko-KR" altLang="en-US" sz="2400" dirty="0"/>
          </a:p>
        </p:txBody>
      </p:sp>
    </p:spTree>
    <p:extLst>
      <p:ext uri="{BB962C8B-B14F-4D97-AF65-F5344CB8AC3E}">
        <p14:creationId xmlns:p14="http://schemas.microsoft.com/office/powerpoint/2010/main" val="1689697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D7F19E4-97FE-4762-B2CC-ECBE94914253}"/>
              </a:ext>
            </a:extLst>
          </p:cNvPr>
          <p:cNvSpPr>
            <a:spLocks noGrp="1" noChangeArrowheads="1"/>
          </p:cNvSpPr>
          <p:nvPr>
            <p:ph type="title"/>
          </p:nvPr>
        </p:nvSpPr>
        <p:spPr/>
        <p:txBody>
          <a:bodyPr/>
          <a:lstStyle/>
          <a:p>
            <a:r>
              <a:rPr lang="en-US" altLang="ko-KR" b="0">
                <a:ea typeface="굴림" panose="020B0600000101010101" pitchFamily="50" charset="-127"/>
              </a:rPr>
              <a:t>Main points</a:t>
            </a:r>
          </a:p>
        </p:txBody>
      </p:sp>
      <p:sp>
        <p:nvSpPr>
          <p:cNvPr id="4099" name="Rectangle 3">
            <a:extLst>
              <a:ext uri="{FF2B5EF4-FFF2-40B4-BE49-F238E27FC236}">
                <a16:creationId xmlns:a16="http://schemas.microsoft.com/office/drawing/2014/main" id="{781AD1AA-F81B-41A6-A439-47ED05E5071F}"/>
              </a:ext>
            </a:extLst>
          </p:cNvPr>
          <p:cNvSpPr>
            <a:spLocks noGrp="1" noChangeArrowheads="1"/>
          </p:cNvSpPr>
          <p:nvPr>
            <p:ph type="body" idx="1"/>
          </p:nvPr>
        </p:nvSpPr>
        <p:spPr/>
        <p:txBody>
          <a:bodyPr/>
          <a:lstStyle/>
          <a:p>
            <a:pPr>
              <a:defRPr/>
            </a:pPr>
            <a:r>
              <a:rPr lang="en-US" altLang="ko-KR" dirty="0">
                <a:ea typeface="굴림" charset="-127"/>
              </a:rPr>
              <a:t>Preconscious: Items that lie outside our conscious awareness </a:t>
            </a:r>
          </a:p>
          <a:p>
            <a:pPr>
              <a:defRPr/>
            </a:pPr>
            <a:r>
              <a:rPr lang="en-US" altLang="ko-KR" dirty="0">
                <a:ea typeface="굴림" charset="-127"/>
              </a:rPr>
              <a:t>Priming, Automatic vs. control process</a:t>
            </a:r>
          </a:p>
          <a:p>
            <a:pPr>
              <a:defRPr/>
            </a:pPr>
            <a:endParaRPr lang="en-US" altLang="ko-KR" dirty="0">
              <a:ea typeface="굴림" charset="-127"/>
            </a:endParaRPr>
          </a:p>
          <a:p>
            <a:pPr>
              <a:defRPr/>
            </a:pPr>
            <a:r>
              <a:rPr lang="en-US" altLang="ko-KR" dirty="0">
                <a:ea typeface="굴림" charset="-127"/>
              </a:rPr>
              <a:t>Conscious attention</a:t>
            </a:r>
          </a:p>
          <a:p>
            <a:pPr marL="0" indent="0">
              <a:buFontTx/>
              <a:buNone/>
              <a:defRPr/>
            </a:pPr>
            <a:r>
              <a:rPr lang="en-US" altLang="ko-KR" dirty="0">
                <a:ea typeface="굴림" charset="-127"/>
              </a:rPr>
              <a:t>  </a:t>
            </a:r>
            <a:r>
              <a:rPr lang="en-US" altLang="ko-KR" sz="2200" dirty="0">
                <a:ea typeface="굴림" charset="-127"/>
              </a:rPr>
              <a:t>1) Searching – </a:t>
            </a:r>
            <a:r>
              <a:rPr lang="en-US" altLang="ko-KR" sz="2200" dirty="0" err="1">
                <a:ea typeface="굴림" charset="-127"/>
              </a:rPr>
              <a:t>Treisman’s</a:t>
            </a:r>
            <a:r>
              <a:rPr lang="en-US" altLang="ko-KR" sz="2200" dirty="0">
                <a:ea typeface="굴림" charset="-127"/>
              </a:rPr>
              <a:t> theory</a:t>
            </a:r>
          </a:p>
          <a:p>
            <a:pPr marL="0" indent="0">
              <a:buFontTx/>
              <a:buNone/>
              <a:defRPr/>
            </a:pPr>
            <a:r>
              <a:rPr lang="en-US" altLang="ko-KR" sz="2200" dirty="0">
                <a:ea typeface="굴림" charset="-127"/>
              </a:rPr>
              <a:t>   2) Selective Attention – Three theories, Resource account, Stroop    </a:t>
            </a:r>
          </a:p>
          <a:p>
            <a:pPr marL="0" indent="0">
              <a:buFontTx/>
              <a:buNone/>
              <a:defRPr/>
            </a:pPr>
            <a:r>
              <a:rPr lang="en-US" altLang="ko-KR" sz="2200">
                <a:ea typeface="굴림" charset="-127"/>
              </a:rPr>
              <a:t>   3) </a:t>
            </a:r>
            <a:r>
              <a:rPr lang="en-US" altLang="ko-KR" sz="2200" dirty="0">
                <a:ea typeface="굴림" charset="-127"/>
              </a:rPr>
              <a:t>Divided Attention – Dual task paradigm</a:t>
            </a:r>
          </a:p>
          <a:p>
            <a:pPr marL="0" indent="0">
              <a:buFontTx/>
              <a:buNone/>
              <a:defRPr/>
            </a:pPr>
            <a:endParaRPr lang="en-US" altLang="ko-KR" dirty="0">
              <a:ea typeface="굴림" charset="-127"/>
            </a:endParaRPr>
          </a:p>
          <a:p>
            <a:pPr>
              <a:defRPr/>
            </a:pPr>
            <a:endParaRPr lang="en-US" altLang="ko-KR" dirty="0">
              <a:ea typeface="굴림" charset="-127"/>
            </a:endParaRPr>
          </a:p>
          <a:p>
            <a:pPr>
              <a:defRPr/>
            </a:pPr>
            <a:endParaRPr lang="en-US" altLang="ko-KR" dirty="0">
              <a:ea typeface="굴림" charset="-127"/>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BEC309A3-1574-4DE0-8BE7-5BCF3018C86D}"/>
              </a:ext>
            </a:extLst>
          </p:cNvPr>
          <p:cNvSpPr>
            <a:spLocks noGrp="1" noChangeArrowheads="1"/>
          </p:cNvSpPr>
          <p:nvPr>
            <p:ph type="title"/>
          </p:nvPr>
        </p:nvSpPr>
        <p:spPr/>
        <p:txBody>
          <a:bodyPr/>
          <a:lstStyle/>
          <a:p>
            <a:r>
              <a:rPr lang="en-US" altLang="ko-KR" b="0">
                <a:ea typeface="굴림" panose="020B0600000101010101" pitchFamily="50" charset="-127"/>
                <a:cs typeface="Times New Roman" panose="02020603050405020304" pitchFamily="18" charset="0"/>
              </a:rPr>
              <a:t>Stroop Effect</a:t>
            </a:r>
          </a:p>
        </p:txBody>
      </p:sp>
      <p:sp>
        <p:nvSpPr>
          <p:cNvPr id="98307" name="Rectangle 3">
            <a:extLst>
              <a:ext uri="{FF2B5EF4-FFF2-40B4-BE49-F238E27FC236}">
                <a16:creationId xmlns:a16="http://schemas.microsoft.com/office/drawing/2014/main" id="{61B3F1F1-0A45-4AEE-A674-A584A504E00A}"/>
              </a:ext>
            </a:extLst>
          </p:cNvPr>
          <p:cNvSpPr>
            <a:spLocks noGrp="1" noChangeArrowheads="1"/>
          </p:cNvSpPr>
          <p:nvPr>
            <p:ph type="body" idx="1"/>
          </p:nvPr>
        </p:nvSpPr>
        <p:spPr>
          <a:xfrm>
            <a:off x="5580063" y="1600200"/>
            <a:ext cx="2878137" cy="4572000"/>
          </a:xfrm>
          <a:solidFill>
            <a:srgbClr val="C0C0C0"/>
          </a:solidFill>
        </p:spPr>
        <p:txBody>
          <a:bodyPr/>
          <a:lstStyle/>
          <a:p>
            <a:pPr>
              <a:lnSpc>
                <a:spcPct val="80000"/>
              </a:lnSpc>
              <a:buFontTx/>
              <a:buNone/>
            </a:pPr>
            <a:r>
              <a:rPr lang="ko-KR" altLang="en-US" sz="2800" b="1">
                <a:solidFill>
                  <a:srgbClr val="0066FF"/>
                </a:solidFill>
                <a:ea typeface="굴림" panose="020B0600000101010101" pitchFamily="50" charset="-127"/>
              </a:rPr>
              <a:t>	</a:t>
            </a:r>
            <a:r>
              <a:rPr lang="en-US" altLang="ko-KR" b="1">
                <a:solidFill>
                  <a:srgbClr val="0066FF"/>
                </a:solidFill>
                <a:ea typeface="굴림" panose="020B0600000101010101" pitchFamily="50" charset="-127"/>
                <a:cs typeface="Times New Roman" panose="02020603050405020304" pitchFamily="18" charset="0"/>
              </a:rPr>
              <a:t>red</a:t>
            </a:r>
            <a:br>
              <a:rPr lang="en-US" altLang="ko-KR" b="1">
                <a:solidFill>
                  <a:srgbClr val="0066FF"/>
                </a:solidFill>
                <a:ea typeface="굴림" panose="020B0600000101010101" pitchFamily="50" charset="-127"/>
                <a:cs typeface="Times New Roman" panose="02020603050405020304" pitchFamily="18" charset="0"/>
              </a:rPr>
            </a:br>
            <a:r>
              <a:rPr lang="en-US" altLang="ko-KR" b="1">
                <a:solidFill>
                  <a:srgbClr val="FF3300"/>
                </a:solidFill>
                <a:ea typeface="굴림" panose="020B0600000101010101" pitchFamily="50" charset="-127"/>
                <a:cs typeface="Times New Roman" panose="02020603050405020304" pitchFamily="18" charset="0"/>
              </a:rPr>
              <a:t>yellow</a:t>
            </a:r>
            <a:br>
              <a:rPr lang="en-US" altLang="ko-KR" b="1">
                <a:solidFill>
                  <a:srgbClr val="FF3300"/>
                </a:solidFill>
                <a:ea typeface="굴림" panose="020B0600000101010101" pitchFamily="50" charset="-127"/>
                <a:cs typeface="Times New Roman" panose="02020603050405020304" pitchFamily="18" charset="0"/>
              </a:rPr>
            </a:br>
            <a:r>
              <a:rPr lang="en-US" altLang="ko-KR" b="1">
                <a:solidFill>
                  <a:srgbClr val="FFFF00"/>
                </a:solidFill>
                <a:ea typeface="굴림" panose="020B0600000101010101" pitchFamily="50" charset="-127"/>
                <a:cs typeface="Times New Roman" panose="02020603050405020304" pitchFamily="18" charset="0"/>
              </a:rPr>
              <a:t>green</a:t>
            </a:r>
            <a:br>
              <a:rPr lang="en-US" altLang="ko-KR" b="1">
                <a:solidFill>
                  <a:srgbClr val="FFFF00"/>
                </a:solidFill>
                <a:ea typeface="굴림" panose="020B0600000101010101" pitchFamily="50" charset="-127"/>
                <a:cs typeface="Times New Roman" panose="02020603050405020304" pitchFamily="18" charset="0"/>
              </a:rPr>
            </a:br>
            <a:r>
              <a:rPr lang="en-US" altLang="ko-KR" b="1">
                <a:solidFill>
                  <a:srgbClr val="33CC33"/>
                </a:solidFill>
                <a:ea typeface="굴림" panose="020B0600000101010101" pitchFamily="50" charset="-127"/>
                <a:cs typeface="Times New Roman" panose="02020603050405020304" pitchFamily="18" charset="0"/>
              </a:rPr>
              <a:t>blue</a:t>
            </a:r>
            <a:br>
              <a:rPr lang="en-US" altLang="ko-KR" b="1">
                <a:ea typeface="굴림" panose="020B0600000101010101" pitchFamily="50" charset="-127"/>
                <a:cs typeface="Times New Roman" panose="02020603050405020304" pitchFamily="18" charset="0"/>
              </a:rPr>
            </a:br>
            <a:r>
              <a:rPr lang="en-US" altLang="ko-KR" b="1">
                <a:solidFill>
                  <a:srgbClr val="9900CC"/>
                </a:solidFill>
                <a:ea typeface="굴림" panose="020B0600000101010101" pitchFamily="50" charset="-127"/>
                <a:cs typeface="Times New Roman" panose="02020603050405020304" pitchFamily="18" charset="0"/>
              </a:rPr>
              <a:t>red</a:t>
            </a:r>
            <a:br>
              <a:rPr lang="en-US" altLang="ko-KR" b="1">
                <a:solidFill>
                  <a:srgbClr val="9900CC"/>
                </a:solidFill>
                <a:ea typeface="굴림" panose="020B0600000101010101" pitchFamily="50" charset="-127"/>
                <a:cs typeface="Times New Roman" panose="02020603050405020304" pitchFamily="18" charset="0"/>
              </a:rPr>
            </a:br>
            <a:r>
              <a:rPr lang="en-US" altLang="ko-KR" b="1">
                <a:solidFill>
                  <a:srgbClr val="FFFF00"/>
                </a:solidFill>
                <a:ea typeface="굴림" panose="020B0600000101010101" pitchFamily="50" charset="-127"/>
                <a:cs typeface="Times New Roman" panose="02020603050405020304" pitchFamily="18" charset="0"/>
              </a:rPr>
              <a:t>blue</a:t>
            </a:r>
            <a:br>
              <a:rPr lang="en-US" altLang="ko-KR" b="1">
                <a:solidFill>
                  <a:srgbClr val="FFFF00"/>
                </a:solidFill>
                <a:ea typeface="굴림" panose="020B0600000101010101" pitchFamily="50" charset="-127"/>
                <a:cs typeface="Times New Roman" panose="02020603050405020304" pitchFamily="18" charset="0"/>
              </a:rPr>
            </a:br>
            <a:r>
              <a:rPr lang="en-US" altLang="ko-KR" b="1">
                <a:solidFill>
                  <a:srgbClr val="0066FF"/>
                </a:solidFill>
                <a:ea typeface="굴림" panose="020B0600000101010101" pitchFamily="50" charset="-127"/>
                <a:cs typeface="Times New Roman" panose="02020603050405020304" pitchFamily="18" charset="0"/>
              </a:rPr>
              <a:t>yellow</a:t>
            </a:r>
            <a:br>
              <a:rPr lang="en-US" altLang="ko-KR" b="1">
                <a:ea typeface="굴림" panose="020B0600000101010101" pitchFamily="50" charset="-127"/>
                <a:cs typeface="Times New Roman" panose="02020603050405020304" pitchFamily="18" charset="0"/>
              </a:rPr>
            </a:br>
            <a:r>
              <a:rPr lang="en-US" altLang="ko-KR" b="1">
                <a:solidFill>
                  <a:srgbClr val="FF3300"/>
                </a:solidFill>
                <a:ea typeface="굴림" panose="020B0600000101010101" pitchFamily="50" charset="-127"/>
                <a:cs typeface="Times New Roman" panose="02020603050405020304" pitchFamily="18" charset="0"/>
              </a:rPr>
              <a:t>green</a:t>
            </a:r>
            <a:br>
              <a:rPr lang="en-US" altLang="ko-KR" b="1">
                <a:ea typeface="굴림" panose="020B0600000101010101" pitchFamily="50" charset="-127"/>
                <a:cs typeface="Times New Roman" panose="02020603050405020304" pitchFamily="18" charset="0"/>
              </a:rPr>
            </a:br>
            <a:r>
              <a:rPr lang="en-US" altLang="ko-KR" b="1">
                <a:solidFill>
                  <a:srgbClr val="33CC33"/>
                </a:solidFill>
                <a:ea typeface="굴림" panose="020B0600000101010101" pitchFamily="50" charset="-127"/>
                <a:cs typeface="Times New Roman" panose="02020603050405020304" pitchFamily="18" charset="0"/>
              </a:rPr>
              <a:t>blue</a:t>
            </a:r>
            <a:br>
              <a:rPr lang="en-US" altLang="ko-KR" b="1">
                <a:ea typeface="굴림" panose="020B0600000101010101" pitchFamily="50" charset="-127"/>
                <a:cs typeface="Times New Roman" panose="02020603050405020304" pitchFamily="18" charset="0"/>
              </a:rPr>
            </a:br>
            <a:r>
              <a:rPr lang="en-US" altLang="ko-KR" b="1">
                <a:solidFill>
                  <a:schemeClr val="bg1"/>
                </a:solidFill>
                <a:ea typeface="굴림" panose="020B0600000101010101" pitchFamily="50" charset="-127"/>
                <a:cs typeface="Times New Roman" panose="02020603050405020304" pitchFamily="18" charset="0"/>
              </a:rPr>
              <a:t>red</a:t>
            </a:r>
          </a:p>
        </p:txBody>
      </p:sp>
      <p:sp>
        <p:nvSpPr>
          <p:cNvPr id="98308" name="Text Box 4">
            <a:extLst>
              <a:ext uri="{FF2B5EF4-FFF2-40B4-BE49-F238E27FC236}">
                <a16:creationId xmlns:a16="http://schemas.microsoft.com/office/drawing/2014/main" id="{464EEC71-7E93-4FFA-B721-7D8034ABC7D7}"/>
              </a:ext>
            </a:extLst>
          </p:cNvPr>
          <p:cNvSpPr txBox="1">
            <a:spLocks noChangeArrowheads="1"/>
          </p:cNvSpPr>
          <p:nvPr/>
        </p:nvSpPr>
        <p:spPr bwMode="auto">
          <a:xfrm>
            <a:off x="746125" y="1676400"/>
            <a:ext cx="4511675" cy="529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3200">
                <a:ea typeface="굴림" panose="020B0600000101010101" pitchFamily="50" charset="-127"/>
                <a:cs typeface="Times New Roman" panose="02020603050405020304" pitchFamily="18" charset="0"/>
              </a:rPr>
              <a:t>Say the color the words are printed in as quickly as you can </a:t>
            </a:r>
          </a:p>
          <a:p>
            <a:pPr eaLnBrk="1" hangingPunct="1">
              <a:spcBef>
                <a:spcPct val="0"/>
              </a:spcBef>
              <a:buSzTx/>
              <a:buFontTx/>
              <a:buNone/>
            </a:pPr>
            <a:endParaRPr lang="en-US" altLang="ko-KR" sz="2800">
              <a:ea typeface="굴림" panose="020B0600000101010101" pitchFamily="50" charset="-127"/>
              <a:cs typeface="Times New Roman" panose="02020603050405020304" pitchFamily="18" charset="0"/>
            </a:endParaRPr>
          </a:p>
          <a:p>
            <a:pPr eaLnBrk="1" hangingPunct="1">
              <a:spcBef>
                <a:spcPct val="0"/>
              </a:spcBef>
              <a:buSzTx/>
              <a:buFontTx/>
              <a:buNone/>
            </a:pPr>
            <a:r>
              <a:rPr lang="en-US" altLang="ko-KR" sz="2800">
                <a:ea typeface="굴림" panose="020B0600000101010101" pitchFamily="50" charset="-127"/>
                <a:cs typeface="Times New Roman" panose="02020603050405020304" pitchFamily="18" charset="0"/>
              </a:rPr>
              <a:t>Reading </a:t>
            </a:r>
            <a:r>
              <a:rPr lang="en-US" altLang="ko-KR" sz="2800" i="1">
                <a:ea typeface="굴림" panose="020B0600000101010101" pitchFamily="50" charset="-127"/>
                <a:cs typeface="Times New Roman" panose="02020603050405020304" pitchFamily="18" charset="0"/>
              </a:rPr>
              <a:t>interferes </a:t>
            </a:r>
            <a:r>
              <a:rPr lang="en-US" altLang="ko-KR" sz="2800">
                <a:ea typeface="굴림" panose="020B0600000101010101" pitchFamily="50" charset="-127"/>
                <a:cs typeface="Times New Roman" panose="02020603050405020304" pitchFamily="18" charset="0"/>
              </a:rPr>
              <a:t>with your ability to state the color and your reaction time is slower</a:t>
            </a:r>
          </a:p>
          <a:p>
            <a:pPr eaLnBrk="1" hangingPunct="1">
              <a:spcBef>
                <a:spcPct val="0"/>
              </a:spcBef>
              <a:buSzTx/>
              <a:buFontTx/>
              <a:buNone/>
            </a:pPr>
            <a:endParaRPr lang="en-US" altLang="ko-KR" sz="2800">
              <a:ea typeface="굴림" panose="020B0600000101010101" pitchFamily="50" charset="-127"/>
              <a:cs typeface="Times New Roman" panose="02020603050405020304" pitchFamily="18" charset="0"/>
            </a:endParaRPr>
          </a:p>
          <a:p>
            <a:pPr eaLnBrk="1" hangingPunct="1">
              <a:spcBef>
                <a:spcPct val="0"/>
              </a:spcBef>
              <a:buSzTx/>
              <a:buFontTx/>
              <a:buNone/>
            </a:pPr>
            <a:r>
              <a:rPr lang="en-US" altLang="ko-KR" sz="2800" b="1">
                <a:solidFill>
                  <a:srgbClr val="0066FF"/>
                </a:solidFill>
                <a:latin typeface="Arial" panose="020B0604020202020204" pitchFamily="34" charset="0"/>
                <a:ea typeface="굴림" panose="020B0600000101010101" pitchFamily="50" charset="-127"/>
                <a:cs typeface="Times New Roman" panose="02020603050405020304" pitchFamily="18" charset="0"/>
              </a:rPr>
              <a:t>rat (control), blue(fastest)</a:t>
            </a:r>
          </a:p>
          <a:p>
            <a:pPr eaLnBrk="1" hangingPunct="1">
              <a:spcBef>
                <a:spcPct val="0"/>
              </a:spcBef>
              <a:buSzTx/>
              <a:buFontTx/>
              <a:buNone/>
            </a:pPr>
            <a:r>
              <a:rPr lang="en-US" altLang="ko-KR" sz="2800" b="1">
                <a:solidFill>
                  <a:srgbClr val="FF3300"/>
                </a:solidFill>
                <a:latin typeface="Arial" panose="020B0604020202020204" pitchFamily="34" charset="0"/>
                <a:ea typeface="굴림" panose="020B0600000101010101" pitchFamily="50" charset="-127"/>
                <a:cs typeface="Times New Roman" panose="02020603050405020304" pitchFamily="18" charset="0"/>
              </a:rPr>
              <a:t>How about bloo?</a:t>
            </a:r>
            <a:endParaRPr lang="en-US" altLang="ko-KR" sz="2800">
              <a:ea typeface="굴림" panose="020B0600000101010101" pitchFamily="50" charset="-127"/>
              <a:cs typeface="Times New Roman" panose="02020603050405020304" pitchFamily="18" charset="0"/>
            </a:endParaRPr>
          </a:p>
          <a:p>
            <a:pPr eaLnBrk="1" hangingPunct="1">
              <a:spcBef>
                <a:spcPct val="0"/>
              </a:spcBef>
              <a:buSzTx/>
              <a:buFontTx/>
              <a:buNone/>
            </a:pPr>
            <a:endParaRPr lang="en-US" altLang="ko-KR" sz="2800">
              <a:ea typeface="굴림" panose="020B0600000101010101" pitchFamily="50" charset="-127"/>
              <a:cs typeface="Times New Roman" panose="02020603050405020304" pitchFamily="18" charset="0"/>
            </a:endParaRPr>
          </a:p>
          <a:p>
            <a:pPr eaLnBrk="1" hangingPunct="1">
              <a:spcBef>
                <a:spcPct val="0"/>
              </a:spcBef>
              <a:buSzTx/>
              <a:buFontTx/>
              <a:buNone/>
            </a:pPr>
            <a:endParaRPr lang="ko-KR" altLang="en-US" sz="1800">
              <a:latin typeface="Arial" panose="020B0604020202020204" pitchFamily="34" charset="0"/>
              <a:ea typeface="굴림" panose="020B0600000101010101" pitchFamily="50" charset="-127"/>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iterate type="wd">
                                    <p:tmAbs val="500"/>
                                  </p:iterate>
                                  <p:childTnLst>
                                    <p:set>
                                      <p:cBhvr>
                                        <p:cTn id="6" dur="1" fill="hold">
                                          <p:stCondLst>
                                            <p:cond delay="0"/>
                                          </p:stCondLst>
                                        </p:cTn>
                                        <p:tgtEl>
                                          <p:spTgt spid="983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830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830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DDC3EAD9-607C-4105-B98D-1C188595F5E1}"/>
              </a:ext>
            </a:extLst>
          </p:cNvPr>
          <p:cNvSpPr>
            <a:spLocks noGrp="1" noChangeArrowheads="1"/>
          </p:cNvSpPr>
          <p:nvPr>
            <p:ph type="title"/>
          </p:nvPr>
        </p:nvSpPr>
        <p:spPr/>
        <p:txBody>
          <a:bodyPr/>
          <a:lstStyle/>
          <a:p>
            <a:r>
              <a:rPr lang="en-US" altLang="ko-KR" b="0">
                <a:ea typeface="굴림" panose="020B0600000101010101" pitchFamily="50" charset="-127"/>
                <a:cs typeface="Times New Roman" panose="02020603050405020304" pitchFamily="18" charset="0"/>
              </a:rPr>
              <a:t>Divided Attention </a:t>
            </a:r>
          </a:p>
        </p:txBody>
      </p:sp>
      <p:sp>
        <p:nvSpPr>
          <p:cNvPr id="60419" name="Rectangle 3">
            <a:extLst>
              <a:ext uri="{FF2B5EF4-FFF2-40B4-BE49-F238E27FC236}">
                <a16:creationId xmlns:a16="http://schemas.microsoft.com/office/drawing/2014/main" id="{31D9B7BF-EAF3-4427-AC0F-667B18CFFF77}"/>
              </a:ext>
            </a:extLst>
          </p:cNvPr>
          <p:cNvSpPr>
            <a:spLocks noGrp="1" noChangeArrowheads="1"/>
          </p:cNvSpPr>
          <p:nvPr>
            <p:ph type="body" idx="1"/>
          </p:nvPr>
        </p:nvSpPr>
        <p:spPr>
          <a:xfrm>
            <a:off x="304800" y="1752600"/>
            <a:ext cx="8458200" cy="4419600"/>
          </a:xfrm>
        </p:spPr>
        <p:txBody>
          <a:bodyPr/>
          <a:lstStyle/>
          <a:p>
            <a:r>
              <a:rPr lang="en-US" altLang="ko-KR" sz="3200">
                <a:ea typeface="굴림" panose="020B0600000101010101" pitchFamily="50" charset="-127"/>
                <a:cs typeface="Times New Roman" panose="02020603050405020304" pitchFamily="18" charset="0"/>
              </a:rPr>
              <a:t>How many tasks can you do at once? </a:t>
            </a:r>
          </a:p>
          <a:p>
            <a:pPr lvl="1"/>
            <a:r>
              <a:rPr lang="en-US" altLang="ko-KR" sz="2800">
                <a:ea typeface="굴림" panose="020B0600000101010101" pitchFamily="50" charset="-127"/>
                <a:cs typeface="Times New Roman" panose="02020603050405020304" pitchFamily="18" charset="0"/>
              </a:rPr>
              <a:t>e.g. driving &amp; talking, radio, phone...</a:t>
            </a:r>
          </a:p>
          <a:p>
            <a:pPr lvl="1"/>
            <a:endParaRPr lang="en-US" altLang="ko-KR" sz="2800">
              <a:ea typeface="굴림" panose="020B0600000101010101" pitchFamily="50" charset="-127"/>
              <a:cs typeface="Times New Roman" panose="02020603050405020304" pitchFamily="18" charset="0"/>
            </a:endParaRPr>
          </a:p>
          <a:p>
            <a:pPr lvl="1"/>
            <a:endParaRPr lang="en-US" altLang="ko-KR" sz="2800">
              <a:ea typeface="굴림" panose="020B0600000101010101" pitchFamily="50" charset="-127"/>
              <a:cs typeface="Times New Roman" panose="02020603050405020304" pitchFamily="18" charset="0"/>
            </a:endParaRPr>
          </a:p>
          <a:p>
            <a:r>
              <a:rPr lang="en-US" altLang="ko-KR" sz="3200">
                <a:ea typeface="굴림" panose="020B0600000101010101" pitchFamily="50" charset="-127"/>
                <a:cs typeface="Times New Roman" panose="02020603050405020304" pitchFamily="18" charset="0"/>
              </a:rPr>
              <a:t> Related to automatic processes </a:t>
            </a:r>
          </a:p>
          <a:p>
            <a:pPr lvl="1"/>
            <a:endParaRPr lang="en-US" altLang="ko-KR" sz="2800">
              <a:ea typeface="굴림" panose="020B0600000101010101" pitchFamily="50" charset="-127"/>
              <a:cs typeface="Times New Roman" panose="02020603050405020304" pitchFamily="18" charset="0"/>
            </a:endParaRPr>
          </a:p>
          <a:p>
            <a:pPr lvl="1"/>
            <a:endParaRPr lang="en-US" altLang="ko-KR" sz="2800">
              <a:ea typeface="굴림" panose="020B0600000101010101" pitchFamily="50" charset="-127"/>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4DC44A13-DB9A-4A66-BA16-183686A81072}"/>
              </a:ext>
            </a:extLst>
          </p:cNvPr>
          <p:cNvSpPr>
            <a:spLocks noGrp="1" noChangeArrowheads="1"/>
          </p:cNvSpPr>
          <p:nvPr>
            <p:ph type="title"/>
          </p:nvPr>
        </p:nvSpPr>
        <p:spPr/>
        <p:txBody>
          <a:bodyPr/>
          <a:lstStyle/>
          <a:p>
            <a:r>
              <a:rPr lang="en-US" altLang="ko-KR">
                <a:ea typeface="굴림" panose="020B0600000101010101" pitchFamily="50" charset="-127"/>
                <a:cs typeface="Times New Roman" panose="02020603050405020304" pitchFamily="18" charset="0"/>
              </a:rPr>
              <a:t>Dual Task Paradigm</a:t>
            </a:r>
            <a:endParaRPr lang="en-US" altLang="ko-KR" b="0">
              <a:ea typeface="굴림" panose="020B0600000101010101" pitchFamily="50" charset="-127"/>
              <a:cs typeface="Times New Roman" panose="02020603050405020304" pitchFamily="18" charset="0"/>
            </a:endParaRPr>
          </a:p>
        </p:txBody>
      </p:sp>
      <p:sp>
        <p:nvSpPr>
          <p:cNvPr id="100355" name="Rectangle 3">
            <a:extLst>
              <a:ext uri="{FF2B5EF4-FFF2-40B4-BE49-F238E27FC236}">
                <a16:creationId xmlns:a16="http://schemas.microsoft.com/office/drawing/2014/main" id="{136CC948-F0D5-4367-B072-A2F0ED90A810}"/>
              </a:ext>
            </a:extLst>
          </p:cNvPr>
          <p:cNvSpPr>
            <a:spLocks noGrp="1" noChangeArrowheads="1"/>
          </p:cNvSpPr>
          <p:nvPr>
            <p:ph type="body" idx="1"/>
          </p:nvPr>
        </p:nvSpPr>
        <p:spPr/>
        <p:txBody>
          <a:bodyPr/>
          <a:lstStyle/>
          <a:p>
            <a:pPr>
              <a:lnSpc>
                <a:spcPct val="90000"/>
              </a:lnSpc>
            </a:pPr>
            <a:r>
              <a:rPr lang="en-US" altLang="ko-KR">
                <a:ea typeface="굴림" panose="020B0600000101010101" pitchFamily="50" charset="-127"/>
                <a:cs typeface="Times New Roman" panose="02020603050405020304" pitchFamily="18" charset="0"/>
              </a:rPr>
              <a:t>Task 1 may require a verbal response to an auditory stimulus</a:t>
            </a:r>
          </a:p>
          <a:p>
            <a:pPr>
              <a:lnSpc>
                <a:spcPct val="90000"/>
              </a:lnSpc>
            </a:pPr>
            <a:r>
              <a:rPr lang="en-US" altLang="ko-KR">
                <a:ea typeface="굴림" panose="020B0600000101010101" pitchFamily="50" charset="-127"/>
                <a:cs typeface="Times New Roman" panose="02020603050405020304" pitchFamily="18" charset="0"/>
              </a:rPr>
              <a:t>Task 2 may require a participant to push a button in response to a visual stimulus. </a:t>
            </a:r>
          </a:p>
          <a:p>
            <a:pPr>
              <a:lnSpc>
                <a:spcPct val="90000"/>
              </a:lnSpc>
            </a:pPr>
            <a:r>
              <a:rPr lang="en-US" altLang="ko-KR">
                <a:ea typeface="굴림" panose="020B0600000101010101" pitchFamily="50" charset="-127"/>
                <a:cs typeface="Times New Roman" panose="02020603050405020304" pitchFamily="18" charset="0"/>
              </a:rPr>
              <a:t>Results indicate that responses to the  Task 1 are delayed</a:t>
            </a:r>
          </a:p>
        </p:txBody>
      </p:sp>
      <p:sp>
        <p:nvSpPr>
          <p:cNvPr id="62468" name="FlagCount" hidden="1">
            <a:hlinkClick r:id="rId3" action="ppaction://hlinkfile"/>
            <a:extLst>
              <a:ext uri="{FF2B5EF4-FFF2-40B4-BE49-F238E27FC236}">
                <a16:creationId xmlns:a16="http://schemas.microsoft.com/office/drawing/2014/main" id="{C6C96B9F-D2A0-4E33-AE5B-966C3662963E}"/>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ko-KR" sz="1400" b="1">
                <a:latin typeface="Tahoma" panose="020B0604030504040204" pitchFamily="34" charset="0"/>
                <a:ea typeface="굴림" panose="020B0600000101010101" pitchFamily="50" charset="-127"/>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charRg st="185" end="20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0355">
                                            <p:txEl>
                                              <p:charRg st="205" end="20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4" descr="2">
            <a:extLst>
              <a:ext uri="{FF2B5EF4-FFF2-40B4-BE49-F238E27FC236}">
                <a16:creationId xmlns:a16="http://schemas.microsoft.com/office/drawing/2014/main" id="{03F54540-92E8-4AF1-A403-935D1DC1917F}"/>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67544" y="-387424"/>
            <a:ext cx="8234809" cy="5292799"/>
          </a:xfrm>
          <a:noFill/>
        </p:spPr>
      </p:pic>
      <p:sp>
        <p:nvSpPr>
          <p:cNvPr id="64515" name="Text Box 7">
            <a:extLst>
              <a:ext uri="{FF2B5EF4-FFF2-40B4-BE49-F238E27FC236}">
                <a16:creationId xmlns:a16="http://schemas.microsoft.com/office/drawing/2014/main" id="{59F9E466-8C65-4A2D-A7DC-78A519FF9798}"/>
              </a:ext>
            </a:extLst>
          </p:cNvPr>
          <p:cNvSpPr txBox="1">
            <a:spLocks noChangeArrowheads="1"/>
          </p:cNvSpPr>
          <p:nvPr/>
        </p:nvSpPr>
        <p:spPr bwMode="auto">
          <a:xfrm>
            <a:off x="1115616" y="4953000"/>
            <a:ext cx="147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latinLnBrk="1" hangingPunct="1">
              <a:spcBef>
                <a:spcPct val="50000"/>
              </a:spcBef>
              <a:buSzTx/>
              <a:buFontTx/>
              <a:buNone/>
            </a:pPr>
            <a:r>
              <a:rPr kumimoji="1" lang="ko-KR" altLang="en-US" sz="2400" dirty="0">
                <a:ea typeface="굴림" panose="020B0600000101010101" pitchFamily="50" charset="-127"/>
              </a:rPr>
              <a:t>경고 신호</a:t>
            </a:r>
          </a:p>
        </p:txBody>
      </p:sp>
      <p:sp>
        <p:nvSpPr>
          <p:cNvPr id="64516" name="Text Box 8">
            <a:extLst>
              <a:ext uri="{FF2B5EF4-FFF2-40B4-BE49-F238E27FC236}">
                <a16:creationId xmlns:a16="http://schemas.microsoft.com/office/drawing/2014/main" id="{EB58DE32-876F-409F-9CE9-779C0724B5BE}"/>
              </a:ext>
            </a:extLst>
          </p:cNvPr>
          <p:cNvSpPr txBox="1">
            <a:spLocks noChangeArrowheads="1"/>
          </p:cNvSpPr>
          <p:nvPr/>
        </p:nvSpPr>
        <p:spPr bwMode="auto">
          <a:xfrm>
            <a:off x="2900809" y="4916016"/>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latinLnBrk="1" hangingPunct="1">
              <a:spcBef>
                <a:spcPct val="50000"/>
              </a:spcBef>
              <a:buSzTx/>
              <a:buFontTx/>
              <a:buNone/>
            </a:pPr>
            <a:r>
              <a:rPr kumimoji="1" lang="ko-KR" altLang="en-US" sz="2400" dirty="0" err="1">
                <a:ea typeface="굴림" panose="020B0600000101010101" pitchFamily="50" charset="-127"/>
              </a:rPr>
              <a:t>첫번째글자</a:t>
            </a:r>
            <a:endParaRPr kumimoji="1" lang="ko-KR" altLang="en-US" sz="2400" dirty="0">
              <a:ea typeface="굴림" panose="020B0600000101010101" pitchFamily="50" charset="-127"/>
            </a:endParaRPr>
          </a:p>
        </p:txBody>
      </p:sp>
      <p:sp>
        <p:nvSpPr>
          <p:cNvPr id="64517" name="Text Box 9">
            <a:extLst>
              <a:ext uri="{FF2B5EF4-FFF2-40B4-BE49-F238E27FC236}">
                <a16:creationId xmlns:a16="http://schemas.microsoft.com/office/drawing/2014/main" id="{33BD5F88-F068-433B-85B1-14AE3920648C}"/>
              </a:ext>
            </a:extLst>
          </p:cNvPr>
          <p:cNvSpPr txBox="1">
            <a:spLocks noChangeArrowheads="1"/>
          </p:cNvSpPr>
          <p:nvPr/>
        </p:nvSpPr>
        <p:spPr bwMode="auto">
          <a:xfrm>
            <a:off x="5493196" y="494188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latinLnBrk="1" hangingPunct="1">
              <a:spcBef>
                <a:spcPct val="50000"/>
              </a:spcBef>
              <a:buSzTx/>
              <a:buFontTx/>
              <a:buNone/>
            </a:pPr>
            <a:r>
              <a:rPr kumimoji="1" lang="ko-KR" altLang="en-US" sz="2400">
                <a:ea typeface="굴림" panose="020B0600000101010101" pitchFamily="50" charset="-127"/>
              </a:rPr>
              <a:t>두번째글자</a:t>
            </a:r>
          </a:p>
        </p:txBody>
      </p:sp>
      <p:sp>
        <p:nvSpPr>
          <p:cNvPr id="64518" name="Line 10">
            <a:extLst>
              <a:ext uri="{FF2B5EF4-FFF2-40B4-BE49-F238E27FC236}">
                <a16:creationId xmlns:a16="http://schemas.microsoft.com/office/drawing/2014/main" id="{46CD5C18-C324-46EA-A7AD-8D8B6A88A955}"/>
              </a:ext>
            </a:extLst>
          </p:cNvPr>
          <p:cNvSpPr>
            <a:spLocks noChangeShapeType="1"/>
          </p:cNvSpPr>
          <p:nvPr/>
        </p:nvSpPr>
        <p:spPr bwMode="auto">
          <a:xfrm>
            <a:off x="386209" y="5715000"/>
            <a:ext cx="784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64519" name="AutoShape 11">
            <a:extLst>
              <a:ext uri="{FF2B5EF4-FFF2-40B4-BE49-F238E27FC236}">
                <a16:creationId xmlns:a16="http://schemas.microsoft.com/office/drawing/2014/main" id="{C92CDEB6-5C47-48EF-A088-D60338E212F7}"/>
              </a:ext>
            </a:extLst>
          </p:cNvPr>
          <p:cNvSpPr>
            <a:spLocks noChangeArrowheads="1"/>
          </p:cNvSpPr>
          <p:nvPr/>
        </p:nvSpPr>
        <p:spPr bwMode="auto">
          <a:xfrm>
            <a:off x="3116709" y="5373688"/>
            <a:ext cx="228600" cy="304800"/>
          </a:xfrm>
          <a:prstGeom prst="downArrow">
            <a:avLst>
              <a:gd name="adj1" fmla="val 50000"/>
              <a:gd name="adj2" fmla="val 33333"/>
            </a:avLst>
          </a:prstGeom>
          <a:solidFill>
            <a:schemeClr val="accent1"/>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endParaRPr lang="ko-KR" altLang="en-US" sz="2400">
              <a:ea typeface="굴림" panose="020B0600000101010101" pitchFamily="50" charset="-127"/>
            </a:endParaRPr>
          </a:p>
        </p:txBody>
      </p:sp>
      <p:sp>
        <p:nvSpPr>
          <p:cNvPr id="64520" name="AutoShape 12">
            <a:extLst>
              <a:ext uri="{FF2B5EF4-FFF2-40B4-BE49-F238E27FC236}">
                <a16:creationId xmlns:a16="http://schemas.microsoft.com/office/drawing/2014/main" id="{343B4436-0F16-4354-8017-EC3EE3BDF797}"/>
              </a:ext>
            </a:extLst>
          </p:cNvPr>
          <p:cNvSpPr>
            <a:spLocks noChangeArrowheads="1"/>
          </p:cNvSpPr>
          <p:nvPr/>
        </p:nvSpPr>
        <p:spPr bwMode="auto">
          <a:xfrm>
            <a:off x="6228184" y="5373688"/>
            <a:ext cx="228600" cy="304800"/>
          </a:xfrm>
          <a:prstGeom prst="downArrow">
            <a:avLst>
              <a:gd name="adj1" fmla="val 50000"/>
              <a:gd name="adj2" fmla="val 33333"/>
            </a:avLst>
          </a:prstGeom>
          <a:solidFill>
            <a:schemeClr val="accent1"/>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endParaRPr lang="ko-KR" altLang="en-US" sz="2400">
              <a:ea typeface="굴림" panose="020B0600000101010101" pitchFamily="50" charset="-127"/>
            </a:endParaRPr>
          </a:p>
        </p:txBody>
      </p:sp>
      <p:sp>
        <p:nvSpPr>
          <p:cNvPr id="64521" name="AutoShape 14">
            <a:extLst>
              <a:ext uri="{FF2B5EF4-FFF2-40B4-BE49-F238E27FC236}">
                <a16:creationId xmlns:a16="http://schemas.microsoft.com/office/drawing/2014/main" id="{392E1E88-8435-4B01-9E0F-73565040CF25}"/>
              </a:ext>
            </a:extLst>
          </p:cNvPr>
          <p:cNvSpPr>
            <a:spLocks noChangeArrowheads="1"/>
          </p:cNvSpPr>
          <p:nvPr/>
        </p:nvSpPr>
        <p:spPr bwMode="auto">
          <a:xfrm>
            <a:off x="691009" y="5715000"/>
            <a:ext cx="152400" cy="457200"/>
          </a:xfrm>
          <a:prstGeom prst="upArrow">
            <a:avLst>
              <a:gd name="adj1" fmla="val 50000"/>
              <a:gd name="adj2" fmla="val 75000"/>
            </a:avLst>
          </a:prstGeom>
          <a:solidFill>
            <a:schemeClr val="accent2"/>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endParaRPr lang="ko-KR" altLang="en-US" sz="2400">
              <a:ea typeface="굴림" panose="020B0600000101010101" pitchFamily="50" charset="-127"/>
            </a:endParaRPr>
          </a:p>
        </p:txBody>
      </p:sp>
      <p:sp>
        <p:nvSpPr>
          <p:cNvPr id="64522" name="AutoShape 15">
            <a:extLst>
              <a:ext uri="{FF2B5EF4-FFF2-40B4-BE49-F238E27FC236}">
                <a16:creationId xmlns:a16="http://schemas.microsoft.com/office/drawing/2014/main" id="{D4EA73AC-62FF-4A7F-99EE-A60F060B18F0}"/>
              </a:ext>
            </a:extLst>
          </p:cNvPr>
          <p:cNvSpPr>
            <a:spLocks noChangeArrowheads="1"/>
          </p:cNvSpPr>
          <p:nvPr/>
        </p:nvSpPr>
        <p:spPr bwMode="auto">
          <a:xfrm>
            <a:off x="5339209" y="5715000"/>
            <a:ext cx="152400" cy="457200"/>
          </a:xfrm>
          <a:prstGeom prst="upArrow">
            <a:avLst>
              <a:gd name="adj1" fmla="val 50000"/>
              <a:gd name="adj2" fmla="val 75000"/>
            </a:avLst>
          </a:prstGeom>
          <a:solidFill>
            <a:schemeClr val="accent2"/>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endParaRPr lang="ko-KR" altLang="en-US" sz="2400">
              <a:ea typeface="굴림" panose="020B0600000101010101" pitchFamily="50" charset="-127"/>
            </a:endParaRPr>
          </a:p>
        </p:txBody>
      </p:sp>
      <p:sp>
        <p:nvSpPr>
          <p:cNvPr id="64523" name="AutoShape 16">
            <a:extLst>
              <a:ext uri="{FF2B5EF4-FFF2-40B4-BE49-F238E27FC236}">
                <a16:creationId xmlns:a16="http://schemas.microsoft.com/office/drawing/2014/main" id="{8A6D3F97-9EAC-4474-B582-93CFFBCCB1E0}"/>
              </a:ext>
            </a:extLst>
          </p:cNvPr>
          <p:cNvSpPr>
            <a:spLocks noChangeArrowheads="1"/>
          </p:cNvSpPr>
          <p:nvPr/>
        </p:nvSpPr>
        <p:spPr bwMode="auto">
          <a:xfrm>
            <a:off x="4501009" y="5715000"/>
            <a:ext cx="152400" cy="457200"/>
          </a:xfrm>
          <a:prstGeom prst="upArrow">
            <a:avLst>
              <a:gd name="adj1" fmla="val 50000"/>
              <a:gd name="adj2" fmla="val 75000"/>
            </a:avLst>
          </a:prstGeom>
          <a:solidFill>
            <a:schemeClr val="accent2"/>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endParaRPr lang="ko-KR" altLang="en-US" sz="2400">
              <a:ea typeface="굴림" panose="020B0600000101010101" pitchFamily="50" charset="-127"/>
            </a:endParaRPr>
          </a:p>
        </p:txBody>
      </p:sp>
      <p:sp>
        <p:nvSpPr>
          <p:cNvPr id="64524" name="AutoShape 17">
            <a:extLst>
              <a:ext uri="{FF2B5EF4-FFF2-40B4-BE49-F238E27FC236}">
                <a16:creationId xmlns:a16="http://schemas.microsoft.com/office/drawing/2014/main" id="{659AB601-2B05-499F-935A-EBDC09B06A2D}"/>
              </a:ext>
            </a:extLst>
          </p:cNvPr>
          <p:cNvSpPr>
            <a:spLocks noChangeArrowheads="1"/>
          </p:cNvSpPr>
          <p:nvPr/>
        </p:nvSpPr>
        <p:spPr bwMode="auto">
          <a:xfrm>
            <a:off x="3815209" y="5715000"/>
            <a:ext cx="152400" cy="457200"/>
          </a:xfrm>
          <a:prstGeom prst="upArrow">
            <a:avLst>
              <a:gd name="adj1" fmla="val 50000"/>
              <a:gd name="adj2" fmla="val 75000"/>
            </a:avLst>
          </a:prstGeom>
          <a:solidFill>
            <a:schemeClr val="accent2"/>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endParaRPr lang="ko-KR" altLang="en-US" sz="2400">
              <a:ea typeface="굴림" panose="020B0600000101010101" pitchFamily="50" charset="-127"/>
            </a:endParaRPr>
          </a:p>
        </p:txBody>
      </p:sp>
      <p:sp>
        <p:nvSpPr>
          <p:cNvPr id="64525" name="AutoShape 18">
            <a:extLst>
              <a:ext uri="{FF2B5EF4-FFF2-40B4-BE49-F238E27FC236}">
                <a16:creationId xmlns:a16="http://schemas.microsoft.com/office/drawing/2014/main" id="{CAF73622-9C03-475D-A31F-37EF33F53425}"/>
              </a:ext>
            </a:extLst>
          </p:cNvPr>
          <p:cNvSpPr>
            <a:spLocks noChangeArrowheads="1"/>
          </p:cNvSpPr>
          <p:nvPr/>
        </p:nvSpPr>
        <p:spPr bwMode="auto">
          <a:xfrm>
            <a:off x="3129409" y="5715000"/>
            <a:ext cx="152400" cy="457200"/>
          </a:xfrm>
          <a:prstGeom prst="upArrow">
            <a:avLst>
              <a:gd name="adj1" fmla="val 50000"/>
              <a:gd name="adj2" fmla="val 75000"/>
            </a:avLst>
          </a:prstGeom>
          <a:solidFill>
            <a:schemeClr val="accent2"/>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endParaRPr lang="ko-KR" altLang="en-US" sz="2400">
              <a:ea typeface="굴림" panose="020B0600000101010101" pitchFamily="50" charset="-127"/>
            </a:endParaRPr>
          </a:p>
        </p:txBody>
      </p:sp>
      <p:sp>
        <p:nvSpPr>
          <p:cNvPr id="64526" name="AutoShape 19">
            <a:extLst>
              <a:ext uri="{FF2B5EF4-FFF2-40B4-BE49-F238E27FC236}">
                <a16:creationId xmlns:a16="http://schemas.microsoft.com/office/drawing/2014/main" id="{C44E3B35-B17F-4360-805F-C963B3D4AC35}"/>
              </a:ext>
            </a:extLst>
          </p:cNvPr>
          <p:cNvSpPr>
            <a:spLocks noChangeArrowheads="1"/>
          </p:cNvSpPr>
          <p:nvPr/>
        </p:nvSpPr>
        <p:spPr bwMode="auto">
          <a:xfrm>
            <a:off x="1986409" y="5715000"/>
            <a:ext cx="152400" cy="457200"/>
          </a:xfrm>
          <a:prstGeom prst="upArrow">
            <a:avLst>
              <a:gd name="adj1" fmla="val 50000"/>
              <a:gd name="adj2" fmla="val 75000"/>
            </a:avLst>
          </a:prstGeom>
          <a:solidFill>
            <a:schemeClr val="accent2"/>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endParaRPr lang="ko-KR" altLang="en-US" sz="2400">
              <a:ea typeface="굴림" panose="020B0600000101010101" pitchFamily="50" charset="-127"/>
            </a:endParaRPr>
          </a:p>
        </p:txBody>
      </p:sp>
      <p:sp>
        <p:nvSpPr>
          <p:cNvPr id="64527" name="AutoShape 20">
            <a:extLst>
              <a:ext uri="{FF2B5EF4-FFF2-40B4-BE49-F238E27FC236}">
                <a16:creationId xmlns:a16="http://schemas.microsoft.com/office/drawing/2014/main" id="{21C01C22-7BC7-4CC3-928E-9B30FAC320CA}"/>
              </a:ext>
            </a:extLst>
          </p:cNvPr>
          <p:cNvSpPr>
            <a:spLocks noChangeArrowheads="1"/>
          </p:cNvSpPr>
          <p:nvPr/>
        </p:nvSpPr>
        <p:spPr bwMode="auto">
          <a:xfrm>
            <a:off x="6406009" y="5715000"/>
            <a:ext cx="152400" cy="457200"/>
          </a:xfrm>
          <a:prstGeom prst="upArrow">
            <a:avLst>
              <a:gd name="adj1" fmla="val 50000"/>
              <a:gd name="adj2" fmla="val 75000"/>
            </a:avLst>
          </a:prstGeom>
          <a:solidFill>
            <a:schemeClr val="accent2"/>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endParaRPr lang="ko-KR" altLang="en-US" sz="2400">
              <a:ea typeface="굴림" panose="020B0600000101010101" pitchFamily="50" charset="-127"/>
            </a:endParaRPr>
          </a:p>
        </p:txBody>
      </p:sp>
      <p:sp>
        <p:nvSpPr>
          <p:cNvPr id="64528" name="AutoShape 21">
            <a:extLst>
              <a:ext uri="{FF2B5EF4-FFF2-40B4-BE49-F238E27FC236}">
                <a16:creationId xmlns:a16="http://schemas.microsoft.com/office/drawing/2014/main" id="{06FAB753-2642-4125-BB9E-1BDC8787A410}"/>
              </a:ext>
            </a:extLst>
          </p:cNvPr>
          <p:cNvSpPr>
            <a:spLocks noChangeArrowheads="1"/>
          </p:cNvSpPr>
          <p:nvPr/>
        </p:nvSpPr>
        <p:spPr bwMode="auto">
          <a:xfrm>
            <a:off x="7168009" y="5715000"/>
            <a:ext cx="152400" cy="457200"/>
          </a:xfrm>
          <a:prstGeom prst="upArrow">
            <a:avLst>
              <a:gd name="adj1" fmla="val 50000"/>
              <a:gd name="adj2" fmla="val 75000"/>
            </a:avLst>
          </a:prstGeom>
          <a:solidFill>
            <a:schemeClr val="accent2"/>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endParaRPr lang="ko-KR" altLang="en-US" sz="2400">
              <a:ea typeface="굴림" panose="020B0600000101010101" pitchFamily="50" charset="-127"/>
            </a:endParaRPr>
          </a:p>
        </p:txBody>
      </p:sp>
      <p:sp>
        <p:nvSpPr>
          <p:cNvPr id="64529" name="Text Box 22">
            <a:extLst>
              <a:ext uri="{FF2B5EF4-FFF2-40B4-BE49-F238E27FC236}">
                <a16:creationId xmlns:a16="http://schemas.microsoft.com/office/drawing/2014/main" id="{BD22AE23-FA72-4538-B0F9-5F9020AC8B28}"/>
              </a:ext>
            </a:extLst>
          </p:cNvPr>
          <p:cNvSpPr txBox="1">
            <a:spLocks noChangeArrowheads="1"/>
          </p:cNvSpPr>
          <p:nvPr/>
        </p:nvSpPr>
        <p:spPr bwMode="auto">
          <a:xfrm>
            <a:off x="614809" y="6400800"/>
            <a:ext cx="8421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latinLnBrk="1" hangingPunct="1">
              <a:spcBef>
                <a:spcPct val="50000"/>
              </a:spcBef>
              <a:buSzTx/>
              <a:buFontTx/>
              <a:buNone/>
            </a:pPr>
            <a:r>
              <a:rPr kumimoji="1" lang="en-US" altLang="ko-KR" sz="2400">
                <a:ea typeface="굴림" panose="020B0600000101010101" pitchFamily="50" charset="-127"/>
              </a:rPr>
              <a:t>1               2             3       4       5         6            7         8    :</a:t>
            </a:r>
            <a:r>
              <a:rPr kumimoji="1" lang="ko-KR" altLang="en-US" sz="2400">
                <a:ea typeface="굴림" panose="020B0600000101010101" pitchFamily="50" charset="-127"/>
              </a:rPr>
              <a:t>음제시   </a:t>
            </a:r>
          </a:p>
        </p:txBody>
      </p:sp>
      <p:sp>
        <p:nvSpPr>
          <p:cNvPr id="18" name="AutoShape 11">
            <a:extLst>
              <a:ext uri="{FF2B5EF4-FFF2-40B4-BE49-F238E27FC236}">
                <a16:creationId xmlns:a16="http://schemas.microsoft.com/office/drawing/2014/main" id="{044994C0-B664-42BB-85A8-2E842CBE2B3A}"/>
              </a:ext>
            </a:extLst>
          </p:cNvPr>
          <p:cNvSpPr>
            <a:spLocks noChangeArrowheads="1"/>
          </p:cNvSpPr>
          <p:nvPr/>
        </p:nvSpPr>
        <p:spPr bwMode="auto">
          <a:xfrm>
            <a:off x="1751112" y="5373216"/>
            <a:ext cx="228600" cy="304800"/>
          </a:xfrm>
          <a:prstGeom prst="downArrow">
            <a:avLst>
              <a:gd name="adj1" fmla="val 50000"/>
              <a:gd name="adj2" fmla="val 33333"/>
            </a:avLst>
          </a:prstGeom>
          <a:solidFill>
            <a:schemeClr val="accent1"/>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endParaRPr lang="ko-KR" altLang="en-US" sz="2400">
              <a:ea typeface="굴림" panose="020B0600000101010101" pitchFamily="50" charset="-127"/>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70E73991-7E7B-4477-A75E-9F5D52671121}"/>
              </a:ext>
            </a:extLst>
          </p:cNvPr>
          <p:cNvSpPr>
            <a:spLocks noGrp="1" noChangeArrowheads="1"/>
          </p:cNvSpPr>
          <p:nvPr>
            <p:ph type="title"/>
          </p:nvPr>
        </p:nvSpPr>
        <p:spPr>
          <a:xfrm>
            <a:off x="609600" y="838200"/>
            <a:ext cx="7772400" cy="685800"/>
          </a:xfrm>
        </p:spPr>
        <p:txBody>
          <a:bodyPr/>
          <a:lstStyle/>
          <a:p>
            <a:r>
              <a:rPr lang="en-US" altLang="ko-KR">
                <a:ea typeface="굴림" panose="020B0600000101010101" pitchFamily="50" charset="-127"/>
              </a:rPr>
              <a:t>Real Life Dual Task</a:t>
            </a:r>
          </a:p>
        </p:txBody>
      </p:sp>
      <p:sp>
        <p:nvSpPr>
          <p:cNvPr id="65539" name="Content Placeholder 2">
            <a:extLst>
              <a:ext uri="{FF2B5EF4-FFF2-40B4-BE49-F238E27FC236}">
                <a16:creationId xmlns:a16="http://schemas.microsoft.com/office/drawing/2014/main" id="{80BBBD10-AA65-4EA4-A790-BF23F327DB9A}"/>
              </a:ext>
            </a:extLst>
          </p:cNvPr>
          <p:cNvSpPr>
            <a:spLocks noGrp="1" noChangeArrowheads="1"/>
          </p:cNvSpPr>
          <p:nvPr>
            <p:ph idx="1"/>
          </p:nvPr>
        </p:nvSpPr>
        <p:spPr/>
        <p:txBody>
          <a:bodyPr/>
          <a:lstStyle/>
          <a:p>
            <a:r>
              <a:rPr lang="en-US" altLang="ko-KR">
                <a:ea typeface="굴림" panose="020B0600000101010101" pitchFamily="50" charset="-127"/>
              </a:rPr>
              <a:t>Driving and</a:t>
            </a:r>
          </a:p>
          <a:p>
            <a:pPr lvl="1"/>
            <a:r>
              <a:rPr lang="en-US" altLang="ko-KR">
                <a:ea typeface="굴림" panose="020B0600000101010101" pitchFamily="50" charset="-127"/>
              </a:rPr>
              <a:t>Cell phones</a:t>
            </a:r>
          </a:p>
          <a:p>
            <a:pPr lvl="1"/>
            <a:r>
              <a:rPr lang="en-US" altLang="ko-KR">
                <a:ea typeface="굴림" panose="020B0600000101010101" pitchFamily="50" charset="-127"/>
              </a:rPr>
              <a:t>Adjusting music</a:t>
            </a:r>
          </a:p>
          <a:p>
            <a:pPr lvl="1"/>
            <a:r>
              <a:rPr lang="en-US" altLang="ko-KR">
                <a:ea typeface="굴림" panose="020B0600000101010101" pitchFamily="50" charset="-127"/>
              </a:rPr>
              <a:t>Watching the scenery</a:t>
            </a:r>
          </a:p>
          <a:p>
            <a:r>
              <a:rPr lang="en-US" altLang="ko-KR">
                <a:ea typeface="굴림" panose="020B0600000101010101" pitchFamily="50" charset="-127"/>
              </a:rPr>
              <a:t>Almost 80 % of crashes and 65 % of near-crashes involved some form of driver inattention within three seconds of the event</a:t>
            </a:r>
          </a:p>
          <a:p>
            <a:pPr lvl="1">
              <a:buFontTx/>
              <a:buNone/>
            </a:pPr>
            <a:endParaRPr lang="en-US" altLang="ko-KR">
              <a:ea typeface="굴림" panose="020B0600000101010101" pitchFamily="50" charset="-127"/>
            </a:endParaRPr>
          </a:p>
          <a:p>
            <a:pPr lvl="1"/>
            <a:endParaRPr lang="ko-KR" altLang="en-US">
              <a:ea typeface="굴림" panose="020B0600000101010101" pitchFamily="50" charset="-127"/>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C820EA8E-4F9D-4495-9C07-FC698B8FAEDA}"/>
              </a:ext>
            </a:extLst>
          </p:cNvPr>
          <p:cNvSpPr>
            <a:spLocks noGrp="1" noChangeArrowheads="1"/>
          </p:cNvSpPr>
          <p:nvPr>
            <p:ph type="title"/>
          </p:nvPr>
        </p:nvSpPr>
        <p:spPr/>
        <p:txBody>
          <a:bodyPr/>
          <a:lstStyle/>
          <a:p>
            <a:r>
              <a:rPr lang="en-US" altLang="ko-KR">
                <a:ea typeface="굴림" panose="020B0600000101010101" pitchFamily="50" charset="-127"/>
              </a:rPr>
              <a:t>Strayer &amp; Drews (2007)</a:t>
            </a:r>
          </a:p>
        </p:txBody>
      </p:sp>
      <p:sp>
        <p:nvSpPr>
          <p:cNvPr id="67587" name="Content Placeholder 2">
            <a:extLst>
              <a:ext uri="{FF2B5EF4-FFF2-40B4-BE49-F238E27FC236}">
                <a16:creationId xmlns:a16="http://schemas.microsoft.com/office/drawing/2014/main" id="{180BE2ED-CC7F-4EB8-BB5A-0E68A559B117}"/>
              </a:ext>
            </a:extLst>
          </p:cNvPr>
          <p:cNvSpPr>
            <a:spLocks noGrp="1" noChangeArrowheads="1"/>
          </p:cNvSpPr>
          <p:nvPr>
            <p:ph idx="1"/>
          </p:nvPr>
        </p:nvSpPr>
        <p:spPr/>
        <p:txBody>
          <a:bodyPr/>
          <a:lstStyle/>
          <a:p>
            <a:r>
              <a:rPr lang="en-US" altLang="ko-KR">
                <a:ea typeface="굴림" panose="020B0600000101010101" pitchFamily="50" charset="-127"/>
              </a:rPr>
              <a:t>Naturalistic Observation of cell phone use and driver behavior</a:t>
            </a:r>
          </a:p>
          <a:p>
            <a:endParaRPr lang="ko-KR" altLang="en-US">
              <a:ea typeface="굴림" panose="020B0600000101010101" pitchFamily="50" charset="-127"/>
            </a:endParaRPr>
          </a:p>
        </p:txBody>
      </p:sp>
      <p:graphicFrame>
        <p:nvGraphicFramePr>
          <p:cNvPr id="4" name="Table 3">
            <a:extLst>
              <a:ext uri="{FF2B5EF4-FFF2-40B4-BE49-F238E27FC236}">
                <a16:creationId xmlns:a16="http://schemas.microsoft.com/office/drawing/2014/main" id="{62E95652-2643-484C-BAC2-2C3C2E81B265}"/>
              </a:ext>
            </a:extLst>
          </p:cNvPr>
          <p:cNvGraphicFramePr>
            <a:graphicFrameLocks noGrp="1"/>
          </p:cNvGraphicFramePr>
          <p:nvPr>
            <p:extLst>
              <p:ext uri="{D42A27DB-BD31-4B8C-83A1-F6EECF244321}">
                <p14:modId xmlns:p14="http://schemas.microsoft.com/office/powerpoint/2010/main" val="2143809243"/>
              </p:ext>
            </p:extLst>
          </p:nvPr>
        </p:nvGraphicFramePr>
        <p:xfrm>
          <a:off x="1219200" y="3140969"/>
          <a:ext cx="6858000" cy="2232248"/>
        </p:xfrm>
        <a:graphic>
          <a:graphicData uri="http://schemas.openxmlformats.org/drawingml/2006/table">
            <a:tbl>
              <a:tblPr/>
              <a:tblGrid>
                <a:gridCol w="2811463">
                  <a:extLst>
                    <a:ext uri="{9D8B030D-6E8A-4147-A177-3AD203B41FA5}">
                      <a16:colId xmlns:a16="http://schemas.microsoft.com/office/drawing/2014/main" val="20000"/>
                    </a:ext>
                  </a:extLst>
                </a:gridCol>
                <a:gridCol w="1792287">
                  <a:extLst>
                    <a:ext uri="{9D8B030D-6E8A-4147-A177-3AD203B41FA5}">
                      <a16:colId xmlns:a16="http://schemas.microsoft.com/office/drawing/2014/main" val="20001"/>
                    </a:ext>
                  </a:extLst>
                </a:gridCol>
                <a:gridCol w="2254250">
                  <a:extLst>
                    <a:ext uri="{9D8B030D-6E8A-4147-A177-3AD203B41FA5}">
                      <a16:colId xmlns:a16="http://schemas.microsoft.com/office/drawing/2014/main" val="20002"/>
                    </a:ext>
                  </a:extLst>
                </a:gridCol>
              </a:tblGrid>
              <a:tr h="1116124">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ko-KR" altLang="en-US" sz="3400" b="0" i="0" u="none" strike="noStrike" cap="none" normalizeH="0" baseline="0" dirty="0">
                          <a:ln>
                            <a:noFill/>
                          </a:ln>
                          <a:solidFill>
                            <a:srgbClr val="000000"/>
                          </a:solidFill>
                          <a:effectLst/>
                          <a:latin typeface="Times New Roman"/>
                          <a:ea typeface="굴림" charset="-127"/>
                          <a:cs typeface="Arial" charset="0"/>
                        </a:rPr>
                        <a:t> </a:t>
                      </a:r>
                      <a:endParaRPr kumimoji="0" lang="ko-KR" altLang="en-US" sz="3400" b="0" i="0" u="none" strike="noStrike" cap="none" normalizeH="0" baseline="0" dirty="0">
                        <a:ln>
                          <a:noFill/>
                        </a:ln>
                        <a:solidFill>
                          <a:srgbClr val="000000"/>
                        </a:solidFill>
                        <a:effectLst/>
                        <a:latin typeface="Times New Roman" pitchFamily="18" charset="0"/>
                        <a:ea typeface="굴림" charset="-127"/>
                        <a:cs typeface="Arial" charset="0"/>
                      </a:endParaRP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3400" b="0" i="0" u="none" strike="noStrike" cap="none" normalizeH="0" baseline="0" dirty="0">
                          <a:ln>
                            <a:noFill/>
                          </a:ln>
                          <a:solidFill>
                            <a:srgbClr val="000000"/>
                          </a:solidFill>
                          <a:effectLst/>
                          <a:latin typeface="Times New Roman" pitchFamily="18" charset="0"/>
                          <a:ea typeface="굴림" charset="-127"/>
                          <a:cs typeface="Arial" charset="0"/>
                        </a:rPr>
                        <a:t>Failed to stop</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3400" b="0" i="0" u="none" strike="noStrike" cap="none" normalizeH="0" baseline="0">
                          <a:ln>
                            <a:noFill/>
                          </a:ln>
                          <a:solidFill>
                            <a:srgbClr val="000000"/>
                          </a:solidFill>
                          <a:effectLst/>
                          <a:latin typeface="Times New Roman" pitchFamily="18" charset="0"/>
                          <a:ea typeface="굴림" charset="-127"/>
                          <a:cs typeface="Arial" charset="0"/>
                        </a:rPr>
                        <a:t>Stopped properly</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062">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3400" b="0" i="0" u="none" strike="noStrike" cap="none" normalizeH="0" baseline="0">
                          <a:ln>
                            <a:noFill/>
                          </a:ln>
                          <a:solidFill>
                            <a:srgbClr val="000000"/>
                          </a:solidFill>
                          <a:effectLst/>
                          <a:latin typeface="Times New Roman" pitchFamily="18" charset="0"/>
                          <a:ea typeface="굴림" charset="-127"/>
                          <a:cs typeface="Arial" charset="0"/>
                        </a:rPr>
                        <a:t>On Cell Phone</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3400" b="0" i="0" u="none" strike="noStrike" cap="none" normalizeH="0" baseline="0">
                          <a:ln>
                            <a:noFill/>
                          </a:ln>
                          <a:solidFill>
                            <a:srgbClr val="000000"/>
                          </a:solidFill>
                          <a:effectLst/>
                          <a:latin typeface="Times New Roman" pitchFamily="18" charset="0"/>
                          <a:ea typeface="굴림" charset="-127"/>
                          <a:cs typeface="Arial" charset="0"/>
                        </a:rPr>
                        <a:t>82</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3400" b="0" i="0" u="none" strike="noStrike" cap="none" normalizeH="0" baseline="0">
                          <a:ln>
                            <a:noFill/>
                          </a:ln>
                          <a:solidFill>
                            <a:srgbClr val="000000"/>
                          </a:solidFill>
                          <a:effectLst/>
                          <a:latin typeface="Times New Roman" pitchFamily="18" charset="0"/>
                          <a:ea typeface="굴림" charset="-127"/>
                          <a:cs typeface="Arial" charset="0"/>
                        </a:rPr>
                        <a:t>28</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8062">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3400" b="0" i="0" u="none" strike="noStrike" cap="none" normalizeH="0" baseline="0">
                          <a:ln>
                            <a:noFill/>
                          </a:ln>
                          <a:solidFill>
                            <a:srgbClr val="000000"/>
                          </a:solidFill>
                          <a:effectLst/>
                          <a:latin typeface="Times New Roman" pitchFamily="18" charset="0"/>
                          <a:ea typeface="굴림" charset="-127"/>
                          <a:cs typeface="Arial" charset="0"/>
                        </a:rPr>
                        <a:t>No Cell Phone</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3400" b="0" i="0" u="none" strike="noStrike" cap="none" normalizeH="0" baseline="0">
                          <a:ln>
                            <a:noFill/>
                          </a:ln>
                          <a:solidFill>
                            <a:srgbClr val="000000"/>
                          </a:solidFill>
                          <a:effectLst/>
                          <a:latin typeface="Times New Roman" pitchFamily="18" charset="0"/>
                          <a:ea typeface="굴림" charset="-127"/>
                          <a:cs typeface="Arial" charset="0"/>
                        </a:rPr>
                        <a:t>352</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ko-KR" sz="3400" b="0" i="0" u="none" strike="noStrike" cap="none" normalizeH="0" baseline="0" dirty="0">
                          <a:ln>
                            <a:noFill/>
                          </a:ln>
                          <a:solidFill>
                            <a:srgbClr val="000000"/>
                          </a:solidFill>
                          <a:effectLst/>
                          <a:latin typeface="Times New Roman" pitchFamily="18" charset="0"/>
                          <a:ea typeface="굴림" charset="-127"/>
                          <a:cs typeface="Arial" charset="0"/>
                        </a:rPr>
                        <a:t>1286</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52BBE445-52BC-430A-981F-7F18943B9766}"/>
              </a:ext>
            </a:extLst>
          </p:cNvPr>
          <p:cNvSpPr>
            <a:spLocks noGrp="1" noChangeArrowheads="1"/>
          </p:cNvSpPr>
          <p:nvPr>
            <p:ph type="title"/>
          </p:nvPr>
        </p:nvSpPr>
        <p:spPr/>
        <p:txBody>
          <a:bodyPr/>
          <a:lstStyle/>
          <a:p>
            <a:r>
              <a:rPr lang="en-US" altLang="ko-KR">
                <a:ea typeface="굴림" panose="020B0600000101010101" pitchFamily="50" charset="-127"/>
              </a:rPr>
              <a:t>Strayer &amp; Drews (2007) Results</a:t>
            </a:r>
          </a:p>
        </p:txBody>
      </p:sp>
      <p:sp>
        <p:nvSpPr>
          <p:cNvPr id="69635" name="Content Placeholder 2">
            <a:extLst>
              <a:ext uri="{FF2B5EF4-FFF2-40B4-BE49-F238E27FC236}">
                <a16:creationId xmlns:a16="http://schemas.microsoft.com/office/drawing/2014/main" id="{D82AEDDF-BC4B-4C61-9FC5-E95A16C8673D}"/>
              </a:ext>
            </a:extLst>
          </p:cNvPr>
          <p:cNvSpPr>
            <a:spLocks noGrp="1" noChangeArrowheads="1"/>
          </p:cNvSpPr>
          <p:nvPr>
            <p:ph idx="1"/>
          </p:nvPr>
        </p:nvSpPr>
        <p:spPr/>
        <p:txBody>
          <a:bodyPr/>
          <a:lstStyle/>
          <a:p>
            <a:r>
              <a:rPr lang="en-US" altLang="ko-KR" sz="3200">
                <a:ea typeface="굴림" panose="020B0600000101010101" pitchFamily="50" charset="-127"/>
              </a:rPr>
              <a:t>Impact of hands free cell phone conversations on simulated driving:</a:t>
            </a:r>
          </a:p>
          <a:p>
            <a:pPr lvl="1"/>
            <a:r>
              <a:rPr lang="en-US" altLang="ko-KR">
                <a:ea typeface="굴림" panose="020B0600000101010101" pitchFamily="50" charset="-127"/>
              </a:rPr>
              <a:t>Cell-phone conversation led to inattentional-blindness</a:t>
            </a:r>
          </a:p>
          <a:p>
            <a:pPr lvl="1"/>
            <a:r>
              <a:rPr lang="en-US" altLang="ko-KR">
                <a:ea typeface="굴림" panose="020B0600000101010101" pitchFamily="50" charset="-127"/>
              </a:rPr>
              <a:t>Even if they looked at an object, participant did not remember the object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5E1A3AE1-34CA-49CC-AF2D-610010576123}"/>
              </a:ext>
            </a:extLst>
          </p:cNvPr>
          <p:cNvSpPr>
            <a:spLocks noGrp="1" noChangeArrowheads="1"/>
          </p:cNvSpPr>
          <p:nvPr>
            <p:ph type="title"/>
          </p:nvPr>
        </p:nvSpPr>
        <p:spPr>
          <a:xfrm>
            <a:off x="228600" y="838200"/>
            <a:ext cx="8610600" cy="685800"/>
          </a:xfrm>
        </p:spPr>
        <p:txBody>
          <a:bodyPr/>
          <a:lstStyle/>
          <a:p>
            <a:r>
              <a:rPr lang="en-US" altLang="ko-KR" b="0">
                <a:ea typeface="굴림" panose="020B0600000101010101" pitchFamily="50" charset="-127"/>
                <a:cs typeface="Times New Roman" panose="02020603050405020304" pitchFamily="18" charset="0"/>
              </a:rPr>
              <a:t>Attention Deficit Hyperactivity Disorder (ADHD)</a:t>
            </a:r>
          </a:p>
        </p:txBody>
      </p:sp>
      <p:sp>
        <p:nvSpPr>
          <p:cNvPr id="103427" name="Rectangle 3">
            <a:extLst>
              <a:ext uri="{FF2B5EF4-FFF2-40B4-BE49-F238E27FC236}">
                <a16:creationId xmlns:a16="http://schemas.microsoft.com/office/drawing/2014/main" id="{624C35AF-3C00-4156-83E5-0D14301402D5}"/>
              </a:ext>
            </a:extLst>
          </p:cNvPr>
          <p:cNvSpPr>
            <a:spLocks noGrp="1" noChangeArrowheads="1"/>
          </p:cNvSpPr>
          <p:nvPr>
            <p:ph type="body" idx="1"/>
          </p:nvPr>
        </p:nvSpPr>
        <p:spPr>
          <a:xfrm>
            <a:off x="685800" y="1905000"/>
            <a:ext cx="7772400" cy="4267200"/>
          </a:xfrm>
        </p:spPr>
        <p:txBody>
          <a:bodyPr/>
          <a:lstStyle/>
          <a:p>
            <a:r>
              <a:rPr lang="en-US" altLang="ko-KR" sz="3200">
                <a:ea typeface="굴림" panose="020B0600000101010101" pitchFamily="50" charset="-127"/>
                <a:cs typeface="Times New Roman" panose="02020603050405020304" pitchFamily="18" charset="0"/>
              </a:rPr>
              <a:t>Symptoms</a:t>
            </a:r>
          </a:p>
          <a:p>
            <a:pPr lvl="1"/>
            <a:r>
              <a:rPr lang="en-US" altLang="ko-KR" sz="2800">
                <a:ea typeface="굴림" panose="020B0600000101010101" pitchFamily="50" charset="-127"/>
                <a:cs typeface="Times New Roman" panose="02020603050405020304" pitchFamily="18" charset="0"/>
              </a:rPr>
              <a:t>Inattention</a:t>
            </a:r>
          </a:p>
          <a:p>
            <a:pPr lvl="1"/>
            <a:r>
              <a:rPr lang="en-US" altLang="ko-KR" sz="2800">
                <a:ea typeface="굴림" panose="020B0600000101010101" pitchFamily="50" charset="-127"/>
                <a:cs typeface="Times New Roman" panose="02020603050405020304" pitchFamily="18" charset="0"/>
              </a:rPr>
              <a:t>Hyperactivity </a:t>
            </a:r>
          </a:p>
          <a:p>
            <a:pPr lvl="1"/>
            <a:r>
              <a:rPr lang="en-US" altLang="ko-KR" sz="2800">
                <a:ea typeface="굴림" panose="020B0600000101010101" pitchFamily="50" charset="-127"/>
                <a:cs typeface="Times New Roman" panose="02020603050405020304" pitchFamily="18" charset="0"/>
              </a:rPr>
              <a:t>Impulsivity </a:t>
            </a:r>
          </a:p>
          <a:p>
            <a:pPr lvl="1"/>
            <a:r>
              <a:rPr lang="en-US" altLang="ko-KR" sz="2800">
                <a:ea typeface="굴림" panose="020B0600000101010101" pitchFamily="50" charset="-127"/>
                <a:cs typeface="Times New Roman" panose="02020603050405020304" pitchFamily="18" charset="0"/>
              </a:rPr>
              <a:t>Not everyone who is overly hyperactive, inattentive, or impulsive has ADHD</a:t>
            </a:r>
          </a:p>
          <a:p>
            <a:pPr lvl="1"/>
            <a:r>
              <a:rPr lang="en-US" altLang="ko-KR" sz="2800">
                <a:ea typeface="굴림" panose="020B0600000101010101" pitchFamily="50" charset="-127"/>
                <a:cs typeface="Times New Roman" panose="02020603050405020304" pitchFamily="18" charset="0"/>
              </a:rPr>
              <a:t>Behavior must be demonstrated to a degree that is inappropriate for the person's age </a:t>
            </a:r>
          </a:p>
        </p:txBody>
      </p:sp>
      <p:sp>
        <p:nvSpPr>
          <p:cNvPr id="71684" name="FlagCount" hidden="1">
            <a:hlinkClick r:id="rId3" action="ppaction://hlinkfile"/>
            <a:extLst>
              <a:ext uri="{FF2B5EF4-FFF2-40B4-BE49-F238E27FC236}">
                <a16:creationId xmlns:a16="http://schemas.microsoft.com/office/drawing/2014/main" id="{924D4AA1-2FD3-4C5C-AD58-BDBE5303517B}"/>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r>
              <a:rPr lang="en-US" altLang="ko-KR" sz="1400" b="1">
                <a:latin typeface="Tahoma" panose="020B0604030504040204" pitchFamily="34" charset="0"/>
                <a:ea typeface="굴림" panose="020B0600000101010101" pitchFamily="50" charset="-127"/>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342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342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342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342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34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4EC259E-57B5-4138-82D2-A8D46B878DF9}"/>
              </a:ext>
            </a:extLst>
          </p:cNvPr>
          <p:cNvSpPr>
            <a:spLocks noGrp="1" noChangeArrowheads="1"/>
          </p:cNvSpPr>
          <p:nvPr>
            <p:ph type="title"/>
          </p:nvPr>
        </p:nvSpPr>
        <p:spPr/>
        <p:txBody>
          <a:bodyPr/>
          <a:lstStyle/>
          <a:p>
            <a:r>
              <a:rPr lang="en-US" altLang="ko-KR" b="0">
                <a:ea typeface="굴림" panose="020B0600000101010101" pitchFamily="50" charset="-127"/>
              </a:rPr>
              <a:t>Priming</a:t>
            </a:r>
          </a:p>
        </p:txBody>
      </p:sp>
      <p:sp>
        <p:nvSpPr>
          <p:cNvPr id="7171" name="Rectangle 3">
            <a:extLst>
              <a:ext uri="{FF2B5EF4-FFF2-40B4-BE49-F238E27FC236}">
                <a16:creationId xmlns:a16="http://schemas.microsoft.com/office/drawing/2014/main" id="{A894701F-7B45-431E-80F3-5F9249C086EC}"/>
              </a:ext>
            </a:extLst>
          </p:cNvPr>
          <p:cNvSpPr>
            <a:spLocks noGrp="1" noChangeArrowheads="1"/>
          </p:cNvSpPr>
          <p:nvPr>
            <p:ph type="body" idx="1"/>
          </p:nvPr>
        </p:nvSpPr>
        <p:spPr/>
        <p:txBody>
          <a:bodyPr/>
          <a:lstStyle/>
          <a:p>
            <a:pPr>
              <a:buFontTx/>
              <a:buNone/>
            </a:pPr>
            <a:r>
              <a:rPr lang="en-US" altLang="ko-KR" sz="3200">
                <a:ea typeface="굴림" panose="020B0600000101010101" pitchFamily="50" charset="-127"/>
              </a:rPr>
              <a:t>BREAD					</a:t>
            </a:r>
          </a:p>
          <a:p>
            <a:endParaRPr lang="en-US" altLang="ko-KR" sz="3200">
              <a:ea typeface="굴림" panose="020B0600000101010101" pitchFamily="50" charset="-127"/>
            </a:endParaRPr>
          </a:p>
          <a:p>
            <a:pPr>
              <a:buFontTx/>
              <a:buNone/>
            </a:pPr>
            <a:r>
              <a:rPr lang="en-US" altLang="ko-KR" sz="3200">
                <a:ea typeface="굴림" panose="020B0600000101010101" pitchFamily="50" charset="-127"/>
              </a:rPr>
              <a:t>BUTTER</a:t>
            </a:r>
            <a:r>
              <a:rPr lang="en-US" altLang="ko-KR" sz="3200">
                <a:solidFill>
                  <a:schemeClr val="bg1"/>
                </a:solidFill>
                <a:ea typeface="굴림" panose="020B0600000101010101" pitchFamily="50" charset="-127"/>
              </a:rPr>
              <a:t>	</a:t>
            </a:r>
            <a:r>
              <a:rPr lang="en-US" altLang="ko-KR">
                <a:solidFill>
                  <a:schemeClr val="bg1"/>
                </a:solidFill>
                <a:ea typeface="굴림" panose="020B0600000101010101" pitchFamily="50" charset="-127"/>
              </a:rPr>
              <a:t>		</a:t>
            </a:r>
            <a:endParaRPr lang="en-US" altLang="ko-KR">
              <a:ea typeface="굴림" panose="020B0600000101010101" pitchFamily="50" charset="-127"/>
            </a:endParaRPr>
          </a:p>
          <a:p>
            <a:endParaRPr lang="en-US" altLang="ko-KR">
              <a:solidFill>
                <a:schemeClr val="bg1"/>
              </a:solidFill>
              <a:ea typeface="굴림" panose="020B0600000101010101" pitchFamily="50" charset="-127"/>
            </a:endParaRPr>
          </a:p>
          <a:p>
            <a:r>
              <a:rPr lang="en-US" altLang="ko-KR">
                <a:ea typeface="굴림" panose="020B0600000101010101" pitchFamily="50" charset="-127"/>
              </a:rPr>
              <a:t>How quickly do you process the second word?</a:t>
            </a:r>
          </a:p>
          <a:p>
            <a:r>
              <a:rPr lang="en-US" altLang="ko-KR">
                <a:ea typeface="굴림" panose="020B0600000101010101" pitchFamily="50" charset="-127"/>
              </a:rPr>
              <a:t>Faster if you have been primed with a related word.</a:t>
            </a:r>
          </a:p>
          <a:p>
            <a:endParaRPr lang="ko-KR" altLang="en-US">
              <a:ea typeface="굴림" panose="020B0600000101010101" pitchFamily="50" charset="-127"/>
            </a:endParaRPr>
          </a:p>
        </p:txBody>
      </p:sp>
      <p:sp>
        <p:nvSpPr>
          <p:cNvPr id="7173" name="Text Box 5">
            <a:extLst>
              <a:ext uri="{FF2B5EF4-FFF2-40B4-BE49-F238E27FC236}">
                <a16:creationId xmlns:a16="http://schemas.microsoft.com/office/drawing/2014/main" id="{9365D9E1-9977-449D-A620-4AD51B43CDF9}"/>
              </a:ext>
            </a:extLst>
          </p:cNvPr>
          <p:cNvSpPr txBox="1">
            <a:spLocks noChangeArrowheads="1"/>
          </p:cNvSpPr>
          <p:nvPr/>
        </p:nvSpPr>
        <p:spPr bwMode="auto">
          <a:xfrm>
            <a:off x="3200400" y="1676400"/>
            <a:ext cx="1828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ko-KR" sz="3200">
                <a:ea typeface="굴림" panose="020B0600000101010101" pitchFamily="50" charset="-127"/>
              </a:rPr>
              <a:t>NURSE</a:t>
            </a:r>
          </a:p>
        </p:txBody>
      </p:sp>
      <p:sp>
        <p:nvSpPr>
          <p:cNvPr id="7174" name="Text Box 6">
            <a:extLst>
              <a:ext uri="{FF2B5EF4-FFF2-40B4-BE49-F238E27FC236}">
                <a16:creationId xmlns:a16="http://schemas.microsoft.com/office/drawing/2014/main" id="{B5BB603E-41BA-4479-9EC5-72A6ED3924A8}"/>
              </a:ext>
            </a:extLst>
          </p:cNvPr>
          <p:cNvSpPr txBox="1">
            <a:spLocks noChangeArrowheads="1"/>
          </p:cNvSpPr>
          <p:nvPr/>
        </p:nvSpPr>
        <p:spPr bwMode="auto">
          <a:xfrm>
            <a:off x="3162300" y="2819400"/>
            <a:ext cx="1905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ko-KR" sz="3200">
                <a:ea typeface="굴림" panose="020B0600000101010101" pitchFamily="50" charset="-127"/>
              </a:rPr>
              <a:t>DOCTOR</a:t>
            </a:r>
          </a:p>
        </p:txBody>
      </p:sp>
      <p:sp>
        <p:nvSpPr>
          <p:cNvPr id="7175" name="Text Box 7">
            <a:extLst>
              <a:ext uri="{FF2B5EF4-FFF2-40B4-BE49-F238E27FC236}">
                <a16:creationId xmlns:a16="http://schemas.microsoft.com/office/drawing/2014/main" id="{719785AA-706C-45E8-A76E-D45B9AA009BA}"/>
              </a:ext>
            </a:extLst>
          </p:cNvPr>
          <p:cNvSpPr txBox="1">
            <a:spLocks noChangeArrowheads="1"/>
          </p:cNvSpPr>
          <p:nvPr/>
        </p:nvSpPr>
        <p:spPr bwMode="auto">
          <a:xfrm>
            <a:off x="5638800" y="1676400"/>
            <a:ext cx="1828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ko-KR" sz="3200">
                <a:ea typeface="굴림" panose="020B0600000101010101" pitchFamily="50" charset="-127"/>
              </a:rPr>
              <a:t>CAT</a:t>
            </a:r>
          </a:p>
        </p:txBody>
      </p:sp>
      <p:sp>
        <p:nvSpPr>
          <p:cNvPr id="7176" name="Text Box 8">
            <a:extLst>
              <a:ext uri="{FF2B5EF4-FFF2-40B4-BE49-F238E27FC236}">
                <a16:creationId xmlns:a16="http://schemas.microsoft.com/office/drawing/2014/main" id="{3625B793-9EB5-479F-9B65-CEE386C0C60D}"/>
              </a:ext>
            </a:extLst>
          </p:cNvPr>
          <p:cNvSpPr txBox="1">
            <a:spLocks noChangeArrowheads="1"/>
          </p:cNvSpPr>
          <p:nvPr/>
        </p:nvSpPr>
        <p:spPr bwMode="auto">
          <a:xfrm>
            <a:off x="5638800" y="2819400"/>
            <a:ext cx="1828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ko-KR" sz="3200">
                <a:ea typeface="굴림" panose="020B0600000101010101" pitchFamily="50" charset="-127"/>
              </a:rPr>
              <a:t>DOG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0" presetClass="entr" presetSubtype="0" fill="hold" nodeType="afterEffect">
                                  <p:stCondLst>
                                    <p:cond delay="0"/>
                                  </p:stCondLst>
                                  <p:childTnLst>
                                    <p:set>
                                      <p:cBhvr>
                                        <p:cTn id="9" dur="1" fill="hold">
                                          <p:stCondLst>
                                            <p:cond delay="0"/>
                                          </p:stCondLst>
                                        </p:cTn>
                                        <p:tgtEl>
                                          <p:spTgt spid="7171">
                                            <p:txEl>
                                              <p:pRg st="2" end="2"/>
                                            </p:txEl>
                                          </p:spTgt>
                                        </p:tgtEl>
                                        <p:attrNameLst>
                                          <p:attrName>style.visibility</p:attrName>
                                        </p:attrNameLst>
                                      </p:cBhvr>
                                      <p:to>
                                        <p:strVal val="visible"/>
                                      </p:to>
                                    </p:set>
                                    <p:animEffect transition="in" filter="fade">
                                      <p:cBhvr>
                                        <p:cTn id="10" dur="2000"/>
                                        <p:tgtEl>
                                          <p:spTgt spid="717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3">
                                            <p:txEl>
                                              <p:pRg st="0" end="0"/>
                                            </p:txEl>
                                          </p:spTgt>
                                        </p:tgtEl>
                                        <p:attrNameLst>
                                          <p:attrName>style.visibility</p:attrName>
                                        </p:attrNameLst>
                                      </p:cBhvr>
                                      <p:to>
                                        <p:strVal val="visible"/>
                                      </p:to>
                                    </p:set>
                                  </p:childTnLst>
                                </p:cTn>
                              </p:par>
                            </p:childTnLst>
                          </p:cTn>
                        </p:par>
                        <p:par>
                          <p:cTn id="15" fill="hold" nodeType="afterGroup">
                            <p:stCondLst>
                              <p:cond delay="0"/>
                            </p:stCondLst>
                            <p:childTnLst>
                              <p:par>
                                <p:cTn id="16" presetID="10" presetClass="entr" presetSubtype="0" fill="hold" grpId="0" nodeType="afterEffect">
                                  <p:stCondLst>
                                    <p:cond delay="0"/>
                                  </p:stCondLst>
                                  <p:childTnLst>
                                    <p:set>
                                      <p:cBhvr>
                                        <p:cTn id="17" dur="1" fill="hold">
                                          <p:stCondLst>
                                            <p:cond delay="0"/>
                                          </p:stCondLst>
                                        </p:cTn>
                                        <p:tgtEl>
                                          <p:spTgt spid="7174"/>
                                        </p:tgtEl>
                                        <p:attrNameLst>
                                          <p:attrName>style.visibility</p:attrName>
                                        </p:attrNameLst>
                                      </p:cBhvr>
                                      <p:to>
                                        <p:strVal val="visible"/>
                                      </p:to>
                                    </p:set>
                                    <p:animEffect transition="in" filter="fade">
                                      <p:cBhvr>
                                        <p:cTn id="18" dur="2000"/>
                                        <p:tgtEl>
                                          <p:spTgt spid="717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5">
                                            <p:txEl>
                                              <p:pRg st="0" end="0"/>
                                            </p:txEl>
                                          </p:spTgt>
                                        </p:tgtEl>
                                        <p:attrNameLst>
                                          <p:attrName>style.visibility</p:attrName>
                                        </p:attrNameLst>
                                      </p:cBhvr>
                                      <p:to>
                                        <p:strVal val="visible"/>
                                      </p:to>
                                    </p:set>
                                  </p:childTnLst>
                                </p:cTn>
                              </p:par>
                            </p:childTnLst>
                          </p:cTn>
                        </p:par>
                        <p:par>
                          <p:cTn id="23" fill="hold" nodeType="afterGroup">
                            <p:stCondLst>
                              <p:cond delay="0"/>
                            </p:stCondLst>
                            <p:childTnLst>
                              <p:par>
                                <p:cTn id="24" presetID="10" presetClass="entr" presetSubtype="0" fill="hold" grpId="0" nodeType="afterEffect">
                                  <p:stCondLst>
                                    <p:cond delay="0"/>
                                  </p:stCondLst>
                                  <p:childTnLst>
                                    <p:set>
                                      <p:cBhvr>
                                        <p:cTn id="25" dur="1" fill="hold">
                                          <p:stCondLst>
                                            <p:cond delay="0"/>
                                          </p:stCondLst>
                                        </p:cTn>
                                        <p:tgtEl>
                                          <p:spTgt spid="7176">
                                            <p:txEl>
                                              <p:pRg st="0" end="0"/>
                                            </p:txEl>
                                          </p:spTgt>
                                        </p:tgtEl>
                                        <p:attrNameLst>
                                          <p:attrName>style.visibility</p:attrName>
                                        </p:attrNameLst>
                                      </p:cBhvr>
                                      <p:to>
                                        <p:strVal val="visible"/>
                                      </p:to>
                                    </p:set>
                                    <p:animEffect transition="in" filter="fade">
                                      <p:cBhvr>
                                        <p:cTn id="26" dur="2000"/>
                                        <p:tgtEl>
                                          <p:spTgt spid="7176">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allAtOnce"/>
      <p:bldP spid="7174" grpId="0"/>
      <p:bldP spid="7175" grpId="0" build="allAtOnce"/>
      <p:bldP spid="7176"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1B2716F-3604-46FF-B6E8-438987F1D40B}"/>
              </a:ext>
            </a:extLst>
          </p:cNvPr>
          <p:cNvSpPr>
            <a:spLocks noGrp="1" noChangeArrowheads="1"/>
          </p:cNvSpPr>
          <p:nvPr>
            <p:ph type="title"/>
          </p:nvPr>
        </p:nvSpPr>
        <p:spPr/>
        <p:txBody>
          <a:bodyPr/>
          <a:lstStyle/>
          <a:p>
            <a:endParaRPr lang="ko-KR" altLang="en-US">
              <a:ea typeface="굴림" panose="020B0600000101010101" pitchFamily="50" charset="-127"/>
            </a:endParaRPr>
          </a:p>
        </p:txBody>
      </p:sp>
      <p:sp>
        <p:nvSpPr>
          <p:cNvPr id="7173" name="Text Box 5">
            <a:extLst>
              <a:ext uri="{FF2B5EF4-FFF2-40B4-BE49-F238E27FC236}">
                <a16:creationId xmlns:a16="http://schemas.microsoft.com/office/drawing/2014/main" id="{FC3A9537-FCCD-40BE-AC32-5EBF6B5B35F4}"/>
              </a:ext>
            </a:extLst>
          </p:cNvPr>
          <p:cNvSpPr txBox="1">
            <a:spLocks noChangeArrowheads="1"/>
          </p:cNvSpPr>
          <p:nvPr/>
        </p:nvSpPr>
        <p:spPr bwMode="auto">
          <a:xfrm>
            <a:off x="3419475" y="2924175"/>
            <a:ext cx="2520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ko-KR" sz="4400">
                <a:ea typeface="굴림" panose="020B0600000101010101" pitchFamily="50" charset="-127"/>
              </a:rPr>
              <a:t>NURSE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BB9AA0E-1E16-46A8-8945-83E65FFC9B84}"/>
              </a:ext>
            </a:extLst>
          </p:cNvPr>
          <p:cNvSpPr>
            <a:spLocks noGrp="1" noChangeArrowheads="1"/>
          </p:cNvSpPr>
          <p:nvPr>
            <p:ph type="title"/>
          </p:nvPr>
        </p:nvSpPr>
        <p:spPr/>
        <p:txBody>
          <a:bodyPr/>
          <a:lstStyle/>
          <a:p>
            <a:endParaRPr lang="ko-KR" altLang="en-US">
              <a:ea typeface="굴림" panose="020B0600000101010101" pitchFamily="50" charset="-127"/>
            </a:endParaRPr>
          </a:p>
        </p:txBody>
      </p:sp>
      <p:sp>
        <p:nvSpPr>
          <p:cNvPr id="7173" name="Text Box 5">
            <a:extLst>
              <a:ext uri="{FF2B5EF4-FFF2-40B4-BE49-F238E27FC236}">
                <a16:creationId xmlns:a16="http://schemas.microsoft.com/office/drawing/2014/main" id="{D9766D76-5BF7-4347-9FAE-B49CA95077B5}"/>
              </a:ext>
            </a:extLst>
          </p:cNvPr>
          <p:cNvSpPr txBox="1">
            <a:spLocks noChangeArrowheads="1"/>
          </p:cNvSpPr>
          <p:nvPr/>
        </p:nvSpPr>
        <p:spPr bwMode="auto">
          <a:xfrm>
            <a:off x="3419475" y="2924175"/>
            <a:ext cx="2520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ko-KR" sz="4400">
                <a:ea typeface="굴림" panose="020B0600000101010101" pitchFamily="50" charset="-127"/>
              </a:rPr>
              <a:t>DOCTOR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C60EDD2-C7BE-4B73-AAAB-37F24A892C9A}"/>
              </a:ext>
            </a:extLst>
          </p:cNvPr>
          <p:cNvSpPr>
            <a:spLocks noGrp="1" noChangeArrowheads="1"/>
          </p:cNvSpPr>
          <p:nvPr>
            <p:ph type="title"/>
          </p:nvPr>
        </p:nvSpPr>
        <p:spPr/>
        <p:txBody>
          <a:bodyPr/>
          <a:lstStyle/>
          <a:p>
            <a:r>
              <a:rPr lang="en-US" altLang="ko-KR" b="0">
                <a:ea typeface="굴림" panose="020B0600000101010101" pitchFamily="50" charset="-127"/>
              </a:rPr>
              <a:t>Marcel (1983)</a:t>
            </a:r>
          </a:p>
        </p:txBody>
      </p:sp>
      <p:graphicFrame>
        <p:nvGraphicFramePr>
          <p:cNvPr id="8325" name="Group 133">
            <a:extLst>
              <a:ext uri="{FF2B5EF4-FFF2-40B4-BE49-F238E27FC236}">
                <a16:creationId xmlns:a16="http://schemas.microsoft.com/office/drawing/2014/main" id="{D3C8CF33-66D7-4D9F-BA75-9532A99B86DC}"/>
              </a:ext>
            </a:extLst>
          </p:cNvPr>
          <p:cNvGraphicFramePr>
            <a:graphicFrameLocks noGrp="1"/>
          </p:cNvGraphicFramePr>
          <p:nvPr>
            <p:ph idx="1"/>
          </p:nvPr>
        </p:nvGraphicFramePr>
        <p:xfrm>
          <a:off x="457200" y="1752600"/>
          <a:ext cx="8229600" cy="4724401"/>
        </p:xfrm>
        <a:graphic>
          <a:graphicData uri="http://schemas.openxmlformats.org/drawingml/2006/table">
            <a:tbl>
              <a:tblPr/>
              <a:tblGrid>
                <a:gridCol w="2260600">
                  <a:extLst>
                    <a:ext uri="{9D8B030D-6E8A-4147-A177-3AD203B41FA5}">
                      <a16:colId xmlns:a16="http://schemas.microsoft.com/office/drawing/2014/main" val="20000"/>
                    </a:ext>
                  </a:extLst>
                </a:gridCol>
                <a:gridCol w="2976563">
                  <a:extLst>
                    <a:ext uri="{9D8B030D-6E8A-4147-A177-3AD203B41FA5}">
                      <a16:colId xmlns:a16="http://schemas.microsoft.com/office/drawing/2014/main" val="20001"/>
                    </a:ext>
                  </a:extLst>
                </a:gridCol>
                <a:gridCol w="2992437">
                  <a:extLst>
                    <a:ext uri="{9D8B030D-6E8A-4147-A177-3AD203B41FA5}">
                      <a16:colId xmlns:a16="http://schemas.microsoft.com/office/drawing/2014/main" val="20002"/>
                    </a:ext>
                  </a:extLst>
                </a:gridCol>
              </a:tblGrid>
              <a:tr h="1447800">
                <a:tc>
                  <a:txBody>
                    <a:bodyPr/>
                    <a:lstStyle>
                      <a:lvl1pPr eaLnBrk="0" hangingPunct="0">
                        <a:spcBef>
                          <a:spcPct val="20000"/>
                        </a:spcBef>
                        <a:buSzPct val="150000"/>
                        <a:defRPr sz="3200">
                          <a:solidFill>
                            <a:schemeClr val="tx1"/>
                          </a:solidFill>
                          <a:latin typeface="Times New Roman" pitchFamily="18" charset="0"/>
                        </a:defRPr>
                      </a:lvl1pPr>
                      <a:lvl2pPr marL="742950" indent="-285750" eaLnBrk="0" hangingPunct="0">
                        <a:spcBef>
                          <a:spcPct val="20000"/>
                        </a:spcBef>
                        <a:defRPr sz="2800">
                          <a:solidFill>
                            <a:schemeClr val="tx1"/>
                          </a:solidFill>
                          <a:latin typeface="Times New Roman" pitchFamily="18" charset="0"/>
                        </a:defRPr>
                      </a:lvl2pPr>
                      <a:lvl3pPr marL="1143000" indent="-228600" eaLnBrk="0" hangingPunct="0">
                        <a:spcBef>
                          <a:spcPct val="20000"/>
                        </a:spcBef>
                        <a:buSzPct val="130000"/>
                        <a:defRPr sz="2400">
                          <a:solidFill>
                            <a:schemeClr val="tx1"/>
                          </a:solidFill>
                          <a:latin typeface="Times New Roman" pitchFamily="18" charset="0"/>
                        </a:defRPr>
                      </a:lvl3pPr>
                      <a:lvl4pPr marL="1600200" indent="-228600" eaLnBrk="0" hangingPunct="0">
                        <a:spcBef>
                          <a:spcPct val="20000"/>
                        </a:spcBef>
                        <a:defRPr sz="2000">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Arial" charset="0"/>
                        </a:rPr>
                        <a:t>Condition</a:t>
                      </a:r>
                    </a:p>
                    <a:p>
                      <a:pPr marL="0" marR="0" lvl="0" indent="0" algn="l" defTabSz="914400" rtl="0" eaLnBrk="0" fontAlgn="b" latinLnBrk="0" hangingPunct="0">
                        <a:lnSpc>
                          <a:spcPct val="100000"/>
                        </a:lnSpc>
                        <a:spcBef>
                          <a:spcPct val="0"/>
                        </a:spcBef>
                        <a:spcAft>
                          <a:spcPct val="0"/>
                        </a:spcAft>
                        <a:buClrTx/>
                        <a:buSzPct val="150000"/>
                        <a:buFontTx/>
                        <a:buNone/>
                        <a:tabLst/>
                      </a:pPr>
                      <a:endParaRPr kumimoji="0" lang="en-US" altLang="ko-KR" sz="2800" b="0" i="0" u="none" strike="noStrike" cap="none" normalizeH="0" baseline="0">
                        <a:ln>
                          <a:noFill/>
                        </a:ln>
                        <a:solidFill>
                          <a:schemeClr val="tx1"/>
                        </a:solidFill>
                        <a:effectLst/>
                        <a:latin typeface="Times New Roman" pitchFamily="18" charset="0"/>
                        <a:ea typeface="굴림" charset="-127"/>
                        <a:cs typeface="Arial" charset="0"/>
                      </a:endParaRPr>
                    </a:p>
                    <a:p>
                      <a:pPr marL="0" marR="0" lvl="0" indent="0" algn="l" defTabSz="914400" rtl="0" eaLnBrk="0" fontAlgn="b" latinLnBrk="0" hangingPunct="0">
                        <a:lnSpc>
                          <a:spcPct val="100000"/>
                        </a:lnSpc>
                        <a:spcBef>
                          <a:spcPct val="0"/>
                        </a:spcBef>
                        <a:spcAft>
                          <a:spcPct val="0"/>
                        </a:spcAft>
                        <a:buClrTx/>
                        <a:buSzPct val="150000"/>
                        <a:buFontTx/>
                        <a:buNone/>
                        <a:tabLst/>
                      </a:pPr>
                      <a:endParaRPr kumimoji="0" lang="ko-KR" altLang="en-US" sz="2800" b="0" i="0" u="none" strike="noStrike" cap="none" normalizeH="0" baseline="0">
                        <a:ln>
                          <a:noFill/>
                        </a:ln>
                        <a:solidFill>
                          <a:schemeClr val="tx1"/>
                        </a:solidFill>
                        <a:effectLst/>
                        <a:latin typeface="Times New Roman" pitchFamily="18" charset="0"/>
                        <a:ea typeface="굴림" charset="-127"/>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50000"/>
                        <a:defRPr sz="3200">
                          <a:solidFill>
                            <a:schemeClr val="tx1"/>
                          </a:solidFill>
                          <a:latin typeface="Times New Roman" pitchFamily="18" charset="0"/>
                        </a:defRPr>
                      </a:lvl1pPr>
                      <a:lvl2pPr marL="742950" indent="-285750" eaLnBrk="0" hangingPunct="0">
                        <a:spcBef>
                          <a:spcPct val="20000"/>
                        </a:spcBef>
                        <a:defRPr sz="2800">
                          <a:solidFill>
                            <a:schemeClr val="tx1"/>
                          </a:solidFill>
                          <a:latin typeface="Times New Roman" pitchFamily="18" charset="0"/>
                        </a:defRPr>
                      </a:lvl2pPr>
                      <a:lvl3pPr marL="1143000" indent="-228600" eaLnBrk="0" hangingPunct="0">
                        <a:spcBef>
                          <a:spcPct val="20000"/>
                        </a:spcBef>
                        <a:buSzPct val="130000"/>
                        <a:defRPr sz="2400">
                          <a:solidFill>
                            <a:schemeClr val="tx1"/>
                          </a:solidFill>
                          <a:latin typeface="Times New Roman" pitchFamily="18" charset="0"/>
                        </a:defRPr>
                      </a:lvl3pPr>
                      <a:lvl4pPr marL="1600200" indent="-228600" eaLnBrk="0" hangingPunct="0">
                        <a:spcBef>
                          <a:spcPct val="20000"/>
                        </a:spcBef>
                        <a:defRPr sz="2000">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ctr" defTabSz="914400" rtl="0" eaLnBrk="0" fontAlgn="b" latinLnBrk="0" hangingPunct="0">
                        <a:lnSpc>
                          <a:spcPct val="100000"/>
                        </a:lnSpc>
                        <a:spcBef>
                          <a:spcPct val="0"/>
                        </a:spcBef>
                        <a:spcAft>
                          <a:spcPct val="0"/>
                        </a:spcAft>
                        <a:buClrTx/>
                        <a:buSzPct val="150000"/>
                        <a:buFontTx/>
                        <a:buNone/>
                        <a:tabLst/>
                      </a:pPr>
                      <a:r>
                        <a:rPr kumimoji="0" lang="ko-KR" altLang="en-US" sz="2800" b="0" i="0" u="none" strike="noStrike" cap="none" normalizeH="0" baseline="0">
                          <a:ln>
                            <a:noFill/>
                          </a:ln>
                          <a:solidFill>
                            <a:schemeClr val="tx1"/>
                          </a:solidFill>
                          <a:effectLst/>
                          <a:latin typeface="Times New Roman" pitchFamily="18" charset="0"/>
                          <a:ea typeface="굴림" charset="-127"/>
                          <a:cs typeface="Times New Roman" pitchFamily="18" charset="0"/>
                        </a:rPr>
                        <a:t>   </a:t>
                      </a: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Subliminally Present Prime </a:t>
                      </a:r>
                    </a:p>
                    <a:p>
                      <a:pPr marL="0" marR="0" lvl="0" indent="0" algn="ctr" defTabSz="914400" rtl="0" eaLnBrk="0" fontAlgn="b" latinLnBrk="0" hangingPunct="0">
                        <a:lnSpc>
                          <a:spcPct val="100000"/>
                        </a:lnSpc>
                        <a:spcBef>
                          <a:spcPct val="0"/>
                        </a:spcBef>
                        <a:spcAft>
                          <a:spcPct val="0"/>
                        </a:spcAft>
                        <a:buClrTx/>
                        <a:buSzPct val="150000"/>
                        <a:buFontTx/>
                        <a:buNone/>
                        <a:tabLst/>
                      </a:pPr>
                      <a:endParaRPr kumimoji="0" lang="ko-KR" altLang="en-US" sz="2800" b="0" i="0" u="none" strike="noStrike" cap="none" normalizeH="0" baseline="0">
                        <a:ln>
                          <a:noFill/>
                        </a:ln>
                        <a:solidFill>
                          <a:schemeClr val="tx1"/>
                        </a:solidFill>
                        <a:effectLst/>
                        <a:latin typeface="Times New Roman" pitchFamily="18" charset="0"/>
                        <a:ea typeface="굴림" charset="-127"/>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50000"/>
                        <a:defRPr sz="3200">
                          <a:solidFill>
                            <a:schemeClr val="tx1"/>
                          </a:solidFill>
                          <a:latin typeface="Times New Roman" pitchFamily="18" charset="0"/>
                        </a:defRPr>
                      </a:lvl1pPr>
                      <a:lvl2pPr marL="742950" indent="-285750" eaLnBrk="0" hangingPunct="0">
                        <a:spcBef>
                          <a:spcPct val="20000"/>
                        </a:spcBef>
                        <a:defRPr sz="2800">
                          <a:solidFill>
                            <a:schemeClr val="tx1"/>
                          </a:solidFill>
                          <a:latin typeface="Times New Roman" pitchFamily="18" charset="0"/>
                        </a:defRPr>
                      </a:lvl2pPr>
                      <a:lvl3pPr marL="1143000" indent="-228600" eaLnBrk="0" hangingPunct="0">
                        <a:spcBef>
                          <a:spcPct val="20000"/>
                        </a:spcBef>
                        <a:buSzPct val="130000"/>
                        <a:defRPr sz="2400">
                          <a:solidFill>
                            <a:schemeClr val="tx1"/>
                          </a:solidFill>
                          <a:latin typeface="Times New Roman" pitchFamily="18" charset="0"/>
                        </a:defRPr>
                      </a:lvl3pPr>
                      <a:lvl4pPr marL="1600200" indent="-228600" eaLnBrk="0" hangingPunct="0">
                        <a:spcBef>
                          <a:spcPct val="20000"/>
                        </a:spcBef>
                        <a:defRPr sz="2000">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ctr" defTabSz="914400" rtl="0" eaLnBrk="0" fontAlgn="b" latinLnBrk="0" hangingPunct="0">
                        <a:lnSpc>
                          <a:spcPct val="100000"/>
                        </a:lnSpc>
                        <a:spcBef>
                          <a:spcPct val="0"/>
                        </a:spcBef>
                        <a:spcAft>
                          <a:spcPct val="0"/>
                        </a:spcAft>
                        <a:buClrTx/>
                        <a:buSzPct val="150000"/>
                        <a:buFontTx/>
                        <a:buNone/>
                        <a:tabLst/>
                      </a:pPr>
                      <a:r>
                        <a:rPr kumimoji="0" lang="ko-KR" altLang="en-US" sz="2800" b="0" i="0" u="none" strike="noStrike" cap="none" normalizeH="0" baseline="0">
                          <a:ln>
                            <a:noFill/>
                          </a:ln>
                          <a:solidFill>
                            <a:schemeClr val="tx1"/>
                          </a:solidFill>
                          <a:effectLst/>
                          <a:latin typeface="Times New Roman" pitchFamily="18" charset="0"/>
                          <a:ea typeface="굴림" charset="-127"/>
                          <a:cs typeface="Times New Roman" pitchFamily="18" charset="0"/>
                        </a:rPr>
                        <a:t>   </a:t>
                      </a: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Consciously Present Prime </a:t>
                      </a:r>
                    </a:p>
                    <a:p>
                      <a:pPr marL="0" marR="0" lvl="0" indent="0" algn="ctr" defTabSz="914400" rtl="0" eaLnBrk="0" fontAlgn="b" latinLnBrk="0" hangingPunct="0">
                        <a:lnSpc>
                          <a:spcPct val="100000"/>
                        </a:lnSpc>
                        <a:spcBef>
                          <a:spcPct val="0"/>
                        </a:spcBef>
                        <a:spcAft>
                          <a:spcPct val="0"/>
                        </a:spcAft>
                        <a:buClrTx/>
                        <a:buSzPct val="150000"/>
                        <a:buFontTx/>
                        <a:buNone/>
                        <a:tabLst/>
                      </a:pPr>
                      <a:endParaRPr kumimoji="0" lang="ko-KR" altLang="en-US" sz="2800" b="0" i="0" u="none" strike="noStrike" cap="none" normalizeH="0" baseline="0">
                        <a:ln>
                          <a:noFill/>
                        </a:ln>
                        <a:solidFill>
                          <a:schemeClr val="tx1"/>
                        </a:solidFill>
                        <a:effectLst/>
                        <a:latin typeface="Times New Roman" pitchFamily="18" charset="0"/>
                        <a:ea typeface="굴림" charset="-127"/>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lvl1pPr eaLnBrk="0" hangingPunct="0">
                        <a:spcBef>
                          <a:spcPct val="20000"/>
                        </a:spcBef>
                        <a:buSzPct val="150000"/>
                        <a:defRPr sz="3200">
                          <a:solidFill>
                            <a:schemeClr val="tx1"/>
                          </a:solidFill>
                          <a:latin typeface="Times New Roman" pitchFamily="18" charset="0"/>
                        </a:defRPr>
                      </a:lvl1pPr>
                      <a:lvl2pPr marL="742950" indent="-285750" eaLnBrk="0" hangingPunct="0">
                        <a:spcBef>
                          <a:spcPct val="20000"/>
                        </a:spcBef>
                        <a:defRPr sz="2800">
                          <a:solidFill>
                            <a:schemeClr val="tx1"/>
                          </a:solidFill>
                          <a:latin typeface="Times New Roman" pitchFamily="18" charset="0"/>
                        </a:defRPr>
                      </a:lvl2pPr>
                      <a:lvl3pPr marL="1143000" indent="-228600" eaLnBrk="0" hangingPunct="0">
                        <a:spcBef>
                          <a:spcPct val="20000"/>
                        </a:spcBef>
                        <a:buSzPct val="130000"/>
                        <a:defRPr sz="2400">
                          <a:solidFill>
                            <a:schemeClr val="tx1"/>
                          </a:solidFill>
                          <a:latin typeface="Times New Roman" pitchFamily="18" charset="0"/>
                        </a:defRPr>
                      </a:lvl3pPr>
                      <a:lvl4pPr marL="1600200" indent="-228600" eaLnBrk="0" hangingPunct="0">
                        <a:spcBef>
                          <a:spcPct val="20000"/>
                        </a:spcBef>
                        <a:defRPr sz="2000">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Prime</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50000"/>
                        <a:defRPr sz="3200">
                          <a:solidFill>
                            <a:schemeClr val="tx1"/>
                          </a:solidFill>
                          <a:latin typeface="Times New Roman" pitchFamily="18" charset="0"/>
                        </a:defRPr>
                      </a:lvl1pPr>
                      <a:lvl2pPr marL="742950" indent="-285750" eaLnBrk="0" hangingPunct="0">
                        <a:spcBef>
                          <a:spcPct val="20000"/>
                        </a:spcBef>
                        <a:defRPr sz="2800">
                          <a:solidFill>
                            <a:schemeClr val="tx1"/>
                          </a:solidFill>
                          <a:latin typeface="Times New Roman" pitchFamily="18" charset="0"/>
                        </a:defRPr>
                      </a:lvl2pPr>
                      <a:lvl3pPr marL="1143000" indent="-228600" eaLnBrk="0" hangingPunct="0">
                        <a:spcBef>
                          <a:spcPct val="20000"/>
                        </a:spcBef>
                        <a:buSzPct val="130000"/>
                        <a:defRPr sz="2400">
                          <a:solidFill>
                            <a:schemeClr val="tx1"/>
                          </a:solidFill>
                          <a:latin typeface="Times New Roman" pitchFamily="18" charset="0"/>
                        </a:defRPr>
                      </a:lvl3pPr>
                      <a:lvl4pPr marL="1600200" indent="-228600" eaLnBrk="0" hangingPunct="0">
                        <a:spcBef>
                          <a:spcPct val="20000"/>
                        </a:spcBef>
                        <a:defRPr sz="2000">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PALM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50000"/>
                        <a:defRPr sz="3200">
                          <a:solidFill>
                            <a:schemeClr val="tx1"/>
                          </a:solidFill>
                          <a:latin typeface="Times New Roman" pitchFamily="18" charset="0"/>
                        </a:defRPr>
                      </a:lvl1pPr>
                      <a:lvl2pPr marL="742950" indent="-285750" eaLnBrk="0" hangingPunct="0">
                        <a:spcBef>
                          <a:spcPct val="20000"/>
                        </a:spcBef>
                        <a:defRPr sz="2800">
                          <a:solidFill>
                            <a:schemeClr val="tx1"/>
                          </a:solidFill>
                          <a:latin typeface="Times New Roman" pitchFamily="18" charset="0"/>
                        </a:defRPr>
                      </a:lvl2pPr>
                      <a:lvl3pPr marL="1143000" indent="-228600" eaLnBrk="0" hangingPunct="0">
                        <a:spcBef>
                          <a:spcPct val="20000"/>
                        </a:spcBef>
                        <a:buSzPct val="130000"/>
                        <a:defRPr sz="2400">
                          <a:solidFill>
                            <a:schemeClr val="tx1"/>
                          </a:solidFill>
                          <a:latin typeface="Times New Roman" pitchFamily="18" charset="0"/>
                        </a:defRPr>
                      </a:lvl3pPr>
                      <a:lvl4pPr marL="1600200" indent="-228600" eaLnBrk="0" hangingPunct="0">
                        <a:spcBef>
                          <a:spcPct val="20000"/>
                        </a:spcBef>
                        <a:defRPr sz="2000">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PALM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6750">
                <a:tc>
                  <a:txBody>
                    <a:bodyPr/>
                    <a:lstStyle>
                      <a:lvl1pPr eaLnBrk="0" hangingPunct="0">
                        <a:spcBef>
                          <a:spcPct val="20000"/>
                        </a:spcBef>
                        <a:buSzPct val="150000"/>
                        <a:defRPr sz="3200">
                          <a:solidFill>
                            <a:schemeClr val="tx1"/>
                          </a:solidFill>
                          <a:latin typeface="Times New Roman" pitchFamily="18" charset="0"/>
                        </a:defRPr>
                      </a:lvl1pPr>
                      <a:lvl2pPr marL="742950" indent="-285750" eaLnBrk="0" hangingPunct="0">
                        <a:spcBef>
                          <a:spcPct val="20000"/>
                        </a:spcBef>
                        <a:defRPr sz="2800">
                          <a:solidFill>
                            <a:schemeClr val="tx1"/>
                          </a:solidFill>
                          <a:latin typeface="Times New Roman" pitchFamily="18" charset="0"/>
                        </a:defRPr>
                      </a:lvl2pPr>
                      <a:lvl3pPr marL="1143000" indent="-228600" eaLnBrk="0" hangingPunct="0">
                        <a:spcBef>
                          <a:spcPct val="20000"/>
                        </a:spcBef>
                        <a:buSzPct val="130000"/>
                        <a:defRPr sz="2400">
                          <a:solidFill>
                            <a:schemeClr val="tx1"/>
                          </a:solidFill>
                          <a:latin typeface="Times New Roman" pitchFamily="18" charset="0"/>
                        </a:defRPr>
                      </a:lvl3pPr>
                      <a:lvl4pPr marL="1600200" indent="-228600" eaLnBrk="0" hangingPunct="0">
                        <a:spcBef>
                          <a:spcPct val="20000"/>
                        </a:spcBef>
                        <a:defRPr sz="2000">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Mask</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50000"/>
                        <a:defRPr sz="3200">
                          <a:solidFill>
                            <a:schemeClr val="tx1"/>
                          </a:solidFill>
                          <a:latin typeface="Times New Roman" pitchFamily="18" charset="0"/>
                        </a:defRPr>
                      </a:lvl1pPr>
                      <a:lvl2pPr marL="742950" indent="-285750" eaLnBrk="0" hangingPunct="0">
                        <a:spcBef>
                          <a:spcPct val="20000"/>
                        </a:spcBef>
                        <a:defRPr sz="2800">
                          <a:solidFill>
                            <a:schemeClr val="tx1"/>
                          </a:solidFill>
                          <a:latin typeface="Times New Roman" pitchFamily="18" charset="0"/>
                        </a:defRPr>
                      </a:lvl2pPr>
                      <a:lvl3pPr marL="1143000" indent="-228600" eaLnBrk="0" hangingPunct="0">
                        <a:spcBef>
                          <a:spcPct val="20000"/>
                        </a:spcBef>
                        <a:buSzPct val="130000"/>
                        <a:defRPr sz="2400">
                          <a:solidFill>
                            <a:schemeClr val="tx1"/>
                          </a:solidFill>
                          <a:latin typeface="Times New Roman" pitchFamily="18" charset="0"/>
                        </a:defRPr>
                      </a:lvl3pPr>
                      <a:lvl4pPr marL="1600200" indent="-228600" eaLnBrk="0" hangingPunct="0">
                        <a:spcBef>
                          <a:spcPct val="20000"/>
                        </a:spcBef>
                        <a:defRPr sz="2000">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XXXX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50000"/>
                        <a:defRPr sz="3200">
                          <a:solidFill>
                            <a:schemeClr val="tx1"/>
                          </a:solidFill>
                          <a:latin typeface="Times New Roman" pitchFamily="18" charset="0"/>
                        </a:defRPr>
                      </a:lvl1pPr>
                      <a:lvl2pPr marL="742950" indent="-285750" eaLnBrk="0" hangingPunct="0">
                        <a:spcBef>
                          <a:spcPct val="20000"/>
                        </a:spcBef>
                        <a:defRPr sz="2800">
                          <a:solidFill>
                            <a:schemeClr val="tx1"/>
                          </a:solidFill>
                          <a:latin typeface="Times New Roman" pitchFamily="18" charset="0"/>
                        </a:defRPr>
                      </a:lvl2pPr>
                      <a:lvl3pPr marL="1143000" indent="-228600" eaLnBrk="0" hangingPunct="0">
                        <a:spcBef>
                          <a:spcPct val="20000"/>
                        </a:spcBef>
                        <a:buSzPct val="130000"/>
                        <a:defRPr sz="2400">
                          <a:solidFill>
                            <a:schemeClr val="tx1"/>
                          </a:solidFill>
                          <a:latin typeface="Times New Roman" pitchFamily="18" charset="0"/>
                        </a:defRPr>
                      </a:lvl3pPr>
                      <a:lvl4pPr marL="1600200" indent="-228600" eaLnBrk="0" hangingPunct="0">
                        <a:spcBef>
                          <a:spcPct val="20000"/>
                        </a:spcBef>
                        <a:defRPr sz="2000">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ko-KR" altLang="en-US" sz="2800" b="0" i="0" u="none" strike="noStrike" cap="none" normalizeH="0" baseline="0">
                          <a:ln>
                            <a:noFill/>
                          </a:ln>
                          <a:solidFill>
                            <a:schemeClr val="tx1"/>
                          </a:solidFill>
                          <a:effectLst/>
                          <a:latin typeface="Times New Roman" pitchFamily="18" charset="0"/>
                          <a:ea typeface="굴림" charset="-127"/>
                          <a:cs typeface="Times New Roman" pitchFamily="18" charset="0"/>
                        </a:rPr>
                        <a:t> </a:t>
                      </a: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XXXX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5163">
                <a:tc>
                  <a:txBody>
                    <a:bodyPr/>
                    <a:lstStyle>
                      <a:lvl1pPr eaLnBrk="0" hangingPunct="0">
                        <a:spcBef>
                          <a:spcPct val="20000"/>
                        </a:spcBef>
                        <a:buSzPct val="150000"/>
                        <a:defRPr sz="3200">
                          <a:solidFill>
                            <a:schemeClr val="tx1"/>
                          </a:solidFill>
                          <a:latin typeface="Times New Roman" pitchFamily="18" charset="0"/>
                        </a:defRPr>
                      </a:lvl1pPr>
                      <a:lvl2pPr marL="742950" indent="-285750" eaLnBrk="0" hangingPunct="0">
                        <a:spcBef>
                          <a:spcPct val="20000"/>
                        </a:spcBef>
                        <a:defRPr sz="2800">
                          <a:solidFill>
                            <a:schemeClr val="tx1"/>
                          </a:solidFill>
                          <a:latin typeface="Times New Roman" pitchFamily="18" charset="0"/>
                        </a:defRPr>
                      </a:lvl2pPr>
                      <a:lvl3pPr marL="1143000" indent="-228600" eaLnBrk="0" hangingPunct="0">
                        <a:spcBef>
                          <a:spcPct val="20000"/>
                        </a:spcBef>
                        <a:buSzPct val="130000"/>
                        <a:defRPr sz="2400">
                          <a:solidFill>
                            <a:schemeClr val="tx1"/>
                          </a:solidFill>
                          <a:latin typeface="Times New Roman" pitchFamily="18" charset="0"/>
                        </a:defRPr>
                      </a:lvl3pPr>
                      <a:lvl4pPr marL="1600200" indent="-228600" eaLnBrk="0" hangingPunct="0">
                        <a:spcBef>
                          <a:spcPct val="20000"/>
                        </a:spcBef>
                        <a:defRPr sz="2000">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Target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50000"/>
                        <a:defRPr sz="3200">
                          <a:solidFill>
                            <a:schemeClr val="tx1"/>
                          </a:solidFill>
                          <a:latin typeface="Times New Roman" pitchFamily="18" charset="0"/>
                        </a:defRPr>
                      </a:lvl1pPr>
                      <a:lvl2pPr marL="742950" indent="-285750" eaLnBrk="0" hangingPunct="0">
                        <a:spcBef>
                          <a:spcPct val="20000"/>
                        </a:spcBef>
                        <a:defRPr sz="2800">
                          <a:solidFill>
                            <a:schemeClr val="tx1"/>
                          </a:solidFill>
                          <a:latin typeface="Times New Roman" pitchFamily="18" charset="0"/>
                        </a:defRPr>
                      </a:lvl2pPr>
                      <a:lvl3pPr marL="1143000" indent="-228600" eaLnBrk="0" hangingPunct="0">
                        <a:spcBef>
                          <a:spcPct val="20000"/>
                        </a:spcBef>
                        <a:buSzPct val="130000"/>
                        <a:defRPr sz="2400">
                          <a:solidFill>
                            <a:schemeClr val="tx1"/>
                          </a:solidFill>
                          <a:latin typeface="Times New Roman" pitchFamily="18" charset="0"/>
                        </a:defRPr>
                      </a:lvl3pPr>
                      <a:lvl4pPr marL="1600200" indent="-228600" eaLnBrk="0" hangingPunct="0">
                        <a:spcBef>
                          <a:spcPct val="20000"/>
                        </a:spcBef>
                        <a:defRPr sz="2000">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PINE OR WRIST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50000"/>
                        <a:defRPr sz="3200">
                          <a:solidFill>
                            <a:schemeClr val="tx1"/>
                          </a:solidFill>
                          <a:latin typeface="Times New Roman" pitchFamily="18" charset="0"/>
                        </a:defRPr>
                      </a:lvl1pPr>
                      <a:lvl2pPr marL="742950" indent="-285750" eaLnBrk="0" hangingPunct="0">
                        <a:spcBef>
                          <a:spcPct val="20000"/>
                        </a:spcBef>
                        <a:defRPr sz="2800">
                          <a:solidFill>
                            <a:schemeClr val="tx1"/>
                          </a:solidFill>
                          <a:latin typeface="Times New Roman" pitchFamily="18" charset="0"/>
                        </a:defRPr>
                      </a:lvl2pPr>
                      <a:lvl3pPr marL="1143000" indent="-228600" eaLnBrk="0" hangingPunct="0">
                        <a:spcBef>
                          <a:spcPct val="20000"/>
                        </a:spcBef>
                        <a:buSzPct val="130000"/>
                        <a:defRPr sz="2400">
                          <a:solidFill>
                            <a:schemeClr val="tx1"/>
                          </a:solidFill>
                          <a:latin typeface="Times New Roman" pitchFamily="18" charset="0"/>
                        </a:defRPr>
                      </a:lvl3pPr>
                      <a:lvl4pPr marL="1600200" indent="-228600" eaLnBrk="0" hangingPunct="0">
                        <a:spcBef>
                          <a:spcPct val="20000"/>
                        </a:spcBef>
                        <a:defRPr sz="2000">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PINE OR WRIST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9925">
                <a:tc>
                  <a:txBody>
                    <a:bodyPr/>
                    <a:lstStyle>
                      <a:lvl1pPr eaLnBrk="0" hangingPunct="0">
                        <a:spcBef>
                          <a:spcPct val="20000"/>
                        </a:spcBef>
                        <a:buSzPct val="150000"/>
                        <a:defRPr sz="3200">
                          <a:solidFill>
                            <a:schemeClr val="tx1"/>
                          </a:solidFill>
                          <a:latin typeface="Times New Roman" pitchFamily="18" charset="0"/>
                        </a:defRPr>
                      </a:lvl1pPr>
                      <a:lvl2pPr marL="742950" indent="-285750" eaLnBrk="0" hangingPunct="0">
                        <a:spcBef>
                          <a:spcPct val="20000"/>
                        </a:spcBef>
                        <a:defRPr sz="2800">
                          <a:solidFill>
                            <a:schemeClr val="tx1"/>
                          </a:solidFill>
                          <a:latin typeface="Times New Roman" pitchFamily="18" charset="0"/>
                        </a:defRPr>
                      </a:lvl2pPr>
                      <a:lvl3pPr marL="1143000" indent="-228600" eaLnBrk="0" hangingPunct="0">
                        <a:spcBef>
                          <a:spcPct val="20000"/>
                        </a:spcBef>
                        <a:buSzPct val="130000"/>
                        <a:defRPr sz="2400">
                          <a:solidFill>
                            <a:schemeClr val="tx1"/>
                          </a:solidFill>
                          <a:latin typeface="Times New Roman" pitchFamily="18" charset="0"/>
                        </a:defRPr>
                      </a:lvl3pPr>
                      <a:lvl4pPr marL="1600200" indent="-228600" eaLnBrk="0" hangingPunct="0">
                        <a:spcBef>
                          <a:spcPct val="20000"/>
                        </a:spcBef>
                        <a:defRPr sz="2000">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Response</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50000"/>
                        <a:defRPr sz="3200">
                          <a:solidFill>
                            <a:schemeClr val="tx1"/>
                          </a:solidFill>
                          <a:latin typeface="Times New Roman" pitchFamily="18" charset="0"/>
                        </a:defRPr>
                      </a:lvl1pPr>
                      <a:lvl2pPr marL="742950" indent="-285750" eaLnBrk="0" hangingPunct="0">
                        <a:spcBef>
                          <a:spcPct val="20000"/>
                        </a:spcBef>
                        <a:defRPr sz="2800">
                          <a:solidFill>
                            <a:schemeClr val="tx1"/>
                          </a:solidFill>
                          <a:latin typeface="Times New Roman" pitchFamily="18" charset="0"/>
                        </a:defRPr>
                      </a:lvl2pPr>
                      <a:lvl3pPr marL="1143000" indent="-228600" eaLnBrk="0" hangingPunct="0">
                        <a:spcBef>
                          <a:spcPct val="20000"/>
                        </a:spcBef>
                        <a:buSzPct val="130000"/>
                        <a:defRPr sz="2400">
                          <a:solidFill>
                            <a:schemeClr val="tx1"/>
                          </a:solidFill>
                          <a:latin typeface="Times New Roman" pitchFamily="18" charset="0"/>
                        </a:defRPr>
                      </a:lvl3pPr>
                      <a:lvl4pPr marL="1600200" indent="-228600" eaLnBrk="0" hangingPunct="0">
                        <a:spcBef>
                          <a:spcPct val="20000"/>
                        </a:spcBef>
                        <a:defRPr sz="2000">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Body part or Plant?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50000"/>
                        <a:defRPr sz="3200">
                          <a:solidFill>
                            <a:schemeClr val="tx1"/>
                          </a:solidFill>
                          <a:latin typeface="Times New Roman" pitchFamily="18" charset="0"/>
                        </a:defRPr>
                      </a:lvl1pPr>
                      <a:lvl2pPr marL="742950" indent="-285750" eaLnBrk="0" hangingPunct="0">
                        <a:spcBef>
                          <a:spcPct val="20000"/>
                        </a:spcBef>
                        <a:defRPr sz="2800">
                          <a:solidFill>
                            <a:schemeClr val="tx1"/>
                          </a:solidFill>
                          <a:latin typeface="Times New Roman" pitchFamily="18" charset="0"/>
                        </a:defRPr>
                      </a:lvl2pPr>
                      <a:lvl3pPr marL="1143000" indent="-228600" eaLnBrk="0" hangingPunct="0">
                        <a:spcBef>
                          <a:spcPct val="20000"/>
                        </a:spcBef>
                        <a:buSzPct val="130000"/>
                        <a:defRPr sz="2400">
                          <a:solidFill>
                            <a:schemeClr val="tx1"/>
                          </a:solidFill>
                          <a:latin typeface="Times New Roman" pitchFamily="18" charset="0"/>
                        </a:defRPr>
                      </a:lvl3pPr>
                      <a:lvl4pPr marL="1600200" indent="-228600" eaLnBrk="0" hangingPunct="0">
                        <a:spcBef>
                          <a:spcPct val="20000"/>
                        </a:spcBef>
                        <a:defRPr sz="2000">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Body Part or Plant?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5163">
                <a:tc>
                  <a:txBody>
                    <a:bodyPr/>
                    <a:lstStyle>
                      <a:lvl1pPr eaLnBrk="0" hangingPunct="0">
                        <a:spcBef>
                          <a:spcPct val="20000"/>
                        </a:spcBef>
                        <a:buSzPct val="150000"/>
                        <a:defRPr sz="3200">
                          <a:solidFill>
                            <a:schemeClr val="tx1"/>
                          </a:solidFill>
                          <a:latin typeface="Times New Roman" pitchFamily="18" charset="0"/>
                        </a:defRPr>
                      </a:lvl1pPr>
                      <a:lvl2pPr marL="742950" indent="-285750" eaLnBrk="0" hangingPunct="0">
                        <a:spcBef>
                          <a:spcPct val="20000"/>
                        </a:spcBef>
                        <a:defRPr sz="2800">
                          <a:solidFill>
                            <a:schemeClr val="tx1"/>
                          </a:solidFill>
                          <a:latin typeface="Times New Roman" pitchFamily="18" charset="0"/>
                        </a:defRPr>
                      </a:lvl2pPr>
                      <a:lvl3pPr marL="1143000" indent="-228600" eaLnBrk="0" hangingPunct="0">
                        <a:spcBef>
                          <a:spcPct val="20000"/>
                        </a:spcBef>
                        <a:buSzPct val="130000"/>
                        <a:defRPr sz="2400">
                          <a:solidFill>
                            <a:schemeClr val="tx1"/>
                          </a:solidFill>
                          <a:latin typeface="Times New Roman" pitchFamily="18" charset="0"/>
                        </a:defRPr>
                      </a:lvl3pPr>
                      <a:lvl4pPr marL="1600200" indent="-228600" eaLnBrk="0" hangingPunct="0">
                        <a:spcBef>
                          <a:spcPct val="20000"/>
                        </a:spcBef>
                        <a:defRPr sz="2000">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Reaction time</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50000"/>
                        <a:defRPr sz="3200">
                          <a:solidFill>
                            <a:schemeClr val="tx1"/>
                          </a:solidFill>
                          <a:latin typeface="Times New Roman" pitchFamily="18" charset="0"/>
                        </a:defRPr>
                      </a:lvl1pPr>
                      <a:lvl2pPr marL="742950" indent="-285750" eaLnBrk="0" hangingPunct="0">
                        <a:spcBef>
                          <a:spcPct val="20000"/>
                        </a:spcBef>
                        <a:defRPr sz="2800">
                          <a:solidFill>
                            <a:schemeClr val="tx1"/>
                          </a:solidFill>
                          <a:latin typeface="Times New Roman" pitchFamily="18" charset="0"/>
                        </a:defRPr>
                      </a:lvl2pPr>
                      <a:lvl3pPr marL="1143000" indent="-228600" eaLnBrk="0" hangingPunct="0">
                        <a:spcBef>
                          <a:spcPct val="20000"/>
                        </a:spcBef>
                        <a:buSzPct val="130000"/>
                        <a:defRPr sz="2400">
                          <a:solidFill>
                            <a:schemeClr val="tx1"/>
                          </a:solidFill>
                          <a:latin typeface="Times New Roman" pitchFamily="18" charset="0"/>
                        </a:defRPr>
                      </a:lvl3pPr>
                      <a:lvl4pPr marL="1600200" indent="-228600" eaLnBrk="0" hangingPunct="0">
                        <a:spcBef>
                          <a:spcPct val="20000"/>
                        </a:spcBef>
                        <a:defRPr sz="2000">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How fast?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50000"/>
                        <a:defRPr sz="3200">
                          <a:solidFill>
                            <a:schemeClr val="tx1"/>
                          </a:solidFill>
                          <a:latin typeface="Times New Roman" pitchFamily="18" charset="0"/>
                        </a:defRPr>
                      </a:lvl1pPr>
                      <a:lvl2pPr marL="742950" indent="-285750" eaLnBrk="0" hangingPunct="0">
                        <a:spcBef>
                          <a:spcPct val="20000"/>
                        </a:spcBef>
                        <a:defRPr sz="2800">
                          <a:solidFill>
                            <a:schemeClr val="tx1"/>
                          </a:solidFill>
                          <a:latin typeface="Times New Roman" pitchFamily="18" charset="0"/>
                        </a:defRPr>
                      </a:lvl2pPr>
                      <a:lvl3pPr marL="1143000" indent="-228600" eaLnBrk="0" hangingPunct="0">
                        <a:spcBef>
                          <a:spcPct val="20000"/>
                        </a:spcBef>
                        <a:buSzPct val="130000"/>
                        <a:defRPr sz="2400">
                          <a:solidFill>
                            <a:schemeClr val="tx1"/>
                          </a:solidFill>
                          <a:latin typeface="Times New Roman" pitchFamily="18" charset="0"/>
                        </a:defRPr>
                      </a:lvl3pPr>
                      <a:lvl4pPr marL="1600200" indent="-228600" eaLnBrk="0" hangingPunct="0">
                        <a:spcBef>
                          <a:spcPct val="20000"/>
                        </a:spcBef>
                        <a:defRPr sz="2000">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How fast?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6CFEBDD-DE1F-4601-BAD5-3C2D0D383264}"/>
              </a:ext>
            </a:extLst>
          </p:cNvPr>
          <p:cNvSpPr>
            <a:spLocks noGrp="1" noChangeArrowheads="1"/>
          </p:cNvSpPr>
          <p:nvPr>
            <p:ph type="title"/>
          </p:nvPr>
        </p:nvSpPr>
        <p:spPr/>
        <p:txBody>
          <a:bodyPr/>
          <a:lstStyle/>
          <a:p>
            <a:r>
              <a:rPr lang="en-US" altLang="ko-KR" b="0">
                <a:ea typeface="굴림" panose="020B0600000101010101" pitchFamily="50" charset="-127"/>
              </a:rPr>
              <a:t>Marcel (1983) Results</a:t>
            </a:r>
          </a:p>
        </p:txBody>
      </p:sp>
      <p:graphicFrame>
        <p:nvGraphicFramePr>
          <p:cNvPr id="13464" name="Group 152">
            <a:extLst>
              <a:ext uri="{FF2B5EF4-FFF2-40B4-BE49-F238E27FC236}">
                <a16:creationId xmlns:a16="http://schemas.microsoft.com/office/drawing/2014/main" id="{6A90257A-06BC-4CAB-A650-299686C76C67}"/>
              </a:ext>
            </a:extLst>
          </p:cNvPr>
          <p:cNvGraphicFramePr>
            <a:graphicFrameLocks noGrp="1"/>
          </p:cNvGraphicFramePr>
          <p:nvPr/>
        </p:nvGraphicFramePr>
        <p:xfrm>
          <a:off x="457200" y="1600200"/>
          <a:ext cx="8153400" cy="4549775"/>
        </p:xfrm>
        <a:graphic>
          <a:graphicData uri="http://schemas.openxmlformats.org/drawingml/2006/table">
            <a:tbl>
              <a:tblPr/>
              <a:tblGrid>
                <a:gridCol w="2262188">
                  <a:extLst>
                    <a:ext uri="{9D8B030D-6E8A-4147-A177-3AD203B41FA5}">
                      <a16:colId xmlns:a16="http://schemas.microsoft.com/office/drawing/2014/main" val="20000"/>
                    </a:ext>
                  </a:extLst>
                </a:gridCol>
                <a:gridCol w="2722562">
                  <a:extLst>
                    <a:ext uri="{9D8B030D-6E8A-4147-A177-3AD203B41FA5}">
                      <a16:colId xmlns:a16="http://schemas.microsoft.com/office/drawing/2014/main" val="20001"/>
                    </a:ext>
                  </a:extLst>
                </a:gridCol>
                <a:gridCol w="3168650">
                  <a:extLst>
                    <a:ext uri="{9D8B030D-6E8A-4147-A177-3AD203B41FA5}">
                      <a16:colId xmlns:a16="http://schemas.microsoft.com/office/drawing/2014/main" val="20002"/>
                    </a:ext>
                  </a:extLst>
                </a:gridCol>
              </a:tblGrid>
              <a:tr h="1371696">
                <a:tc>
                  <a:txBody>
                    <a:bodyPr/>
                    <a:lstStyle>
                      <a:lvl1pPr eaLnBrk="0" hangingPunct="0">
                        <a:spcBef>
                          <a:spcPct val="20000"/>
                        </a:spcBef>
                        <a:buSzPct val="150000"/>
                        <a:defRPr sz="3200">
                          <a:solidFill>
                            <a:schemeClr val="tx1"/>
                          </a:solidFill>
                          <a:latin typeface="Times New Roman" pitchFamily="18" charset="0"/>
                        </a:defRPr>
                      </a:lvl1pPr>
                      <a:lvl2pPr marL="742950" indent="-285750" eaLnBrk="0" hangingPunct="0">
                        <a:spcBef>
                          <a:spcPct val="20000"/>
                        </a:spcBef>
                        <a:defRPr sz="2800">
                          <a:solidFill>
                            <a:schemeClr val="tx1"/>
                          </a:solidFill>
                          <a:latin typeface="Times New Roman" pitchFamily="18" charset="0"/>
                        </a:defRPr>
                      </a:lvl2pPr>
                      <a:lvl3pPr marL="1143000" indent="-228600" eaLnBrk="0" hangingPunct="0">
                        <a:spcBef>
                          <a:spcPct val="20000"/>
                        </a:spcBef>
                        <a:buSzPct val="130000"/>
                        <a:defRPr sz="2400">
                          <a:solidFill>
                            <a:schemeClr val="tx1"/>
                          </a:solidFill>
                          <a:latin typeface="Times New Roman" pitchFamily="18" charset="0"/>
                        </a:defRPr>
                      </a:lvl3pPr>
                      <a:lvl4pPr marL="1600200" indent="-228600" eaLnBrk="0" hangingPunct="0">
                        <a:spcBef>
                          <a:spcPct val="20000"/>
                        </a:spcBef>
                        <a:defRPr sz="2000">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ctr" defTabSz="914400" rtl="0" eaLnBrk="0" fontAlgn="b"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Condition </a:t>
                      </a:r>
                    </a:p>
                    <a:p>
                      <a:pPr marL="0" marR="0" lvl="0" indent="0" algn="ctr" defTabSz="914400" rtl="0" eaLnBrk="0" fontAlgn="b" latinLnBrk="0" hangingPunct="0">
                        <a:lnSpc>
                          <a:spcPct val="100000"/>
                        </a:lnSpc>
                        <a:spcBef>
                          <a:spcPct val="0"/>
                        </a:spcBef>
                        <a:spcAft>
                          <a:spcPct val="0"/>
                        </a:spcAft>
                        <a:buClrTx/>
                        <a:buSzPct val="150000"/>
                        <a:buFontTx/>
                        <a:buNone/>
                        <a:tabLst/>
                      </a:pPr>
                      <a:endPar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endParaRPr>
                    </a:p>
                    <a:p>
                      <a:pPr marL="0" marR="0" lvl="0" indent="0" algn="ctr" defTabSz="914400" rtl="0" eaLnBrk="0" fontAlgn="b" latinLnBrk="0" hangingPunct="0">
                        <a:lnSpc>
                          <a:spcPct val="100000"/>
                        </a:lnSpc>
                        <a:spcBef>
                          <a:spcPct val="0"/>
                        </a:spcBef>
                        <a:spcAft>
                          <a:spcPct val="0"/>
                        </a:spcAft>
                        <a:buClrTx/>
                        <a:buSzPct val="150000"/>
                        <a:buFontTx/>
                        <a:buNone/>
                        <a:tabLst/>
                      </a:pPr>
                      <a:endParaRPr kumimoji="0" lang="ko-KR" altLang="en-US" sz="2800" b="0" i="0" u="none" strike="noStrike" cap="none" normalizeH="0" baseline="0">
                        <a:ln>
                          <a:noFill/>
                        </a:ln>
                        <a:solidFill>
                          <a:schemeClr val="tx1"/>
                        </a:solidFill>
                        <a:effectLst/>
                        <a:latin typeface="Times New Roman" pitchFamily="18" charset="0"/>
                        <a:ea typeface="굴림" charset="-127"/>
                        <a:cs typeface="Times New Roman" pitchFamily="18" charset="0"/>
                      </a:endParaRPr>
                    </a:p>
                  </a:txBody>
                  <a:tcPr marT="45723" marB="4572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50000"/>
                        <a:defRPr sz="3200">
                          <a:solidFill>
                            <a:schemeClr val="tx1"/>
                          </a:solidFill>
                          <a:latin typeface="Times New Roman" pitchFamily="18" charset="0"/>
                        </a:defRPr>
                      </a:lvl1pPr>
                      <a:lvl2pPr marL="742950" indent="-285750" eaLnBrk="0" hangingPunct="0">
                        <a:spcBef>
                          <a:spcPct val="20000"/>
                        </a:spcBef>
                        <a:defRPr sz="2800">
                          <a:solidFill>
                            <a:schemeClr val="tx1"/>
                          </a:solidFill>
                          <a:latin typeface="Times New Roman" pitchFamily="18" charset="0"/>
                        </a:defRPr>
                      </a:lvl2pPr>
                      <a:lvl3pPr marL="1143000" indent="-228600" eaLnBrk="0" hangingPunct="0">
                        <a:spcBef>
                          <a:spcPct val="20000"/>
                        </a:spcBef>
                        <a:buSzPct val="130000"/>
                        <a:defRPr sz="2400">
                          <a:solidFill>
                            <a:schemeClr val="tx1"/>
                          </a:solidFill>
                          <a:latin typeface="Times New Roman" pitchFamily="18" charset="0"/>
                        </a:defRPr>
                      </a:lvl3pPr>
                      <a:lvl4pPr marL="1600200" indent="-228600" eaLnBrk="0" hangingPunct="0">
                        <a:spcBef>
                          <a:spcPct val="20000"/>
                        </a:spcBef>
                        <a:defRPr sz="2000">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Subliminally Present </a:t>
                      </a:r>
                    </a:p>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Prime</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50000"/>
                        <a:defRPr sz="3200">
                          <a:solidFill>
                            <a:schemeClr val="tx1"/>
                          </a:solidFill>
                          <a:latin typeface="Times New Roman" pitchFamily="18" charset="0"/>
                        </a:defRPr>
                      </a:lvl1pPr>
                      <a:lvl2pPr marL="742950" indent="-285750" eaLnBrk="0" hangingPunct="0">
                        <a:spcBef>
                          <a:spcPct val="20000"/>
                        </a:spcBef>
                        <a:defRPr sz="2800">
                          <a:solidFill>
                            <a:schemeClr val="tx1"/>
                          </a:solidFill>
                          <a:latin typeface="Times New Roman" pitchFamily="18" charset="0"/>
                        </a:defRPr>
                      </a:lvl2pPr>
                      <a:lvl3pPr marL="1143000" indent="-228600" eaLnBrk="0" hangingPunct="0">
                        <a:spcBef>
                          <a:spcPct val="20000"/>
                        </a:spcBef>
                        <a:buSzPct val="130000"/>
                        <a:defRPr sz="2400">
                          <a:solidFill>
                            <a:schemeClr val="tx1"/>
                          </a:solidFill>
                          <a:latin typeface="Times New Roman" pitchFamily="18" charset="0"/>
                        </a:defRPr>
                      </a:lvl3pPr>
                      <a:lvl4pPr marL="1600200" indent="-228600" eaLnBrk="0" hangingPunct="0">
                        <a:spcBef>
                          <a:spcPct val="20000"/>
                        </a:spcBef>
                        <a:defRPr sz="2000">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Consciously Present</a:t>
                      </a:r>
                    </a:p>
                    <a:p>
                      <a:pPr marL="0" marR="0" lvl="0" indent="0" algn="ctr"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 Prime</a:t>
                      </a:r>
                    </a:p>
                    <a:p>
                      <a:pPr marL="0" marR="0" lvl="0" indent="0" algn="ctr" defTabSz="914400" rtl="0" eaLnBrk="0" fontAlgn="ctr" latinLnBrk="0" hangingPunct="0">
                        <a:lnSpc>
                          <a:spcPct val="100000"/>
                        </a:lnSpc>
                        <a:spcBef>
                          <a:spcPct val="0"/>
                        </a:spcBef>
                        <a:spcAft>
                          <a:spcPct val="0"/>
                        </a:spcAft>
                        <a:buClrTx/>
                        <a:buSzPct val="150000"/>
                        <a:buFontTx/>
                        <a:buNone/>
                        <a:tabLst/>
                      </a:pPr>
                      <a:endParaRPr kumimoji="0" lang="ko-KR" altLang="en-US" sz="2800" b="0" i="0" u="none" strike="noStrike" cap="none" normalizeH="0" baseline="0">
                        <a:ln>
                          <a:noFill/>
                        </a:ln>
                        <a:solidFill>
                          <a:schemeClr val="tx1"/>
                        </a:solidFill>
                        <a:effectLst/>
                        <a:latin typeface="Times New Roman" pitchFamily="18" charset="0"/>
                        <a:ea typeface="굴림" charset="-127"/>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98445">
                <a:tc>
                  <a:txBody>
                    <a:bodyPr/>
                    <a:lstStyle>
                      <a:lvl1pPr eaLnBrk="0" hangingPunct="0">
                        <a:spcBef>
                          <a:spcPct val="20000"/>
                        </a:spcBef>
                        <a:buSzPct val="150000"/>
                        <a:defRPr sz="3200">
                          <a:solidFill>
                            <a:schemeClr val="tx1"/>
                          </a:solidFill>
                          <a:latin typeface="Times New Roman" pitchFamily="18" charset="0"/>
                        </a:defRPr>
                      </a:lvl1pPr>
                      <a:lvl2pPr marL="742950" indent="-285750" eaLnBrk="0" hangingPunct="0">
                        <a:spcBef>
                          <a:spcPct val="20000"/>
                        </a:spcBef>
                        <a:defRPr sz="2800">
                          <a:solidFill>
                            <a:schemeClr val="tx1"/>
                          </a:solidFill>
                          <a:latin typeface="Times New Roman" pitchFamily="18" charset="0"/>
                        </a:defRPr>
                      </a:lvl2pPr>
                      <a:lvl3pPr marL="1143000" indent="-228600" eaLnBrk="0" hangingPunct="0">
                        <a:spcBef>
                          <a:spcPct val="20000"/>
                        </a:spcBef>
                        <a:buSzPct val="130000"/>
                        <a:defRPr sz="2400">
                          <a:solidFill>
                            <a:schemeClr val="tx1"/>
                          </a:solidFill>
                          <a:latin typeface="Times New Roman" pitchFamily="18" charset="0"/>
                        </a:defRPr>
                      </a:lvl3pPr>
                      <a:lvl4pPr marL="1600200" indent="-228600" eaLnBrk="0" hangingPunct="0">
                        <a:spcBef>
                          <a:spcPct val="20000"/>
                        </a:spcBef>
                        <a:defRPr sz="2000">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Targets:</a:t>
                      </a:r>
                    </a:p>
                    <a:p>
                      <a:pPr marL="0" marR="0" lvl="0" indent="0" algn="l"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PINE </a:t>
                      </a:r>
                      <a:r>
                        <a:rPr kumimoji="0" lang="en-US" altLang="ko-KR" sz="2800" b="1" i="0" u="none" strike="noStrike" cap="none" normalizeH="0" baseline="0">
                          <a:ln>
                            <a:noFill/>
                          </a:ln>
                          <a:solidFill>
                            <a:schemeClr val="tx1"/>
                          </a:solidFill>
                          <a:effectLst/>
                          <a:latin typeface="Times New Roman" pitchFamily="18" charset="0"/>
                          <a:ea typeface="굴림" charset="-127"/>
                          <a:cs typeface="Times New Roman" pitchFamily="18" charset="0"/>
                        </a:rPr>
                        <a:t>or </a:t>
                      </a: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WRIST</a:t>
                      </a:r>
                    </a:p>
                    <a:p>
                      <a:pPr marL="0" marR="0" lvl="0" indent="0" algn="l" defTabSz="914400" rtl="0" eaLnBrk="0" fontAlgn="ctr" latinLnBrk="0" hangingPunct="0">
                        <a:lnSpc>
                          <a:spcPct val="100000"/>
                        </a:lnSpc>
                        <a:spcBef>
                          <a:spcPct val="0"/>
                        </a:spcBef>
                        <a:spcAft>
                          <a:spcPct val="0"/>
                        </a:spcAft>
                        <a:buClrTx/>
                        <a:buSzPct val="150000"/>
                        <a:buFontTx/>
                        <a:buNone/>
                        <a:tabLst/>
                      </a:pPr>
                      <a:endParaRPr kumimoji="0" lang="ko-KR" altLang="en-US" sz="2800" b="0" i="0" u="none" strike="noStrike" cap="none" normalizeH="0" baseline="0">
                        <a:ln>
                          <a:noFill/>
                        </a:ln>
                        <a:solidFill>
                          <a:schemeClr val="tx1"/>
                        </a:solidFill>
                        <a:effectLst/>
                        <a:latin typeface="Times New Roman" pitchFamily="18" charset="0"/>
                        <a:ea typeface="굴림" charset="-127"/>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50000"/>
                        <a:defRPr sz="3200">
                          <a:solidFill>
                            <a:schemeClr val="tx1"/>
                          </a:solidFill>
                          <a:latin typeface="Times New Roman" pitchFamily="18" charset="0"/>
                        </a:defRPr>
                      </a:lvl1pPr>
                      <a:lvl2pPr marL="742950" indent="-285750" eaLnBrk="0" hangingPunct="0">
                        <a:spcBef>
                          <a:spcPct val="20000"/>
                        </a:spcBef>
                        <a:defRPr sz="2800">
                          <a:solidFill>
                            <a:schemeClr val="tx1"/>
                          </a:solidFill>
                          <a:latin typeface="Times New Roman" pitchFamily="18" charset="0"/>
                        </a:defRPr>
                      </a:lvl2pPr>
                      <a:lvl3pPr marL="1143000" indent="-228600" eaLnBrk="0" hangingPunct="0">
                        <a:spcBef>
                          <a:spcPct val="20000"/>
                        </a:spcBef>
                        <a:buSzPct val="130000"/>
                        <a:defRPr sz="2400">
                          <a:solidFill>
                            <a:schemeClr val="tx1"/>
                          </a:solidFill>
                          <a:latin typeface="Times New Roman" pitchFamily="18" charset="0"/>
                        </a:defRPr>
                      </a:lvl3pPr>
                      <a:lvl4pPr marL="1600200" indent="-228600" eaLnBrk="0" hangingPunct="0">
                        <a:spcBef>
                          <a:spcPct val="20000"/>
                        </a:spcBef>
                        <a:defRPr sz="2000">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Found faster RT for both target words</a:t>
                      </a:r>
                    </a:p>
                    <a:p>
                      <a:pPr marL="0" marR="0" lvl="0" indent="0" algn="l" defTabSz="914400" rtl="0" eaLnBrk="0" fontAlgn="ctr" latinLnBrk="0" hangingPunct="0">
                        <a:lnSpc>
                          <a:spcPct val="100000"/>
                        </a:lnSpc>
                        <a:spcBef>
                          <a:spcPct val="0"/>
                        </a:spcBef>
                        <a:spcAft>
                          <a:spcPct val="0"/>
                        </a:spcAft>
                        <a:buClrTx/>
                        <a:buSzPct val="150000"/>
                        <a:buFontTx/>
                        <a:buNone/>
                        <a:tabLst/>
                      </a:pPr>
                      <a:endParaRPr kumimoji="0" lang="ko-KR" altLang="en-US" sz="2800" b="0" i="0" u="none" strike="noStrike" cap="none" normalizeH="0" baseline="0">
                        <a:ln>
                          <a:noFill/>
                        </a:ln>
                        <a:solidFill>
                          <a:schemeClr val="tx1"/>
                        </a:solidFill>
                        <a:effectLst/>
                        <a:latin typeface="Times New Roman" pitchFamily="18" charset="0"/>
                        <a:ea typeface="굴림" charset="-127"/>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50000"/>
                        <a:defRPr sz="3200">
                          <a:solidFill>
                            <a:schemeClr val="tx1"/>
                          </a:solidFill>
                          <a:latin typeface="Times New Roman" pitchFamily="18" charset="0"/>
                        </a:defRPr>
                      </a:lvl1pPr>
                      <a:lvl2pPr marL="742950" indent="-285750" eaLnBrk="0" hangingPunct="0">
                        <a:spcBef>
                          <a:spcPct val="20000"/>
                        </a:spcBef>
                        <a:defRPr sz="2800">
                          <a:solidFill>
                            <a:schemeClr val="tx1"/>
                          </a:solidFill>
                          <a:latin typeface="Times New Roman" pitchFamily="18" charset="0"/>
                        </a:defRPr>
                      </a:lvl2pPr>
                      <a:lvl3pPr marL="1143000" indent="-228600" eaLnBrk="0" hangingPunct="0">
                        <a:spcBef>
                          <a:spcPct val="20000"/>
                        </a:spcBef>
                        <a:buSzPct val="130000"/>
                        <a:defRPr sz="2400">
                          <a:solidFill>
                            <a:schemeClr val="tx1"/>
                          </a:solidFill>
                          <a:latin typeface="Times New Roman" pitchFamily="18" charset="0"/>
                        </a:defRPr>
                      </a:lvl3pPr>
                      <a:lvl4pPr marL="1600200" indent="-228600" eaLnBrk="0" hangingPunct="0">
                        <a:spcBef>
                          <a:spcPct val="20000"/>
                        </a:spcBef>
                        <a:defRPr sz="2000">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Found faster RT for one of two target words, slower RT for the other target</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79634">
                <a:tc>
                  <a:txBody>
                    <a:bodyPr/>
                    <a:lstStyle>
                      <a:lvl1pPr eaLnBrk="0" hangingPunct="0">
                        <a:spcBef>
                          <a:spcPct val="20000"/>
                        </a:spcBef>
                        <a:buSzPct val="150000"/>
                        <a:defRPr sz="3200">
                          <a:solidFill>
                            <a:schemeClr val="tx1"/>
                          </a:solidFill>
                          <a:latin typeface="Times New Roman" pitchFamily="18" charset="0"/>
                        </a:defRPr>
                      </a:lvl1pPr>
                      <a:lvl2pPr marL="742950" indent="-285750" eaLnBrk="0" hangingPunct="0">
                        <a:spcBef>
                          <a:spcPct val="20000"/>
                        </a:spcBef>
                        <a:defRPr sz="2800">
                          <a:solidFill>
                            <a:schemeClr val="tx1"/>
                          </a:solidFill>
                          <a:latin typeface="Times New Roman" pitchFamily="18" charset="0"/>
                        </a:defRPr>
                      </a:lvl2pPr>
                      <a:lvl3pPr marL="1143000" indent="-228600" eaLnBrk="0" hangingPunct="0">
                        <a:spcBef>
                          <a:spcPct val="20000"/>
                        </a:spcBef>
                        <a:buSzPct val="130000"/>
                        <a:defRPr sz="2400">
                          <a:solidFill>
                            <a:schemeClr val="tx1"/>
                          </a:solidFill>
                          <a:latin typeface="Times New Roman" pitchFamily="18" charset="0"/>
                        </a:defRPr>
                      </a:lvl3pPr>
                      <a:lvl4pPr marL="1600200" indent="-228600" eaLnBrk="0" hangingPunct="0">
                        <a:spcBef>
                          <a:spcPct val="20000"/>
                        </a:spcBef>
                        <a:defRPr sz="2000">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Interpretation</a:t>
                      </a:r>
                    </a:p>
                    <a:p>
                      <a:pPr marL="0" marR="0" lvl="0" indent="0" algn="l" defTabSz="914400" rtl="0" eaLnBrk="0" fontAlgn="ctr" latinLnBrk="0" hangingPunct="0">
                        <a:lnSpc>
                          <a:spcPct val="100000"/>
                        </a:lnSpc>
                        <a:spcBef>
                          <a:spcPct val="0"/>
                        </a:spcBef>
                        <a:spcAft>
                          <a:spcPct val="0"/>
                        </a:spcAft>
                        <a:buClrTx/>
                        <a:buSzPct val="150000"/>
                        <a:buFontTx/>
                        <a:buNone/>
                        <a:tabLst/>
                      </a:pPr>
                      <a:endPar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endParaRPr>
                    </a:p>
                    <a:p>
                      <a:pPr marL="0" marR="0" lvl="0" indent="0" algn="l" defTabSz="914400" rtl="0" eaLnBrk="0" fontAlgn="ctr" latinLnBrk="0" hangingPunct="0">
                        <a:lnSpc>
                          <a:spcPct val="100000"/>
                        </a:lnSpc>
                        <a:spcBef>
                          <a:spcPct val="0"/>
                        </a:spcBef>
                        <a:spcAft>
                          <a:spcPct val="0"/>
                        </a:spcAft>
                        <a:buClrTx/>
                        <a:buSzPct val="150000"/>
                        <a:buFontTx/>
                        <a:buNone/>
                        <a:tabLst/>
                      </a:pPr>
                      <a:endParaRPr kumimoji="0" lang="ko-KR" altLang="en-US" sz="2800" b="0" i="0" u="none" strike="noStrike" cap="none" normalizeH="0" baseline="0">
                        <a:ln>
                          <a:noFill/>
                        </a:ln>
                        <a:solidFill>
                          <a:schemeClr val="tx1"/>
                        </a:solidFill>
                        <a:effectLst/>
                        <a:latin typeface="Times New Roman" pitchFamily="18" charset="0"/>
                        <a:ea typeface="굴림" charset="-127"/>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50000"/>
                        <a:defRPr sz="3200">
                          <a:solidFill>
                            <a:schemeClr val="tx1"/>
                          </a:solidFill>
                          <a:latin typeface="Times New Roman" pitchFamily="18" charset="0"/>
                        </a:defRPr>
                      </a:lvl1pPr>
                      <a:lvl2pPr marL="742950" indent="-285750" eaLnBrk="0" hangingPunct="0">
                        <a:spcBef>
                          <a:spcPct val="20000"/>
                        </a:spcBef>
                        <a:defRPr sz="2800">
                          <a:solidFill>
                            <a:schemeClr val="tx1"/>
                          </a:solidFill>
                          <a:latin typeface="Times New Roman" pitchFamily="18" charset="0"/>
                        </a:defRPr>
                      </a:lvl2pPr>
                      <a:lvl3pPr marL="1143000" indent="-228600" eaLnBrk="0" hangingPunct="0">
                        <a:spcBef>
                          <a:spcPct val="20000"/>
                        </a:spcBef>
                        <a:buSzPct val="130000"/>
                        <a:defRPr sz="2400">
                          <a:solidFill>
                            <a:schemeClr val="tx1"/>
                          </a:solidFill>
                          <a:latin typeface="Times New Roman" pitchFamily="18" charset="0"/>
                        </a:defRPr>
                      </a:lvl3pPr>
                      <a:lvl4pPr marL="1600200" indent="-228600" eaLnBrk="0" hangingPunct="0">
                        <a:spcBef>
                          <a:spcPct val="20000"/>
                        </a:spcBef>
                        <a:defRPr sz="2000">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Both meanings were primed</a:t>
                      </a:r>
                    </a:p>
                    <a:p>
                      <a:pPr marL="0" marR="0" lvl="0" indent="0" algn="l" defTabSz="914400" rtl="0" eaLnBrk="0" fontAlgn="ctr" latinLnBrk="0" hangingPunct="0">
                        <a:lnSpc>
                          <a:spcPct val="100000"/>
                        </a:lnSpc>
                        <a:spcBef>
                          <a:spcPct val="0"/>
                        </a:spcBef>
                        <a:spcAft>
                          <a:spcPct val="0"/>
                        </a:spcAft>
                        <a:buClrTx/>
                        <a:buSzPct val="150000"/>
                        <a:buFontTx/>
                        <a:buNone/>
                        <a:tabLst/>
                      </a:pPr>
                      <a:endParaRPr kumimoji="0" lang="ko-KR" altLang="en-US" sz="2800" b="0" i="0" u="none" strike="noStrike" cap="none" normalizeH="0" baseline="0">
                        <a:ln>
                          <a:noFill/>
                        </a:ln>
                        <a:solidFill>
                          <a:schemeClr val="tx1"/>
                        </a:solidFill>
                        <a:effectLst/>
                        <a:latin typeface="Times New Roman" pitchFamily="18" charset="0"/>
                        <a:ea typeface="굴림" charset="-127"/>
                        <a:cs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50000"/>
                        <a:defRPr sz="3200">
                          <a:solidFill>
                            <a:schemeClr val="tx1"/>
                          </a:solidFill>
                          <a:latin typeface="Times New Roman" pitchFamily="18" charset="0"/>
                        </a:defRPr>
                      </a:lvl1pPr>
                      <a:lvl2pPr marL="742950" indent="-285750" eaLnBrk="0" hangingPunct="0">
                        <a:spcBef>
                          <a:spcPct val="20000"/>
                        </a:spcBef>
                        <a:defRPr sz="2800">
                          <a:solidFill>
                            <a:schemeClr val="tx1"/>
                          </a:solidFill>
                          <a:latin typeface="Times New Roman" pitchFamily="18" charset="0"/>
                        </a:defRPr>
                      </a:lvl2pPr>
                      <a:lvl3pPr marL="1143000" indent="-228600" eaLnBrk="0" hangingPunct="0">
                        <a:spcBef>
                          <a:spcPct val="20000"/>
                        </a:spcBef>
                        <a:buSzPct val="130000"/>
                        <a:defRPr sz="2400">
                          <a:solidFill>
                            <a:schemeClr val="tx1"/>
                          </a:solidFill>
                          <a:latin typeface="Times New Roman" pitchFamily="18" charset="0"/>
                        </a:defRPr>
                      </a:lvl3pPr>
                      <a:lvl4pPr marL="1600200" indent="-228600" eaLnBrk="0" hangingPunct="0">
                        <a:spcBef>
                          <a:spcPct val="20000"/>
                        </a:spcBef>
                        <a:defRPr sz="2000">
                          <a:solidFill>
                            <a:schemeClr val="tx1"/>
                          </a:solidFill>
                          <a:latin typeface="Times New Roman" pitchFamily="18" charset="0"/>
                        </a:defRPr>
                      </a:lvl4pPr>
                      <a:lvl5pPr marL="2057400" indent="-228600" eaLnBrk="0" hangingPunct="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ctr" latinLnBrk="0" hangingPunct="0">
                        <a:lnSpc>
                          <a:spcPct val="100000"/>
                        </a:lnSpc>
                        <a:spcBef>
                          <a:spcPct val="0"/>
                        </a:spcBef>
                        <a:spcAft>
                          <a:spcPct val="0"/>
                        </a:spcAft>
                        <a:buClrTx/>
                        <a:buSzPct val="150000"/>
                        <a:buFontTx/>
                        <a:buNone/>
                        <a:tabLst/>
                      </a:pPr>
                      <a:r>
                        <a:rPr kumimoji="0" lang="en-US" altLang="ko-KR" sz="2800" b="0" i="0" u="none" strike="noStrike" cap="none" normalizeH="0" baseline="0">
                          <a:ln>
                            <a:noFill/>
                          </a:ln>
                          <a:solidFill>
                            <a:schemeClr val="tx1"/>
                          </a:solidFill>
                          <a:effectLst/>
                          <a:latin typeface="Times New Roman" pitchFamily="18" charset="0"/>
                          <a:ea typeface="굴림" charset="-127"/>
                          <a:cs typeface="Times New Roman" pitchFamily="18" charset="0"/>
                        </a:rPr>
                        <a:t>Only one meaning is primed, the other inhibited</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3CD23BB-44D8-4235-8598-D6FC831F1433}"/>
              </a:ext>
            </a:extLst>
          </p:cNvPr>
          <p:cNvSpPr>
            <a:spLocks noGrp="1" noChangeArrowheads="1"/>
          </p:cNvSpPr>
          <p:nvPr>
            <p:ph type="title"/>
          </p:nvPr>
        </p:nvSpPr>
        <p:spPr>
          <a:xfrm>
            <a:off x="152400" y="762000"/>
            <a:ext cx="8991600" cy="685800"/>
          </a:xfrm>
        </p:spPr>
        <p:txBody>
          <a:bodyPr/>
          <a:lstStyle/>
          <a:p>
            <a:r>
              <a:rPr lang="en-US" altLang="ko-KR" b="0">
                <a:ea typeface="굴림" panose="020B0600000101010101" pitchFamily="50" charset="-127"/>
              </a:rPr>
              <a:t>Priming Can Speed or Slow Processing</a:t>
            </a:r>
          </a:p>
        </p:txBody>
      </p:sp>
      <p:sp>
        <p:nvSpPr>
          <p:cNvPr id="27651" name="Rectangle 3">
            <a:extLst>
              <a:ext uri="{FF2B5EF4-FFF2-40B4-BE49-F238E27FC236}">
                <a16:creationId xmlns:a16="http://schemas.microsoft.com/office/drawing/2014/main" id="{036BDE29-0345-44C5-95E3-4B340C528A80}"/>
              </a:ext>
            </a:extLst>
          </p:cNvPr>
          <p:cNvSpPr>
            <a:spLocks noGrp="1" noChangeArrowheads="1"/>
          </p:cNvSpPr>
          <p:nvPr>
            <p:ph type="body" idx="1"/>
          </p:nvPr>
        </p:nvSpPr>
        <p:spPr/>
        <p:txBody>
          <a:bodyPr/>
          <a:lstStyle/>
          <a:p>
            <a:r>
              <a:rPr lang="en-US" altLang="ko-KR">
                <a:ea typeface="굴림" panose="020B0600000101010101" pitchFamily="50" charset="-127"/>
              </a:rPr>
              <a:t>Facilitative Priming	</a:t>
            </a:r>
          </a:p>
          <a:p>
            <a:pPr lvl="1"/>
            <a:r>
              <a:rPr lang="en-US" altLang="ko-KR">
                <a:ea typeface="굴림" panose="020B0600000101010101" pitchFamily="50" charset="-127"/>
              </a:rPr>
              <a:t>Target stimuli (e.g., BUTTER) are processed faster if preceded by a related word (e.g., BREAD)</a:t>
            </a:r>
          </a:p>
          <a:p>
            <a:r>
              <a:rPr lang="en-US" altLang="ko-KR">
                <a:ea typeface="굴림" panose="020B0600000101010101" pitchFamily="50" charset="-127"/>
              </a:rPr>
              <a:t>Priming =&gt; Let us know what’s going on early cognitive processes.  Information processing in unconscious level</a:t>
            </a:r>
            <a:endParaRPr lang="en-US" altLang="ko-KR" u="sng">
              <a:ea typeface="굴림" panose="020B0600000101010101" pitchFamily="50"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PTVERSION" val="XP"/>
  <p:tag name="ISGAMESHOW" val="False"/>
</p:tagLst>
</file>

<file path=ppt/theme/theme1.xml><?xml version="1.0" encoding="utf-8"?>
<a:theme xmlns:a="http://schemas.openxmlformats.org/drawingml/2006/main" name="MMgr Author template">
  <a:themeElements>
    <a:clrScheme name="MMgr Author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Mgr Author 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Mgr Author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Mgr Author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Mgr Author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Mgr Author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Mgr Author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Mgr Author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Mgr Author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Sternberg-Times new Roman</Template>
  <TotalTime>1999</TotalTime>
  <Words>1662</Words>
  <Application>Microsoft Office PowerPoint</Application>
  <PresentationFormat>화면 슬라이드 쇼(4:3)</PresentationFormat>
  <Paragraphs>380</Paragraphs>
  <Slides>37</Slides>
  <Notes>32</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37</vt:i4>
      </vt:variant>
    </vt:vector>
  </HeadingPairs>
  <TitlesOfParts>
    <vt:vector size="41" baseType="lpstr">
      <vt:lpstr>Arial</vt:lpstr>
      <vt:lpstr>Tahoma</vt:lpstr>
      <vt:lpstr>Times New Roman</vt:lpstr>
      <vt:lpstr>MMgr Author template</vt:lpstr>
      <vt:lpstr>Chapter 4: Attention and Consciousness</vt:lpstr>
      <vt:lpstr>Attention Is…</vt:lpstr>
      <vt:lpstr>Main points</vt:lpstr>
      <vt:lpstr>Priming</vt:lpstr>
      <vt:lpstr>PowerPoint 프레젠테이션</vt:lpstr>
      <vt:lpstr>PowerPoint 프레젠테이션</vt:lpstr>
      <vt:lpstr>Marcel (1983)</vt:lpstr>
      <vt:lpstr>Marcel (1983) Results</vt:lpstr>
      <vt:lpstr>Priming Can Speed or Slow Processing</vt:lpstr>
      <vt:lpstr>Controlled vs. Automatic Processing</vt:lpstr>
      <vt:lpstr>Is Typing Automatic or  Controlled for You?</vt:lpstr>
      <vt:lpstr>PowerPoint 프레젠테이션</vt:lpstr>
      <vt:lpstr>Functions of Conscious Attention</vt:lpstr>
      <vt:lpstr>Search</vt:lpstr>
      <vt:lpstr>Conjunctive vs. Feature Search</vt:lpstr>
      <vt:lpstr>Treisman’s Feature-Integration Theory</vt:lpstr>
      <vt:lpstr>Another Feature Search</vt:lpstr>
      <vt:lpstr>Another Conjunction Search</vt:lpstr>
      <vt:lpstr>Selectivity of Attention</vt:lpstr>
      <vt:lpstr>Cherry’s Shadowing Technique</vt:lpstr>
      <vt:lpstr>Cherry’s Study Results </vt:lpstr>
      <vt:lpstr>Models of Selective Attention</vt:lpstr>
      <vt:lpstr>Broadbent’s Model</vt:lpstr>
      <vt:lpstr>Broadbent’s Model Could Not Explain</vt:lpstr>
      <vt:lpstr>Treisman Attenuation Model</vt:lpstr>
      <vt:lpstr>PowerPoint 프레젠테이션</vt:lpstr>
      <vt:lpstr>Late Selection Theory</vt:lpstr>
      <vt:lpstr>Neisser’s Synthesis</vt:lpstr>
      <vt:lpstr>PowerPoint 프레젠테이션</vt:lpstr>
      <vt:lpstr>Stroop Effect</vt:lpstr>
      <vt:lpstr>Divided Attention </vt:lpstr>
      <vt:lpstr>Dual Task Paradigm</vt:lpstr>
      <vt:lpstr>PowerPoint 프레젠테이션</vt:lpstr>
      <vt:lpstr>Real Life Dual Task</vt:lpstr>
      <vt:lpstr>Strayer &amp; Drews (2007)</vt:lpstr>
      <vt:lpstr>Strayer &amp; Drews (2007) Results</vt:lpstr>
      <vt:lpstr>Attention Deficit Hyperactivity Disorder (ADHD)</vt:lpstr>
    </vt:vector>
  </TitlesOfParts>
  <Company>IUS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Attention and Consciousness</dc:title>
  <dc:creator>GX240 WinXP image</dc:creator>
  <cp:lastModifiedBy>Chloe Lee</cp:lastModifiedBy>
  <cp:revision>110</cp:revision>
  <dcterms:created xsi:type="dcterms:W3CDTF">2004-09-20T18:37:01Z</dcterms:created>
  <dcterms:modified xsi:type="dcterms:W3CDTF">2020-03-30T12:36:14Z</dcterms:modified>
</cp:coreProperties>
</file>