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1"/>
  </p:notesMasterIdLst>
  <p:sldIdLst>
    <p:sldId id="308" r:id="rId2"/>
    <p:sldId id="304" r:id="rId3"/>
    <p:sldId id="359" r:id="rId4"/>
    <p:sldId id="367" r:id="rId5"/>
    <p:sldId id="305" r:id="rId6"/>
    <p:sldId id="306" r:id="rId7"/>
    <p:sldId id="311" r:id="rId8"/>
    <p:sldId id="312" r:id="rId9"/>
    <p:sldId id="313" r:id="rId10"/>
    <p:sldId id="314" r:id="rId11"/>
    <p:sldId id="317" r:id="rId12"/>
    <p:sldId id="315" r:id="rId13"/>
    <p:sldId id="321" r:id="rId14"/>
    <p:sldId id="322" r:id="rId15"/>
    <p:sldId id="364" r:id="rId16"/>
    <p:sldId id="337" r:id="rId17"/>
    <p:sldId id="330" r:id="rId18"/>
    <p:sldId id="338" r:id="rId19"/>
    <p:sldId id="361" r:id="rId20"/>
    <p:sldId id="362" r:id="rId21"/>
    <p:sldId id="341" r:id="rId22"/>
    <p:sldId id="343" r:id="rId23"/>
    <p:sldId id="334" r:id="rId24"/>
    <p:sldId id="350" r:id="rId25"/>
    <p:sldId id="353" r:id="rId26"/>
    <p:sldId id="354" r:id="rId27"/>
    <p:sldId id="365" r:id="rId28"/>
    <p:sldId id="366" r:id="rId29"/>
    <p:sldId id="352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1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1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1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1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loe Lee" initials="CL" lastIdx="2" clrIdx="0">
    <p:extLst>
      <p:ext uri="{19B8F6BF-5375-455C-9EA6-DF929625EA0E}">
        <p15:presenceInfo xmlns:p15="http://schemas.microsoft.com/office/powerpoint/2012/main" userId="21d0be1cc29695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207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7404DEF-BF0F-4D03-B909-593F12409B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332EF5F-E3EC-4162-80EC-54D78FFE1A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2CCAFEB-338C-45D6-873F-DC89118DAD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6C4A67A-F4A4-4701-9DC3-EA89739511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81324C2-1256-46BB-B9C8-7FC0C73606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8B5ADEA-1541-403B-A3B1-CFB14F6627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1A6919E-FBB4-4580-B734-30C369F7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A6919E-FBB4-4580-B734-30C369F798E9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266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83ED066-795C-4BF1-B2E6-7A1BCEC2D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0A56E0-CA97-42AA-A62E-D04C5860A9F3}" type="slidenum">
              <a:rPr lang="ko-KR" altLang="en-US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ACC3A17-6BA3-4832-A436-C63331E34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EA7766F-0F07-4FC6-ABF3-67DD3E568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Paivio, A. (1991). Dual coding theory: retrospect and current status. </a:t>
            </a:r>
            <a:r>
              <a:rPr lang="en-US" altLang="ko-KR" i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Canadian Journal of Psychology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45, 255-87.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EC047C0-AD1B-4889-878F-E6F192A8B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647789-6140-46CC-B051-74B813026449}" type="slidenum">
              <a:rPr lang="ko-KR" altLang="en-US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912E581-A5ED-43AF-AB90-1916D8BE64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B5A3C36-63FE-4A55-8A46-D14100EEF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Note that one answer method is verbal: the other requires visual or spatial processing.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503CA9D-E75C-42EA-982D-90519DA93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3ABCA2-D543-4F5A-BE1A-5B5FD7644749}" type="slidenum">
              <a:rPr lang="ko-KR" altLang="en-US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050676D-F25E-4775-8A17-AB1B6D65BE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B433681-BEA2-4F52-B8AE-16D2F61F2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Reaction time to classify words in a sentence when they gave a verbal response were slower than when they were allowed to point. </a:t>
            </a:r>
          </a:p>
          <a:p>
            <a:pPr eaLnBrk="1" hangingPunct="1"/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Reaction time to classify the corners of a letter when they had to point to a response was slower than when they were allowed to give a verbal response.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Conclusion: Participants in Brook’s letter task behaved as if they were scanning an analog representation of a physical array, with the pointing task causing interference and leading to a longer reaction time. Participants in the sentence task behaved as if they were using a verbal code, thus, the verbal response task lead to the slower reaction time.   </a:t>
            </a:r>
          </a:p>
          <a:p>
            <a:pPr eaLnBrk="1" hangingPunct="1"/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This is evidence that two different codes are being used.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134552-80C6-48DD-A7FF-0FCCF793C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1A8410F-1062-410D-B420-1FD741F6A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E9EA11C-4582-46C2-960B-D21BE88712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C968EDE-7A36-4B7D-ADAD-DE9EB534A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Fig. 7.5: Semantic labels clearly infl uence mental images, as shown here in the differing drawings based on mental images of objects given differing</a:t>
            </a:r>
          </a:p>
          <a:p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semantic (verbal) labels.</a:t>
            </a:r>
          </a:p>
          <a:p>
            <a:endParaRPr lang="ko-KR" altLang="en-US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42B2678-CA7C-4D66-A61D-2CC6FB8B58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041850-E657-40B2-ADC2-DA6A6E63033E}" type="slidenum">
              <a:rPr lang="ko-KR" altLang="en-US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B7D495D-CE7C-4CEA-8425-8A837F930C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45240BD-9F1C-4A88-8DEB-7F1D96C84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Tversky, B. (1993).  Cognitive Maps, Cognitive Collages, and Spatial Mental Models.  In Frank, A.U. and Campari, I. (Eds/) Spatial Information Theory: A Theoretical Basis for GIS, Proceedings COSIT ’93. </a:t>
            </a:r>
            <a:r>
              <a:rPr lang="en-US" altLang="ko-KR" i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Lecture Notes in Computer Science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716, pp. 14-24, Springer: Berlin.</a:t>
            </a:r>
          </a:p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C1ED887-CF0A-4DC8-857C-1CDF20417D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1ABD1D-A127-4BA7-8820-FDBD2ADD35BA}" type="slidenum">
              <a:rPr lang="ko-KR" altLang="en-US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1A7695E-ABDA-4432-9B51-6018B3AC4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79B39BD-5FA8-4ACA-A61F-F198B2A2D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Tversky, B. (1993).  Cognitive Maps, Cognitive Collages, and Spatial Mental Models.  In Frank, A.U. and Campari, I. (Eds/) Spatial Information Theory: A Theoretical Basis for GIS, Proceedings COSIT ’93. </a:t>
            </a:r>
            <a:r>
              <a:rPr lang="en-US" altLang="ko-KR" i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Lecture Notes in Computer Science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716, pp. 14-24, Springer: Berlin.</a:t>
            </a:r>
          </a:p>
          <a:p>
            <a:pPr eaLnBrk="1" hangingPunct="1"/>
            <a:endParaRPr lang="en-US" altLang="ko-KR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Alignment heuristic depicted in previous slides is reiterated here. Tversky, B. (1981). Distortions in memory for maps. Cognitive Psychology, 13, 407- 433.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B3B10C1-EBDB-40BB-BB75-CD2D7F1964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FB0D58-6EE5-4EDE-852A-19251C1280D7}" type="slidenum">
              <a:rPr lang="ko-KR" altLang="en-US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AC3A3B3-B126-4A76-9505-4928F82E9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826DAC6-EAD6-4D0C-91FC-7E0DEEE14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Tversky, B. (1993).  Cognitive Maps, Cognitive Collages, and Spatial Mental Models.  In Frank, A.U. and Campari, I. (Eds/) Spatial Information Theory: A Theoretical Basis for GIS, Proceedings COSIT ’93. </a:t>
            </a:r>
            <a:r>
              <a:rPr lang="en-US" altLang="ko-KR" i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Lecture Notes in Computer Science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716, pp. 14-24, Springer: Berlin.</a:t>
            </a:r>
          </a:p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04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28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0668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172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77724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038600"/>
            <a:ext cx="77724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281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513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38600"/>
            <a:ext cx="77724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9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793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9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38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964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06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69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554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sych_head">
            <a:extLst>
              <a:ext uri="{FF2B5EF4-FFF2-40B4-BE49-F238E27FC236}">
                <a16:creationId xmlns:a16="http://schemas.microsoft.com/office/drawing/2014/main" id="{D6A7B373-AA8D-4976-A15D-B9A1F3FA6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A77C6A3E-DCFA-4941-8166-0E19BEA27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668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8AABCE2-F450-4D37-9B77-5BD4420D7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6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6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6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6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3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psych_head">
            <a:extLst>
              <a:ext uri="{FF2B5EF4-FFF2-40B4-BE49-F238E27FC236}">
                <a16:creationId xmlns:a16="http://schemas.microsoft.com/office/drawing/2014/main" id="{D3CB2226-3BDB-48DD-9F81-71CC4890E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4">
            <a:extLst>
              <a:ext uri="{FF2B5EF4-FFF2-40B4-BE49-F238E27FC236}">
                <a16:creationId xmlns:a16="http://schemas.microsoft.com/office/drawing/2014/main" id="{8A630EE2-3AC9-4F10-9667-BFC3838158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>
                <a:ea typeface="굴림" panose="020B0600000101010101" pitchFamily="50" charset="-127"/>
              </a:rPr>
              <a:t>Chapter 7: Representation and Manipulation of Knowledge in Memory: Images and Propositions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2357420-D563-4DD7-9AB4-E18A5751B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Evidence for Dual Code Theory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200EB7F-0DB4-4877-B75D-D53E3BAD73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altLang="ko-KR" sz="3200">
                <a:ea typeface="굴림" panose="020B0600000101010101" pitchFamily="50" charset="-127"/>
              </a:rPr>
              <a:t>Brooks (1968) Results </a:t>
            </a:r>
          </a:p>
        </p:txBody>
      </p:sp>
      <p:graphicFrame>
        <p:nvGraphicFramePr>
          <p:cNvPr id="123973" name="Group 69">
            <a:extLst>
              <a:ext uri="{FF2B5EF4-FFF2-40B4-BE49-F238E27FC236}">
                <a16:creationId xmlns:a16="http://schemas.microsoft.com/office/drawing/2014/main" id="{A06C1320-EBD4-4DD9-A028-60576DD9C2D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85800" y="2514600"/>
          <a:ext cx="7772400" cy="2181226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Task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Verbal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Pointing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Letter Diagrams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11.3 sec.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28.2 sec.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Sentences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13.8 sec.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9.8 sec.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58" name="Text Box 67">
            <a:extLst>
              <a:ext uri="{FF2B5EF4-FFF2-40B4-BE49-F238E27FC236}">
                <a16:creationId xmlns:a16="http://schemas.microsoft.com/office/drawing/2014/main" id="{CAC8EEA6-1315-4859-B5B0-9AB8B51E3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68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123972" name="Text Box 68">
            <a:extLst>
              <a:ext uri="{FF2B5EF4-FFF2-40B4-BE49-F238E27FC236}">
                <a16:creationId xmlns:a16="http://schemas.microsoft.com/office/drawing/2014/main" id="{DFC3828E-6B65-482B-BADE-2C8A5E900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91075"/>
            <a:ext cx="8763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For image task, RT was slower when pointing.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For the symbolic task,  RT was slower for the verbal response.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Different pattern = different processing for different codes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  <p:bldP spid="1239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83A5D15-BA3E-495B-9587-0ABA37D9A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Propositional Theory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D90F0539-6F7B-406A-A28E-0B28D7516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Do not store in form of images even for pictorial forms</a:t>
            </a:r>
          </a:p>
          <a:p>
            <a:r>
              <a:rPr lang="en-US" altLang="ko-KR">
                <a:ea typeface="굴림" panose="020B0600000101010101" pitchFamily="50" charset="-127"/>
              </a:rPr>
              <a:t>Instead have a “generic” code that is called “propositional”</a:t>
            </a:r>
          </a:p>
          <a:p>
            <a:r>
              <a:rPr lang="en-US" altLang="ko-KR">
                <a:ea typeface="굴림" panose="020B0600000101010101" pitchFamily="50" charset="-127"/>
              </a:rPr>
              <a:t>images may be stored propositionally</a:t>
            </a:r>
          </a:p>
          <a:p>
            <a:r>
              <a:rPr lang="en-US" altLang="ko-KR">
                <a:ea typeface="굴림" panose="020B0600000101010101" pitchFamily="50" charset="-127"/>
              </a:rPr>
              <a:t>Create a verbal or visual code by transforming the propositional code</a:t>
            </a:r>
          </a:p>
          <a:p>
            <a:pPr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07t01">
            <a:extLst>
              <a:ext uri="{FF2B5EF4-FFF2-40B4-BE49-F238E27FC236}">
                <a16:creationId xmlns:a16="http://schemas.microsoft.com/office/drawing/2014/main" id="{82E50DE6-0D31-448A-BEA2-B1C2E1F3D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416050"/>
            <a:ext cx="6388100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>
            <a:extLst>
              <a:ext uri="{FF2B5EF4-FFF2-40B4-BE49-F238E27FC236}">
                <a16:creationId xmlns:a16="http://schemas.microsoft.com/office/drawing/2014/main" id="{1573BC24-59FC-4182-97C3-34D9A0526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381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Propositional Representations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C56FCC6-E49C-47AC-8887-F1147DF15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229600" cy="381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Carmichael, Hogan, &amp; Walters (1932)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618284E-59E0-49A5-98F8-9736FAB6C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137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Participants were shown simple figures with one of two verbal labels</a:t>
            </a:r>
          </a:p>
        </p:txBody>
      </p:sp>
      <p:sp>
        <p:nvSpPr>
          <p:cNvPr id="19460" name="Oval 8">
            <a:extLst>
              <a:ext uri="{FF2B5EF4-FFF2-40B4-BE49-F238E27FC236}">
                <a16:creationId xmlns:a16="http://schemas.microsoft.com/office/drawing/2014/main" id="{0E4EF38F-8A66-4827-9109-9ACAF7851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33800"/>
            <a:ext cx="14478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19461" name="Line 13">
            <a:extLst>
              <a:ext uri="{FF2B5EF4-FFF2-40B4-BE49-F238E27FC236}">
                <a16:creationId xmlns:a16="http://schemas.microsoft.com/office/drawing/2014/main" id="{508D332B-757E-43B9-803F-7FA6FC7FC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48768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2" name="Line 16">
            <a:extLst>
              <a:ext uri="{FF2B5EF4-FFF2-40B4-BE49-F238E27FC236}">
                <a16:creationId xmlns:a16="http://schemas.microsoft.com/office/drawing/2014/main" id="{585D710B-869F-4B85-9901-334C17185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3" name="Line 17">
            <a:extLst>
              <a:ext uri="{FF2B5EF4-FFF2-40B4-BE49-F238E27FC236}">
                <a16:creationId xmlns:a16="http://schemas.microsoft.com/office/drawing/2014/main" id="{63825444-1CB9-4819-916A-94FC74C1C7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6576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4" name="Line 18">
            <a:extLst>
              <a:ext uri="{FF2B5EF4-FFF2-40B4-BE49-F238E27FC236}">
                <a16:creationId xmlns:a16="http://schemas.microsoft.com/office/drawing/2014/main" id="{406D7AFA-5CFF-47BE-89BF-A4BEB7E203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200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5" name="Line 19">
            <a:extLst>
              <a:ext uri="{FF2B5EF4-FFF2-40B4-BE49-F238E27FC236}">
                <a16:creationId xmlns:a16="http://schemas.microsoft.com/office/drawing/2014/main" id="{7C97B8BE-6E0B-458D-B14E-D3B816CD14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419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6" name="Line 20">
            <a:extLst>
              <a:ext uri="{FF2B5EF4-FFF2-40B4-BE49-F238E27FC236}">
                <a16:creationId xmlns:a16="http://schemas.microsoft.com/office/drawing/2014/main" id="{DE8575A3-F43D-4806-BF4A-3B9A6698F0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343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7" name="Line 22">
            <a:extLst>
              <a:ext uri="{FF2B5EF4-FFF2-40B4-BE49-F238E27FC236}">
                <a16:creationId xmlns:a16="http://schemas.microsoft.com/office/drawing/2014/main" id="{807B6660-4E7B-49CF-9818-2864EDE48D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5105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8" name="Line 23">
            <a:extLst>
              <a:ext uri="{FF2B5EF4-FFF2-40B4-BE49-F238E27FC236}">
                <a16:creationId xmlns:a16="http://schemas.microsoft.com/office/drawing/2014/main" id="{01FB07F8-457E-4348-BE17-B8D45BB0F9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8768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9" name="Line 24">
            <a:extLst>
              <a:ext uri="{FF2B5EF4-FFF2-40B4-BE49-F238E27FC236}">
                <a16:creationId xmlns:a16="http://schemas.microsoft.com/office/drawing/2014/main" id="{FB6D0C37-AF13-49C1-B593-A24AE68D8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505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0" name="Line 25">
            <a:extLst>
              <a:ext uri="{FF2B5EF4-FFF2-40B4-BE49-F238E27FC236}">
                <a16:creationId xmlns:a16="http://schemas.microsoft.com/office/drawing/2014/main" id="{07EF28FB-A14B-434E-BA07-5B010BDFA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9530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1" name="Line 27">
            <a:extLst>
              <a:ext uri="{FF2B5EF4-FFF2-40B4-BE49-F238E27FC236}">
                <a16:creationId xmlns:a16="http://schemas.microsoft.com/office/drawing/2014/main" id="{62D15D52-EBB2-4D82-BC66-8A5E7D7ACA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505200"/>
            <a:ext cx="990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2" name="Line 28">
            <a:extLst>
              <a:ext uri="{FF2B5EF4-FFF2-40B4-BE49-F238E27FC236}">
                <a16:creationId xmlns:a16="http://schemas.microsoft.com/office/drawing/2014/main" id="{5ECCC67F-CC0A-4C03-BFDF-C862AA4BA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505200"/>
            <a:ext cx="1143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3" name="Text Box 30">
            <a:extLst>
              <a:ext uri="{FF2B5EF4-FFF2-40B4-BE49-F238E27FC236}">
                <a16:creationId xmlns:a16="http://schemas.microsoft.com/office/drawing/2014/main" id="{35F80A3D-D003-495D-BF3C-55892AD77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2998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Sun or ship’s wheel</a:t>
            </a:r>
          </a:p>
        </p:txBody>
      </p:sp>
      <p:sp>
        <p:nvSpPr>
          <p:cNvPr id="19474" name="Text Box 31">
            <a:extLst>
              <a:ext uri="{FF2B5EF4-FFF2-40B4-BE49-F238E27FC236}">
                <a16:creationId xmlns:a16="http://schemas.microsoft.com/office/drawing/2014/main" id="{39836791-0C40-4917-9D1A-BB857217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334000"/>
            <a:ext cx="1625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Hourglass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Or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Table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 descr="0705">
            <a:extLst>
              <a:ext uri="{FF2B5EF4-FFF2-40B4-BE49-F238E27FC236}">
                <a16:creationId xmlns:a16="http://schemas.microsoft.com/office/drawing/2014/main" id="{51347AA9-FE4B-479A-AE61-E79BCD493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598613"/>
            <a:ext cx="6351587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>
            <a:extLst>
              <a:ext uri="{FF2B5EF4-FFF2-40B4-BE49-F238E27FC236}">
                <a16:creationId xmlns:a16="http://schemas.microsoft.com/office/drawing/2014/main" id="{3DB4B784-3187-4C32-B198-E4DD2D380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381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Carmichael, Hogan, &amp; Walters (1932) 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DFD7621-A8B1-4726-8BD2-D9DDC32A3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Carmichael, Hogan, &amp; Walters (1932) Results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293F2D3-1BE2-4BDF-9316-BFE03403D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Later participants were asked to draw items seen</a:t>
            </a:r>
          </a:p>
          <a:p>
            <a:r>
              <a:rPr lang="en-US" altLang="ko-KR">
                <a:ea typeface="굴림" panose="020B0600000101010101" pitchFamily="50" charset="-127"/>
              </a:rPr>
              <a:t>Participants distorted the images to fit the labels</a:t>
            </a:r>
          </a:p>
          <a:p>
            <a:r>
              <a:rPr lang="en-US" altLang="ko-KR">
                <a:ea typeface="굴림" panose="020B0600000101010101" pitchFamily="50" charset="-127"/>
              </a:rPr>
              <a:t>This pattern supports the idea that images may be stored propositionally not as original analog image</a:t>
            </a: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A70464F4-BB3B-4D62-A5EA-F1E2A0FD8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381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Mental Imagery Studies Demonstrate</a:t>
            </a:r>
          </a:p>
        </p:txBody>
      </p:sp>
      <p:sp>
        <p:nvSpPr>
          <p:cNvPr id="171011" name="Rectangle 1027">
            <a:extLst>
              <a:ext uri="{FF2B5EF4-FFF2-40B4-BE49-F238E27FC236}">
                <a16:creationId xmlns:a16="http://schemas.microsoft.com/office/drawing/2014/main" id="{DBDFD490-2C82-40B4-85B4-BD46E41B0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419600"/>
          </a:xfrm>
        </p:spPr>
        <p:txBody>
          <a:bodyPr/>
          <a:lstStyle/>
          <a:p>
            <a:pPr marL="685800" indent="-685800"/>
            <a:r>
              <a:rPr lang="en-US" altLang="ko-KR">
                <a:ea typeface="굴림" panose="020B0600000101010101" pitchFamily="50" charset="-127"/>
              </a:rPr>
              <a:t>Active process</a:t>
            </a:r>
          </a:p>
          <a:p>
            <a:pPr marL="685800" indent="-685800"/>
            <a:r>
              <a:rPr lang="en-US" altLang="ko-KR">
                <a:ea typeface="굴림" panose="020B0600000101010101" pitchFamily="50" charset="-127"/>
              </a:rPr>
              <a:t>Response times are proportional to degree of rotation</a:t>
            </a:r>
          </a:p>
          <a:p>
            <a:pPr marL="685800" indent="-685800"/>
            <a:r>
              <a:rPr lang="en-US" altLang="ko-KR">
                <a:ea typeface="굴림" panose="020B0600000101010101" pitchFamily="50" charset="-127"/>
              </a:rPr>
              <a:t>People can rotate images in three-dimensional space as easily as two-dimensional space</a:t>
            </a:r>
          </a:p>
          <a:p>
            <a:pPr marL="685800" indent="-685800"/>
            <a:r>
              <a:rPr lang="en-US" altLang="ko-KR">
                <a:ea typeface="굴림" panose="020B0600000101010101" pitchFamily="50" charset="-127"/>
              </a:rPr>
              <a:t>Images are “Mental Sculptures”</a:t>
            </a:r>
          </a:p>
          <a:p>
            <a:pPr marL="685800" indent="-685800">
              <a:buFont typeface="Times" panose="02020603050405020304" pitchFamily="18" charset="0"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marL="685800" indent="-685800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4E149B2-C8CC-4520-9AF3-00C3CAE7E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Functional-Equivalency Hypothesis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FAB860E9-91CC-4D7F-A91E-B021627EF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First proposed by Shepard and Kosslyn  </a:t>
            </a:r>
          </a:p>
          <a:p>
            <a:r>
              <a:rPr lang="en-US" altLang="ko-KR">
                <a:ea typeface="굴림" panose="020B0600000101010101" pitchFamily="50" charset="-127"/>
              </a:rPr>
              <a:t>Mental images are internal representations that operate in a way that is analogous to the functioning of the perception of physical objects</a:t>
            </a: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E6F415E-9BFB-48D5-9120-A11DD7CB6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8915400" cy="381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Neuropsychological Evidence &amp; Mental Imagery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C4114A67-0873-473B-9C61-577344C82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3886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Cohen &amp; Kosslyn </a:t>
            </a:r>
          </a:p>
          <a:p>
            <a:r>
              <a:rPr lang="en-US" altLang="ko-KR">
                <a:ea typeface="굴림" panose="020B0600000101010101" pitchFamily="50" charset="-127"/>
              </a:rPr>
              <a:t>Same brain areas are involved in perception and mental rotation</a:t>
            </a:r>
          </a:p>
          <a:p>
            <a:r>
              <a:rPr lang="en-US" altLang="ko-KR">
                <a:ea typeface="굴림" panose="020B0600000101010101" pitchFamily="50" charset="-127"/>
              </a:rPr>
              <a:t>Support for functional-equivalence hypothesis</a:t>
            </a: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>
            <a:extLst>
              <a:ext uri="{FF2B5EF4-FFF2-40B4-BE49-F238E27FC236}">
                <a16:creationId xmlns:a16="http://schemas.microsoft.com/office/drawing/2014/main" id="{EF65BACC-996D-4B3B-B5C4-FC3D389F8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Kosslyn (1976)</a:t>
            </a:r>
          </a:p>
        </p:txBody>
      </p:sp>
      <p:sp>
        <p:nvSpPr>
          <p:cNvPr id="26627" name="Content Placeholder 6">
            <a:extLst>
              <a:ext uri="{FF2B5EF4-FFF2-40B4-BE49-F238E27FC236}">
                <a16:creationId xmlns:a16="http://schemas.microsoft.com/office/drawing/2014/main" id="{836EDA4C-CB9D-4F08-A08B-B8E6A9A2C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Asked college students and fourth graders simple questions about animals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Does a cat have claws?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Does a cat have a head? </a:t>
            </a:r>
          </a:p>
          <a:p>
            <a:r>
              <a:rPr lang="en-US" altLang="ko-KR">
                <a:ea typeface="굴림" panose="020B0600000101010101" pitchFamily="50" charset="-127"/>
              </a:rPr>
              <a:t>Varied the type of instructions used to answer questions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Imagery instructions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No imagery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0C280E7-9E33-4CF2-9C4B-83F4CD593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Mental Imagery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1459948-0BB3-4E31-BDF0-361FF230A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4000">
                <a:solidFill>
                  <a:schemeClr val="tx2"/>
                </a:solidFill>
                <a:ea typeface="굴림" panose="020B0600000101010101" pitchFamily="50" charset="-127"/>
              </a:rPr>
              <a:t>Mental Imagery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050E29-8ED8-4130-A912-B96AFC38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846263"/>
            <a:ext cx="4495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>
                <a:ea typeface="굴림" panose="020B0600000101010101" pitchFamily="50" charset="-127"/>
              </a:rPr>
              <a:t>Shepard &amp; Metzler (1971)</a:t>
            </a:r>
          </a:p>
          <a:p>
            <a:r>
              <a:rPr lang="en-US" altLang="ko-KR" sz="3200">
                <a:ea typeface="굴림" panose="020B0600000101010101" pitchFamily="50" charset="-127"/>
              </a:rPr>
              <a:t>Subjects had to decide whether displays had two similar shapes</a:t>
            </a:r>
          </a:p>
          <a:p>
            <a:r>
              <a:rPr lang="en-US" altLang="ko-KR" sz="3200">
                <a:ea typeface="굴림" panose="020B0600000101010101" pitchFamily="50" charset="-127"/>
              </a:rPr>
              <a:t>Some pairs were similar, but rotated to various degrees</a:t>
            </a:r>
          </a:p>
          <a:p>
            <a:endParaRPr lang="ko-KR" altLang="en-US" sz="3200">
              <a:ea typeface="굴림" panose="020B0600000101010101" pitchFamily="50" charset="-127"/>
            </a:endParaRPr>
          </a:p>
        </p:txBody>
      </p:sp>
      <p:pic>
        <p:nvPicPr>
          <p:cNvPr id="4101" name="Picture 5" descr="Fig">
            <a:extLst>
              <a:ext uri="{FF2B5EF4-FFF2-40B4-BE49-F238E27FC236}">
                <a16:creationId xmlns:a16="http://schemas.microsoft.com/office/drawing/2014/main" id="{6C1E69B5-586B-4DF5-9E3D-70EE9E33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85"/>
          <a:stretch>
            <a:fillRect/>
          </a:stretch>
        </p:blipFill>
        <p:spPr bwMode="auto">
          <a:xfrm>
            <a:off x="5105400" y="1828800"/>
            <a:ext cx="3302000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4DC7476-7599-4410-86F5-C73A97200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Kosslyn (1976) Results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4EE40CD-11D3-4E6F-8375-DE16D4A5B4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 imagery condition, questions were answered faster if the attribute was larger</a:t>
            </a:r>
          </a:p>
          <a:p>
            <a:r>
              <a:rPr lang="en-US" altLang="ko-KR">
                <a:ea typeface="굴림" panose="020B0600000101010101" pitchFamily="50" charset="-127"/>
              </a:rPr>
              <a:t>In no imagery condition, questions were answered faster based on distinctiveness of characteristic for the animal, no impact of size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AF0CD69-9165-467F-AA74-68131D07F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772400" cy="381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Size Judgments (Moyer, 1973)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98B445AE-2C4A-4559-AE32-73EA0251F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724400"/>
          </a:xfrm>
        </p:spPr>
        <p:txBody>
          <a:bodyPr/>
          <a:lstStyle/>
          <a:p>
            <a:r>
              <a:rPr lang="en-US" altLang="ko-KR" sz="3200" i="1">
                <a:ea typeface="굴림" panose="020B0600000101010101" pitchFamily="50" charset="-127"/>
              </a:rPr>
              <a:t>Which is larger, moose or roach?</a:t>
            </a:r>
          </a:p>
          <a:p>
            <a:r>
              <a:rPr lang="en-US" altLang="ko-KR" sz="3200" i="1">
                <a:ea typeface="굴림" panose="020B0600000101010101" pitchFamily="50" charset="-127"/>
              </a:rPr>
              <a:t>Which is larger, wolf or lion?</a:t>
            </a:r>
            <a:endParaRPr lang="en-US" altLang="ko-KR" sz="3200">
              <a:ea typeface="굴림" panose="020B0600000101010101" pitchFamily="50" charset="-127"/>
            </a:endParaRPr>
          </a:p>
          <a:p>
            <a:pPr lvl="1"/>
            <a:r>
              <a:rPr lang="en-US" altLang="ko-KR" sz="2800">
                <a:ea typeface="굴림" panose="020B0600000101010101" pitchFamily="50" charset="-127"/>
              </a:rPr>
              <a:t>When objects are similar in size, participants imagine both objects and then compare the size of the objects in their image </a:t>
            </a:r>
          </a:p>
          <a:p>
            <a:pPr lvl="1"/>
            <a:r>
              <a:rPr lang="en-US" altLang="ko-KR" sz="2800">
                <a:ea typeface="굴림" panose="020B0600000101010101" pitchFamily="50" charset="-127"/>
              </a:rPr>
              <a:t>Similar results when making comparisons of actual physical objects</a:t>
            </a:r>
          </a:p>
          <a:p>
            <a:pPr lvl="1"/>
            <a:r>
              <a:rPr lang="en-US" altLang="ko-KR" sz="2800">
                <a:ea typeface="굴림" panose="020B0600000101010101" pitchFamily="50" charset="-127"/>
              </a:rPr>
              <a:t>The closer in size, the longer the reaction time </a:t>
            </a:r>
          </a:p>
          <a:p>
            <a:endParaRPr lang="ko-KR" altLang="en-US" sz="32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8">
            <a:extLst>
              <a:ext uri="{FF2B5EF4-FFF2-40B4-BE49-F238E27FC236}">
                <a16:creationId xmlns:a16="http://schemas.microsoft.com/office/drawing/2014/main" id="{8B06D152-9A52-4A15-8AF2-E8857C863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381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Functional-Equivalence Evidence</a:t>
            </a:r>
          </a:p>
        </p:txBody>
      </p:sp>
      <p:sp>
        <p:nvSpPr>
          <p:cNvPr id="178181" name="Rectangle 1029">
            <a:extLst>
              <a:ext uri="{FF2B5EF4-FFF2-40B4-BE49-F238E27FC236}">
                <a16:creationId xmlns:a16="http://schemas.microsoft.com/office/drawing/2014/main" id="{A20F4198-3584-4163-BB36-E10439EA6F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8305800" cy="44196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Kosslyn (1983)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Memorize map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Later ask to scan image 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Manipulate distance between items in scan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Rock to lake</a:t>
            </a:r>
          </a:p>
          <a:p>
            <a:pPr lvl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Lake to Hut</a:t>
            </a:r>
          </a:p>
          <a:p>
            <a:pPr marL="0" indent="0"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Measure reaction time</a:t>
            </a:r>
          </a:p>
          <a:p>
            <a:pPr marL="0" indent="0">
              <a:lnSpc>
                <a:spcPct val="90000"/>
              </a:lnSpc>
            </a:pPr>
            <a:endParaRPr lang="ko-KR" altLang="en-US" sz="2800">
              <a:ea typeface="굴림" panose="020B0600000101010101" pitchFamily="50" charset="-127"/>
            </a:endParaRPr>
          </a:p>
        </p:txBody>
      </p:sp>
      <p:graphicFrame>
        <p:nvGraphicFramePr>
          <p:cNvPr id="29700" name="Object 2">
            <a:extLst>
              <a:ext uri="{FF2B5EF4-FFF2-40B4-BE49-F238E27FC236}">
                <a16:creationId xmlns:a16="http://schemas.microsoft.com/office/drawing/2014/main" id="{C07562D2-DFBA-4524-8E5C-150454B48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3644900"/>
          <a:ext cx="3038475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Image" r:id="rId3" imgW="2779782" imgH="2743205" progId="Photoshop.Image.6">
                  <p:embed/>
                </p:oleObj>
              </mc:Choice>
              <mc:Fallback>
                <p:oleObj name="Image" r:id="rId3" imgW="2779782" imgH="2743205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644900"/>
                        <a:ext cx="3038475" cy="299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009C024D-4BC6-4D91-8E98-0DD2D5E2F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534400" cy="381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Kosslyn (1983) Results</a:t>
            </a:r>
          </a:p>
        </p:txBody>
      </p:sp>
      <p:sp>
        <p:nvSpPr>
          <p:cNvPr id="164867" name="Rectangle 1027">
            <a:extLst>
              <a:ext uri="{FF2B5EF4-FFF2-40B4-BE49-F238E27FC236}">
                <a16:creationId xmlns:a16="http://schemas.microsoft.com/office/drawing/2014/main" id="{808F0B7E-4237-4C7B-9676-10077194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3200">
                <a:ea typeface="굴림" panose="020B0600000101010101" pitchFamily="50" charset="-127"/>
              </a:rPr>
              <a:t>Linear relationship between the distance to scan and actual reaction time of participants</a:t>
            </a:r>
          </a:p>
          <a:p>
            <a:pPr>
              <a:lnSpc>
                <a:spcPct val="80000"/>
              </a:lnSpc>
            </a:pPr>
            <a:r>
              <a:rPr lang="en-US" altLang="ko-KR" sz="3200">
                <a:ea typeface="굴림" panose="020B0600000101010101" pitchFamily="50" charset="-127"/>
              </a:rPr>
              <a:t>Further support for functional-equivalence hypothesis</a:t>
            </a:r>
          </a:p>
          <a:p>
            <a:pPr lvl="1"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Mental images are internal representations that operate in a way that is analogous to the functioning of the perception of physical objects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28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FDCEC16-FFEB-4C16-AE86-D19A36A61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Cognitive Maps: Historically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3F45D522-E78B-41EF-AC28-B394D70C4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3200">
                <a:ea typeface="굴림" panose="020B0600000101010101" pitchFamily="50" charset="-127"/>
              </a:rPr>
              <a:t>Tolman – Rats can learn to get out from a maze without reinforcement</a:t>
            </a:r>
          </a:p>
          <a:p>
            <a:pPr>
              <a:lnSpc>
                <a:spcPct val="90000"/>
              </a:lnSpc>
            </a:pPr>
            <a:r>
              <a:rPr lang="en-US" altLang="ko-KR" sz="3200">
                <a:ea typeface="굴림" panose="020B0600000101010101" pitchFamily="50" charset="-127"/>
              </a:rPr>
              <a:t>von Frisch – Bees can make image map to honey and hive.</a:t>
            </a:r>
          </a:p>
          <a:p>
            <a:pPr>
              <a:lnSpc>
                <a:spcPct val="90000"/>
              </a:lnSpc>
            </a:pPr>
            <a:r>
              <a:rPr lang="en-US" altLang="ko-KR" sz="3200">
                <a:ea typeface="굴림" panose="020B0600000101010101" pitchFamily="50" charset="-127"/>
              </a:rPr>
              <a:t>Using three types of knowledge</a:t>
            </a:r>
          </a:p>
          <a:p>
            <a:pPr lvl="1"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Landmark (special buildings)</a:t>
            </a:r>
          </a:p>
          <a:p>
            <a:pPr lvl="1"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Route-road (procedures to get to one place from another)</a:t>
            </a:r>
          </a:p>
          <a:p>
            <a:pPr lvl="1">
              <a:lnSpc>
                <a:spcPct val="90000"/>
              </a:lnSpc>
            </a:pPr>
            <a:r>
              <a:rPr lang="en-US" altLang="ko-KR" sz="2800">
                <a:ea typeface="굴림" panose="020B0600000101010101" pitchFamily="50" charset="-127"/>
              </a:rPr>
              <a:t>Survey (global map-like view)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77BC4FD-10C2-48B7-9673-5F8CF1CC4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Tversky (1993)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47BD7AB-A965-4E8E-BE7F-911D5B49A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Cognitive maps more like cognitive collages</a:t>
            </a:r>
          </a:p>
          <a:p>
            <a:r>
              <a:rPr lang="en-US" altLang="ko-KR">
                <a:ea typeface="굴림" panose="020B0600000101010101" pitchFamily="50" charset="-127"/>
              </a:rPr>
              <a:t>Constructionist view of creating cognitive maps</a:t>
            </a:r>
          </a:p>
          <a:p>
            <a:r>
              <a:rPr lang="en-US" altLang="ko-KR">
                <a:ea typeface="굴림" panose="020B0600000101010101" pitchFamily="50" charset="-127"/>
              </a:rPr>
              <a:t>Distortions can occur when using heuristics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C5A28EE-F93E-4E5E-B00C-BA819EE70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Heuristics Affecting Cognitive Maps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48464030-C628-4C89-8533-A427A4C55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3200">
                <a:ea typeface="굴림" panose="020B0600000101010101" pitchFamily="50" charset="-127"/>
              </a:rPr>
              <a:t>Relative position heuristics</a:t>
            </a:r>
          </a:p>
          <a:p>
            <a:pPr lvl="1"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Use conceptual knowledge about borderline and context:  Reno &amp; San Diego</a:t>
            </a:r>
          </a:p>
          <a:p>
            <a:pPr>
              <a:lnSpc>
                <a:spcPct val="80000"/>
              </a:lnSpc>
            </a:pPr>
            <a:r>
              <a:rPr lang="en-US" altLang="ko-KR" sz="3200">
                <a:ea typeface="굴림" panose="020B0600000101010101" pitchFamily="50" charset="-127"/>
              </a:rPr>
              <a:t>Alignment heuristic </a:t>
            </a:r>
          </a:p>
          <a:p>
            <a:pPr lvl="1"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Students view two maps of the Americas</a:t>
            </a:r>
          </a:p>
          <a:p>
            <a:pPr lvl="1"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One a correct map, and a second map which was altered (South America was moved westward with respect to North America)</a:t>
            </a:r>
          </a:p>
          <a:p>
            <a:pPr lvl="1"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A majority of students thought the altered map was the correct one</a:t>
            </a:r>
          </a:p>
          <a:p>
            <a:pPr>
              <a:lnSpc>
                <a:spcPct val="80000"/>
              </a:lnSpc>
            </a:pPr>
            <a:endParaRPr lang="ko-KR" altLang="en-US" sz="32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166F43C-C8E8-44B4-AB9B-3E966DED4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Relative position heuristics</a:t>
            </a:r>
            <a:br>
              <a:rPr lang="en-US" altLang="ko-KR">
                <a:ea typeface="굴림" panose="020B0600000101010101" pitchFamily="50" charset="-127"/>
              </a:rPr>
            </a:b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6867" name="Picture 5" descr="http://211.114.55.93/web/home/kang-chung-map2.jpg">
            <a:extLst>
              <a:ext uri="{FF2B5EF4-FFF2-40B4-BE49-F238E27FC236}">
                <a16:creationId xmlns:a16="http://schemas.microsoft.com/office/drawing/2014/main" id="{6CDFEEEC-4A5F-4787-AE79-EB332C51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7632700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CA2CB5C-69EA-4D00-B798-5A4AEC1FD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1F336A80-54B0-429B-A051-4C233D6E668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549275"/>
            <a:ext cx="7772400" cy="597535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6F683F7-5C1B-495C-AEB3-CB30102AA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Heuristics Affecting Cognitive Maps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8F8273A4-7C4C-415C-8276-C05E56ABE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3200">
                <a:ea typeface="굴림" panose="020B0600000101010101" pitchFamily="50" charset="-127"/>
              </a:rPr>
              <a:t>Density Heuristic</a:t>
            </a:r>
          </a:p>
          <a:p>
            <a:pPr lvl="1"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More landmarks between two points, the greater the distance we estimate</a:t>
            </a:r>
          </a:p>
          <a:p>
            <a:pPr>
              <a:lnSpc>
                <a:spcPct val="80000"/>
              </a:lnSpc>
            </a:pPr>
            <a:r>
              <a:rPr lang="en-US" altLang="ko-KR" sz="3200">
                <a:ea typeface="굴림" panose="020B0600000101010101" pitchFamily="50" charset="-127"/>
              </a:rPr>
              <a:t>Right angle bias</a:t>
            </a:r>
          </a:p>
          <a:p>
            <a:pPr lvl="1"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Streets are drawn at 90-degree angles (even when they are not)</a:t>
            </a:r>
          </a:p>
          <a:p>
            <a:pPr>
              <a:lnSpc>
                <a:spcPct val="80000"/>
              </a:lnSpc>
            </a:pPr>
            <a:r>
              <a:rPr lang="en-US" altLang="ko-KR" sz="3200">
                <a:ea typeface="굴림" panose="020B0600000101010101" pitchFamily="50" charset="-127"/>
              </a:rPr>
              <a:t>Symmetry heuristic</a:t>
            </a:r>
          </a:p>
          <a:p>
            <a:pPr lvl="1"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Irregular geographic boundaries are made regular (e.g., Americans straighten out the Canadian border)</a:t>
            </a:r>
          </a:p>
          <a:p>
            <a:pPr>
              <a:lnSpc>
                <a:spcPct val="80000"/>
              </a:lnSpc>
            </a:pPr>
            <a:endParaRPr lang="en-US" altLang="ko-KR" sz="32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2E95A31-C9DE-4856-8426-F2AE7E31A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Mental Imagery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EC54BF7F-98F0-4098-A2BA-029FA5B030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4076700"/>
            <a:ext cx="7772400" cy="239712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Kosslyn proposes images are used to help solve certain types of problems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How many chairs are there in your house?</a:t>
            </a:r>
          </a:p>
          <a:p>
            <a:pPr lvl="1">
              <a:buFontTx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5124" name="Picture 7" descr="0707a">
            <a:extLst>
              <a:ext uri="{FF2B5EF4-FFF2-40B4-BE49-F238E27FC236}">
                <a16:creationId xmlns:a16="http://schemas.microsoft.com/office/drawing/2014/main" id="{343648F0-00CE-4678-AED3-E427BA93C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73238"/>
            <a:ext cx="4724400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직사각형 1">
            <a:extLst>
              <a:ext uri="{FF2B5EF4-FFF2-40B4-BE49-F238E27FC236}">
                <a16:creationId xmlns:a16="http://schemas.microsoft.com/office/drawing/2014/main" id="{6D7CFE57-F076-49BA-AAAB-978C9EAA6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205038"/>
            <a:ext cx="30241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Shepard &amp; Metzler (1971)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5E4A150D-7B65-48EB-80CC-EF7C147CD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Main Points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4EE405AD-C185-467F-9EC5-77BFB78F1A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Dual – Code theory:</a:t>
            </a: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  1) Experimental procedures  </a:t>
            </a: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  2) Logic &amp; Results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Propositional Theory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Functional Equivalence </a:t>
            </a:r>
            <a:r>
              <a:rPr lang="en-US" altLang="ko-KR" dirty="0" err="1">
                <a:ea typeface="굴림" panose="020B0600000101010101" pitchFamily="50" charset="-127"/>
              </a:rPr>
              <a:t>Hyphothesis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 Various evidences</a:t>
            </a: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* Cognitive Map: Heuristics</a:t>
            </a:r>
          </a:p>
          <a:p>
            <a:pPr>
              <a:buFontTx/>
              <a:buNone/>
            </a:pPr>
            <a:endParaRPr lang="ko-KR" altLang="en-US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FDCFE91-C7EE-41B7-8131-9D71F9D80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Dual Code Theory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1251DD6-F4D0-450D-BCD9-ADF7F072C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Paivio (1971)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We use two codes to represent information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Image codes- analogue codes, shares some perceptual features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Symbolic codes- arbitrary symbols to represent items (e.g., words)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Two codes are linked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3D52651-F9CF-4F0C-B7D7-DC94E6103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Evidence for Dual Code Theory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3FF1916-FE57-4A44-B6DB-B3719DAC7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Paivio compared concrete words (potato, horse) with abstract words (justice, love)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Found participants were better able to recall concrete words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Concluded that dual code was created for concrete words (analog &amp; verbal label) but not for abstract words  </a:t>
            </a:r>
            <a:r>
              <a:rPr lang="en-US" altLang="ko-KR" sz="400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8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143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A1B2BDD-7D6B-4A86-A2C5-013B86FE1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Evidence for Dual Code Theory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C3F5C9EB-1A32-4880-8F47-196BCD44C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5410200" cy="47244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Brooks (1968)</a:t>
            </a:r>
          </a:p>
          <a:p>
            <a:pPr lvl="1"/>
            <a:r>
              <a:rPr lang="en-US" altLang="ko-KR" sz="2800">
                <a:ea typeface="굴림" panose="020B0600000101010101" pitchFamily="50" charset="-127"/>
              </a:rPr>
              <a:t>One group saw a block diagram of a letter</a:t>
            </a:r>
          </a:p>
          <a:p>
            <a:pPr lvl="1"/>
            <a:r>
              <a:rPr lang="en-US" altLang="ko-KR" sz="2800">
                <a:ea typeface="굴림" panose="020B0600000101010101" pitchFamily="50" charset="-127"/>
              </a:rPr>
              <a:t>Memorized it</a:t>
            </a:r>
          </a:p>
          <a:p>
            <a:pPr lvl="1"/>
            <a:r>
              <a:rPr lang="en-US" altLang="ko-KR" sz="2800">
                <a:ea typeface="굴림" panose="020B0600000101010101" pitchFamily="50" charset="-127"/>
              </a:rPr>
              <a:t>Were asked to mentally travel the letter and indicate if the corner was on the extreme top or bottom (No, no yes, yes,  no, yes, no, yes, no, no [extreme top])</a:t>
            </a:r>
          </a:p>
          <a:p>
            <a:pPr lvl="1"/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10244" name="Line 5">
            <a:extLst>
              <a:ext uri="{FF2B5EF4-FFF2-40B4-BE49-F238E27FC236}">
                <a16:creationId xmlns:a16="http://schemas.microsoft.com/office/drawing/2014/main" id="{D5EF4BF0-94C4-482A-B67D-2CD078A82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9812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5" name="Line 6">
            <a:extLst>
              <a:ext uri="{FF2B5EF4-FFF2-40B4-BE49-F238E27FC236}">
                <a16:creationId xmlns:a16="http://schemas.microsoft.com/office/drawing/2014/main" id="{F7E0B63D-D702-4A5C-A457-4D60DB650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9812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id="{22F4C6E0-797C-45EF-8782-7A646EBE4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648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7" name="Line 9">
            <a:extLst>
              <a:ext uri="{FF2B5EF4-FFF2-40B4-BE49-F238E27FC236}">
                <a16:creationId xmlns:a16="http://schemas.microsoft.com/office/drawing/2014/main" id="{4F759CA0-EF14-4B70-91AE-56407CBC4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8" name="Line 10">
            <a:extLst>
              <a:ext uri="{FF2B5EF4-FFF2-40B4-BE49-F238E27FC236}">
                <a16:creationId xmlns:a16="http://schemas.microsoft.com/office/drawing/2014/main" id="{C68AD5BD-B2F1-461A-9F1F-8F17BD2D72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4384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9" name="Line 11">
            <a:extLst>
              <a:ext uri="{FF2B5EF4-FFF2-40B4-BE49-F238E27FC236}">
                <a16:creationId xmlns:a16="http://schemas.microsoft.com/office/drawing/2014/main" id="{F65ED9BD-19C8-42E6-8462-D205D63DE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438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0" name="Line 12">
            <a:extLst>
              <a:ext uri="{FF2B5EF4-FFF2-40B4-BE49-F238E27FC236}">
                <a16:creationId xmlns:a16="http://schemas.microsoft.com/office/drawing/2014/main" id="{26CDBDF4-CC67-4640-A4DD-2C5B9360C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971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1" name="Line 13">
            <a:extLst>
              <a:ext uri="{FF2B5EF4-FFF2-40B4-BE49-F238E27FC236}">
                <a16:creationId xmlns:a16="http://schemas.microsoft.com/office/drawing/2014/main" id="{04701E71-AB14-47F8-9145-F23FA5AA3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2" name="Line 14">
            <a:extLst>
              <a:ext uri="{FF2B5EF4-FFF2-40B4-BE49-F238E27FC236}">
                <a16:creationId xmlns:a16="http://schemas.microsoft.com/office/drawing/2014/main" id="{1577414A-FC54-4E67-A03C-D0AA462E6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429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3" name="Line 15">
            <a:extLst>
              <a:ext uri="{FF2B5EF4-FFF2-40B4-BE49-F238E27FC236}">
                <a16:creationId xmlns:a16="http://schemas.microsoft.com/office/drawing/2014/main" id="{A9C6D7DA-1204-4D9E-9F44-2F7B50271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429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4" name="Text Box 17">
            <a:extLst>
              <a:ext uri="{FF2B5EF4-FFF2-40B4-BE49-F238E27FC236}">
                <a16:creationId xmlns:a16="http://schemas.microsoft.com/office/drawing/2014/main" id="{D560E566-91FE-47F5-A9ED-8334519D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855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Start</a:t>
            </a:r>
          </a:p>
        </p:txBody>
      </p:sp>
      <p:sp>
        <p:nvSpPr>
          <p:cNvPr id="10255" name="AutoShape 18">
            <a:extLst>
              <a:ext uri="{FF2B5EF4-FFF2-40B4-BE49-F238E27FC236}">
                <a16:creationId xmlns:a16="http://schemas.microsoft.com/office/drawing/2014/main" id="{9BF9620B-F780-45E5-8EDF-8A287B5B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495800"/>
            <a:ext cx="976313" cy="228600"/>
          </a:xfrm>
          <a:prstGeom prst="leftArrow">
            <a:avLst>
              <a:gd name="adj1" fmla="val 50000"/>
              <a:gd name="adj2" fmla="val 10677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120863" name="Oval 31">
            <a:extLst>
              <a:ext uri="{FF2B5EF4-FFF2-40B4-BE49-F238E27FC236}">
                <a16:creationId xmlns:a16="http://schemas.microsoft.com/office/drawing/2014/main" id="{0D69F6C5-58A7-4F78-A59B-BE16DD39A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958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28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6.2963E-6 C -0.00451 0.00163 -0.0092 0.00302 -0.01371 0.00464 C -0.01718 0.00579 -0.02413 0.00903 -0.02413 0.00903 C -0.03385 0.00834 -0.04357 0.00811 -0.0533 0.00695 C -0.05677 0.00649 -0.06284 0.00927 -0.06371 0.00464 C -0.06632 -0.00879 -0.0625 -0.02291 -0.06198 -0.0368 C -0.06128 -0.07823 -0.05451 -0.14004 -0.06545 -0.18402 C -0.06145 -0.24097 -0.06545 -0.17106 -0.06545 -0.25532 C -0.06545 -0.26458 -0.06493 -0.27384 -0.06371 -0.28286 C -0.06319 -0.28749 -0.06024 -0.29652 -0.06024 -0.29652 C -0.06076 -0.30648 -0.06076 -0.31643 -0.06198 -0.32638 C -0.0625 -0.33124 -0.06545 -0.34027 -0.06545 -0.34027 C -0.06493 -0.34652 -0.06371 -0.35254 -0.06371 -0.35879 C -0.06371 -0.38402 -0.07048 -0.37476 -0.06024 -0.38402 C -0.03455 -0.38171 -0.0276 -0.37986 -8.67362E-19 -0.38402 C 0.00365 -0.38448 0.00677 -0.38796 0.01042 -0.38865 C 0.03681 -0.39421 0.02414 -0.39212 0.04827 -0.39536 C 0.08802 -0.38773 0.12726 -0.38356 0.16736 -0.38171 C 0.16962 -0.3574 0.17118 -0.3493 0.16736 -0.3243 C 0.14063 -0.32708 0.11459 -0.32407 0.08802 -0.32198 C 0.06164 -0.3199 0.00868 -0.31736 0.00868 -0.31736 C 0.00643 -0.31666 0.00261 -0.31805 0.00174 -0.31504 C 0.00052 -0.31157 0.004 -0.29907 0.00521 -0.29421 C 0.00365 -0.2699 0.00209 -0.27083 0.00521 -0.25069 C 0.00556 -0.24837 0.00539 -0.2449 0.00695 -0.24374 C 0.01007 -0.24143 0.01389 -0.24212 0.01736 -0.24143 C 0.04393 -0.24583 0.04809 -0.2456 0.08282 -0.24374 C 0.08455 -0.21736 0.08316 -0.1956 0.07934 -0.17013 C 0.05903 -0.18819 0.03177 -0.1824 0.00868 -0.17476 C 0.00052 -0.15856 0.00695 -0.1743 0.00695 -0.13796 C 0.00695 -0.1155 0.00695 -0.11712 0.00348 -0.10347 C 0.00243 -0.07592 -8.67362E-19 -0.04837 -8.67362E-19 -0.02083 C -8.67362E-19 0.0007 0.00712 6.2963E-6 -8.67362E-19 6.2963E-6 Z " pathEditMode="relative" ptsTypes="fffffffffffffffffffffffffffffffff">
                                      <p:cBhvr>
                                        <p:cTn id="22" dur="6700" fill="hold"/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E72B26E-A8F4-4B5B-B325-6FB1054BA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Evidence for Dual Code Theory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9C67353-ECC4-489E-A262-FE3488FCE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4648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Brooks (1968) cont.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Second group saw a sentence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Memorized it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Were asked to classify each word as a noun by indicating "yes" or "no" 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Verbal task 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70C63CF5-FE56-4D60-B2B1-9ED9D3D32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00400"/>
            <a:ext cx="320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A bird in the hand is not in the bush  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367D22B-7919-4DC1-915C-396B19F0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3581400" cy="152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121863" name="Oval 7">
            <a:extLst>
              <a:ext uri="{FF2B5EF4-FFF2-40B4-BE49-F238E27FC236}">
                <a16:creationId xmlns:a16="http://schemas.microsoft.com/office/drawing/2014/main" id="{B2CB89A0-768C-42B2-B976-1104DF05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121865" name="Oval 9">
            <a:extLst>
              <a:ext uri="{FF2B5EF4-FFF2-40B4-BE49-F238E27FC236}">
                <a16:creationId xmlns:a16="http://schemas.microsoft.com/office/drawing/2014/main" id="{5C21B65A-28C0-46E4-9AEC-C8D7003ED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81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121866" name="Text Box 10">
            <a:extLst>
              <a:ext uri="{FF2B5EF4-FFF2-40B4-BE49-F238E27FC236}">
                <a16:creationId xmlns:a16="http://schemas.microsoft.com/office/drawing/2014/main" id="{337C7582-7F21-42CE-8E2C-D15A71D8E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05200"/>
            <a:ext cx="2286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ko-KR" altLang="en-US" sz="28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C 0.00573 0.00509 0.00799 0.01111 0.01372 0.01597 C 0.01493 0.01828 0.01528 0.02199 0.01719 0.02291 C 0.0224 0.02523 0.02656 0.01736 0.02934 0.01365 C 0.03264 0.00301 0.03247 -0.00301 0.03958 -0.00926 C 0.04271 -0.02199 0.04844 -0.01899 0.05851 -0.02084 C 0.06198 -0.02014 0.06632 -0.02153 0.06892 -0.01852 C 0.0717 -0.01528 0.07118 -0.00926 0.0724 -0.00463 C 0.07517 0.00648 0.07552 0.01412 0.08281 0.0206 C 0.08681 0.0199 0.09167 0.02152 0.09479 0.01828 C 0.09757 0.01527 0.09618 0.00856 0.09826 0.00463 C 0.10365 -0.00625 0.10504 -0.01459 0.11372 -0.01852 C 0.11545 -0.0169 0.11788 -0.01621 0.11892 -0.01389 C 0.12188 -0.00764 0.12014 0.00185 0.12413 0.00694 C 0.1309 0.01551 0.12795 0.01088 0.13281 0.0206 C 0.13559 0.0199 0.13872 0.02014 0.14132 0.01828 C 0.14688 0.01412 0.14497 0.00023 0.14653 -0.00463 C 0.1474 -0.00718 0.15 -0.00764 0.15174 -0.00926 C 0.15903 -0.02385 0.16701 -0.01621 0.1776 -0.01158 C 0.17847 -0.00324 0.17778 0.01574 0.18611 0.0206 C 0.18924 0.02245 0.19306 0.02222 0.19653 0.02291 C 0.19879 0.02222 0.20191 0.02291 0.20347 0.0206 C 0.20885 0.01226 0.20278 -0.00348 0.21024 -0.01158 C 0.21129 -0.01274 0.22205 -0.01598 0.2224 -0.01621 C 0.23472 -0.01065 0.22986 -0.01436 0.23785 -0.00695 C 0.2441 0.00532 0.24201 0.02014 0.25347 0.02523 C 0.25504 0.02685 0.26094 0.03472 0.26372 0.02754 C 0.26632 0.0206 0.26302 0.01018 0.26719 0.00463 C 0.27326 -0.00348 0.28455 -0.0125 0.29306 -0.01621 C 0.29531 -0.01551 0.29844 -0.01621 0.3 -0.01389 C 0.30243 -0.01019 0.30226 -0.00463 0.30347 3.7037E-7 C 0.30642 0.01157 0.30938 0.01296 0.31545 0.01828 C 0.31979 0.02685 0.32188 0.03055 0.32934 0.0206 " pathEditMode="relative" ptsTypes="ffffffffffffffffffffffffffffffffA">
                                      <p:cBhvr>
                                        <p:cTn id="28" dur="34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6.66667E-6 C 0.00573 0.0051 0.00729 0.01066 0.01389 0.01367 C 0.01493 0.01598 0.01545 0.01922 0.01719 0.02061 C 0.02031 0.02316 0.0276 0.02524 0.0276 0.02524 C 0.02986 0.02454 0.03229 0.02385 0.03455 0.02292 C 0.03802 0.02154 0.04479 0.01829 0.04479 0.01829 C 0.04774 0.00649 0.05365 -0.00092 0.06215 -0.00462 C 0.0724 6.66667E-6 0.06354 0.00232 0.07413 0.00695 C 0.07812 0.01482 0.08125 0.0176 0.08802 0.02061 C 0.0974 0.00163 0.08507 0.02454 0.09653 0.00927 C 0.09792 0.00742 0.09826 0.00371 0.1 0.00232 C 0.10312 -0.00022 0.11042 -0.00231 0.11042 -0.00231 C 0.11615 -0.00161 0.12222 -0.00254 0.1276 6.66667E-6 C 0.12934 0.00093 0.12795 0.00533 0.12934 0.00695 C 0.13229 0.01089 0.13976 0.01598 0.13976 0.01598 C 0.14965 0.01413 0.15417 0.01367 0.16215 0.00695 C 0.16649 -0.01041 0.18056 -0.00115 0.19306 6.66667E-6 C 0.19653 0.00163 0.2 0.00302 0.20347 0.00464 C 0.20521 0.00533 0.20399 0.00973 0.20521 0.01135 C 0.2066 0.01297 0.20868 0.01297 0.21042 0.01367 C 0.21615 0.02501 0.21181 0.02061 0.22587 0.02061 " pathEditMode="relative" ptsTypes="ffffffffffffffffffffA">
                                      <p:cBhvr>
                                        <p:cTn id="36" dur="23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3" grpId="0" animBg="1"/>
      <p:bldP spid="121863" grpId="1" animBg="1"/>
      <p:bldP spid="121865" grpId="0" animBg="1"/>
      <p:bldP spid="121865" grpId="1" animBg="1"/>
      <p:bldP spid="121866" grpId="0" animBg="1"/>
      <p:bldP spid="12186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E8F0F57-E073-420A-BE16-9D1D1A3D7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Evidence for Dual Code Theory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85856637-C16E-4251-87C4-2F0665E39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4724400" cy="44196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Brooks (1968) cont.</a:t>
            </a:r>
          </a:p>
          <a:p>
            <a:r>
              <a:rPr lang="en-US" altLang="ko-KR" sz="3200">
                <a:ea typeface="굴림" panose="020B0600000101010101" pitchFamily="50" charset="-127"/>
              </a:rPr>
              <a:t>Participants were then asked to respond in one of two ways </a:t>
            </a:r>
          </a:p>
          <a:p>
            <a:pPr lvl="1"/>
            <a:r>
              <a:rPr lang="en-US" altLang="ko-KR" sz="2800">
                <a:ea typeface="굴림" panose="020B0600000101010101" pitchFamily="50" charset="-127"/>
              </a:rPr>
              <a:t>Say “Yes” or “No” </a:t>
            </a:r>
          </a:p>
          <a:p>
            <a:pPr lvl="1"/>
            <a:r>
              <a:rPr lang="en-US" altLang="ko-KR" sz="2800">
                <a:ea typeface="굴림" panose="020B0600000101010101" pitchFamily="50" charset="-127"/>
              </a:rPr>
              <a:t>Point to the answer “Yes or No”</a:t>
            </a:r>
          </a:p>
          <a:p>
            <a:pPr lvl="1"/>
            <a:r>
              <a:rPr lang="en-US" altLang="ko-KR" sz="2800">
                <a:ea typeface="굴림" panose="020B0600000101010101" pitchFamily="50" charset="-127"/>
              </a:rPr>
              <a:t>Why was this important?</a:t>
            </a: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8D3EF240-DE93-471A-B69C-02257C87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057400"/>
            <a:ext cx="30480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122885" name="Text Box 5">
            <a:extLst>
              <a:ext uri="{FF2B5EF4-FFF2-40B4-BE49-F238E27FC236}">
                <a16:creationId xmlns:a16="http://schemas.microsoft.com/office/drawing/2014/main" id="{6EABA40F-9FA7-4654-819B-CFBE8C5F1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736850"/>
            <a:ext cx="73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08115F93-F148-4607-A3D6-533D483C1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09800"/>
            <a:ext cx="73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122887" name="Text Box 7">
            <a:extLst>
              <a:ext uri="{FF2B5EF4-FFF2-40B4-BE49-F238E27FC236}">
                <a16:creationId xmlns:a16="http://schemas.microsoft.com/office/drawing/2014/main" id="{5D36124C-1ACA-4124-97CD-EC836E7D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63900"/>
            <a:ext cx="73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122888" name="Text Box 8">
            <a:extLst>
              <a:ext uri="{FF2B5EF4-FFF2-40B4-BE49-F238E27FC236}">
                <a16:creationId xmlns:a16="http://schemas.microsoft.com/office/drawing/2014/main" id="{224CFA94-9148-414D-A430-0718137D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89363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122889" name="Text Box 9">
            <a:extLst>
              <a:ext uri="{FF2B5EF4-FFF2-40B4-BE49-F238E27FC236}">
                <a16:creationId xmlns:a16="http://schemas.microsoft.com/office/drawing/2014/main" id="{F07C2ED4-EE33-456D-89C8-77AA2D7B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16413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122890" name="Text Box 10">
            <a:extLst>
              <a:ext uri="{FF2B5EF4-FFF2-40B4-BE49-F238E27FC236}">
                <a16:creationId xmlns:a16="http://schemas.microsoft.com/office/drawing/2014/main" id="{BD670041-7457-4685-965F-368A511C6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843463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Yes</a:t>
            </a:r>
          </a:p>
        </p:txBody>
      </p:sp>
      <p:sp>
        <p:nvSpPr>
          <p:cNvPr id="122891" name="Text Box 11">
            <a:extLst>
              <a:ext uri="{FF2B5EF4-FFF2-40B4-BE49-F238E27FC236}">
                <a16:creationId xmlns:a16="http://schemas.microsoft.com/office/drawing/2014/main" id="{17871030-05B6-4FC1-B82C-97C3D0812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122893" name="Text Box 13">
            <a:extLst>
              <a:ext uri="{FF2B5EF4-FFF2-40B4-BE49-F238E27FC236}">
                <a16:creationId xmlns:a16="http://schemas.microsoft.com/office/drawing/2014/main" id="{0D223414-52C6-4311-A5AB-1201546BE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3685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122894" name="Text Box 14">
            <a:extLst>
              <a:ext uri="{FF2B5EF4-FFF2-40B4-BE49-F238E27FC236}">
                <a16:creationId xmlns:a16="http://schemas.microsoft.com/office/drawing/2014/main" id="{E9005590-A176-4B18-9987-99A9C1DE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63900"/>
            <a:ext cx="61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122895" name="Text Box 15">
            <a:extLst>
              <a:ext uri="{FF2B5EF4-FFF2-40B4-BE49-F238E27FC236}">
                <a16:creationId xmlns:a16="http://schemas.microsoft.com/office/drawing/2014/main" id="{81F13B21-4656-47E6-AF42-BDE67376F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789363"/>
            <a:ext cx="61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122896" name="Text Box 16">
            <a:extLst>
              <a:ext uri="{FF2B5EF4-FFF2-40B4-BE49-F238E27FC236}">
                <a16:creationId xmlns:a16="http://schemas.microsoft.com/office/drawing/2014/main" id="{74ABC596-E73B-4871-BCA1-F445A7426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843463"/>
            <a:ext cx="61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122897" name="Text Box 17">
            <a:extLst>
              <a:ext uri="{FF2B5EF4-FFF2-40B4-BE49-F238E27FC236}">
                <a16:creationId xmlns:a16="http://schemas.microsoft.com/office/drawing/2014/main" id="{2543AB67-2274-4EF2-8B03-45CB1A97E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316413"/>
            <a:ext cx="61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122898" name="AutoShape 18">
            <a:extLst>
              <a:ext uri="{FF2B5EF4-FFF2-40B4-BE49-F238E27FC236}">
                <a16:creationId xmlns:a16="http://schemas.microsoft.com/office/drawing/2014/main" id="{C0ED31BD-21DF-4FE9-9121-5A182092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76800"/>
            <a:ext cx="2743200" cy="381000"/>
          </a:xfrm>
          <a:prstGeom prst="rightArrow">
            <a:avLst>
              <a:gd name="adj1" fmla="val 50000"/>
              <a:gd name="adj2" fmla="val 18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50000"/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3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ko-KR" altLang="en-US" sz="28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  <p:bldP spid="122885" grpId="0"/>
      <p:bldP spid="122886" grpId="0"/>
      <p:bldP spid="122887" grpId="0"/>
      <p:bldP spid="122888" grpId="0"/>
      <p:bldP spid="122889" grpId="0"/>
      <p:bldP spid="122890" grpId="0"/>
      <p:bldP spid="122891" grpId="0"/>
      <p:bldP spid="122893" grpId="0"/>
      <p:bldP spid="122894" grpId="0"/>
      <p:bldP spid="122895" grpId="0"/>
      <p:bldP spid="122896" grpId="0"/>
      <p:bldP spid="122897" grpId="0"/>
      <p:bldP spid="12289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VERSION" val="X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UES" val=" "/>
  <p:tag name="TITLE" val=""/>
  <p:tag name="CHARTLABELS" val=""/>
</p:tagLst>
</file>

<file path=ppt/theme/theme1.xml><?xml version="1.0" encoding="utf-8"?>
<a:theme xmlns:a="http://schemas.openxmlformats.org/drawingml/2006/main" name="1_MMgr Author template">
  <a:themeElements>
    <a:clrScheme name="1_MMgr Author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Mgr Author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Mgr Autho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Mgr Author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Mgr Author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Mgr Author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Mgr Author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Mgr Author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Mgr Author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3745</TotalTime>
  <Words>1475</Words>
  <Application>Microsoft Office PowerPoint</Application>
  <PresentationFormat>화면 슬라이드 쇼(4:3)</PresentationFormat>
  <Paragraphs>177</Paragraphs>
  <Slides>29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Times</vt:lpstr>
      <vt:lpstr>Times New Roman</vt:lpstr>
      <vt:lpstr>1_MMgr Author template</vt:lpstr>
      <vt:lpstr>Image</vt:lpstr>
      <vt:lpstr>Chapter 7: Representation and Manipulation of Knowledge in Memory: Images and Propositions</vt:lpstr>
      <vt:lpstr>Mental Imagery</vt:lpstr>
      <vt:lpstr>Mental Imagery</vt:lpstr>
      <vt:lpstr>Main Points</vt:lpstr>
      <vt:lpstr>Dual Code Theory</vt:lpstr>
      <vt:lpstr>Evidence for Dual Code Theory</vt:lpstr>
      <vt:lpstr>Evidence for Dual Code Theory</vt:lpstr>
      <vt:lpstr>Evidence for Dual Code Theory</vt:lpstr>
      <vt:lpstr>Evidence for Dual Code Theory</vt:lpstr>
      <vt:lpstr>Evidence for Dual Code Theory</vt:lpstr>
      <vt:lpstr>Propositional Theory</vt:lpstr>
      <vt:lpstr>Propositional Representations</vt:lpstr>
      <vt:lpstr>Carmichael, Hogan, &amp; Walters (1932)</vt:lpstr>
      <vt:lpstr>Carmichael, Hogan, &amp; Walters (1932) Results</vt:lpstr>
      <vt:lpstr>Carmichael, Hogan, &amp; Walters (1932) Results</vt:lpstr>
      <vt:lpstr>Mental Imagery Studies Demonstrate</vt:lpstr>
      <vt:lpstr>Functional-Equivalency Hypothesis</vt:lpstr>
      <vt:lpstr>Neuropsychological Evidence &amp; Mental Imagery</vt:lpstr>
      <vt:lpstr>Kosslyn (1976)</vt:lpstr>
      <vt:lpstr>Kosslyn (1976) Results</vt:lpstr>
      <vt:lpstr>Size Judgments (Moyer, 1973)</vt:lpstr>
      <vt:lpstr>Functional-Equivalence Evidence</vt:lpstr>
      <vt:lpstr>Kosslyn (1983) Results</vt:lpstr>
      <vt:lpstr>Cognitive Maps: Historically</vt:lpstr>
      <vt:lpstr>Tversky (1993)</vt:lpstr>
      <vt:lpstr>Heuristics Affecting Cognitive Maps</vt:lpstr>
      <vt:lpstr>Relative position heuristics </vt:lpstr>
      <vt:lpstr>PowerPoint 프레젠테이션</vt:lpstr>
      <vt:lpstr>Heuristics Affecting Cognitive Maps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: Cognitive Neuroscience</dc:title>
  <dc:creator>이창환</dc:creator>
  <cp:lastModifiedBy>Chloe Lee</cp:lastModifiedBy>
  <cp:revision>139</cp:revision>
  <dcterms:created xsi:type="dcterms:W3CDTF">2004-11-20T18:50:41Z</dcterms:created>
  <dcterms:modified xsi:type="dcterms:W3CDTF">2020-05-15T14:46:32Z</dcterms:modified>
</cp:coreProperties>
</file>