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3716000" cx="2438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UGFEJ29leiGgrdZ1+7rHjgW9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fld id="{00000000-1234-1234-1234-123412341234}" type="slidenum"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副标题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副标题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ctrTitle"/>
          </p:nvPr>
        </p:nvSpPr>
        <p:spPr>
          <a:xfrm>
            <a:off x="1339764" y="4617762"/>
            <a:ext cx="21704474" cy="179833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b="0" sz="10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" type="subTitle"/>
          </p:nvPr>
        </p:nvSpPr>
        <p:spPr>
          <a:xfrm>
            <a:off x="1339850" y="7131050"/>
            <a:ext cx="21704300" cy="1602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48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643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643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643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643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正文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1339764" y="1162450"/>
            <a:ext cx="21704474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30"/>
          <p:cNvSpPr txBox="1"/>
          <p:nvPr>
            <p:ph idx="1" type="body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533400" lvl="0" marL="45720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5334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2pPr>
            <a:lvl3pPr indent="-5334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5334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4pPr>
            <a:lvl5pPr indent="-5334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图文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1680210" y="1455420"/>
            <a:ext cx="7863840" cy="2230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10276840" y="1455420"/>
            <a:ext cx="12344400" cy="1080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533400" lvl="0" marL="45720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algn="l">
              <a:lnSpc>
                <a:spcPct val="90000"/>
              </a:lnSpc>
              <a:spcBef>
                <a:spcPts val="80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80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80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804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7" name="Google Shape;67;p31"/>
          <p:cNvSpPr txBox="1"/>
          <p:nvPr>
            <p:ph idx="2" type="body"/>
          </p:nvPr>
        </p:nvSpPr>
        <p:spPr>
          <a:xfrm>
            <a:off x="1680210" y="4479290"/>
            <a:ext cx="7863840" cy="778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533400" lvl="0" marL="45720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40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40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40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40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注释">
  <p:cSld name="图片与注释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2"/>
          <p:cNvSpPr txBox="1"/>
          <p:nvPr>
            <p:ph type="title"/>
          </p:nvPr>
        </p:nvSpPr>
        <p:spPr>
          <a:xfrm>
            <a:off x="1339850" y="11210290"/>
            <a:ext cx="21704300" cy="11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1339850" y="1282700"/>
            <a:ext cx="21704300" cy="911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533400" lvl="0" marL="457200" marR="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单张大图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0" y="0"/>
            <a:ext cx="24392890" cy="1373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533400" lvl="0" marL="457200" marR="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联图片">
  <p:cSld name="两联图片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935990" y="1130300"/>
            <a:ext cx="10800080" cy="11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533400" lvl="0" marL="457200" marR="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2" type="body"/>
          </p:nvPr>
        </p:nvSpPr>
        <p:spPr>
          <a:xfrm>
            <a:off x="12575540" y="1130300"/>
            <a:ext cx="10800080" cy="11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533400" lvl="0" marL="457200" marR="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6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5"/>
          <p:cNvSpPr txBox="1"/>
          <p:nvPr>
            <p:ph type="title"/>
          </p:nvPr>
        </p:nvSpPr>
        <p:spPr>
          <a:xfrm>
            <a:off x="1339764" y="1247182"/>
            <a:ext cx="21704474" cy="1798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25400" wrap="square" tIns="381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 Light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垂直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>
            <p:ph idx="2" type="pic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1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、项目符号与照片">
  <p:cSld name="标题、项目符号与照片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/>
          <p:nvPr>
            <p:ph idx="2" type="pic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2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42912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1pPr>
            <a:lvl2pPr indent="-442912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2pPr>
            <a:lvl3pPr indent="-442912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3pPr>
            <a:lvl4pPr indent="-442912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4pPr>
            <a:lvl5pPr indent="-442912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375"/>
              <a:buFont typeface="Helvetica Neue Light"/>
              <a:buChar char="•"/>
              <a:defRPr sz="45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项目符号">
  <p:cSld name="项目符号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 - 3 联">
  <p:cSld name="照片 - 3 联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/>
          <p:nvPr>
            <p:ph idx="2" type="pic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4"/>
          <p:cNvSpPr/>
          <p:nvPr>
            <p:ph idx="3" type="pic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4"/>
          <p:cNvSpPr/>
          <p:nvPr>
            <p:ph idx="4" type="pic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文">
  <p:cSld name="引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None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照片">
  <p:cSld name="照片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副标题 拷贝">
  <p:cSld name="标题与副标题 拷贝">
    <p:bg>
      <p:bgPr>
        <a:solidFill>
          <a:srgbClr val="171B1D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0" type="dt"/>
          </p:nvPr>
        </p:nvSpPr>
        <p:spPr>
          <a:xfrm>
            <a:off x="1759484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8"/>
          <p:cNvSpPr txBox="1"/>
          <p:nvPr>
            <p:ph type="title"/>
          </p:nvPr>
        </p:nvSpPr>
        <p:spPr>
          <a:xfrm>
            <a:off x="1339764" y="1162450"/>
            <a:ext cx="21704474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533400" lvl="0" marL="457200" marR="0" rtl="0" algn="l">
              <a:lnSpc>
                <a:spcPct val="130000"/>
              </a:lnSpc>
              <a:spcBef>
                <a:spcPts val="48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7236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7236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7236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7236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edu.alibabacloud.com/campus/inde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hyperlink" Target="https://edu.alibabacloud.com/campus/index?spm=a3c0i.11593861.1230005.8.7a716d84WeS1Ph" TargetMode="External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mailto:cloud-training@list.alibaba-inc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199" y="605346"/>
            <a:ext cx="5841054" cy="11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667529" y="4137062"/>
            <a:ext cx="23048942" cy="4231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Alibaba Cloud Academic Empowerment Program Introduction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C0C0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2020.2</a:t>
            </a:r>
            <a:endParaRPr b="0" i="0" sz="4000" u="none" cap="none" strike="noStrike">
              <a:solidFill>
                <a:srgbClr val="0C0C0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0"/>
          <p:cNvSpPr/>
          <p:nvPr/>
        </p:nvSpPr>
        <p:spPr>
          <a:xfrm>
            <a:off x="772820" y="722915"/>
            <a:ext cx="12410833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3D41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373D41"/>
                </a:solidFill>
                <a:latin typeface="Arial"/>
                <a:ea typeface="Arial"/>
                <a:cs typeface="Arial"/>
                <a:sym typeface="Arial"/>
              </a:rPr>
              <a:t>TTT : Train The Trainer process-2</a:t>
            </a:r>
            <a:endParaRPr b="0" i="0" sz="5000" u="none" cap="none" strike="noStrike">
              <a:solidFill>
                <a:srgbClr val="18181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07" name="Google Shape;307;p10"/>
          <p:cNvCxnSpPr/>
          <p:nvPr/>
        </p:nvCxnSpPr>
        <p:spPr>
          <a:xfrm rot="10800000">
            <a:off x="725373" y="10888418"/>
            <a:ext cx="2268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400000"/>
            <a:headEnd len="sm" w="sm" type="none"/>
            <a:tailEnd len="sm" w="sm" type="none"/>
          </a:ln>
        </p:spPr>
      </p:cxnSp>
      <p:sp>
        <p:nvSpPr>
          <p:cNvPr id="308" name="Google Shape;308;p10"/>
          <p:cNvSpPr/>
          <p:nvPr/>
        </p:nvSpPr>
        <p:spPr>
          <a:xfrm flipH="1">
            <a:off x="725373" y="11105985"/>
            <a:ext cx="22781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(*1) The demo session will take 1~2 hours, we’ll ask you to teach in a conference meeting. Plz be well-prepared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(*2) We’ll ask you to teach 1 or 2 chapters in the 1</a:t>
            </a:r>
            <a:r>
              <a:rPr b="1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round. After you are qualified, we’ll move on to other chapters and then a full demo training in the final 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(*3) Plz refer to https://edu.alibabacloud.com/elearning and follow the guideline we provide。 （optional）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(*4) We’ll send a local representative to monitor the whole training. PLz do not deliver the demo training without notifying us</a:t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580593" y="2471628"/>
            <a:ext cx="11454888" cy="792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dash"/>
            <a:miter lim="400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10" name="Google Shape;310;p10"/>
          <p:cNvGrpSpPr/>
          <p:nvPr/>
        </p:nvGrpSpPr>
        <p:grpSpPr>
          <a:xfrm>
            <a:off x="1043121" y="4210741"/>
            <a:ext cx="4602653" cy="2160001"/>
            <a:chOff x="2290730" y="6101399"/>
            <a:chExt cx="4602653" cy="960817"/>
          </a:xfrm>
        </p:grpSpPr>
        <p:sp>
          <p:nvSpPr>
            <p:cNvPr id="311" name="Google Shape;311;p10"/>
            <p:cNvSpPr/>
            <p:nvPr/>
          </p:nvSpPr>
          <p:spPr>
            <a:xfrm>
              <a:off x="2290730" y="6101399"/>
              <a:ext cx="4602653" cy="960817"/>
            </a:xfrm>
            <a:prstGeom prst="roundRect">
              <a:avLst>
                <a:gd fmla="val 16667" name="adj"/>
              </a:avLst>
            </a:prstGeom>
            <a:solidFill>
              <a:srgbClr val="42A3FD"/>
            </a:solidFill>
            <a:ln cap="flat" cmpd="sng" w="50800">
              <a:solidFill>
                <a:srgbClr val="42A3FD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 flipH="1">
              <a:off x="2290730" y="6246429"/>
              <a:ext cx="4602653" cy="698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Review the training materials we sent thoroughly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0"/>
          <p:cNvSpPr/>
          <p:nvPr/>
        </p:nvSpPr>
        <p:spPr>
          <a:xfrm>
            <a:off x="4123620" y="1656930"/>
            <a:ext cx="3849850" cy="19012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66DC"/>
              </a:gs>
              <a:gs pos="100000">
                <a:srgbClr val="87AEFF"/>
              </a:gs>
            </a:gsLst>
            <a:lin ang="162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b="1" baseline="30000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</a:t>
            </a: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Demo Training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12548297" y="2582832"/>
            <a:ext cx="5482343" cy="792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dash"/>
            <a:miter lim="400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3392434" y="1656930"/>
            <a:ext cx="3701974" cy="19012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9C23"/>
              </a:gs>
              <a:gs pos="100000">
                <a:srgbClr val="A1E7A8"/>
              </a:gs>
            </a:gsLst>
            <a:lin ang="162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4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E-learning course(optional)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16" name="Google Shape;316;p10"/>
          <p:cNvGrpSpPr/>
          <p:nvPr/>
        </p:nvGrpSpPr>
        <p:grpSpPr>
          <a:xfrm>
            <a:off x="6754762" y="4210741"/>
            <a:ext cx="4602653" cy="2340000"/>
            <a:chOff x="6927535" y="2121105"/>
            <a:chExt cx="4602653" cy="2340000"/>
          </a:xfrm>
        </p:grpSpPr>
        <p:sp>
          <p:nvSpPr>
            <p:cNvPr id="317" name="Google Shape;317;p10"/>
            <p:cNvSpPr/>
            <p:nvPr/>
          </p:nvSpPr>
          <p:spPr>
            <a:xfrm>
              <a:off x="6927535" y="2121105"/>
              <a:ext cx="4602653" cy="2340000"/>
            </a:xfrm>
            <a:prstGeom prst="roundRect">
              <a:avLst>
                <a:gd fmla="val 16667" name="adj"/>
              </a:avLst>
            </a:prstGeom>
            <a:solidFill>
              <a:srgbClr val="42A3FD"/>
            </a:solidFill>
            <a:ln cap="flat" cmpd="sng" w="50800">
              <a:solidFill>
                <a:srgbClr val="42A3FD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 flipH="1">
              <a:off x="6927535" y="2276839"/>
              <a:ext cx="4602653" cy="2062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Once ready, plz send a demo training request </a:t>
              </a: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(*1)</a:t>
              </a: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and schedule the time with us </a:t>
              </a: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(*2)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0"/>
          <p:cNvGrpSpPr/>
          <p:nvPr/>
        </p:nvGrpSpPr>
        <p:grpSpPr>
          <a:xfrm>
            <a:off x="6754762" y="7294409"/>
            <a:ext cx="4602653" cy="2402503"/>
            <a:chOff x="6927535" y="2121105"/>
            <a:chExt cx="4602653" cy="2402503"/>
          </a:xfrm>
        </p:grpSpPr>
        <p:sp>
          <p:nvSpPr>
            <p:cNvPr id="320" name="Google Shape;320;p10"/>
            <p:cNvSpPr/>
            <p:nvPr/>
          </p:nvSpPr>
          <p:spPr>
            <a:xfrm>
              <a:off x="6927535" y="2121105"/>
              <a:ext cx="4602653" cy="2340000"/>
            </a:xfrm>
            <a:prstGeom prst="roundRect">
              <a:avLst>
                <a:gd fmla="val 16667" name="adj"/>
              </a:avLst>
            </a:prstGeom>
            <a:solidFill>
              <a:srgbClr val="42A3FD"/>
            </a:solidFill>
            <a:ln cap="flat" cmpd="sng" w="50800">
              <a:solidFill>
                <a:srgbClr val="42A3FD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 flipH="1">
              <a:off x="6927535" y="2276839"/>
              <a:ext cx="4602653" cy="224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may conduct 2~3 rounds demo until your training skill meets our criteria, then you are ready for 1</a:t>
              </a:r>
              <a:r>
                <a:rPr b="1" baseline="3000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</a:t>
              </a: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live delivery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2" name="Google Shape;322;p10"/>
          <p:cNvCxnSpPr>
            <a:stCxn id="311" idx="2"/>
            <a:endCxn id="317" idx="1"/>
          </p:cNvCxnSpPr>
          <p:nvPr/>
        </p:nvCxnSpPr>
        <p:spPr>
          <a:xfrm rot="-5400000">
            <a:off x="4554648" y="4170542"/>
            <a:ext cx="990000" cy="3410400"/>
          </a:xfrm>
          <a:prstGeom prst="bentConnector4">
            <a:avLst>
              <a:gd fmla="val -48055" name="adj1"/>
              <a:gd fmla="val 83739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cxnSp>
        <p:nvCxnSpPr>
          <p:cNvPr id="323" name="Google Shape;323;p10"/>
          <p:cNvCxnSpPr>
            <a:stCxn id="317" idx="2"/>
            <a:endCxn id="320" idx="0"/>
          </p:cNvCxnSpPr>
          <p:nvPr/>
        </p:nvCxnSpPr>
        <p:spPr>
          <a:xfrm>
            <a:off x="9056089" y="6550741"/>
            <a:ext cx="0" cy="74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grpSp>
        <p:nvGrpSpPr>
          <p:cNvPr id="324" name="Google Shape;324;p10"/>
          <p:cNvGrpSpPr/>
          <p:nvPr/>
        </p:nvGrpSpPr>
        <p:grpSpPr>
          <a:xfrm>
            <a:off x="12997062" y="4155760"/>
            <a:ext cx="4602653" cy="1980000"/>
            <a:chOff x="2290730" y="6101399"/>
            <a:chExt cx="4602653" cy="880749"/>
          </a:xfrm>
        </p:grpSpPr>
        <p:sp>
          <p:nvSpPr>
            <p:cNvPr id="325" name="Google Shape;325;p10"/>
            <p:cNvSpPr/>
            <p:nvPr/>
          </p:nvSpPr>
          <p:spPr>
            <a:xfrm>
              <a:off x="2290730" y="6101399"/>
              <a:ext cx="4602653" cy="880749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 flipH="1">
              <a:off x="2290730" y="6203613"/>
              <a:ext cx="4602653" cy="698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Record an e-learning </a:t>
              </a: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(*3) </a:t>
              </a: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course and submit for review</a:t>
              </a:r>
              <a:endParaRPr/>
            </a:p>
          </p:txBody>
        </p:sp>
      </p:grpSp>
      <p:cxnSp>
        <p:nvCxnSpPr>
          <p:cNvPr id="327" name="Google Shape;327;p10"/>
          <p:cNvCxnSpPr>
            <a:stCxn id="320" idx="2"/>
            <a:endCxn id="325" idx="1"/>
          </p:cNvCxnSpPr>
          <p:nvPr/>
        </p:nvCxnSpPr>
        <p:spPr>
          <a:xfrm rot="-5400000">
            <a:off x="8782339" y="5419559"/>
            <a:ext cx="4488600" cy="3941100"/>
          </a:xfrm>
          <a:prstGeom prst="bentConnector4">
            <a:avLst>
              <a:gd fmla="val -5093" name="adj1"/>
              <a:gd fmla="val 791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sp>
        <p:nvSpPr>
          <p:cNvPr id="328" name="Google Shape;328;p10"/>
          <p:cNvSpPr/>
          <p:nvPr/>
        </p:nvSpPr>
        <p:spPr>
          <a:xfrm>
            <a:off x="18452709" y="2582832"/>
            <a:ext cx="5482343" cy="792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dash"/>
            <a:miter lim="400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19296846" y="1954884"/>
            <a:ext cx="3701974" cy="13053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931A8"/>
              </a:gs>
              <a:gs pos="100000">
                <a:srgbClr val="C9A2EF"/>
              </a:gs>
            </a:gsLst>
            <a:lin ang="162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5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r>
              <a:rPr b="1" baseline="30000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</a:t>
            </a: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live Training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30" name="Google Shape;330;p10"/>
          <p:cNvGrpSpPr/>
          <p:nvPr/>
        </p:nvGrpSpPr>
        <p:grpSpPr>
          <a:xfrm>
            <a:off x="18901474" y="4155761"/>
            <a:ext cx="4602653" cy="3420001"/>
            <a:chOff x="2290730" y="6101399"/>
            <a:chExt cx="4602653" cy="1521294"/>
          </a:xfrm>
        </p:grpSpPr>
        <p:sp>
          <p:nvSpPr>
            <p:cNvPr id="331" name="Google Shape;331;p10"/>
            <p:cNvSpPr/>
            <p:nvPr/>
          </p:nvSpPr>
          <p:spPr>
            <a:xfrm>
              <a:off x="2290730" y="6101399"/>
              <a:ext cx="4602653" cy="1521294"/>
            </a:xfrm>
            <a:prstGeom prst="roundRect">
              <a:avLst>
                <a:gd fmla="val 16667" name="adj"/>
              </a:avLst>
            </a:prstGeom>
            <a:solidFill>
              <a:srgbClr val="AF81CC"/>
            </a:solidFill>
            <a:ln cap="flat" cmpd="sng" w="50800">
              <a:solidFill>
                <a:srgbClr val="AF81CC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 flipH="1">
              <a:off x="2290730" y="6203613"/>
              <a:ext cx="4602653" cy="917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Conduct a formal classroom training and have the trainees finish the survey 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(*4)</a:t>
              </a:r>
              <a:endParaRPr/>
            </a:p>
          </p:txBody>
        </p:sp>
      </p:grpSp>
      <p:grpSp>
        <p:nvGrpSpPr>
          <p:cNvPr id="333" name="Google Shape;333;p10"/>
          <p:cNvGrpSpPr/>
          <p:nvPr/>
        </p:nvGrpSpPr>
        <p:grpSpPr>
          <a:xfrm>
            <a:off x="18901473" y="7988150"/>
            <a:ext cx="4675710" cy="2514682"/>
            <a:chOff x="2290729" y="5854510"/>
            <a:chExt cx="4675710" cy="2514682"/>
          </a:xfrm>
        </p:grpSpPr>
        <p:sp>
          <p:nvSpPr>
            <p:cNvPr id="334" name="Google Shape;334;p10"/>
            <p:cNvSpPr/>
            <p:nvPr/>
          </p:nvSpPr>
          <p:spPr>
            <a:xfrm>
              <a:off x="2290729" y="5854510"/>
              <a:ext cx="4675710" cy="2514682"/>
            </a:xfrm>
            <a:prstGeom prst="roundRect">
              <a:avLst>
                <a:gd fmla="val 16667" name="adj"/>
              </a:avLst>
            </a:prstGeom>
            <a:solidFill>
              <a:srgbClr val="AF81CC"/>
            </a:solidFill>
            <a:ln cap="flat" cmpd="sng" w="50800">
              <a:solidFill>
                <a:srgbClr val="AF81CC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 flipH="1">
              <a:off x="2290730" y="5984514"/>
              <a:ext cx="4602653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the survey result is &gt;4.2 (5) score and comments are OK,  You will receive an email to announce you get alibaba cloud certified instructor certificate.</a:t>
              </a:r>
              <a:endParaRPr/>
            </a:p>
          </p:txBody>
        </p:sp>
      </p:grpSp>
      <p:cxnSp>
        <p:nvCxnSpPr>
          <p:cNvPr id="336" name="Google Shape;336;p10"/>
          <p:cNvCxnSpPr/>
          <p:nvPr/>
        </p:nvCxnSpPr>
        <p:spPr>
          <a:xfrm>
            <a:off x="21202801" y="7575762"/>
            <a:ext cx="0" cy="65927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cxnSp>
        <p:nvCxnSpPr>
          <p:cNvPr id="337" name="Google Shape;337;p10"/>
          <p:cNvCxnSpPr/>
          <p:nvPr/>
        </p:nvCxnSpPr>
        <p:spPr>
          <a:xfrm flipH="1" rot="10800000">
            <a:off x="15298389" y="5958574"/>
            <a:ext cx="3603000" cy="2019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1"/>
          <p:cNvSpPr/>
          <p:nvPr/>
        </p:nvSpPr>
        <p:spPr>
          <a:xfrm>
            <a:off x="772820" y="722915"/>
            <a:ext cx="8434810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Research Acceleration</a:t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1340" y="1895666"/>
            <a:ext cx="22801321" cy="676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Researchers at member institutions will have opportunities to access to the world-class research resources </a:t>
            </a:r>
            <a:endParaRPr b="0" i="0" sz="5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45" name="Google Shape;345;p11"/>
          <p:cNvGrpSpPr/>
          <p:nvPr/>
        </p:nvGrpSpPr>
        <p:grpSpPr>
          <a:xfrm>
            <a:off x="917068" y="5075611"/>
            <a:ext cx="6338208" cy="5442003"/>
            <a:chOff x="917068" y="3729411"/>
            <a:chExt cx="6338208" cy="5442003"/>
          </a:xfrm>
        </p:grpSpPr>
        <p:grpSp>
          <p:nvGrpSpPr>
            <p:cNvPr id="346" name="Google Shape;346;p11"/>
            <p:cNvGrpSpPr/>
            <p:nvPr/>
          </p:nvGrpSpPr>
          <p:grpSpPr>
            <a:xfrm>
              <a:off x="3077442" y="3729411"/>
              <a:ext cx="2147625" cy="2147625"/>
              <a:chOff x="3324572" y="5174351"/>
              <a:chExt cx="2147625" cy="2147625"/>
            </a:xfrm>
          </p:grpSpPr>
          <p:sp>
            <p:nvSpPr>
              <p:cNvPr id="347" name="Google Shape;347;p11"/>
              <p:cNvSpPr/>
              <p:nvPr/>
            </p:nvSpPr>
            <p:spPr>
              <a:xfrm>
                <a:off x="3324572" y="5174351"/>
                <a:ext cx="2147625" cy="2147625"/>
              </a:xfrm>
              <a:prstGeom prst="ellipse">
                <a:avLst/>
              </a:prstGeom>
              <a:solidFill>
                <a:srgbClr val="FF7300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0"/>
                  <a:buFont typeface="Helvetica Neue Light"/>
                  <a:buNone/>
                </a:pPr>
                <a:r>
                  <a:t/>
                </a:r>
                <a:endParaRPr b="0" i="0" sz="5000" u="none" cap="none" strike="noStrike">
                  <a:solidFill>
                    <a:srgbClr val="FF7B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descr="原子" id="348" name="Google Shape;348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66031" y="5375800"/>
                <a:ext cx="1664707" cy="16647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sx="1000" rotWithShape="0" algn="ctr" dir="5400000" dist="50800" sy="1000">
                  <a:srgbClr val="000000"/>
                </a:outerShdw>
              </a:effectLst>
            </p:spPr>
          </p:pic>
        </p:grpSp>
        <p:sp>
          <p:nvSpPr>
            <p:cNvPr id="349" name="Google Shape;349;p11"/>
            <p:cNvSpPr/>
            <p:nvPr/>
          </p:nvSpPr>
          <p:spPr>
            <a:xfrm>
              <a:off x="1047230" y="6827746"/>
              <a:ext cx="6208046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Alibaba Innovative Research (AIR)</a:t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17068" y="7625413"/>
              <a:ext cx="6244915" cy="1546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Financial support, dataset / database management support and other necessary support for innovative research projects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Opportunities to collaborate with Alibaba scientists</a:t>
              </a:r>
              <a:endParaRPr/>
            </a:p>
          </p:txBody>
        </p:sp>
      </p:grpSp>
      <p:grpSp>
        <p:nvGrpSpPr>
          <p:cNvPr id="351" name="Google Shape;351;p11"/>
          <p:cNvGrpSpPr/>
          <p:nvPr/>
        </p:nvGrpSpPr>
        <p:grpSpPr>
          <a:xfrm>
            <a:off x="8065646" y="5075611"/>
            <a:ext cx="8252708" cy="5091137"/>
            <a:chOff x="7054492" y="3729411"/>
            <a:chExt cx="8252708" cy="5091137"/>
          </a:xfrm>
        </p:grpSpPr>
        <p:grpSp>
          <p:nvGrpSpPr>
            <p:cNvPr id="352" name="Google Shape;352;p11"/>
            <p:cNvGrpSpPr/>
            <p:nvPr/>
          </p:nvGrpSpPr>
          <p:grpSpPr>
            <a:xfrm>
              <a:off x="10107034" y="3729411"/>
              <a:ext cx="2147625" cy="2147625"/>
              <a:chOff x="11090700" y="5174351"/>
              <a:chExt cx="2147625" cy="214762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11090700" y="5174351"/>
                <a:ext cx="2147625" cy="2147625"/>
              </a:xfrm>
              <a:prstGeom prst="ellipse">
                <a:avLst/>
              </a:prstGeom>
              <a:solidFill>
                <a:srgbClr val="FF7300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0"/>
                  <a:buFont typeface="Helvetica Neue Light"/>
                  <a:buNone/>
                </a:pPr>
                <a:r>
                  <a:t/>
                </a:r>
                <a:endParaRPr b="0" i="0" sz="5000" u="none" cap="none" strike="noStrike">
                  <a:solidFill>
                    <a:srgbClr val="FF7B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descr="书籍" id="354" name="Google Shape;354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394178" y="5400902"/>
                <a:ext cx="1520932" cy="15209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" name="Google Shape;355;p11"/>
            <p:cNvSpPr/>
            <p:nvPr/>
          </p:nvSpPr>
          <p:spPr>
            <a:xfrm>
              <a:off x="7968370" y="6827746"/>
              <a:ext cx="6405216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Alibaba Research Fellowship (ARF)</a:t>
              </a:r>
              <a:endParaRPr b="1" i="0" sz="2800" u="none" cap="none" strike="noStrike">
                <a:solidFill>
                  <a:srgbClr val="373D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7054492" y="7643879"/>
              <a:ext cx="8252708" cy="1176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Visiting research scholar opportunities at Alibaba Facilities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Datasets and relevant industrial needs in cloud computing scenarios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Financial support for visiting and relevant cost</a:t>
              </a:r>
              <a:endParaRPr b="0" i="0" sz="20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/>
          <p:cNvGrpSpPr/>
          <p:nvPr/>
        </p:nvGrpSpPr>
        <p:grpSpPr>
          <a:xfrm>
            <a:off x="17222016" y="5063624"/>
            <a:ext cx="5706080" cy="4971527"/>
            <a:chOff x="16002218" y="3729411"/>
            <a:chExt cx="5706080" cy="4971527"/>
          </a:xfrm>
        </p:grpSpPr>
        <p:grpSp>
          <p:nvGrpSpPr>
            <p:cNvPr id="358" name="Google Shape;358;p11"/>
            <p:cNvGrpSpPr/>
            <p:nvPr/>
          </p:nvGrpSpPr>
          <p:grpSpPr>
            <a:xfrm>
              <a:off x="17794121" y="3729411"/>
              <a:ext cx="2147625" cy="2147625"/>
              <a:chOff x="17887431" y="5000759"/>
              <a:chExt cx="2147625" cy="2147625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17887431" y="5000759"/>
                <a:ext cx="2147625" cy="2147625"/>
              </a:xfrm>
              <a:prstGeom prst="ellipse">
                <a:avLst/>
              </a:prstGeom>
              <a:solidFill>
                <a:srgbClr val="FF7300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0"/>
                  <a:buFont typeface="Helvetica Neue Light"/>
                  <a:buNone/>
                </a:pPr>
                <a:r>
                  <a:t/>
                </a:r>
                <a:endParaRPr b="0" i="0" sz="5000" u="none" cap="none" strike="noStrike">
                  <a:solidFill>
                    <a:srgbClr val="FF7B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pic>
            <p:nvPicPr>
              <p:cNvPr descr="集体讨论" id="360" name="Google Shape;360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8110603" y="5227310"/>
                <a:ext cx="1694524" cy="16945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1" name="Google Shape;361;p11"/>
            <p:cNvSpPr/>
            <p:nvPr/>
          </p:nvSpPr>
          <p:spPr>
            <a:xfrm>
              <a:off x="16161764" y="6824083"/>
              <a:ext cx="5405582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Alibaba Talent Program (ATP)</a:t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6002218" y="7739136"/>
              <a:ext cx="5706080" cy="9618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Outstanding PhD students opportunities co-supervised by member institutions and Alibaba on research Innovation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2"/>
          <p:cNvSpPr/>
          <p:nvPr/>
        </p:nvSpPr>
        <p:spPr>
          <a:xfrm>
            <a:off x="772820" y="722915"/>
            <a:ext cx="12702580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Alibaba Innovative Research (AIR)</a:t>
            </a:r>
            <a:endParaRPr/>
          </a:p>
        </p:txBody>
      </p:sp>
      <p:sp>
        <p:nvSpPr>
          <p:cNvPr id="369" name="Google Shape;369;p12"/>
          <p:cNvSpPr/>
          <p:nvPr/>
        </p:nvSpPr>
        <p:spPr>
          <a:xfrm>
            <a:off x="791340" y="1897462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Collaborate with Alibaba to discover, define and solve valuable research problems in industry scenarios</a:t>
            </a:r>
            <a:endParaRPr b="0" i="0" sz="5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1023815" y="10556850"/>
            <a:ext cx="4400124" cy="1980056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 open in every June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5643945" y="10556850"/>
            <a:ext cx="4400124" cy="1980056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 appropriate research topic and submit proposal before deadline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/>
          <p:nvPr/>
        </p:nvSpPr>
        <p:spPr>
          <a:xfrm>
            <a:off x="10264075" y="10556850"/>
            <a:ext cx="4400124" cy="1980056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Announcement of accepted applications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791340" y="9105489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process</a:t>
            </a:r>
            <a:endParaRPr/>
          </a:p>
        </p:txBody>
      </p:sp>
      <p:grpSp>
        <p:nvGrpSpPr>
          <p:cNvPr id="374" name="Google Shape;374;p12"/>
          <p:cNvGrpSpPr/>
          <p:nvPr/>
        </p:nvGrpSpPr>
        <p:grpSpPr>
          <a:xfrm>
            <a:off x="995187" y="3618688"/>
            <a:ext cx="21572843" cy="4708189"/>
            <a:chOff x="2634" y="0"/>
            <a:chExt cx="21572843" cy="4708189"/>
          </a:xfrm>
        </p:grpSpPr>
        <p:sp>
          <p:nvSpPr>
            <p:cNvPr id="375" name="Google Shape;375;p12"/>
            <p:cNvSpPr/>
            <p:nvPr/>
          </p:nvSpPr>
          <p:spPr>
            <a:xfrm rot="-5400000">
              <a:off x="1072800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2"/>
            <p:cNvSpPr txBox="1"/>
            <p:nvPr/>
          </p:nvSpPr>
          <p:spPr>
            <a:xfrm>
              <a:off x="2634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Research Areas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Arial"/>
                <a:buChar char="•"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Security, Internet of Things, Nature Language Processing, Human-Computer Interaction, Future Networks, Storage Technology, System Software and Operation, Database, Big Data &amp; Data Mining, Chip Technology, BlockChain</a:t>
              </a:r>
              <a:endPara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-5400000">
              <a:off x="8434961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2"/>
            <p:cNvSpPr txBox="1"/>
            <p:nvPr/>
          </p:nvSpPr>
          <p:spPr>
            <a:xfrm>
              <a:off x="7364795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Supports from Alibaba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Research funding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Datasets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Real-life business scenarios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Char char="•"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Other necessary supports for innovative research projects</a:t>
              </a:r>
              <a:endParaRPr b="0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 rot="-5400000">
              <a:off x="15797122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2"/>
            <p:cNvSpPr txBox="1"/>
            <p:nvPr/>
          </p:nvSpPr>
          <p:spPr>
            <a:xfrm>
              <a:off x="14726956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Qualifications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Full-time faculty member or research staff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Working at a non-profit academic, university or research institution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 Light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3"/>
          <p:cNvSpPr/>
          <p:nvPr/>
        </p:nvSpPr>
        <p:spPr>
          <a:xfrm>
            <a:off x="772820" y="722915"/>
            <a:ext cx="13304155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Alibaba Research Fellowship (ARF)</a:t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791340" y="1897462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 research opportunities to worldwide visiting scholars in Alibaba real scenarios for 3 ~12 months </a:t>
            </a:r>
            <a:endParaRPr b="0" i="0" sz="5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88" name="Google Shape;388;p13"/>
          <p:cNvGrpSpPr/>
          <p:nvPr/>
        </p:nvGrpSpPr>
        <p:grpSpPr>
          <a:xfrm>
            <a:off x="1003352" y="4094776"/>
            <a:ext cx="21556513" cy="5674867"/>
            <a:chOff x="10799" y="1"/>
            <a:chExt cx="21556513" cy="5674867"/>
          </a:xfrm>
        </p:grpSpPr>
        <p:sp>
          <p:nvSpPr>
            <p:cNvPr id="389" name="Google Shape;389;p13"/>
            <p:cNvSpPr/>
            <p:nvPr/>
          </p:nvSpPr>
          <p:spPr>
            <a:xfrm rot="-5400000">
              <a:off x="2367706" y="-2356906"/>
              <a:ext cx="5674867" cy="10388680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 txBox="1"/>
            <p:nvPr/>
          </p:nvSpPr>
          <p:spPr>
            <a:xfrm>
              <a:off x="10800" y="1134973"/>
              <a:ext cx="10388680" cy="3404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Supports from Alibaba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Alibaba's eco-economic resources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Abundant commercial application scenarios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Research infrastructure and huge amount of data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 rot="-5400000">
              <a:off x="13535538" y="-2356906"/>
              <a:ext cx="5674867" cy="10388680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 txBox="1"/>
            <p:nvPr/>
          </p:nvSpPr>
          <p:spPr>
            <a:xfrm>
              <a:off x="11178632" y="1134973"/>
              <a:ext cx="10388680" cy="34049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Qualifications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 years working experience with PhD degree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Currently employed at the level of assistant professor or above at a university or research institution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Excellent research capability and solid hands-on capability</a:t>
              </a:r>
              <a:endPara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/>
          <p:nvPr/>
        </p:nvSpPr>
        <p:spPr>
          <a:xfrm>
            <a:off x="14534280" y="2817061"/>
            <a:ext cx="6525495" cy="9641638"/>
          </a:xfrm>
          <a:prstGeom prst="rect">
            <a:avLst/>
          </a:prstGeom>
          <a:solidFill>
            <a:srgbClr val="FBE0C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1515978" y="2788644"/>
            <a:ext cx="11048768" cy="9670055"/>
          </a:xfrm>
          <a:prstGeom prst="rect">
            <a:avLst/>
          </a:prstGeom>
          <a:solidFill>
            <a:srgbClr val="FBE0C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772820" y="722915"/>
            <a:ext cx="9363845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How to Apply and Land?</a:t>
            </a:r>
            <a:endParaRPr b="0" i="0" sz="5000" u="none" cap="none" strike="noStrike">
              <a:solidFill>
                <a:srgbClr val="18181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0" name="Google Shape;4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4"/>
          <p:cNvSpPr/>
          <p:nvPr/>
        </p:nvSpPr>
        <p:spPr>
          <a:xfrm>
            <a:off x="1925053" y="4722391"/>
            <a:ext cx="3850105" cy="12031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 T&amp;C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14"/>
          <p:cNvCxnSpPr>
            <a:stCxn id="401" idx="3"/>
          </p:cNvCxnSpPr>
          <p:nvPr/>
        </p:nvCxnSpPr>
        <p:spPr>
          <a:xfrm>
            <a:off x="5775158" y="5323974"/>
            <a:ext cx="18783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lg" w="lg" type="none"/>
            <a:tailEnd len="med" w="med" type="triangle"/>
          </a:ln>
        </p:spPr>
      </p:cxnSp>
      <p:sp>
        <p:nvSpPr>
          <p:cNvPr id="403" name="Google Shape;403;p14"/>
          <p:cNvSpPr/>
          <p:nvPr/>
        </p:nvSpPr>
        <p:spPr>
          <a:xfrm>
            <a:off x="7700210" y="4698328"/>
            <a:ext cx="3850105" cy="12031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Sign up and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16026834" y="4039425"/>
            <a:ext cx="3850105" cy="10669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AAEP Student Server Application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16026834" y="5329209"/>
            <a:ext cx="3850105" cy="1543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AAEP Student Ambassador Application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7700210" y="6766858"/>
            <a:ext cx="3850105" cy="65833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MOU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14"/>
          <p:cNvCxnSpPr>
            <a:endCxn id="406" idx="1"/>
          </p:cNvCxnSpPr>
          <p:nvPr/>
        </p:nvCxnSpPr>
        <p:spPr>
          <a:xfrm>
            <a:off x="3850010" y="5925426"/>
            <a:ext cx="3850200" cy="1170600"/>
          </a:xfrm>
          <a:prstGeom prst="bentConnector3">
            <a:avLst>
              <a:gd fmla="val 275" name="adj1"/>
            </a:avLst>
          </a:prstGeom>
          <a:noFill/>
          <a:ln cap="flat" cmpd="sng" w="57150">
            <a:solidFill>
              <a:srgbClr val="000000"/>
            </a:solidFill>
            <a:prstDash val="solid"/>
            <a:miter lim="400000"/>
            <a:headEnd len="lg" w="lg" type="none"/>
            <a:tailEnd len="med" w="med" type="triangle"/>
          </a:ln>
        </p:spPr>
      </p:cxnSp>
      <p:sp>
        <p:nvSpPr>
          <p:cNvPr id="408" name="Google Shape;408;p14"/>
          <p:cNvSpPr/>
          <p:nvPr/>
        </p:nvSpPr>
        <p:spPr>
          <a:xfrm>
            <a:off x="12564746" y="5240252"/>
            <a:ext cx="2261938" cy="11820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E0CB"/>
          </a:soli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16026834" y="10965071"/>
            <a:ext cx="3850105" cy="10669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Cooperation Project Setup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2400300" y="3068949"/>
            <a:ext cx="9429749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Institution Membership Application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15905014" y="3107308"/>
            <a:ext cx="3971925" cy="718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Landing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/>
          <p:nvPr/>
        </p:nvSpPr>
        <p:spPr>
          <a:xfrm>
            <a:off x="16026834" y="7095719"/>
            <a:ext cx="3850105" cy="10669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AAEP Educator Server Application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16026834" y="8385503"/>
            <a:ext cx="3850105" cy="10669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Alibaba Cloud MVP Application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 txBox="1"/>
          <p:nvPr/>
        </p:nvSpPr>
        <p:spPr>
          <a:xfrm>
            <a:off x="7972425" y="6085187"/>
            <a:ext cx="3178929" cy="595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/>
          <p:nvPr/>
        </p:nvSpPr>
        <p:spPr>
          <a:xfrm>
            <a:off x="2606093" y="9067768"/>
            <a:ext cx="9018162" cy="1089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Please visit AAEP site to find more information: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https://edu.alibabacloud.com/campus/index</a:t>
            </a:r>
            <a:endParaRPr b="0" i="0" sz="2800" u="none" cap="none" strike="noStrike">
              <a:solidFill>
                <a:srgbClr val="18181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16026834" y="9675287"/>
            <a:ext cx="3850105" cy="10669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 cap="flat" cmpd="sng" w="9525">
            <a:solidFill>
              <a:srgbClr val="DD6609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TTT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199" y="605346"/>
            <a:ext cx="5841054" cy="11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5"/>
          <p:cNvSpPr/>
          <p:nvPr/>
        </p:nvSpPr>
        <p:spPr>
          <a:xfrm>
            <a:off x="667529" y="5698420"/>
            <a:ext cx="23048942" cy="1108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AAEP Reference Cases</a:t>
            </a:r>
            <a:endParaRPr b="0" i="0" sz="6000" u="none" cap="none" strike="noStrike">
              <a:solidFill>
                <a:srgbClr val="0C0C0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173" y="3220720"/>
            <a:ext cx="158242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75275" y="952500"/>
            <a:ext cx="543401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999173" y="489843"/>
            <a:ext cx="17076102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rPr>
              <a:t>University Cooperation: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A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FF6A00"/>
                </a:solidFill>
                <a:latin typeface="Arial"/>
                <a:ea typeface="Arial"/>
                <a:cs typeface="Arial"/>
                <a:sym typeface="Arial"/>
              </a:rPr>
              <a:t>Top IT University in Europe -- SUPINFO</a:t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999173" y="2367280"/>
            <a:ext cx="4312078" cy="93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b="1" i="0" lang="en-US" sz="54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AAEP</a:t>
            </a:r>
            <a:r>
              <a:rPr b="1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i="0" sz="6000" u="none" cap="none" strike="noStrike">
              <a:solidFill>
                <a:srgbClr val="373D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16"/>
          <p:cNvSpPr txBox="1"/>
          <p:nvPr/>
        </p:nvSpPr>
        <p:spPr>
          <a:xfrm>
            <a:off x="999173" y="9361909"/>
            <a:ext cx="19346227" cy="305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Integrated Alibaba Cloud course into SUPINFO’s curriculum (2 academic credits)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Trained 11 trainers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deliver Alibaba Cloud training courses for more than 380 students.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Course will be delivered in 19 different campuses, 4 countries and 4 continents</a:t>
            </a:r>
            <a:endParaRPr/>
          </a:p>
        </p:txBody>
      </p:sp>
      <p:sp>
        <p:nvSpPr>
          <p:cNvPr id="433" name="Google Shape;433;p16"/>
          <p:cNvSpPr txBox="1"/>
          <p:nvPr/>
        </p:nvSpPr>
        <p:spPr>
          <a:xfrm>
            <a:off x="999173" y="8430860"/>
            <a:ext cx="11422999" cy="933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did we cooperate with SUPINFO?</a:t>
            </a:r>
            <a:endParaRPr b="1" i="0" sz="6000" u="none" cap="none" strike="noStrike">
              <a:solidFill>
                <a:srgbClr val="373D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4" name="Google Shape;43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2442" y="2367280"/>
            <a:ext cx="6685915" cy="10396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9505" y="6264543"/>
            <a:ext cx="6244989" cy="118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766965" y="6172904"/>
            <a:ext cx="7513962" cy="701124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708042" y="5391829"/>
            <a:ext cx="3682744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Student Development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853988" y="6172904"/>
            <a:ext cx="7731228" cy="701124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0" y="165365"/>
            <a:ext cx="2397512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Alibaba Cloud Academic </a:t>
            </a:r>
            <a:br>
              <a:rPr b="1" lang="en-US" sz="7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7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Empowerment Program</a:t>
            </a:r>
            <a:endParaRPr b="1" sz="7200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6125101" y="2625120"/>
            <a:ext cx="12178212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6381809" y="2744043"/>
            <a:ext cx="11732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Bring the digital intelligence knowledge to academies worldwide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 rot="5400000">
            <a:off x="12328405" y="-3513447"/>
            <a:ext cx="484677" cy="14682392"/>
          </a:xfrm>
          <a:prstGeom prst="lef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1437218" y="5448427"/>
            <a:ext cx="2815579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Educator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Expansion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52553" y="7251199"/>
            <a:ext cx="32419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Server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4557823" y="7202240"/>
            <a:ext cx="36522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On-line Clouder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957843" y="9915700"/>
            <a:ext cx="311076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Tianchi Competition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975967" y="7136673"/>
            <a:ext cx="34646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Educator Server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848819" y="7831112"/>
            <a:ext cx="28980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 students dry-run innovation in free ECS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4488336" y="7927364"/>
            <a:ext cx="35313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on-line courses and professional certification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81176" y="10990122"/>
            <a:ext cx="26677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Participation AI Challenge in Tianchi platform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364751" y="7876498"/>
            <a:ext cx="32333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accredited Alibaba Cloud Instructor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3126813" y="7855936"/>
            <a:ext cx="28333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environment and Hands-on labs</a:t>
            </a:r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4872" y="4162368"/>
            <a:ext cx="1190296" cy="119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836" y="3886888"/>
            <a:ext cx="1395204" cy="1395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8466956" y="9999558"/>
            <a:ext cx="467832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Alibaba Cloud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9390345" y="11059328"/>
            <a:ext cx="2831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Privilege for cloud summit and developer conference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9116621" y="7158718"/>
            <a:ext cx="34175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Train-the-Trainer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8190506" y="7158718"/>
            <a:ext cx="439687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Alibaba Innovative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(AIR)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18401811" y="9166665"/>
            <a:ext cx="40110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Alibaba Research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Fellowship (ARF)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4627673" y="9916727"/>
            <a:ext cx="27606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Ambassador</a:t>
            </a:r>
            <a:endParaRPr b="1" i="0" sz="32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488336" y="11032405"/>
            <a:ext cx="30393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Award for student advocates for Alibaba Cloud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18721610" y="11198476"/>
            <a:ext cx="33714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Alibaba Talent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(ATP)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16972624" y="6172904"/>
            <a:ext cx="6832640" cy="701124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8702811" y="5466907"/>
            <a:ext cx="3264034" cy="1323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Research </a:t>
            </a:r>
            <a:endParaRPr b="1" i="0" sz="40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Acceleration</a:t>
            </a:r>
            <a:endParaRPr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12419" y="4133143"/>
            <a:ext cx="1389818" cy="138981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12248159" y="10029538"/>
            <a:ext cx="46783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Hands-on Lab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3298788" y="11035265"/>
            <a:ext cx="283154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Curriculum based free labs</a:t>
            </a:r>
            <a:endParaRPr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"/>
          <p:cNvGrpSpPr/>
          <p:nvPr/>
        </p:nvGrpSpPr>
        <p:grpSpPr>
          <a:xfrm>
            <a:off x="1138901" y="5174351"/>
            <a:ext cx="3418372" cy="5228408"/>
            <a:chOff x="2689197" y="5174351"/>
            <a:chExt cx="3418372" cy="5228408"/>
          </a:xfrm>
        </p:grpSpPr>
        <p:sp>
          <p:nvSpPr>
            <p:cNvPr id="139" name="Google Shape;139;p3"/>
            <p:cNvSpPr/>
            <p:nvPr/>
          </p:nvSpPr>
          <p:spPr>
            <a:xfrm>
              <a:off x="3006977" y="8266999"/>
              <a:ext cx="2659382" cy="533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 Server</a:t>
              </a:r>
              <a:endPara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689197" y="9011352"/>
              <a:ext cx="3418372" cy="1391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Free ECS for students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at member institutions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A6AAA9"/>
                  </a:solidFill>
                  <a:latin typeface="Arial"/>
                  <a:ea typeface="Arial"/>
                  <a:cs typeface="Arial"/>
                  <a:sym typeface="Arial"/>
                </a:rPr>
                <a:t>1 Core CPU, 1GB RAM</a:t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324572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7037" y="5525299"/>
              <a:ext cx="1508219" cy="1374717"/>
            </a:xfrm>
            <a:prstGeom prst="rect">
              <a:avLst/>
            </a:prstGeom>
            <a:noFill/>
            <a:ln>
              <a:noFill/>
            </a:ln>
            <a:effectLst>
              <a:outerShdw blurRad="50800" sx="1000" rotWithShape="0" algn="ctr" dir="5400000" dist="50800" sy="1000">
                <a:srgbClr val="000000"/>
              </a:outerShdw>
            </a:effectLst>
          </p:spPr>
        </p:pic>
      </p:grpSp>
      <p:grpSp>
        <p:nvGrpSpPr>
          <p:cNvPr id="143" name="Google Shape;143;p3"/>
          <p:cNvGrpSpPr/>
          <p:nvPr/>
        </p:nvGrpSpPr>
        <p:grpSpPr>
          <a:xfrm>
            <a:off x="6741803" y="5171999"/>
            <a:ext cx="2910733" cy="4744467"/>
            <a:chOff x="8137528" y="5174351"/>
            <a:chExt cx="2910733" cy="4744467"/>
          </a:xfrm>
        </p:grpSpPr>
        <p:sp>
          <p:nvSpPr>
            <p:cNvPr id="144" name="Google Shape;144;p3"/>
            <p:cNvSpPr/>
            <p:nvPr/>
          </p:nvSpPr>
          <p:spPr>
            <a:xfrm>
              <a:off x="8137528" y="8228826"/>
              <a:ext cx="2910733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On-line Clouder</a:t>
              </a:r>
              <a:endPara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159848" y="8970610"/>
              <a:ext cx="2821221" cy="948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10 Apsara Clouder</a:t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1 ACA Certification</a:t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496647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Google Shape;14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26275" y="5400902"/>
              <a:ext cx="1668633" cy="15209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3"/>
          <p:cNvGrpSpPr/>
          <p:nvPr/>
        </p:nvGrpSpPr>
        <p:grpSpPr>
          <a:xfrm>
            <a:off x="11324294" y="5173175"/>
            <a:ext cx="4360488" cy="5616235"/>
            <a:chOff x="12575042" y="5174351"/>
            <a:chExt cx="4360488" cy="5616235"/>
          </a:xfrm>
        </p:grpSpPr>
        <p:sp>
          <p:nvSpPr>
            <p:cNvPr id="149" name="Google Shape;149;p3"/>
            <p:cNvSpPr/>
            <p:nvPr/>
          </p:nvSpPr>
          <p:spPr>
            <a:xfrm>
              <a:off x="12902116" y="8165893"/>
              <a:ext cx="3728072" cy="591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Tianchi Competition</a:t>
              </a:r>
              <a:endPara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575042" y="8956430"/>
              <a:ext cx="4360488" cy="1834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Big Data Competition,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Data Lab,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Curriculum Cooperation,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and Data Talents Certification</a:t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3668722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Google Shape;15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09614" y="5400902"/>
              <a:ext cx="1859084" cy="1694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3"/>
          <p:cNvGrpSpPr/>
          <p:nvPr/>
        </p:nvGrpSpPr>
        <p:grpSpPr>
          <a:xfrm>
            <a:off x="16779307" y="5171999"/>
            <a:ext cx="6725297" cy="5415660"/>
            <a:chOff x="16375916" y="5174351"/>
            <a:chExt cx="6725297" cy="5415660"/>
          </a:xfrm>
        </p:grpSpPr>
        <p:sp>
          <p:nvSpPr>
            <p:cNvPr id="154" name="Google Shape;154;p3"/>
            <p:cNvSpPr/>
            <p:nvPr/>
          </p:nvSpPr>
          <p:spPr>
            <a:xfrm>
              <a:off x="17708783" y="8190130"/>
              <a:ext cx="4073872" cy="591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 Ambassador</a:t>
              </a:r>
              <a:endParaRPr b="1" i="0" sz="2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375916" y="9159356"/>
              <a:ext cx="6725297" cy="1430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Award for student advocates for Alibaba Cloud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Special package and certificate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Exclusive training from Alibaba Cloud experts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Invitation to local community events</a:t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8671907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918370" y="5407178"/>
              <a:ext cx="1640391" cy="14951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Google Shape;15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/>
          <p:nvPr/>
        </p:nvSpPr>
        <p:spPr>
          <a:xfrm>
            <a:off x="772820" y="722915"/>
            <a:ext cx="8028352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Student Development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791340" y="1879614"/>
            <a:ext cx="22801321" cy="1334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at member institutions will receive multiple supports from Alibaba Cloud including free server , free training &amp; certification, AI Competition opportunities and be advocates for Alibaba Cloud</a:t>
            </a:r>
            <a:endParaRPr b="0" i="0" sz="3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/>
          <p:nvPr/>
        </p:nvSpPr>
        <p:spPr>
          <a:xfrm>
            <a:off x="772820" y="722915"/>
            <a:ext cx="5600764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Student Server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791340" y="2210281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at AAEP member institutions can apply for free student ECS, no payment method is needed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992553" y="10371221"/>
            <a:ext cx="4064000" cy="18288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Register an Alibaba Cloud account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5259753" y="10371221"/>
            <a:ext cx="4064000" cy="1828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 for Student Certification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9526953" y="10371221"/>
            <a:ext cx="4064000" cy="1828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AAEP Student Certification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13794153" y="10371221"/>
            <a:ext cx="4064000" cy="18288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Student ECS for free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791340" y="9105489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Process *</a:t>
            </a:r>
            <a:endParaRPr b="1" i="0" sz="3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995187" y="3618688"/>
            <a:ext cx="21572843" cy="4708189"/>
            <a:chOff x="2634" y="0"/>
            <a:chExt cx="21572843" cy="4708189"/>
          </a:xfrm>
        </p:grpSpPr>
        <p:sp>
          <p:nvSpPr>
            <p:cNvPr id="174" name="Google Shape;174;p4"/>
            <p:cNvSpPr/>
            <p:nvPr/>
          </p:nvSpPr>
          <p:spPr>
            <a:xfrm rot="-5400000">
              <a:off x="1072800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2634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9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Core CPU, 1GB RAM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40GB Ultra Disk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1MB Internet Bandwidth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8434961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7364795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9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Length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 months free usage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be renewed for another 12 months for free if its user is still a student at the member institution and pass a renewal test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15797122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14726956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9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Requirements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Valid identification documents issued by an AAEP members institution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payment method is needed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4"/>
          <p:cNvSpPr/>
          <p:nvPr/>
        </p:nvSpPr>
        <p:spPr>
          <a:xfrm>
            <a:off x="791340" y="12778377"/>
            <a:ext cx="22801321" cy="5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*Applications will open in April 2020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/>
          <p:nvPr/>
        </p:nvSpPr>
        <p:spPr>
          <a:xfrm>
            <a:off x="772820" y="722915"/>
            <a:ext cx="8070030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Student Ambassador 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791340" y="2210281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award for students at AAEP member institutions who actively advocate for Alibaba Cloud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992553" y="10084090"/>
            <a:ext cx="4004837" cy="1802177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 application form and supporting documents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5197631" y="10084090"/>
            <a:ext cx="4004837" cy="180217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Candidate Evaluation by educators at member institutions and experts at Alibaba Cloud**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9402709" y="10084090"/>
            <a:ext cx="4004837" cy="1802177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result announcement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791340" y="9105489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Process*</a:t>
            </a:r>
            <a:endParaRPr b="1" i="0" sz="3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92" name="Google Shape;192;p5"/>
          <p:cNvGrpSpPr/>
          <p:nvPr/>
        </p:nvGrpSpPr>
        <p:grpSpPr>
          <a:xfrm>
            <a:off x="995187" y="3618688"/>
            <a:ext cx="21572843" cy="4708189"/>
            <a:chOff x="2634" y="0"/>
            <a:chExt cx="21572843" cy="4708189"/>
          </a:xfrm>
        </p:grpSpPr>
        <p:sp>
          <p:nvSpPr>
            <p:cNvPr id="193" name="Google Shape;193;p5"/>
            <p:cNvSpPr/>
            <p:nvPr/>
          </p:nvSpPr>
          <p:spPr>
            <a:xfrm rot="-5400000">
              <a:off x="1072800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2634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96850" spcFirstLastPara="1" rIns="199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Benefits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Student Ambassador package and certificate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Technical sessions with Alibaba Cloud experts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Invitation to local Alibaba Cloud events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Chance to become Alibaba Cloud MVP after graduation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 rot="-5400000">
              <a:off x="8434961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7364795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96850" spcFirstLastPara="1" rIns="199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Organize events and webinars for Alibaba Cloud at campus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Speak for Alibaba Cloud at campus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Share about latest products and campaigns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Collect requests about Alibaba Cloud from students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 rot="-5400000">
              <a:off x="15797122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14726956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96850" spcFirstLastPara="1" rIns="1997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Qualifications</a:t>
              </a:r>
              <a:endParaRPr b="0" i="0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Current student at a AAEP member institution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Have an ACA Certification or above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Speak at and/or organize at least 2 campus events or webinars about Alibaba Cloud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Other contribution to Alibaba Cloud community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5"/>
          <p:cNvSpPr/>
          <p:nvPr/>
        </p:nvSpPr>
        <p:spPr>
          <a:xfrm>
            <a:off x="791340" y="12192120"/>
            <a:ext cx="22801321" cy="948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*Applications will open in April 2020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**Candidates will be reviewed quarterly; for each member institution, up to 1 student ambassador is awarded every half year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6"/>
          <p:cNvGrpSpPr/>
          <p:nvPr/>
        </p:nvGrpSpPr>
        <p:grpSpPr>
          <a:xfrm>
            <a:off x="1299533" y="5174351"/>
            <a:ext cx="5104745" cy="5102579"/>
            <a:chOff x="1949767" y="5174351"/>
            <a:chExt cx="5104745" cy="5102579"/>
          </a:xfrm>
        </p:grpSpPr>
        <p:sp>
          <p:nvSpPr>
            <p:cNvPr id="205" name="Google Shape;205;p6"/>
            <p:cNvSpPr/>
            <p:nvPr/>
          </p:nvSpPr>
          <p:spPr>
            <a:xfrm>
              <a:off x="1982668" y="8271535"/>
              <a:ext cx="5038944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"Train the Trainer" program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949767" y="9066342"/>
              <a:ext cx="5104745" cy="1210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Courseware share and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dedicated session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for knowledge transfer</a:t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324572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黑板" id="208" name="Google Shape;20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66031" y="5375800"/>
              <a:ext cx="1664707" cy="1664707"/>
            </a:xfrm>
            <a:prstGeom prst="rect">
              <a:avLst/>
            </a:prstGeom>
            <a:noFill/>
            <a:ln>
              <a:noFill/>
            </a:ln>
            <a:effectLst>
              <a:outerShdw blurRad="50800" sx="1000" rotWithShape="0" algn="ctr" dir="5400000" dist="50800" sy="1000">
                <a:srgbClr val="000000"/>
              </a:outerShdw>
            </a:effectLst>
          </p:spPr>
        </p:pic>
      </p:grpSp>
      <p:grpSp>
        <p:nvGrpSpPr>
          <p:cNvPr id="209" name="Google Shape;209;p6"/>
          <p:cNvGrpSpPr/>
          <p:nvPr/>
        </p:nvGrpSpPr>
        <p:grpSpPr>
          <a:xfrm>
            <a:off x="7470729" y="5174348"/>
            <a:ext cx="4063869" cy="5102582"/>
            <a:chOff x="7596787" y="5174351"/>
            <a:chExt cx="4063869" cy="5102582"/>
          </a:xfrm>
        </p:grpSpPr>
        <p:sp>
          <p:nvSpPr>
            <p:cNvPr id="210" name="Google Shape;210;p6"/>
            <p:cNvSpPr/>
            <p:nvPr/>
          </p:nvSpPr>
          <p:spPr>
            <a:xfrm>
              <a:off x="8132473" y="8271535"/>
              <a:ext cx="2992486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Educator Server</a:t>
              </a:r>
              <a:endParaRPr b="1" i="0" sz="2800" u="none" cap="none" strike="noStrike">
                <a:solidFill>
                  <a:srgbClr val="373D4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596787" y="9066345"/>
              <a:ext cx="4063869" cy="1210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Free ECS for educators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2 Core CPU, 4GB Memory,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80GB ESSD</a:t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496647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云计算" id="213" name="Google Shape;21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00125" y="5400902"/>
              <a:ext cx="1520932" cy="15209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/>
          <p:nvPr/>
        </p:nvSpPr>
        <p:spPr>
          <a:xfrm>
            <a:off x="772820" y="722915"/>
            <a:ext cx="7556620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Educator Expansion</a:t>
            </a:r>
            <a:endParaRPr b="0" i="0" sz="5000" u="none" cap="none" strike="noStrike">
              <a:solidFill>
                <a:srgbClr val="18181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72820" y="2007288"/>
            <a:ext cx="22801321" cy="1300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Educators at member institutions will receive multiple supports from Alibaba Cloud including free training, educator server, MVP opportunities and hands-on lab</a:t>
            </a:r>
            <a:endParaRPr b="0" i="0" sz="5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17" name="Google Shape;217;p6"/>
          <p:cNvGrpSpPr/>
          <p:nvPr/>
        </p:nvGrpSpPr>
        <p:grpSpPr>
          <a:xfrm>
            <a:off x="12849403" y="5174352"/>
            <a:ext cx="4547527" cy="5102581"/>
            <a:chOff x="12481522" y="5174351"/>
            <a:chExt cx="4547527" cy="5102581"/>
          </a:xfrm>
        </p:grpSpPr>
        <p:sp>
          <p:nvSpPr>
            <p:cNvPr id="218" name="Google Shape;218;p6"/>
            <p:cNvSpPr/>
            <p:nvPr/>
          </p:nvSpPr>
          <p:spPr>
            <a:xfrm>
              <a:off x="12993394" y="8271535"/>
              <a:ext cx="3523785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Alibaba Cloud MVP</a:t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3668722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奖杯" id="220" name="Google Shape;22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891894" y="5400902"/>
              <a:ext cx="1694524" cy="1694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6"/>
            <p:cNvSpPr/>
            <p:nvPr/>
          </p:nvSpPr>
          <p:spPr>
            <a:xfrm>
              <a:off x="12481522" y="9066344"/>
              <a:ext cx="4547527" cy="1210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Opportunities to join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the community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of global cloud industry leaders</a:t>
              </a:r>
              <a:endParaRPr/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18360097" y="5174348"/>
            <a:ext cx="4724370" cy="5656578"/>
            <a:chOff x="17519681" y="5174351"/>
            <a:chExt cx="4724370" cy="5656578"/>
          </a:xfrm>
        </p:grpSpPr>
        <p:sp>
          <p:nvSpPr>
            <p:cNvPr id="223" name="Google Shape;223;p6"/>
            <p:cNvSpPr/>
            <p:nvPr/>
          </p:nvSpPr>
          <p:spPr>
            <a:xfrm>
              <a:off x="18586121" y="8271535"/>
              <a:ext cx="2591479" cy="572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73D4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373D41"/>
                  </a:solidFill>
                  <a:latin typeface="Arial"/>
                  <a:ea typeface="Arial"/>
                  <a:cs typeface="Arial"/>
                  <a:sym typeface="Arial"/>
                </a:rPr>
                <a:t>Hands-on Lab</a:t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18671907" y="5174351"/>
              <a:ext cx="2147625" cy="2147625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0"/>
                <a:buFont typeface="Helvetica Neue Light"/>
                <a:buNone/>
              </a:pPr>
              <a:r>
                <a:t/>
              </a:r>
              <a:endParaRPr b="0" i="0" sz="5000" u="none" cap="none" strike="noStrike">
                <a:solidFill>
                  <a:srgbClr val="FF7B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descr="烧瓶" id="225" name="Google Shape;22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990970" y="5407178"/>
              <a:ext cx="1495190" cy="1495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6"/>
            <p:cNvSpPr/>
            <p:nvPr/>
          </p:nvSpPr>
          <p:spPr>
            <a:xfrm>
              <a:off x="17519681" y="8512346"/>
              <a:ext cx="4724370" cy="2318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9C9EA0"/>
                  </a:solidFill>
                  <a:latin typeface="Arial"/>
                  <a:ea typeface="Arial"/>
                  <a:cs typeface="Arial"/>
                  <a:sym typeface="Arial"/>
                </a:rPr>
                <a:t>Curriculum based hands-on labs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C9EA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9C9E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/>
          <p:cNvSpPr/>
          <p:nvPr/>
        </p:nvSpPr>
        <p:spPr>
          <a:xfrm>
            <a:off x="772820" y="722915"/>
            <a:ext cx="6070893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Educator Server</a:t>
            </a:r>
            <a:endParaRPr/>
          </a:p>
        </p:txBody>
      </p:sp>
      <p:sp>
        <p:nvSpPr>
          <p:cNvPr id="233" name="Google Shape;233;p7"/>
          <p:cNvSpPr/>
          <p:nvPr/>
        </p:nvSpPr>
        <p:spPr>
          <a:xfrm>
            <a:off x="791340" y="2210281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Educators at AAEP member institutions can apply for free Educators ECS</a:t>
            </a:r>
            <a:endParaRPr/>
          </a:p>
        </p:txBody>
      </p:sp>
      <p:sp>
        <p:nvSpPr>
          <p:cNvPr id="234" name="Google Shape;234;p7"/>
          <p:cNvSpPr/>
          <p:nvPr/>
        </p:nvSpPr>
        <p:spPr>
          <a:xfrm>
            <a:off x="992553" y="10178716"/>
            <a:ext cx="3957053" cy="178067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 application to contact person at the member institution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5147458" y="10178716"/>
            <a:ext cx="3957053" cy="178067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institution send the list of educators to Alibaba Cloud team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9302363" y="10178716"/>
            <a:ext cx="3957053" cy="178067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Alibaba Cloud distributes voucher to educators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3457268" y="10178716"/>
            <a:ext cx="3957053" cy="178067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free Educator ECS with the voucher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791340" y="9105489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process*</a:t>
            </a:r>
            <a:endParaRPr b="1" i="0" sz="3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995187" y="3618688"/>
            <a:ext cx="21572843" cy="4708189"/>
            <a:chOff x="2634" y="0"/>
            <a:chExt cx="21572843" cy="4708189"/>
          </a:xfrm>
        </p:grpSpPr>
        <p:sp>
          <p:nvSpPr>
            <p:cNvPr id="240" name="Google Shape;240;p7"/>
            <p:cNvSpPr/>
            <p:nvPr/>
          </p:nvSpPr>
          <p:spPr>
            <a:xfrm rot="-5400000">
              <a:off x="1072800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2634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50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Specs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 Core CPU, 4GB RAM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80GB ESSD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2MB Internet Bandwidth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 rot="-5400000">
              <a:off x="8434961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7364795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50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Length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 months free usage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be renewed for another 12 months for free if the user is teaching Alibaba Cloud courses 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 rot="-5400000">
              <a:off x="15797122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14726956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504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Requirements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Current educator at a member institution who is teaching or planning to teach Alibaba Cloud courses 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Arial"/>
                <a:buChar char="•"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payment method is needed</a:t>
              </a:r>
              <a:endPara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7"/>
          <p:cNvSpPr/>
          <p:nvPr/>
        </p:nvSpPr>
        <p:spPr>
          <a:xfrm>
            <a:off x="791340" y="12778377"/>
            <a:ext cx="22801321" cy="5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*Applications will open in April 2020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8"/>
          <p:cNvSpPr/>
          <p:nvPr/>
        </p:nvSpPr>
        <p:spPr>
          <a:xfrm>
            <a:off x="772820" y="722915"/>
            <a:ext cx="7169848" cy="1075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Alibaba Cloud MVP</a:t>
            </a:r>
            <a:endParaRPr/>
          </a:p>
        </p:txBody>
      </p:sp>
      <p:sp>
        <p:nvSpPr>
          <p:cNvPr id="253" name="Google Shape;253;p8"/>
          <p:cNvSpPr/>
          <p:nvPr/>
        </p:nvSpPr>
        <p:spPr>
          <a:xfrm>
            <a:off x="791340" y="2210281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award for thought leaders devoted to helping others understand and use Alibaba Cloud technologies</a:t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1011360" y="10106526"/>
            <a:ext cx="3951368" cy="1778116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 application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5160296" y="10106526"/>
            <a:ext cx="3951368" cy="1778116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Candidate review by Alibaba Cloud experts**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9309232" y="10106526"/>
            <a:ext cx="3951368" cy="1778116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result announcement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791340" y="9105489"/>
            <a:ext cx="22801321" cy="672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Process*</a:t>
            </a:r>
            <a:endParaRPr b="1" i="0" sz="3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58" name="Google Shape;258;p8"/>
          <p:cNvGrpSpPr/>
          <p:nvPr/>
        </p:nvGrpSpPr>
        <p:grpSpPr>
          <a:xfrm>
            <a:off x="995187" y="3618688"/>
            <a:ext cx="21572843" cy="4708189"/>
            <a:chOff x="2634" y="0"/>
            <a:chExt cx="21572843" cy="4708189"/>
          </a:xfrm>
        </p:grpSpPr>
        <p:sp>
          <p:nvSpPr>
            <p:cNvPr id="259" name="Google Shape;259;p8"/>
            <p:cNvSpPr/>
            <p:nvPr/>
          </p:nvSpPr>
          <p:spPr>
            <a:xfrm rot="-5400000">
              <a:off x="1072800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2634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Benefits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Alibaba Cloud MVP Kit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Technical Session with Alibaba Cloud Experts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Alibaba Cloud Lab Credits*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Invitation to MVP Global Annual Summit*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Tickets to Alibaba Cloud Computing Conference*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Visit to the Alibaba Headquarters*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 rot="-5400000">
              <a:off x="8434961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 txBox="1"/>
            <p:nvPr/>
          </p:nvSpPr>
          <p:spPr>
            <a:xfrm>
              <a:off x="7364795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Help students to learn Alibaba Cloud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Write tutorial, and/or blog posts about Alibaba Cloud 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Speak about Alibaba Cloud at local events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Help Alibaba Cloud to improve products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 rot="-5400000">
              <a:off x="15797122" y="-1070166"/>
              <a:ext cx="4708189" cy="6848521"/>
            </a:xfrm>
            <a:prstGeom prst="flowChartManualOperation">
              <a:avLst/>
            </a:prstGeom>
            <a:gradFill>
              <a:gsLst>
                <a:gs pos="0">
                  <a:srgbClr val="FC6600"/>
                </a:gs>
                <a:gs pos="100000">
                  <a:srgbClr val="FFA177"/>
                </a:gs>
              </a:gsLst>
              <a:lin ang="162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 txBox="1"/>
            <p:nvPr/>
          </p:nvSpPr>
          <p:spPr>
            <a:xfrm>
              <a:off x="14726956" y="941638"/>
              <a:ext cx="6848521" cy="2824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47650" spcFirstLastPara="1" rIns="247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Arial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Qualifications</a:t>
              </a:r>
              <a:endParaRPr b="0" i="0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365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Have opened a course related to Alibaba Cloud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Have at least one of the following contributions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Blog posts about Alibaba Cloud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at tech events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Interaction on tech forums about Alibaba Cloud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5+ accepted suggestions on Alibaba Cloud Connect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8"/>
          <p:cNvSpPr/>
          <p:nvPr/>
        </p:nvSpPr>
        <p:spPr>
          <a:xfrm>
            <a:off x="791340" y="12192120"/>
            <a:ext cx="22801321" cy="948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*For MVPs with gold level and above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**Candidates will be reviewed quarterly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9662" y="952500"/>
            <a:ext cx="4340382" cy="82196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772820" y="719837"/>
            <a:ext cx="12462835" cy="108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3D41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373D41"/>
                </a:solidFill>
                <a:latin typeface="Arial"/>
                <a:ea typeface="Arial"/>
                <a:cs typeface="Arial"/>
                <a:sym typeface="Arial"/>
              </a:rPr>
              <a:t>TTT：Train The Trainer process-1</a:t>
            </a:r>
            <a:endParaRPr b="0" i="0" sz="5000" u="none" cap="none" strike="noStrike">
              <a:solidFill>
                <a:srgbClr val="18181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72" name="Google Shape;272;p9"/>
          <p:cNvGrpSpPr/>
          <p:nvPr/>
        </p:nvGrpSpPr>
        <p:grpSpPr>
          <a:xfrm>
            <a:off x="947159" y="4314018"/>
            <a:ext cx="4602653" cy="1260000"/>
            <a:chOff x="2290730" y="6101400"/>
            <a:chExt cx="4602653" cy="1260000"/>
          </a:xfrm>
        </p:grpSpPr>
        <p:sp>
          <p:nvSpPr>
            <p:cNvPr id="273" name="Google Shape;273;p9"/>
            <p:cNvSpPr/>
            <p:nvPr/>
          </p:nvSpPr>
          <p:spPr>
            <a:xfrm>
              <a:off x="2290730" y="6101400"/>
              <a:ext cx="4602653" cy="1260000"/>
            </a:xfrm>
            <a:prstGeom prst="roundRect">
              <a:avLst>
                <a:gd fmla="val 16667" name="adj"/>
              </a:avLst>
            </a:prstGeom>
            <a:solidFill>
              <a:srgbClr val="F67326"/>
            </a:solidFill>
            <a:ln cap="flat" cmpd="sng" w="50800">
              <a:solidFill>
                <a:srgbClr val="F67326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2290730" y="6442095"/>
              <a:ext cx="46026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Pass ACP Exam </a:t>
              </a: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(*1)</a:t>
              </a:r>
              <a:endPara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5" name="Google Shape;275;p9"/>
          <p:cNvCxnSpPr/>
          <p:nvPr/>
        </p:nvCxnSpPr>
        <p:spPr>
          <a:xfrm rot="10800000">
            <a:off x="725373" y="11514056"/>
            <a:ext cx="2268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400000"/>
            <a:headEnd len="sm" w="sm" type="none"/>
            <a:tailEnd len="sm" w="sm" type="none"/>
          </a:ln>
        </p:spPr>
      </p:cxnSp>
      <p:sp>
        <p:nvSpPr>
          <p:cNvPr id="276" name="Google Shape;276;p9"/>
          <p:cNvSpPr/>
          <p:nvPr/>
        </p:nvSpPr>
        <p:spPr>
          <a:xfrm flipH="1">
            <a:off x="725373" y="11731623"/>
            <a:ext cx="22781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(*1) compulsory exam: ACT 81001, 81002, 81005 : ACP Cloud Computing Certification, ACT 82001: ACP Big Data Certification, ACT 83001: ACP Security Solutions Certification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(*2) Plz send to </a:t>
            </a:r>
            <a:r>
              <a:rPr b="1" i="0" lang="en-US" sz="2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cloud-training@list.alibaba-inc.com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project contact person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(*3) we will provide guidelines, but you have to prepare the materials (ex. ppt) by yourself</a:t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580593" y="3097266"/>
            <a:ext cx="5324754" cy="792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dash"/>
            <a:miter lim="400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1669972" y="2340778"/>
            <a:ext cx="3127939" cy="13053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C6600"/>
              </a:gs>
              <a:gs pos="100000">
                <a:srgbClr val="FFA177"/>
              </a:gs>
            </a:gsLst>
            <a:lin ang="162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Application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6525352" y="3376485"/>
            <a:ext cx="11080200" cy="7920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dash"/>
            <a:miter lim="400000"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10088690" y="2340778"/>
            <a:ext cx="3127939" cy="13053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9C23"/>
              </a:gs>
              <a:gs pos="100000">
                <a:srgbClr val="A1E7A8"/>
              </a:gs>
            </a:gsLst>
            <a:lin ang="16200000" scaled="0"/>
          </a:grad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Step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 Light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Interview</a:t>
            </a:r>
            <a:endParaRPr b="1" i="0" sz="35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81" name="Google Shape;281;p9"/>
          <p:cNvGrpSpPr/>
          <p:nvPr/>
        </p:nvGrpSpPr>
        <p:grpSpPr>
          <a:xfrm>
            <a:off x="932614" y="6241936"/>
            <a:ext cx="4602653" cy="2304000"/>
            <a:chOff x="2290730" y="6101399"/>
            <a:chExt cx="4602653" cy="2304000"/>
          </a:xfrm>
        </p:grpSpPr>
        <p:sp>
          <p:nvSpPr>
            <p:cNvPr id="282" name="Google Shape;282;p9"/>
            <p:cNvSpPr/>
            <p:nvPr/>
          </p:nvSpPr>
          <p:spPr>
            <a:xfrm>
              <a:off x="2290730" y="6101399"/>
              <a:ext cx="4602653" cy="2304000"/>
            </a:xfrm>
            <a:prstGeom prst="roundRect">
              <a:avLst>
                <a:gd fmla="val 16667" name="adj"/>
              </a:avLst>
            </a:prstGeom>
            <a:solidFill>
              <a:srgbClr val="F67326"/>
            </a:solidFill>
            <a:ln cap="flat" cmpd="sng" w="50800">
              <a:solidFill>
                <a:srgbClr val="F67326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2290730" y="6257133"/>
              <a:ext cx="460265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Sign NDA and send profile 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(*2)</a:t>
              </a: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We’ll review your qualification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9"/>
          <p:cNvGrpSpPr/>
          <p:nvPr/>
        </p:nvGrpSpPr>
        <p:grpSpPr>
          <a:xfrm>
            <a:off x="12595422" y="4198432"/>
            <a:ext cx="4602653" cy="3312000"/>
            <a:chOff x="6927535" y="2121105"/>
            <a:chExt cx="4602653" cy="3312000"/>
          </a:xfrm>
        </p:grpSpPr>
        <p:sp>
          <p:nvSpPr>
            <p:cNvPr id="285" name="Google Shape;285;p9"/>
            <p:cNvSpPr/>
            <p:nvPr/>
          </p:nvSpPr>
          <p:spPr>
            <a:xfrm>
              <a:off x="6927535" y="2121105"/>
              <a:ext cx="4602653" cy="3312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6927535" y="2276839"/>
              <a:ext cx="4602653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 the demo session in our regional office, we’ll have a local representative reviewing your talk</a:t>
              </a:r>
              <a:endParaRPr/>
            </a:p>
          </p:txBody>
        </p:sp>
      </p:grpSp>
      <p:cxnSp>
        <p:nvCxnSpPr>
          <p:cNvPr id="287" name="Google Shape;287;p9"/>
          <p:cNvCxnSpPr>
            <a:stCxn id="273" idx="2"/>
            <a:endCxn id="282" idx="0"/>
          </p:cNvCxnSpPr>
          <p:nvPr/>
        </p:nvCxnSpPr>
        <p:spPr>
          <a:xfrm flipH="1">
            <a:off x="3234086" y="5574018"/>
            <a:ext cx="14400" cy="66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cxnSp>
        <p:nvCxnSpPr>
          <p:cNvPr id="288" name="Google Shape;288;p9"/>
          <p:cNvCxnSpPr>
            <a:stCxn id="282" idx="2"/>
            <a:endCxn id="289" idx="1"/>
          </p:cNvCxnSpPr>
          <p:nvPr/>
        </p:nvCxnSpPr>
        <p:spPr>
          <a:xfrm rot="-5400000">
            <a:off x="3435691" y="4931686"/>
            <a:ext cx="3412500" cy="3816000"/>
          </a:xfrm>
          <a:prstGeom prst="bentConnector4">
            <a:avLst>
              <a:gd fmla="val -13217" name="adj1"/>
              <a:gd fmla="val 78859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grpSp>
        <p:nvGrpSpPr>
          <p:cNvPr id="290" name="Google Shape;290;p9"/>
          <p:cNvGrpSpPr/>
          <p:nvPr/>
        </p:nvGrpSpPr>
        <p:grpSpPr>
          <a:xfrm>
            <a:off x="7050006" y="4197317"/>
            <a:ext cx="4602653" cy="1872000"/>
            <a:chOff x="6927535" y="2121105"/>
            <a:chExt cx="4602653" cy="1872000"/>
          </a:xfrm>
        </p:grpSpPr>
        <p:sp>
          <p:nvSpPr>
            <p:cNvPr id="289" name="Google Shape;289;p9"/>
            <p:cNvSpPr/>
            <p:nvPr/>
          </p:nvSpPr>
          <p:spPr>
            <a:xfrm>
              <a:off x="6927535" y="2121105"/>
              <a:ext cx="4602653" cy="1872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6927535" y="2276839"/>
              <a:ext cx="460265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qualified, we will choose an Alibaba Cloud product for you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9"/>
          <p:cNvGrpSpPr/>
          <p:nvPr/>
        </p:nvGrpSpPr>
        <p:grpSpPr>
          <a:xfrm>
            <a:off x="7050006" y="6698063"/>
            <a:ext cx="4602653" cy="1872000"/>
            <a:chOff x="6927535" y="2121105"/>
            <a:chExt cx="4602653" cy="1872000"/>
          </a:xfrm>
        </p:grpSpPr>
        <p:sp>
          <p:nvSpPr>
            <p:cNvPr id="293" name="Google Shape;293;p9"/>
            <p:cNvSpPr/>
            <p:nvPr/>
          </p:nvSpPr>
          <p:spPr>
            <a:xfrm>
              <a:off x="6927535" y="2121105"/>
              <a:ext cx="4602653" cy="1872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6927535" y="2276839"/>
              <a:ext cx="460265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Please prepare the material for a 30 min demo session </a:t>
              </a:r>
              <a:r>
                <a:rPr b="0" i="0" lang="en-US" sz="2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(*3)</a:t>
              </a:r>
              <a:endPara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5" name="Google Shape;295;p9"/>
          <p:cNvCxnSpPr>
            <a:stCxn id="289" idx="2"/>
            <a:endCxn id="293" idx="0"/>
          </p:cNvCxnSpPr>
          <p:nvPr/>
        </p:nvCxnSpPr>
        <p:spPr>
          <a:xfrm>
            <a:off x="9351333" y="6069317"/>
            <a:ext cx="0" cy="6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cxnSp>
        <p:nvCxnSpPr>
          <p:cNvPr id="296" name="Google Shape;296;p9"/>
          <p:cNvCxnSpPr>
            <a:stCxn id="293" idx="2"/>
            <a:endCxn id="285" idx="1"/>
          </p:cNvCxnSpPr>
          <p:nvPr/>
        </p:nvCxnSpPr>
        <p:spPr>
          <a:xfrm rot="-5400000">
            <a:off x="9615633" y="5590163"/>
            <a:ext cx="2715600" cy="3244200"/>
          </a:xfrm>
          <a:prstGeom prst="bentConnector4">
            <a:avLst>
              <a:gd fmla="val -15698" name="adj1"/>
              <a:gd fmla="val 85467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cxnSp>
        <p:nvCxnSpPr>
          <p:cNvPr id="297" name="Google Shape;297;p9"/>
          <p:cNvCxnSpPr>
            <a:stCxn id="285" idx="2"/>
          </p:cNvCxnSpPr>
          <p:nvPr/>
        </p:nvCxnSpPr>
        <p:spPr>
          <a:xfrm flipH="1" rot="-5400000">
            <a:off x="17723949" y="4683232"/>
            <a:ext cx="1468500" cy="71229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st="12700">
              <a:srgbClr val="000000">
                <a:alpha val="49803"/>
              </a:srgbClr>
            </a:outerShdw>
          </a:effectLst>
        </p:spPr>
      </p:cxnSp>
      <p:grpSp>
        <p:nvGrpSpPr>
          <p:cNvPr id="298" name="Google Shape;298;p9"/>
          <p:cNvGrpSpPr/>
          <p:nvPr/>
        </p:nvGrpSpPr>
        <p:grpSpPr>
          <a:xfrm>
            <a:off x="16156918" y="8211186"/>
            <a:ext cx="4602653" cy="1332000"/>
            <a:chOff x="6927535" y="2121105"/>
            <a:chExt cx="4602653" cy="1332000"/>
          </a:xfrm>
        </p:grpSpPr>
        <p:sp>
          <p:nvSpPr>
            <p:cNvPr id="299" name="Google Shape;299;p9"/>
            <p:cNvSpPr/>
            <p:nvPr/>
          </p:nvSpPr>
          <p:spPr>
            <a:xfrm>
              <a:off x="6927535" y="2121105"/>
              <a:ext cx="4602653" cy="1332000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50800">
              <a:solidFill>
                <a:srgbClr val="92D050"/>
              </a:solidFill>
              <a:prstDash val="solid"/>
              <a:miter lim="400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 flipH="1">
              <a:off x="6927535" y="2276839"/>
              <a:ext cx="460265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passed, move on to phase 2</a:t>
              </a:r>
              <a:endPara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wppDef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2020-01-09T09:44:24Z</dcterms:created>
  <dc:creator>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