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7"/>
  </p:notesMasterIdLst>
  <p:sldIdLst>
    <p:sldId id="385" r:id="rId2"/>
    <p:sldId id="396" r:id="rId3"/>
    <p:sldId id="397" r:id="rId4"/>
    <p:sldId id="419" r:id="rId5"/>
    <p:sldId id="398" r:id="rId6"/>
    <p:sldId id="399" r:id="rId7"/>
    <p:sldId id="434" r:id="rId8"/>
    <p:sldId id="433" r:id="rId9"/>
    <p:sldId id="432" r:id="rId10"/>
    <p:sldId id="428" r:id="rId11"/>
    <p:sldId id="429" r:id="rId12"/>
    <p:sldId id="400" r:id="rId13"/>
    <p:sldId id="404" r:id="rId14"/>
    <p:sldId id="424" r:id="rId15"/>
    <p:sldId id="405" r:id="rId16"/>
    <p:sldId id="406" r:id="rId17"/>
    <p:sldId id="425" r:id="rId18"/>
    <p:sldId id="408" r:id="rId19"/>
    <p:sldId id="420" r:id="rId20"/>
    <p:sldId id="407" r:id="rId21"/>
    <p:sldId id="422" r:id="rId22"/>
    <p:sldId id="409" r:id="rId23"/>
    <p:sldId id="421" r:id="rId24"/>
    <p:sldId id="410" r:id="rId25"/>
    <p:sldId id="411" r:id="rId26"/>
    <p:sldId id="412" r:id="rId27"/>
    <p:sldId id="423" r:id="rId28"/>
    <p:sldId id="416" r:id="rId29"/>
    <p:sldId id="430" r:id="rId30"/>
    <p:sldId id="417" r:id="rId31"/>
    <p:sldId id="418" r:id="rId32"/>
    <p:sldId id="401" r:id="rId33"/>
    <p:sldId id="402" r:id="rId34"/>
    <p:sldId id="403" r:id="rId35"/>
    <p:sldId id="431" r:id="rId36"/>
  </p:sldIdLst>
  <p:sldSz cx="12192000" cy="6858000"/>
  <p:notesSz cx="6858000" cy="9144000"/>
  <p:embeddedFontLst>
    <p:embeddedFont>
      <p:font typeface="NanumGothic" panose="020B0600000101010101" charset="-127"/>
      <p:regular r:id="rId38"/>
      <p:bold r:id="rId39"/>
    </p:embeddedFont>
    <p:embeddedFont>
      <p:font typeface="굴림" panose="020B0600000101010101" pitchFamily="50" charset="-127"/>
      <p:regular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NANUMGOTHIC EXTRABOLD" panose="020B0600000101010101" charset="-127"/>
      <p:bold r:id="rId49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A"/>
    <a:srgbClr val="DCE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5" autoAdjust="0"/>
    <p:restoredTop sz="88642" autoAdjust="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06D2-3911-BC4A-BFEE-088B27F8B7D3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C61A5-0695-714B-B0CA-266D75B00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03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14373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10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5251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11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580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12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8257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13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3951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14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9182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15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524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16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38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17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14267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18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0631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19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047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7306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20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8229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21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92216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22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95189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23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50250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24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3677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25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50843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26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75217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27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05471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28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6346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29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3877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3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14413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30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79610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31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64928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32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06735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33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09057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34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83054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35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4926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4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73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5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0882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6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262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7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805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8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5396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9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5125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9143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4E6CD-F3B2-F63D-C07F-F56B4349F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03794-C8F6-F602-EDAE-25D049465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66008-C110-3866-602F-9ABF37D4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D09E5-C802-5F4F-2595-FAF038BF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0201A-6022-AECB-1533-E4964EDE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484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3FA3-9831-A316-7671-CEB6FCB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1355E-6EF0-D597-DB09-3B6EC7481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4C41-04FD-256E-D093-F31055CF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35888-C058-B69C-781E-7D89AF27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5C735-D314-4622-3235-2D648DA9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74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8B6AA3-5332-738A-7753-4DCD9D2F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57178-EABB-C2CC-2FE5-9CB85963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EF8B8-6A30-0C95-D980-C69CC6EA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6056B-6A71-CA24-0FC1-351BE86A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262A2-EDD4-4CA0-C011-177E7C88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61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32B6-DBB6-00E4-BCFA-E031B317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AEB01-FC5A-E6F3-F32B-FA3F7943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4AF7E-FB74-A7DA-B053-5D487FAB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13522-D24E-A9E7-1BA7-0FE33A39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AF311-D6ED-0397-B7B2-99CA2D6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34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0FABC-5A62-F3D7-55BF-F13F6D55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6B59D-722D-1AF8-9925-FACDEAF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ADA84-CE84-1191-9795-AD5A5A44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B4BD4-7CD9-BD51-D622-6296E53E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55066-9B84-5791-543D-97C6B164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F8393-836C-6E8B-5858-66567DE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5FEBF-1DF2-1C09-1E87-8EDD9F1EA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86478-60EC-C7B5-28F1-D51DBE3A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DD6AB-F1F2-9967-F9F0-FBFB0D7F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80E8D-6355-A57E-A80E-C65B7FB8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21832-5DA9-48B6-CAC5-62E928BC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73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B2E43-B806-967D-031F-DF9D1B4F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E7AAD-C88A-1B5F-5D28-7BD112D6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C2D33-DD76-D097-0C17-E85038AA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1FED9A-9512-7DEF-6EC0-BCD873630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9A2C1-54B9-D096-90BA-C53D644FD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7E1167-616C-D1CB-0493-984FE33D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A7E7D9-E8DF-9981-D762-F70B9681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98BD3E-8E9E-35E8-E375-915CE8C8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4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DDAA7-0B0B-64D0-6B08-818DEC70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19723E-C659-F7A7-C864-8638B663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D17698-F44A-957F-26C5-CAC92C0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83DBA-C8BA-AF13-FF3A-66095E32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33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1E0EF8-26CD-672B-B8EC-F824E1FF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866F7-1610-217A-A7A3-15B04599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DAC48-2375-DCC8-6E45-0FF046E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54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DF8E0-7DB0-C179-BEB8-B5ED1C71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28C6-9025-D047-918E-E34D5B89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996DA-6BF6-1E06-574E-717DA488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A7190-F6F1-5922-064B-EE6752EE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9C44F-D90C-7401-7047-55E6CAE9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C502F-F6C1-DF9D-9F53-F3DA7B7B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875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1EBC-85A7-535F-AE2F-AC94E8F6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BA402F-E58C-9EE3-1038-9B6D02E6F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85599A-0431-500E-192E-0DFBB89AD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6DF07-3197-2D1C-C82E-E226D8AF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0F09A-E0DA-4B65-A563-DD6D43F6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A813E-919F-E5CE-5403-51C1A53D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20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0DCFA-653A-92F6-336A-0B6903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B7D5A-1C82-C4AE-30C7-3C7A8627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D5E0D-FCFC-EED4-D917-A5CC71AAF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D4F7-7BF0-C74F-B929-E5EE921B4A4E}" type="datetimeFigureOut">
              <a:rPr kumimoji="1" lang="ko-Kore-KR" altLang="en-US" smtClean="0"/>
              <a:t>01/08/2024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24E1E-1860-C39B-908C-EE725E82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F703B-63AF-CF47-340E-D31914A0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C5D4-2AD9-9B47-8E54-94C25CB594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89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ree.co.kr/p6753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1155191" y="1713385"/>
            <a:ext cx="8950833" cy="17865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300" dirty="0" smtClean="0"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rPr>
              <a:t>UML(Unified Modeling Language)</a:t>
            </a:r>
            <a:endParaRPr lang="en-US" altLang="ko-KR" sz="4300" dirty="0">
              <a:latin typeface="NANUMGOTHIC EXTRABOLD" panose="020D0604000000000000" pitchFamily="34" charset="-127"/>
              <a:ea typeface="NANUMGOTHIC EXTRABOLD" panose="020D0604000000000000" pitchFamily="34" charset="-127"/>
              <a:cs typeface="+mj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799C4EF-B290-9382-93FF-A033B42C0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35581"/>
              </p:ext>
            </p:extLst>
          </p:nvPr>
        </p:nvGraphicFramePr>
        <p:xfrm>
          <a:off x="6320790" y="4306263"/>
          <a:ext cx="5370256" cy="125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745181399"/>
                    </a:ext>
                  </a:extLst>
                </a:gridCol>
                <a:gridCol w="3770056">
                  <a:extLst>
                    <a:ext uri="{9D8B030D-6E8A-4147-A177-3AD203B41FA5}">
                      <a16:colId xmlns:a16="http://schemas.microsoft.com/office/drawing/2014/main" val="2006444082"/>
                    </a:ext>
                  </a:extLst>
                </a:gridCol>
              </a:tblGrid>
              <a:tr h="337186">
                <a:tc>
                  <a:txBody>
                    <a:bodyPr/>
                    <a:lstStyle/>
                    <a:p>
                      <a:pPr algn="dist"/>
                      <a:r>
                        <a:rPr lang="ko-KR" altLang="en-US" sz="1800" b="1" i="0" dirty="0" smtClean="0">
                          <a:solidFill>
                            <a:sysClr val="windowText" lastClr="000000"/>
                          </a:solidFill>
                          <a:latin typeface="NANUMGOTHIC EXTRABOLD" panose="020D0604000000000000" pitchFamily="34" charset="-127"/>
                          <a:ea typeface="NANUMGOTHIC EXTRABOLD" panose="020D0604000000000000" pitchFamily="34" charset="-127"/>
                        </a:rPr>
                        <a:t>  </a:t>
                      </a:r>
                      <a:endParaRPr lang="ko-Kore-KR" altLang="en-US" sz="1800" b="1" i="0" dirty="0">
                        <a:solidFill>
                          <a:sysClr val="windowText" lastClr="000000"/>
                        </a:solidFill>
                        <a:latin typeface="NANUMGOTHIC EXTRABOLD" panose="020D0604000000000000" pitchFamily="34" charset="-127"/>
                        <a:ea typeface="NANUMGOTHIC EXTRABOLD" panose="020D0604000000000000" pitchFamily="34" charset="-127"/>
                      </a:endParaRPr>
                    </a:p>
                  </a:txBody>
                  <a:tcPr marL="144855" marR="144855" marT="72428" marB="724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1" i="0" baseline="0" dirty="0" smtClean="0">
                          <a:solidFill>
                            <a:sysClr val="windowText" lastClr="000000"/>
                          </a:solidFill>
                          <a:latin typeface="NANUMGOTHIC EXTRABOLD" panose="020D0604000000000000" pitchFamily="34" charset="-127"/>
                          <a:ea typeface="NANUMGOTHIC EXTRABOLD" panose="020D0604000000000000" pitchFamily="34" charset="-127"/>
                        </a:rPr>
                        <a:t> by SIKWON</a:t>
                      </a:r>
                      <a:endParaRPr lang="ko-Kore-KR" altLang="en-US" sz="1800" b="1" i="0" dirty="0">
                        <a:solidFill>
                          <a:sysClr val="windowText" lastClr="000000"/>
                        </a:solidFill>
                        <a:latin typeface="NANUMGOTHIC EXTRABOLD" panose="020D0604000000000000" pitchFamily="34" charset="-127"/>
                        <a:ea typeface="NANUMGOTHIC EXTRABOLD" panose="020D0604000000000000" pitchFamily="34" charset="-127"/>
                      </a:endParaRPr>
                    </a:p>
                  </a:txBody>
                  <a:tcPr marL="144855" marR="144855" marT="72428" marB="724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903867"/>
                  </a:ext>
                </a:extLst>
              </a:tr>
              <a:tr h="337186">
                <a:tc>
                  <a:txBody>
                    <a:bodyPr/>
                    <a:lstStyle/>
                    <a:p>
                      <a:pPr algn="dist"/>
                      <a:r>
                        <a:rPr lang="en-US" altLang="ko-KR" sz="1800" b="1" i="0" dirty="0" smtClean="0">
                          <a:solidFill>
                            <a:sysClr val="windowText" lastClr="000000"/>
                          </a:solidFill>
                          <a:latin typeface="NANUMGOTHIC EXTRABOLD" panose="020D0604000000000000" pitchFamily="34" charset="-127"/>
                          <a:ea typeface="NANUMGOTHIC EXTRABOLD" panose="020D0604000000000000" pitchFamily="34" charset="-127"/>
                        </a:rPr>
                        <a:t> </a:t>
                      </a:r>
                      <a:endParaRPr lang="ko-Kore-KR" altLang="en-US" sz="1800" b="1" i="0" dirty="0">
                        <a:solidFill>
                          <a:sysClr val="windowText" lastClr="000000"/>
                        </a:solidFill>
                        <a:latin typeface="NANUMGOTHIC EXTRABOLD" panose="020D0604000000000000" pitchFamily="34" charset="-127"/>
                        <a:ea typeface="NANUMGOTHIC EXTRABOLD" panose="020D0604000000000000" pitchFamily="34" charset="-127"/>
                      </a:endParaRPr>
                    </a:p>
                  </a:txBody>
                  <a:tcPr marL="144855" marR="144855" marT="72428" marB="724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ore-KR" altLang="en-US" sz="1800" b="1" i="0" dirty="0">
                        <a:solidFill>
                          <a:sysClr val="windowText" lastClr="000000"/>
                        </a:solidFill>
                        <a:latin typeface="NANUMGOTHIC EXTRABOLD" panose="020D0604000000000000" pitchFamily="34" charset="-127"/>
                        <a:ea typeface="NANUMGOTHIC EXTRABOLD" panose="020D0604000000000000" pitchFamily="34" charset="-127"/>
                      </a:endParaRPr>
                    </a:p>
                  </a:txBody>
                  <a:tcPr marL="144855" marR="144855" marT="72428" marB="724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638653"/>
                  </a:ext>
                </a:extLst>
              </a:tr>
              <a:tr h="337186">
                <a:tc>
                  <a:txBody>
                    <a:bodyPr/>
                    <a:lstStyle/>
                    <a:p>
                      <a:pPr algn="dist"/>
                      <a:r>
                        <a:rPr lang="en-US" altLang="en-US" sz="1800" b="1" i="0" dirty="0" smtClean="0">
                          <a:solidFill>
                            <a:sysClr val="windowText" lastClr="000000"/>
                          </a:solidFill>
                          <a:latin typeface="NANUMGOTHIC EXTRABOLD" panose="020D0604000000000000" pitchFamily="34" charset="-127"/>
                          <a:ea typeface="NANUMGOTHIC EXTRABOLD" panose="020D0604000000000000" pitchFamily="34" charset="-127"/>
                        </a:rPr>
                        <a:t> </a:t>
                      </a:r>
                      <a:endParaRPr lang="ko-Kore-KR" altLang="en-US" sz="1800" b="1" i="0" dirty="0">
                        <a:solidFill>
                          <a:sysClr val="windowText" lastClr="000000"/>
                        </a:solidFill>
                        <a:latin typeface="NANUMGOTHIC EXTRABOLD" panose="020D0604000000000000" pitchFamily="34" charset="-127"/>
                        <a:ea typeface="NANUMGOTHIC EXTRABOLD" panose="020D0604000000000000" pitchFamily="34" charset="-127"/>
                      </a:endParaRPr>
                    </a:p>
                  </a:txBody>
                  <a:tcPr marL="144855" marR="144855" marT="72428" marB="724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800" b="1" i="0" dirty="0" smtClean="0">
                          <a:solidFill>
                            <a:sysClr val="windowText" lastClr="000000"/>
                          </a:solidFill>
                          <a:latin typeface="NANUMGOTHIC EXTRABOLD" panose="020D0604000000000000" pitchFamily="34" charset="-127"/>
                          <a:ea typeface="NANUMGOTHIC EXTRABOLD" panose="020D0604000000000000" pitchFamily="34" charset="-127"/>
                        </a:rPr>
                        <a:t> </a:t>
                      </a:r>
                      <a:endParaRPr lang="ko-Kore-KR" altLang="en-US" sz="1800" b="1" i="0" dirty="0">
                        <a:solidFill>
                          <a:sysClr val="windowText" lastClr="000000"/>
                        </a:solidFill>
                        <a:latin typeface="NANUMGOTHIC EXTRABOLD" panose="020D0604000000000000" pitchFamily="34" charset="-127"/>
                        <a:ea typeface="NANUMGOTHIC EXTRABOLD" panose="020D0604000000000000" pitchFamily="34" charset="-127"/>
                      </a:endParaRPr>
                    </a:p>
                  </a:txBody>
                  <a:tcPr marL="144855" marR="144855" marT="72428" marB="724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2563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44404" y="3229045"/>
            <a:ext cx="20377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NanumGothic" pitchFamily="2" charset="-127"/>
                <a:ea typeface="NanumGothic" pitchFamily="2" charset="-127"/>
              </a:rPr>
              <a:t>클래스 </a:t>
            </a:r>
            <a:r>
              <a:rPr lang="ko-KR" altLang="en-US" b="1" dirty="0" smtClean="0">
                <a:latin typeface="NanumGothic" pitchFamily="2" charset="-127"/>
                <a:ea typeface="NanumGothic" pitchFamily="2" charset="-127"/>
              </a:rPr>
              <a:t>다이어그램</a:t>
            </a:r>
            <a:endParaRPr lang="en-US" altLang="ko-KR" b="1" dirty="0" smtClean="0">
              <a:latin typeface="NanumGothic" pitchFamily="2" charset="-127"/>
              <a:ea typeface="NanumGothic" pitchFamily="2" charset="-127"/>
            </a:endParaRPr>
          </a:p>
          <a:p>
            <a:endParaRPr lang="en-US" altLang="ko-KR" sz="1400" b="1" dirty="0">
              <a:solidFill>
                <a:prstClr val="black"/>
              </a:solidFill>
              <a:latin typeface="NanumGothic" pitchFamily="2" charset="-127"/>
              <a:ea typeface="NanumGothic" pitchFamily="2" charset="-127"/>
            </a:endParaRPr>
          </a:p>
          <a:p>
            <a:r>
              <a:rPr lang="ko-KR" altLang="en-US" b="1" dirty="0">
                <a:solidFill>
                  <a:prstClr val="black"/>
                </a:solidFill>
                <a:latin typeface="NanumGothic" pitchFamily="2" charset="-127"/>
                <a:ea typeface="NanumGothic" pitchFamily="2" charset="-127"/>
              </a:rPr>
              <a:t>순차 다이어그램</a:t>
            </a:r>
            <a:endParaRPr lang="en-US" altLang="ko-KR" b="1" dirty="0">
              <a:latin typeface="NanumGothic" pitchFamily="2" charset="-127"/>
              <a:ea typeface="NanumGothic" pitchFamily="2" charset="-127"/>
            </a:endParaRPr>
          </a:p>
          <a:p>
            <a:r>
              <a:rPr lang="ko-KR" altLang="en-US" sz="1400" dirty="0" smtClean="0">
                <a:solidFill>
                  <a:prstClr val="black"/>
                </a:solidFill>
                <a:latin typeface="NanumGothic" pitchFamily="2" charset="-127"/>
                <a:ea typeface="NanumGothic" pitchFamily="2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5792" y="843276"/>
            <a:ext cx="10231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>
                <a:solidFill>
                  <a:srgbClr val="6E767C"/>
                </a:solidFill>
                <a:ea typeface="Noto Sans CJK KR Bold" panose="020B0800000000000000" pitchFamily="34" charset="-127"/>
              </a:rPr>
              <a:t>  </a:t>
            </a:r>
            <a:r>
              <a:rPr lang="en-US" altLang="ko-KR" sz="2200" b="1" dirty="0" smtClean="0">
                <a:solidFill>
                  <a:srgbClr val="6E767C"/>
                </a:solidFill>
                <a:ea typeface="Noto Sans CJK KR Bold" panose="020B0800000000000000" pitchFamily="34" charset="-127"/>
              </a:rPr>
              <a:t> 3) </a:t>
            </a:r>
            <a:r>
              <a:rPr lang="en-US" altLang="ko-KR" b="1" dirty="0" smtClean="0"/>
              <a:t>Abstract Class(</a:t>
            </a:r>
            <a:r>
              <a:rPr lang="ko-KR" altLang="en-US" b="1" dirty="0" smtClean="0"/>
              <a:t>추상 </a:t>
            </a:r>
            <a:r>
              <a:rPr lang="en-US" altLang="ko-KR" b="1" dirty="0" smtClean="0"/>
              <a:t>class)/Method</a:t>
            </a:r>
            <a:endParaRPr lang="en-US" altLang="ko-KR" b="1" dirty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추상클래스란 </a:t>
            </a:r>
            <a:r>
              <a:rPr lang="en-US" altLang="ko-KR" sz="1400" dirty="0"/>
              <a:t>1</a:t>
            </a:r>
            <a:r>
              <a:rPr lang="ko-KR" altLang="en-US" sz="1400" dirty="0"/>
              <a:t>개 이상의 메서드가 구현체가 없고 </a:t>
            </a:r>
            <a:r>
              <a:rPr lang="ko-KR" altLang="en-US" sz="1400" dirty="0" err="1"/>
              <a:t>명세만</a:t>
            </a:r>
            <a:r>
              <a:rPr lang="ko-KR" altLang="en-US" sz="1400" dirty="0"/>
              <a:t> 존재하는 클래스를 </a:t>
            </a:r>
            <a:r>
              <a:rPr lang="ko-KR" altLang="en-US" sz="1400" dirty="0" smtClean="0"/>
              <a:t>말함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/>
              <a:t>추상 클래스의 이름과 메서드는 </a:t>
            </a:r>
            <a:r>
              <a:rPr lang="en-US" altLang="ko-KR" sz="1400" dirty="0"/>
              <a:t>italic</a:t>
            </a:r>
            <a:r>
              <a:rPr lang="ko-KR" altLang="en-US" sz="1400" dirty="0"/>
              <a:t>체나</a:t>
            </a:r>
            <a:r>
              <a:rPr lang="en-US" altLang="ko-KR" sz="1400" dirty="0"/>
              <a:t>, {abstract} </a:t>
            </a:r>
            <a:r>
              <a:rPr lang="ko-KR" altLang="en-US" sz="1400" dirty="0" err="1"/>
              <a:t>프로퍼티를</a:t>
            </a:r>
            <a:r>
              <a:rPr lang="ko-KR" altLang="en-US" sz="1400" dirty="0"/>
              <a:t> 사용하여 </a:t>
            </a:r>
            <a:r>
              <a:rPr lang="ko-KR" altLang="en-US" sz="1400" dirty="0" smtClean="0"/>
              <a:t>표기함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>  - UML </a:t>
            </a:r>
            <a:r>
              <a:rPr lang="ko-KR" altLang="en-US" sz="1400" dirty="0"/>
              <a:t>툴에서는 </a:t>
            </a:r>
            <a:r>
              <a:rPr lang="en-US" altLang="ko-KR" sz="1400" dirty="0" err="1" smtClean="0"/>
              <a:t>itali</a:t>
            </a:r>
            <a:r>
              <a:rPr lang="ko-KR" altLang="en-US" sz="1400" dirty="0" smtClean="0"/>
              <a:t>체로 </a:t>
            </a:r>
            <a:r>
              <a:rPr lang="ko-KR" altLang="en-US" sz="1400" dirty="0"/>
              <a:t>표기하는 것이 많지만 종이나 칠판에 그릴 때는 힘들게 </a:t>
            </a:r>
            <a:r>
              <a:rPr lang="en-US" altLang="ko-KR" sz="1400" dirty="0" err="1" smtClean="0"/>
              <a:t>itali</a:t>
            </a:r>
            <a:r>
              <a:rPr lang="ko-KR" altLang="en-US" sz="1400" dirty="0" smtClean="0"/>
              <a:t>체로 </a:t>
            </a:r>
            <a:r>
              <a:rPr lang="ko-KR" altLang="en-US" sz="1400" dirty="0"/>
              <a:t>기울여서 적는 것 </a:t>
            </a:r>
            <a:r>
              <a:rPr lang="ko-KR" altLang="en-US" sz="1400" dirty="0" smtClean="0"/>
              <a:t>보다는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{abstract} </a:t>
            </a:r>
            <a:r>
              <a:rPr lang="ko-KR" altLang="en-US" sz="1400" dirty="0" err="1"/>
              <a:t>프로퍼티로</a:t>
            </a:r>
            <a:r>
              <a:rPr lang="ko-KR" altLang="en-US" sz="1400" dirty="0"/>
              <a:t> 표기하는 것이 쉽고 명확할 것 </a:t>
            </a:r>
            <a:r>
              <a:rPr lang="ko-KR" altLang="en-US" sz="1400" dirty="0" smtClean="0"/>
              <a:t>같다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또한 </a:t>
            </a:r>
            <a:r>
              <a:rPr lang="ko-KR" altLang="en-US" sz="1400" dirty="0"/>
              <a:t>공식적인 것은 아니지만 스테레오타입을 사용하여 추상 클래스를 표기하기도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99810" y="2410309"/>
            <a:ext cx="4559261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추상 </a:t>
            </a:r>
            <a:r>
              <a:rPr lang="ko-KR" altLang="en-US" b="1" dirty="0"/>
              <a:t>클래스 </a:t>
            </a:r>
            <a:r>
              <a:rPr lang="en-US" altLang="ko-KR" b="1" dirty="0"/>
              <a:t>(abstract class)</a:t>
            </a:r>
            <a:endParaRPr lang="ko-KR" altLang="en-US" dirty="0"/>
          </a:p>
          <a:p>
            <a:pPr latinLnBrk="1"/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</a:rPr>
              <a:t>순수 </a:t>
            </a:r>
            <a:r>
              <a:rPr lang="en-US" altLang="ko-KR" sz="1600" dirty="0" smtClean="0">
                <a:solidFill>
                  <a:srgbClr val="FF0000"/>
                </a:solidFill>
              </a:rPr>
              <a:t>virtual(</a:t>
            </a:r>
            <a:r>
              <a:rPr lang="ko-KR" altLang="en-US" sz="1600" dirty="0" smtClean="0">
                <a:solidFill>
                  <a:srgbClr val="FF0000"/>
                </a:solidFill>
              </a:rPr>
              <a:t>가상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 함수가 한 개 이상 있는 클래스</a:t>
            </a:r>
          </a:p>
          <a:p>
            <a:pPr latinLnBrk="1"/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</a:rPr>
              <a:t>객체를 생성할 수 없다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 latinLnBrk="1"/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</a:rPr>
              <a:t>포인터 변수는 만들 수 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Shape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public:</a:t>
            </a:r>
          </a:p>
          <a:p>
            <a:r>
              <a:rPr lang="en-US" altLang="ko-KR" sz="1400" dirty="0"/>
              <a:t>        virtual void Draw() = 0;</a:t>
            </a:r>
          </a:p>
          <a:p>
            <a:r>
              <a:rPr lang="en-US" altLang="ko-KR" sz="1400" dirty="0"/>
              <a:t>};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Shape s; // </a:t>
            </a:r>
            <a:r>
              <a:rPr lang="en-US" altLang="ko-KR" sz="1400" dirty="0" smtClean="0"/>
              <a:t>error </a:t>
            </a:r>
            <a:r>
              <a:rPr lang="ko-KR" altLang="en-US" sz="1400" dirty="0" smtClean="0"/>
              <a:t>객체를 생성 할 수 없다</a:t>
            </a:r>
            <a:endParaRPr lang="en-US" altLang="ko-KR" sz="1400" dirty="0"/>
          </a:p>
          <a:p>
            <a:r>
              <a:rPr lang="en-US" altLang="ko-KR" sz="1400" dirty="0"/>
              <a:t>    Shape* p;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8539" y="5665304"/>
            <a:ext cx="59442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추상 클래스 설계 의도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파생 </a:t>
            </a:r>
            <a:r>
              <a:rPr lang="ko-KR" altLang="en-US" sz="1400" dirty="0" err="1">
                <a:solidFill>
                  <a:srgbClr val="FF0000"/>
                </a:solidFill>
              </a:rPr>
              <a:t>클래스에게</a:t>
            </a:r>
            <a:r>
              <a:rPr lang="ko-KR" altLang="en-US" sz="1400" dirty="0">
                <a:solidFill>
                  <a:srgbClr val="FF0000"/>
                </a:solidFill>
              </a:rPr>
              <a:t> 특정 멤버 함수를 반드시 만들어야 한다고 지시하는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2" y="2405270"/>
            <a:ext cx="2217165" cy="13318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322" y="2395330"/>
            <a:ext cx="2235881" cy="13417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203" y="2353988"/>
            <a:ext cx="2080869" cy="13831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5739" y="3862012"/>
            <a:ext cx="2745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Shape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public:</a:t>
            </a:r>
          </a:p>
          <a:p>
            <a:r>
              <a:rPr lang="en-US" altLang="ko-KR" dirty="0"/>
              <a:t>        virtual void Draw() = 0;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4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02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842" y="814701"/>
            <a:ext cx="93211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ea typeface="Noto Sans CJK KR Bold" panose="020B0800000000000000" pitchFamily="34" charset="-127"/>
              </a:rPr>
              <a:t>클래스간의 관계 </a:t>
            </a:r>
            <a:endParaRPr lang="en-US" altLang="ko-KR" b="1" dirty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/>
              <a:t>클래스 다이어그램의 주 목적은 </a:t>
            </a:r>
            <a:r>
              <a:rPr lang="ko-KR" altLang="en-US" sz="1400" dirty="0">
                <a:solidFill>
                  <a:srgbClr val="FF0000"/>
                </a:solidFill>
              </a:rPr>
              <a:t>클래스간의 관계를 한눈에 </a:t>
            </a:r>
            <a:r>
              <a:rPr lang="ko-KR" altLang="en-US" sz="1400" dirty="0" smtClean="0">
                <a:solidFill>
                  <a:srgbClr val="FF0000"/>
                </a:solidFill>
              </a:rPr>
              <a:t>쉽게 보고 </a:t>
            </a:r>
            <a:r>
              <a:rPr lang="ko-KR" altLang="en-US" sz="1400" dirty="0">
                <a:solidFill>
                  <a:srgbClr val="FF0000"/>
                </a:solidFill>
              </a:rPr>
              <a:t>의존 관계를 파악하는 것에 </a:t>
            </a:r>
            <a:r>
              <a:rPr lang="ko-KR" altLang="en-US" sz="1400" dirty="0" smtClean="0">
                <a:solidFill>
                  <a:srgbClr val="FF0000"/>
                </a:solidFill>
              </a:rPr>
              <a:t>있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클래스 </a:t>
            </a:r>
            <a:r>
              <a:rPr lang="ko-KR" altLang="en-US" sz="1400" dirty="0"/>
              <a:t>다이어그램에서 </a:t>
            </a:r>
            <a:r>
              <a:rPr lang="ko-KR" altLang="en-US" sz="1400" dirty="0">
                <a:solidFill>
                  <a:srgbClr val="FF0000"/>
                </a:solidFill>
              </a:rPr>
              <a:t>가장 중요한 것이 클래스간의 </a:t>
            </a:r>
            <a:r>
              <a:rPr lang="ko-KR" altLang="en-US" sz="1400" dirty="0" smtClean="0">
                <a:solidFill>
                  <a:srgbClr val="FF0000"/>
                </a:solidFill>
              </a:rPr>
              <a:t>관계임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35205"/>
              </p:ext>
            </p:extLst>
          </p:nvPr>
        </p:nvGraphicFramePr>
        <p:xfrm>
          <a:off x="965200" y="1681689"/>
          <a:ext cx="9531350" cy="489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250">
                  <a:extLst>
                    <a:ext uri="{9D8B030D-6E8A-4147-A177-3AD203B41FA5}">
                      <a16:colId xmlns:a16="http://schemas.microsoft.com/office/drawing/2014/main" val="1629637519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40869700"/>
                    </a:ext>
                  </a:extLst>
                </a:gridCol>
              </a:tblGrid>
              <a:tr h="44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47615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Generalization(</a:t>
                      </a:r>
                      <a:r>
                        <a:rPr lang="ko-KR" altLang="en-US" dirty="0" smtClean="0"/>
                        <a:t>일반화</a:t>
                      </a:r>
                      <a:r>
                        <a:rPr lang="en-US" altLang="ko-KR" dirty="0" smtClean="0"/>
                        <a:t>) : </a:t>
                      </a:r>
                      <a:r>
                        <a:rPr lang="ko-KR" altLang="en-US" dirty="0" smtClean="0"/>
                        <a:t>상속 관계를 나타냄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9498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Realization(</a:t>
                      </a:r>
                      <a:r>
                        <a:rPr lang="ko-KR" altLang="en-US" dirty="0" smtClean="0"/>
                        <a:t>실체화</a:t>
                      </a:r>
                      <a:r>
                        <a:rPr lang="en-US" altLang="ko-KR" dirty="0" smtClean="0"/>
                        <a:t>) : </a:t>
                      </a:r>
                      <a:r>
                        <a:rPr lang="ko-KR" altLang="en-US" dirty="0" smtClean="0"/>
                        <a:t>선언만 되어있는 함수를 </a:t>
                      </a:r>
                      <a:r>
                        <a:rPr lang="en-US" altLang="ko-KR" dirty="0" smtClean="0"/>
                        <a:t>overloading</a:t>
                      </a:r>
                      <a:r>
                        <a:rPr lang="ko-KR" altLang="en-US" dirty="0" smtClean="0"/>
                        <a:t>에 의해 정의된 함수로 대체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29149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Dependency(</a:t>
                      </a:r>
                      <a:r>
                        <a:rPr lang="ko-KR" altLang="en-US" dirty="0" smtClean="0"/>
                        <a:t>의존</a:t>
                      </a:r>
                      <a:r>
                        <a:rPr lang="en-US" altLang="ko-KR" dirty="0" smtClean="0"/>
                        <a:t>) : </a:t>
                      </a:r>
                      <a:r>
                        <a:rPr lang="ko-KR" altLang="en-US" dirty="0" smtClean="0"/>
                        <a:t>상대방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함수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를 참조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의미 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86732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Assocation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연관</a:t>
                      </a:r>
                      <a:r>
                        <a:rPr lang="en-US" altLang="ko-KR" dirty="0" smtClean="0"/>
                        <a:t>) : </a:t>
                      </a:r>
                      <a:r>
                        <a:rPr lang="ko-KR" altLang="en-US" dirty="0" err="1" smtClean="0"/>
                        <a:t>쌍방향끼리</a:t>
                      </a:r>
                      <a:r>
                        <a:rPr lang="ko-KR" altLang="en-US" baseline="0" dirty="0" smtClean="0"/>
                        <a:t> 즉 상대방의 </a:t>
                      </a:r>
                      <a:r>
                        <a:rPr lang="en-US" altLang="ko-KR" baseline="0" dirty="0" smtClean="0"/>
                        <a:t>class</a:t>
                      </a:r>
                      <a:r>
                        <a:rPr lang="ko-KR" altLang="en-US" baseline="0" dirty="0" smtClean="0"/>
                        <a:t>에 있는 변수를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서로 참조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사용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71611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Directed </a:t>
                      </a:r>
                      <a:r>
                        <a:rPr lang="en-US" altLang="ko-KR" dirty="0" err="1" smtClean="0"/>
                        <a:t>Assocication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직접 연관</a:t>
                      </a:r>
                      <a:r>
                        <a:rPr lang="en-US" altLang="ko-KR" dirty="0" smtClean="0"/>
                        <a:t>) : </a:t>
                      </a:r>
                      <a:r>
                        <a:rPr lang="ko-KR" altLang="en-US" dirty="0" smtClean="0"/>
                        <a:t>단 방향 참조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97387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Aggregation(</a:t>
                      </a:r>
                      <a:r>
                        <a:rPr lang="ko-KR" altLang="en-US" dirty="0" smtClean="0"/>
                        <a:t>집합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집합연관</a:t>
                      </a:r>
                      <a:r>
                        <a:rPr lang="en-US" altLang="ko-KR" dirty="0" smtClean="0"/>
                        <a:t>): Part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whole</a:t>
                      </a:r>
                      <a:r>
                        <a:rPr lang="ko-KR" altLang="en-US" dirty="0" smtClean="0"/>
                        <a:t>에 독립적이어서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Whole</a:t>
                      </a:r>
                      <a:r>
                        <a:rPr lang="ko-KR" altLang="en-US" dirty="0" smtClean="0"/>
                        <a:t>이 </a:t>
                      </a:r>
                      <a:r>
                        <a:rPr lang="en-US" altLang="ko-KR" dirty="0" smtClean="0"/>
                        <a:t>part</a:t>
                      </a:r>
                      <a:r>
                        <a:rPr lang="ko-KR" altLang="en-US" dirty="0" smtClean="0"/>
                        <a:t>를 빌려 쓰는것과 동일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43644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Composition(</a:t>
                      </a:r>
                      <a:r>
                        <a:rPr lang="ko-KR" altLang="en-US" dirty="0" smtClean="0"/>
                        <a:t>합성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복합연관</a:t>
                      </a:r>
                      <a:r>
                        <a:rPr lang="en-US" altLang="ko-KR" baseline="0" dirty="0" smtClean="0"/>
                        <a:t>): part</a:t>
                      </a:r>
                      <a:r>
                        <a:rPr lang="ko-KR" altLang="en-US" baseline="0" dirty="0" smtClean="0"/>
                        <a:t>가 </a:t>
                      </a:r>
                      <a:r>
                        <a:rPr lang="en-US" altLang="ko-KR" baseline="0" dirty="0" smtClean="0"/>
                        <a:t>whole</a:t>
                      </a:r>
                      <a:r>
                        <a:rPr lang="ko-KR" altLang="en-US" baseline="0" dirty="0" smtClean="0"/>
                        <a:t>의 소유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즉 전체에서 부분적으로 분리 할 수 없는 상태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6816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4" y="2324195"/>
            <a:ext cx="1666875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774" y="2991051"/>
            <a:ext cx="1628775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474" y="3636621"/>
            <a:ext cx="1657350" cy="276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225" y="4186941"/>
            <a:ext cx="1762124" cy="3551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50" y="4807514"/>
            <a:ext cx="1677115" cy="2744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324" y="5330154"/>
            <a:ext cx="1800225" cy="5226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1950" y="6100997"/>
            <a:ext cx="166687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6" name="내용 개체 틀 1"/>
          <p:cNvSpPr txBox="1">
            <a:spLocks noChangeArrowheads="1"/>
          </p:cNvSpPr>
          <p:nvPr/>
        </p:nvSpPr>
        <p:spPr>
          <a:xfrm>
            <a:off x="295275" y="1011238"/>
            <a:ext cx="8642350" cy="5472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클래스 다이어그램의 예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학생은 여러 과목을 수강할 수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학생은 하나의 학교에 소속되어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교수는 하나의 학교에 소속되어 있음</a:t>
            </a:r>
            <a:r>
              <a:rPr lang="en-US" altLang="ko-KR" dirty="0" smtClean="0"/>
              <a:t> </a:t>
            </a:r>
          </a:p>
          <a:p>
            <a:pPr lvl="3">
              <a:defRPr/>
            </a:pPr>
            <a:r>
              <a:rPr lang="ko-KR" altLang="en-US" dirty="0" smtClean="0"/>
              <a:t>교수 한 명은 여러 과목을 강의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교수 한 명은 여러 명의 학생을 상담</a:t>
            </a:r>
            <a:endParaRPr lang="en-US" altLang="ko-KR" dirty="0"/>
          </a:p>
        </p:txBody>
      </p:sp>
      <p:pic>
        <p:nvPicPr>
          <p:cNvPr id="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86" y="1913904"/>
            <a:ext cx="5499078" cy="25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 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8" name="내용 개체 틀 1"/>
          <p:cNvSpPr txBox="1">
            <a:spLocks noChangeArrowheads="1"/>
          </p:cNvSpPr>
          <p:nvPr/>
        </p:nvSpPr>
        <p:spPr>
          <a:xfrm>
            <a:off x="642936" y="997744"/>
            <a:ext cx="10810875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/>
              <a:t>Assocaiation</a:t>
            </a:r>
            <a:r>
              <a:rPr lang="en-US" altLang="ko-KR" dirty="0"/>
              <a:t>(</a:t>
            </a:r>
            <a:r>
              <a:rPr lang="ko-KR" altLang="en-US" dirty="0"/>
              <a:t>연관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  </a:t>
            </a:r>
            <a:endParaRPr lang="en-US" altLang="ko-KR" sz="3200" dirty="0" smtClean="0"/>
          </a:p>
          <a:p>
            <a:pPr lvl="1"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inherit"/>
              </a:rPr>
              <a:t>Assoiation</a:t>
            </a:r>
            <a:r>
              <a:rPr lang="en-US" altLang="ko-KR" sz="2000" b="1" dirty="0">
                <a:solidFill>
                  <a:srgbClr val="000000"/>
                </a:solidFill>
                <a:latin typeface="inherit"/>
              </a:rPr>
              <a:t>(bidirectional</a:t>
            </a:r>
            <a:r>
              <a:rPr lang="en-US" altLang="ko-KR" sz="2000" b="1" dirty="0" smtClean="0">
                <a:solidFill>
                  <a:srgbClr val="000000"/>
                </a:solidFill>
                <a:latin typeface="inherit"/>
              </a:rPr>
              <a:t>)</a:t>
            </a:r>
            <a:r>
              <a:rPr lang="ko-KR" altLang="en-US" sz="2000" dirty="0" smtClean="0"/>
              <a:t>양방향 연관 관계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서로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상대방의 클래스를 사용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참조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하는것</a:t>
            </a:r>
            <a:r>
              <a:rPr lang="en-US" altLang="ko-KR" sz="2000" dirty="0" smtClean="0"/>
              <a:t>)</a:t>
            </a:r>
          </a:p>
          <a:p>
            <a:pPr lvl="3"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단순한 </a:t>
            </a:r>
            <a:r>
              <a:rPr lang="ko-KR" altLang="en-US" dirty="0" smtClean="0">
                <a:solidFill>
                  <a:srgbClr val="FF0000"/>
                </a:solidFill>
              </a:rPr>
              <a:t>연관 관계로 ‘교수는 학생에게 수업하고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학생은 교수에게 수업을 받는다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200" dirty="0" smtClean="0"/>
              <a:t>              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다른 </a:t>
            </a:r>
            <a:r>
              <a:rPr lang="ko-KR" altLang="en-US" sz="1200" dirty="0"/>
              <a:t>객체의 참조를 가지고 있을 때 이러한 연관 관계를 나타냅니다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위처럼 방향이 있는 실선과 방향이 없는 실선 두 가지로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    </a:t>
            </a:r>
            <a:r>
              <a:rPr lang="ko-KR" altLang="en-US" sz="1200" dirty="0" smtClean="0"/>
              <a:t>연관 </a:t>
            </a:r>
            <a:r>
              <a:rPr lang="ko-KR" altLang="en-US" sz="1200" dirty="0"/>
              <a:t>관계를 나타낼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       - A </a:t>
            </a:r>
            <a:r>
              <a:rPr lang="en-US" altLang="ko-KR" sz="1200" dirty="0"/>
              <a:t>→ B </a:t>
            </a:r>
            <a:r>
              <a:rPr lang="ko-KR" altLang="en-US" sz="1200" dirty="0"/>
              <a:t>와 같이 방향이 있는 실선의 경우</a:t>
            </a:r>
            <a:r>
              <a:rPr lang="en-US" altLang="ko-KR" sz="1200" dirty="0"/>
              <a:t>, A</a:t>
            </a:r>
            <a:r>
              <a:rPr lang="ko-KR" altLang="en-US" sz="1200" dirty="0"/>
              <a:t>가 </a:t>
            </a:r>
            <a:r>
              <a:rPr lang="en-US" altLang="ko-KR" sz="1200" dirty="0"/>
              <a:t>B</a:t>
            </a:r>
            <a:r>
              <a:rPr lang="ko-KR" altLang="en-US" sz="1200" dirty="0"/>
              <a:t>를 참조한다는 </a:t>
            </a:r>
            <a:r>
              <a:rPr lang="ko-KR" altLang="en-US" sz="1200" dirty="0" smtClean="0"/>
              <a:t>의미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             - A </a:t>
            </a:r>
            <a:r>
              <a:rPr lang="en-US" altLang="ko-KR" sz="1200" dirty="0"/>
              <a:t>- B</a:t>
            </a:r>
            <a:r>
              <a:rPr lang="ko-KR" altLang="en-US" sz="1200" dirty="0"/>
              <a:t>는 </a:t>
            </a:r>
            <a:r>
              <a:rPr lang="en-US" altLang="ko-KR" sz="1200" dirty="0"/>
              <a:t>A</a:t>
            </a:r>
            <a:r>
              <a:rPr lang="ko-KR" altLang="en-US" sz="1200" dirty="0"/>
              <a:t>가 </a:t>
            </a:r>
            <a:r>
              <a:rPr lang="en-US" altLang="ko-KR" sz="1200" dirty="0"/>
              <a:t>B</a:t>
            </a:r>
            <a:r>
              <a:rPr lang="ko-KR" altLang="en-US" sz="1200" dirty="0"/>
              <a:t>를</a:t>
            </a:r>
            <a:r>
              <a:rPr lang="en-US" altLang="ko-KR" sz="1200" dirty="0"/>
              <a:t>, B</a:t>
            </a:r>
            <a:r>
              <a:rPr lang="ko-KR" altLang="en-US" sz="1200" dirty="0"/>
              <a:t>가 </a:t>
            </a:r>
            <a:r>
              <a:rPr lang="en-US" altLang="ko-KR" sz="1200" dirty="0"/>
              <a:t>A</a:t>
            </a:r>
            <a:r>
              <a:rPr lang="ko-KR" altLang="en-US" sz="1200" dirty="0"/>
              <a:t>를 참조할 수도 있고 둘 다 참조 이거나 둘 다 참조가 아니거나 라는 </a:t>
            </a:r>
            <a:r>
              <a:rPr lang="ko-KR" altLang="en-US" sz="1200" dirty="0" smtClean="0"/>
              <a:t>의미</a:t>
            </a:r>
            <a:r>
              <a:rPr lang="en-US" altLang="ko-KR" sz="1200" dirty="0"/>
              <a:t>.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marL="1371600" lvl="3" indent="0"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역할이 부여된 연관 관계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연관 관계에서 각자에게 역할을 부여할 수 있음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교수의 역할은 ‘</a:t>
            </a:r>
            <a:r>
              <a:rPr lang="ko-KR" altLang="en-US" sz="1400" dirty="0" err="1" smtClean="0"/>
              <a:t>강의자’라</a:t>
            </a:r>
            <a:r>
              <a:rPr lang="ko-KR" altLang="en-US" sz="1400" dirty="0" smtClean="0"/>
              <a:t> 할 수 있고 학생의 역할은 ‘수강자</a:t>
            </a:r>
            <a:r>
              <a:rPr lang="en-US" altLang="ko-KR" sz="1400" dirty="0" smtClean="0"/>
              <a:t>’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1" y="3238500"/>
            <a:ext cx="5097024" cy="11144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843" y="5305955"/>
            <a:ext cx="5091113" cy="10567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044341"/>
            <a:ext cx="16573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02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 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1975" y="896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dirty="0" err="1">
                <a:solidFill>
                  <a:srgbClr val="000000"/>
                </a:solidFill>
                <a:latin typeface="inherit"/>
              </a:rPr>
              <a:t>Assoiation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(bidirectional)</a:t>
            </a:r>
            <a:endParaRPr lang="en-US" altLang="ko-KR" dirty="0">
              <a:solidFill>
                <a:srgbClr val="557A74"/>
              </a:solidFill>
              <a:latin typeface="se-nanumgothic"/>
            </a:endParaRPr>
          </a:p>
          <a:p>
            <a:pPr fontAlgn="base"/>
            <a:r>
              <a:rPr lang="en-US" altLang="ko-KR" b="1" dirty="0" smtClean="0">
                <a:solidFill>
                  <a:srgbClr val="000000"/>
                </a:solidFill>
                <a:latin typeface="inherit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쌍방향</a:t>
            </a:r>
            <a:r>
              <a:rPr lang="en-US" altLang="ko-KR" b="1" dirty="0" smtClean="0">
                <a:solidFill>
                  <a:srgbClr val="000000"/>
                </a:solidFill>
                <a:latin typeface="inherit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양쪽 </a:t>
            </a:r>
            <a:r>
              <a:rPr lang="en-US" altLang="ko-KR" b="1" dirty="0" smtClean="0">
                <a:solidFill>
                  <a:srgbClr val="000000"/>
                </a:solidFill>
                <a:latin typeface="inherit"/>
              </a:rPr>
              <a:t>class)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 에서 서로 참조</a:t>
            </a:r>
            <a:r>
              <a:rPr lang="en-US" altLang="ko-KR" b="1" dirty="0" smtClean="0">
                <a:solidFill>
                  <a:srgbClr val="000000"/>
                </a:solidFill>
                <a:latin typeface="inherit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사용</a:t>
            </a:r>
            <a:r>
              <a:rPr lang="en-US" altLang="ko-KR" b="1" dirty="0" smtClean="0">
                <a:solidFill>
                  <a:srgbClr val="000000"/>
                </a:solidFill>
                <a:latin typeface="inherit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 </a:t>
            </a:r>
            <a:endParaRPr lang="ko-KR" altLang="en-US" b="0" i="0" dirty="0">
              <a:solidFill>
                <a:srgbClr val="557A74"/>
              </a:solidFill>
              <a:effectLst/>
              <a:latin typeface="se-nanumgothic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200835"/>
            <a:ext cx="1657350" cy="30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" y="1796491"/>
            <a:ext cx="6076951" cy="4914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878" y="2063660"/>
            <a:ext cx="3819525" cy="43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 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내용 개체 틀 1"/>
          <p:cNvSpPr txBox="1">
            <a:spLocks noChangeArrowheads="1"/>
          </p:cNvSpPr>
          <p:nvPr/>
        </p:nvSpPr>
        <p:spPr>
          <a:xfrm>
            <a:off x="295275" y="1011238"/>
            <a:ext cx="1129665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연관 관계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다중 연관 관계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다중 관계는 다양하게 나올 수 있으며 선 위에 다중성을 표기해 나타냄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일 대 다</a:t>
            </a:r>
            <a:r>
              <a:rPr lang="en-US" altLang="ko-KR" dirty="0" smtClean="0"/>
              <a:t>(1 : n) </a:t>
            </a:r>
            <a:r>
              <a:rPr lang="ko-KR" altLang="en-US" dirty="0" smtClean="0"/>
              <a:t>관계의 예는 교수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여러 명의 학생을 가르치는 관계라 할 수 있음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4</a:t>
            </a:r>
            <a:r>
              <a:rPr lang="ko-KR" altLang="en-US" dirty="0" smtClean="0"/>
              <a:t>명의 교수가 다수의 학생을 가르칠 경우도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다 대 다 관계는 실제로 구현하기가 어려우므로 일 대 다 관계를 변환해 사용하는 것이 좋음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07" y="3152215"/>
            <a:ext cx="8491185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 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내용 개체 틀 1"/>
          <p:cNvSpPr txBox="1">
            <a:spLocks noChangeArrowheads="1"/>
          </p:cNvSpPr>
          <p:nvPr/>
        </p:nvSpPr>
        <p:spPr>
          <a:xfrm>
            <a:off x="319087" y="973138"/>
            <a:ext cx="11553825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 smtClean="0"/>
              <a:t>Assocaiation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연관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단방향</a:t>
            </a:r>
            <a:r>
              <a:rPr lang="ko-KR" altLang="en-US" dirty="0" smtClean="0"/>
              <a:t> 연관 관계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600" dirty="0" smtClean="0"/>
              <a:t>두 클래스가 서로 아는 관계가 아니고 한쪽만 아는 관계를 나타냄</a:t>
            </a:r>
            <a:endParaRPr lang="en-US" altLang="ko-KR" sz="1600" dirty="0" smtClean="0"/>
          </a:p>
          <a:p>
            <a:pPr lvl="3">
              <a:defRPr/>
            </a:pPr>
            <a:r>
              <a:rPr lang="ko-KR" altLang="en-US" sz="1600" dirty="0" smtClean="0"/>
              <a:t>두 클래스 간의 연결선이 방향성을 나타내는 화살표가 있는 직선 실선</a:t>
            </a:r>
            <a:endParaRPr lang="en-US" altLang="ko-KR" sz="1600" dirty="0" smtClean="0"/>
          </a:p>
          <a:p>
            <a:pPr lvl="3">
              <a:defRPr/>
            </a:pPr>
            <a:endParaRPr lang="en-US" altLang="ko-KR" sz="1600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연관 클래스 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600" dirty="0" smtClean="0"/>
              <a:t>연관 관계를 더 구체적으로 나타내고 싶을 때 클래스를 추가해 사용하는 것</a:t>
            </a:r>
            <a:endParaRPr lang="en-US" altLang="ko-KR" sz="1600" dirty="0" smtClean="0"/>
          </a:p>
          <a:p>
            <a:pPr lvl="3">
              <a:defRPr/>
            </a:pPr>
            <a:r>
              <a:rPr lang="ko-KR" altLang="en-US" sz="1600" dirty="0" smtClean="0"/>
              <a:t>점선을 사용해 나타내며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 클래스처럼 다른 </a:t>
            </a:r>
            <a:r>
              <a:rPr lang="ko-KR" altLang="en-US" sz="1600" dirty="0" err="1" smtClean="0"/>
              <a:t>클래스와도</a:t>
            </a:r>
            <a:r>
              <a:rPr lang="ko-KR" altLang="en-US" sz="1600" dirty="0" smtClean="0"/>
              <a:t> 연관 관계를 맺을 수 있다</a:t>
            </a:r>
            <a:endParaRPr lang="en-US" altLang="ko-KR" sz="1600" dirty="0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2492375"/>
            <a:ext cx="360045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4662487"/>
            <a:ext cx="3744912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2632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 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pic>
        <p:nvPicPr>
          <p:cNvPr id="28674" name="Picture 2" descr="https://postfiles.pstatic.net/MjAyNDAxMDVfNTcg/MDAxNzA0NDEyMzgzNzM3.uj5KpGihIFdxsale23Oqga9U0iv486_kn1tV7adwuAog.mI_K4zFx_PQhfu-DoNhel3T2D09mGQuubJE1-nQS8uUg.PNG.sikwon1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59" y="594284"/>
            <a:ext cx="7666922" cy="61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42925" y="11093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dirty="0" err="1">
                <a:solidFill>
                  <a:srgbClr val="000000"/>
                </a:solidFill>
                <a:latin typeface="inherit"/>
              </a:rPr>
              <a:t>Assoiation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(unidirectional)</a:t>
            </a:r>
            <a:endParaRPr lang="en-US" altLang="ko-KR" dirty="0">
              <a:solidFill>
                <a:srgbClr val="557A74"/>
              </a:solidFill>
              <a:latin typeface="se-nanumgothic"/>
            </a:endParaRPr>
          </a:p>
          <a:p>
            <a:pPr fontAlgn="base"/>
            <a:r>
              <a:rPr lang="ko-KR" altLang="en-US" dirty="0" smtClean="0">
                <a:latin typeface="se-nanumgothic"/>
              </a:rPr>
              <a:t> </a:t>
            </a:r>
            <a:r>
              <a:rPr lang="en-US" altLang="ko-KR" dirty="0" smtClean="0"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se-nanumgothic"/>
              </a:rPr>
              <a:t>한쪽 </a:t>
            </a:r>
            <a:r>
              <a:rPr lang="ko-KR" altLang="en-US" dirty="0">
                <a:latin typeface="se-nanumgothic"/>
              </a:rPr>
              <a:t>방향에서만 참조 </a:t>
            </a:r>
            <a:endParaRPr lang="en-US" altLang="ko-KR" dirty="0" smtClean="0">
              <a:latin typeface="se-nanumgothic"/>
            </a:endParaRPr>
          </a:p>
          <a:p>
            <a:pPr fontAlgn="base"/>
            <a:endParaRPr lang="ko-KR" altLang="en-US" b="0" i="0" dirty="0">
              <a:effectLst/>
              <a:latin typeface="se-nanum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04061"/>
            <a:ext cx="15716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 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7" name="내용 개체 틀 1"/>
          <p:cNvSpPr txBox="1">
            <a:spLocks noChangeArrowheads="1"/>
          </p:cNvSpPr>
          <p:nvPr/>
        </p:nvSpPr>
        <p:spPr>
          <a:xfrm>
            <a:off x="295274" y="1011238"/>
            <a:ext cx="11801475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Generalization(</a:t>
            </a:r>
            <a:r>
              <a:rPr lang="ko-KR" altLang="en-US" dirty="0" smtClean="0"/>
              <a:t>일반화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  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일반화와 상속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‘</a:t>
            </a:r>
            <a:r>
              <a:rPr lang="ko-KR" altLang="en-US" sz="1400" dirty="0" err="1" smtClean="0"/>
              <a:t>일반적’의</a:t>
            </a:r>
            <a:r>
              <a:rPr lang="ko-KR" altLang="en-US" sz="1400" dirty="0" smtClean="0"/>
              <a:t> 사전적 의미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일부에 한정되지 아니하고 전체에 걸치는 것</a:t>
            </a:r>
            <a:r>
              <a:rPr lang="en-US" altLang="ko-KR" sz="1400" dirty="0" smtClean="0"/>
              <a:t> , </a:t>
            </a:r>
            <a:r>
              <a:rPr lang="ko-KR" altLang="en-US" sz="1400" dirty="0" smtClean="0"/>
              <a:t>보편적이고 상식적인 것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클래스에서 일반화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공통점을 가지고 있는 여러 개의 클래스를 묶어서 새로운 클래스를 만들고 공통적인 이름을 붙인 것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일반화 관계는 상속 구조이며 하위 클래스는 상위 클래스의 모든 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메서드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상속받아 사용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아래에서 위로 </a:t>
            </a:r>
            <a:r>
              <a:rPr lang="ko-KR" altLang="en-US" sz="1400" dirty="0" err="1" smtClean="0"/>
              <a:t>추상화되는</a:t>
            </a:r>
            <a:r>
              <a:rPr lang="ko-KR" altLang="en-US" sz="1400" dirty="0" smtClean="0"/>
              <a:t> 것을 일반화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반대로 위에서 아래로 구체화하는 것을 </a:t>
            </a:r>
            <a:r>
              <a:rPr lang="ko-KR" altLang="en-US" sz="1400" dirty="0" err="1" smtClean="0"/>
              <a:t>특수화라고</a:t>
            </a:r>
            <a:r>
              <a:rPr lang="ko-KR" altLang="en-US" sz="1400" dirty="0" smtClean="0"/>
              <a:t> 함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개별 클래스와 공통 클래스 사이에 ‘</a:t>
            </a:r>
            <a:r>
              <a:rPr lang="en-US" altLang="ko-KR" sz="1400" dirty="0" smtClean="0"/>
              <a:t>is a kind of’ </a:t>
            </a:r>
            <a:r>
              <a:rPr lang="ko-KR" altLang="en-US" sz="1400" dirty="0" smtClean="0"/>
              <a:t>관계가 성립되어야 함</a:t>
            </a:r>
            <a:endParaRPr lang="en-US" altLang="ko-KR" sz="1400" dirty="0" smtClean="0"/>
          </a:p>
          <a:p>
            <a:pPr lvl="4">
              <a:defRPr/>
            </a:pPr>
            <a:r>
              <a:rPr lang="en-US" altLang="ko-KR" sz="1400" dirty="0" smtClean="0"/>
              <a:t>is a kind of </a:t>
            </a:r>
            <a:r>
              <a:rPr lang="ko-KR" altLang="en-US" sz="1400" dirty="0" smtClean="0"/>
              <a:t>관계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‘사각형은 도형의 일종이다’</a:t>
            </a:r>
            <a:r>
              <a:rPr lang="en-US" altLang="ko-KR" sz="1400" dirty="0" smtClean="0"/>
              <a:t>, ‘</a:t>
            </a:r>
            <a:r>
              <a:rPr lang="ko-KR" altLang="en-US" sz="1400" dirty="0" smtClean="0"/>
              <a:t>원은 도형의 일종이다’</a:t>
            </a:r>
            <a:r>
              <a:rPr lang="en-US" altLang="ko-KR" sz="1400" dirty="0" smtClean="0"/>
              <a:t> </a:t>
            </a:r>
          </a:p>
          <a:p>
            <a:pPr lvl="2">
              <a:defRPr/>
            </a:pPr>
            <a:endParaRPr lang="en-US" altLang="ko-KR" dirty="0"/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3747294"/>
            <a:ext cx="6269037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593" y="1124045"/>
            <a:ext cx="1666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 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186" y="913809"/>
            <a:ext cx="779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se-nanumgothic"/>
              </a:rPr>
              <a:t>Generlization</a:t>
            </a:r>
            <a:r>
              <a:rPr lang="en-US" altLang="ko-KR" b="1" dirty="0">
                <a:solidFill>
                  <a:srgbClr val="000000"/>
                </a:solidFill>
                <a:latin typeface="se-nanumgothic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se-nanumgothic"/>
              </a:rPr>
              <a:t>일반화</a:t>
            </a:r>
            <a:r>
              <a:rPr lang="en-US" altLang="ko-KR" b="1" dirty="0">
                <a:solidFill>
                  <a:srgbClr val="000000"/>
                </a:solidFill>
                <a:latin typeface="se-nanumgothic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se-nanumgothic"/>
              </a:rPr>
              <a:t>상속</a:t>
            </a:r>
            <a:r>
              <a:rPr lang="en-US" altLang="ko-KR" b="1" dirty="0" smtClean="0">
                <a:solidFill>
                  <a:srgbClr val="000000"/>
                </a:solidFill>
                <a:latin typeface="se-nanumgothic"/>
              </a:rPr>
              <a:t>)): </a:t>
            </a:r>
            <a:r>
              <a:rPr lang="ko-KR" altLang="en-US" b="1" dirty="0" smtClean="0">
                <a:solidFill>
                  <a:srgbClr val="000000"/>
                </a:solidFill>
                <a:latin typeface="se-nanumgothic"/>
              </a:rPr>
              <a:t>부모 </a:t>
            </a:r>
            <a:r>
              <a:rPr lang="en-US" altLang="ko-KR" b="1" dirty="0" smtClean="0">
                <a:solidFill>
                  <a:srgbClr val="000000"/>
                </a:solidFill>
                <a:latin typeface="se-nanumgothic"/>
              </a:rPr>
              <a:t>class</a:t>
            </a:r>
            <a:r>
              <a:rPr lang="ko-KR" altLang="en-US" b="1" dirty="0" smtClean="0">
                <a:solidFill>
                  <a:srgbClr val="000000"/>
                </a:solidFill>
                <a:latin typeface="se-nanumgothic"/>
              </a:rPr>
              <a:t>를 자식이 상속 </a:t>
            </a:r>
            <a:r>
              <a:rPr lang="ko-KR" altLang="en-US" b="1" dirty="0" smtClean="0">
                <a:solidFill>
                  <a:srgbClr val="000000"/>
                </a:solidFill>
                <a:latin typeface="se-nanumgothic"/>
              </a:rPr>
              <a:t>하는 것을 </a:t>
            </a:r>
            <a:r>
              <a:rPr lang="ko-KR" altLang="en-US" b="1" dirty="0" smtClean="0">
                <a:solidFill>
                  <a:srgbClr val="000000"/>
                </a:solidFill>
                <a:latin typeface="se-nanumgothic"/>
              </a:rPr>
              <a:t>나타냄</a:t>
            </a:r>
            <a:r>
              <a:rPr lang="en-US" altLang="ko-KR" b="1" dirty="0" smtClean="0">
                <a:solidFill>
                  <a:srgbClr val="000000"/>
                </a:solidFill>
                <a:latin typeface="se-nanumgothic"/>
              </a:rPr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402640"/>
            <a:ext cx="9220200" cy="51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B725-9903-BA21-F98E-FA95A42AA639}"/>
              </a:ext>
            </a:extLst>
          </p:cNvPr>
          <p:cNvSpPr txBox="1"/>
          <p:nvPr/>
        </p:nvSpPr>
        <p:spPr>
          <a:xfrm>
            <a:off x="5838558" y="635725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itchFamily="2" charset="-127"/>
                <a:ea typeface="NanumGothic" pitchFamily="2" charset="-127"/>
              </a:rPr>
              <a:t>1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itchFamily="2" charset="-127"/>
                <a:ea typeface="NanumGothic" pitchFamily="2" charset="-127"/>
              </a:rPr>
              <a:t>/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itchFamily="2" charset="-127"/>
                <a:ea typeface="NanumGothic" pitchFamily="2" charset="-127"/>
              </a:rPr>
              <a:t>7</a:t>
            </a:r>
            <a:endParaRPr kumimoji="1" lang="ko-Kore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목차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AA47-33AD-354A-0217-93A381368664}"/>
              </a:ext>
            </a:extLst>
          </p:cNvPr>
          <p:cNvSpPr txBox="1"/>
          <p:nvPr/>
        </p:nvSpPr>
        <p:spPr>
          <a:xfrm>
            <a:off x="1419986" y="1552357"/>
            <a:ext cx="650915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NanumGothic" pitchFamily="2" charset="-127"/>
                <a:ea typeface="NanumGothic" pitchFamily="2" charset="-127"/>
              </a:rPr>
              <a:t>I. </a:t>
            </a:r>
            <a:r>
              <a:rPr lang="ko-KR" altLang="en-US" sz="2400" b="1" dirty="0" smtClean="0">
                <a:latin typeface="NanumGothic" pitchFamily="2" charset="-127"/>
                <a:ea typeface="NanumGothic" pitchFamily="2" charset="-127"/>
              </a:rPr>
              <a:t>클래스 다이어그램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itchFamily="2" charset="-127"/>
                <a:ea typeface="NanumGothic" pitchFamily="2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itchFamily="2" charset="-127"/>
                <a:ea typeface="NanumGothic" pitchFamily="2" charset="-127"/>
                <a:cs typeface="+mn-cs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  <a:latin typeface="NanumGothic" pitchFamily="2" charset="-127"/>
              <a:ea typeface="NanumGothic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/>
                </a:solidFill>
                <a:latin typeface="NanumGothic" pitchFamily="2" charset="-127"/>
                <a:ea typeface="NanumGothic" pitchFamily="2" charset="-127"/>
              </a:rPr>
              <a:t>II. </a:t>
            </a:r>
            <a:r>
              <a:rPr lang="ko-KR" altLang="en-US" sz="2400" b="1" dirty="0" smtClean="0">
                <a:solidFill>
                  <a:prstClr val="black"/>
                </a:solidFill>
                <a:latin typeface="NanumGothic" pitchFamily="2" charset="-127"/>
                <a:ea typeface="NanumGothic" pitchFamily="2" charset="-127"/>
              </a:rPr>
              <a:t>순차 다이어그램</a:t>
            </a:r>
            <a:endParaRPr lang="en-US" altLang="ko-KR" sz="2400" b="1" dirty="0"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930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5" name="내용 개체 틀 1"/>
          <p:cNvSpPr txBox="1">
            <a:spLocks noChangeArrowheads="1"/>
          </p:cNvSpPr>
          <p:nvPr/>
        </p:nvSpPr>
        <p:spPr>
          <a:xfrm>
            <a:off x="295274" y="1011238"/>
            <a:ext cx="11744325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inherit"/>
              </a:rPr>
              <a:t>Aggregation(</a:t>
            </a:r>
            <a:r>
              <a:rPr lang="ko-KR" altLang="en-US" sz="2000" dirty="0" smtClean="0"/>
              <a:t>집합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관계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sz="1800" dirty="0" smtClean="0"/>
              <a:t>집합 관계</a:t>
            </a:r>
            <a:endParaRPr lang="en-US" altLang="ko-KR" sz="1800" dirty="0" smtClean="0"/>
          </a:p>
          <a:p>
            <a:pPr lvl="3">
              <a:defRPr/>
            </a:pPr>
            <a:r>
              <a:rPr lang="ko-KR" altLang="en-US" dirty="0" smtClean="0"/>
              <a:t>‘상위 클래스가 하위 클래스로 구성될 때의 관계로 ‘</a:t>
            </a:r>
            <a:r>
              <a:rPr lang="en-US" altLang="ko-KR" dirty="0" smtClean="0"/>
              <a:t>is composed of’</a:t>
            </a:r>
            <a:r>
              <a:rPr lang="ko-KR" altLang="en-US" dirty="0" smtClean="0"/>
              <a:t>가 성립되어야 함</a:t>
            </a:r>
            <a:endParaRPr lang="en-US" altLang="ko-KR" dirty="0" smtClean="0"/>
          </a:p>
          <a:p>
            <a:pPr lvl="4">
              <a:defRPr/>
            </a:pPr>
            <a:r>
              <a:rPr lang="en-US" altLang="ko-KR" dirty="0" smtClean="0"/>
              <a:t>is composed of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‘컴퓨터는 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키보드로 </a:t>
            </a:r>
            <a:r>
              <a:rPr lang="ko-KR" altLang="en-US" dirty="0" err="1" smtClean="0"/>
              <a:t>이루어졌다’라고</a:t>
            </a:r>
            <a:r>
              <a:rPr lang="ko-KR" altLang="en-US" dirty="0" smtClean="0"/>
              <a:t> 할 때 말이 되는 관계</a:t>
            </a:r>
            <a:endParaRPr lang="en-US" altLang="ko-KR" dirty="0" smtClean="0"/>
          </a:p>
          <a:p>
            <a:pPr lvl="4">
              <a:defRPr/>
            </a:pPr>
            <a:endParaRPr lang="en-US" altLang="ko-KR" sz="100" dirty="0" smtClean="0"/>
          </a:p>
          <a:p>
            <a:pPr lvl="3">
              <a:defRPr/>
            </a:pPr>
            <a:r>
              <a:rPr lang="ko-KR" altLang="en-US" dirty="0" smtClean="0"/>
              <a:t>모든 객체가 별개의 생명주기를 가지고 있으며 각각 독립적으로 동작하기 때문에 약한 결합 관계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집합 관계에서 전체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연결은 직선으로 하되 머리 부분은 속이 비어 있는 마름모 모양</a:t>
            </a:r>
            <a:endParaRPr lang="en-US" altLang="ko-KR" dirty="0"/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82" y="3497607"/>
            <a:ext cx="533462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9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532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974" y="556185"/>
            <a:ext cx="50292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 smtClean="0">
                <a:solidFill>
                  <a:srgbClr val="000000"/>
                </a:solidFill>
                <a:latin typeface="inherit"/>
              </a:rPr>
              <a:t>- Aggregation(</a:t>
            </a:r>
            <a:r>
              <a:rPr lang="ko-KR" altLang="en-US" sz="2800" b="1" dirty="0" smtClean="0">
                <a:solidFill>
                  <a:srgbClr val="000000"/>
                </a:solidFill>
                <a:latin typeface="inherit"/>
              </a:rPr>
              <a:t>집합</a:t>
            </a:r>
            <a:r>
              <a:rPr lang="en-US" altLang="ko-KR" sz="2800" b="1" dirty="0" smtClean="0">
                <a:solidFill>
                  <a:srgbClr val="000000"/>
                </a:solidFill>
                <a:latin typeface="inherit"/>
              </a:rPr>
              <a:t>)</a:t>
            </a:r>
            <a:endParaRPr lang="en-US" altLang="ko-KR" sz="2800" dirty="0">
              <a:solidFill>
                <a:srgbClr val="557A74"/>
              </a:solidFill>
              <a:latin typeface="inherit"/>
            </a:endParaRP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inherit"/>
              </a:rPr>
              <a:t> Part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Whole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에 독립적이어서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Whole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이 </a:t>
            </a:r>
            <a:endParaRPr lang="en-US" altLang="ko-KR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r>
              <a:rPr lang="en-US" altLang="ko-KR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inherit"/>
              </a:rPr>
              <a:t> part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를 빌려 쓰는 </a:t>
            </a:r>
            <a:r>
              <a:rPr lang="ko-KR" altLang="en-US" dirty="0" smtClean="0">
                <a:solidFill>
                  <a:srgbClr val="000000"/>
                </a:solidFill>
                <a:latin typeface="inherit"/>
              </a:rPr>
              <a:t>것 개념</a:t>
            </a:r>
            <a:endParaRPr lang="ko-KR" altLang="en-US" dirty="0">
              <a:solidFill>
                <a:srgbClr val="557A74"/>
              </a:solidFill>
              <a:latin typeface="inherit"/>
            </a:endParaRPr>
          </a:p>
          <a:p>
            <a:pPr fontAlgn="base"/>
            <a:r>
              <a:rPr lang="ko-KR" altLang="en-US" dirty="0" smtClean="0">
                <a:solidFill>
                  <a:srgbClr val="000000"/>
                </a:solidFill>
                <a:latin typeface="inherit"/>
              </a:rPr>
              <a:t>  예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) College &amp; Student</a:t>
            </a:r>
            <a:endParaRPr lang="en-US" altLang="ko-KR" dirty="0">
              <a:solidFill>
                <a:srgbClr val="557A74"/>
              </a:solidFill>
              <a:latin typeface="inherit"/>
            </a:endParaRP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inherit"/>
              </a:rPr>
              <a:t>       Library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&amp; </a:t>
            </a:r>
            <a:r>
              <a:rPr lang="en-US" altLang="ko-KR" dirty="0" smtClean="0">
                <a:solidFill>
                  <a:srgbClr val="000000"/>
                </a:solidFill>
                <a:latin typeface="inherit"/>
              </a:rPr>
              <a:t>Books</a:t>
            </a:r>
            <a:endParaRPr lang="en-US" altLang="ko-KR" dirty="0">
              <a:solidFill>
                <a:srgbClr val="557A74"/>
              </a:solidFill>
              <a:latin typeface="inheri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442" y="1371793"/>
            <a:ext cx="7909479" cy="5002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9" y="3826565"/>
            <a:ext cx="4032963" cy="28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내용 개체 틀 1"/>
          <p:cNvSpPr txBox="1">
            <a:spLocks noChangeArrowheads="1"/>
          </p:cNvSpPr>
          <p:nvPr/>
        </p:nvSpPr>
        <p:spPr>
          <a:xfrm>
            <a:off x="295275" y="1011238"/>
            <a:ext cx="1198245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inherit"/>
              </a:rPr>
              <a:t>Composition(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</a:t>
            </a:r>
            <a:endParaRPr lang="en-US" altLang="ko-KR" sz="880" dirty="0" smtClean="0"/>
          </a:p>
          <a:p>
            <a:pPr lvl="1">
              <a:defRPr/>
            </a:pPr>
            <a:r>
              <a:rPr lang="ko-KR" altLang="en-US" dirty="0" smtClean="0"/>
              <a:t>합성 관계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600" dirty="0" smtClean="0"/>
              <a:t>집합 관계와 많은 부분이 유사하지만 전체 객체에 완전히 종속되어 독립된 객체로 존재할 수 없다는 것이 다름</a:t>
            </a:r>
            <a:endParaRPr lang="en-US" altLang="ko-KR" sz="1600" dirty="0" smtClean="0"/>
          </a:p>
          <a:p>
            <a:pPr lvl="3">
              <a:defRPr/>
            </a:pPr>
            <a:r>
              <a:rPr lang="ko-KR" altLang="en-US" sz="1600" dirty="0" smtClean="0"/>
              <a:t>모든 객체가 같은 생명주기를 가지고 있으므로 각각 독립적으로 동작할 수 없는 강한 결합 관계</a:t>
            </a:r>
            <a:endParaRPr lang="en-US" altLang="ko-KR" sz="1600" dirty="0" smtClean="0"/>
          </a:p>
          <a:p>
            <a:pPr lvl="3">
              <a:defRPr/>
            </a:pPr>
            <a:r>
              <a:rPr lang="ko-KR" altLang="en-US" sz="1600" dirty="0" smtClean="0"/>
              <a:t>전체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노트북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부분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모니터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본체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키보드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연결은 직선으로 하되 머리 부분은 속이 채워진 마름모 모양</a:t>
            </a:r>
            <a:endParaRPr lang="en-US" altLang="ko-KR" sz="1600" dirty="0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3063875"/>
            <a:ext cx="5238533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053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5931" y="623706"/>
            <a:ext cx="5766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 smtClean="0">
                <a:solidFill>
                  <a:srgbClr val="000000"/>
                </a:solidFill>
                <a:latin typeface="inherit"/>
              </a:rPr>
              <a:t>- Composition(</a:t>
            </a:r>
            <a:r>
              <a:rPr lang="ko-KR" altLang="en-US" sz="2800" b="1" dirty="0" smtClean="0">
                <a:solidFill>
                  <a:srgbClr val="000000"/>
                </a:solidFill>
                <a:latin typeface="inherit"/>
              </a:rPr>
              <a:t>합성</a:t>
            </a:r>
            <a:r>
              <a:rPr lang="en-US" altLang="ko-KR" sz="2800" b="1" dirty="0" smtClean="0">
                <a:solidFill>
                  <a:srgbClr val="000000"/>
                </a:solidFill>
                <a:latin typeface="inherit"/>
              </a:rPr>
              <a:t>)</a:t>
            </a:r>
            <a:endParaRPr lang="ko-KR" altLang="en-US" sz="2800" dirty="0">
              <a:solidFill>
                <a:srgbClr val="557A74"/>
              </a:solidFill>
              <a:latin typeface="se-nanumgothic"/>
            </a:endParaRPr>
          </a:p>
          <a:p>
            <a:pPr fontAlgn="base"/>
            <a:r>
              <a:rPr lang="en-US" altLang="ko-KR" sz="1400" b="1" dirty="0" smtClean="0">
                <a:solidFill>
                  <a:srgbClr val="000000"/>
                </a:solidFill>
                <a:latin typeface="inherit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inherit"/>
              </a:rPr>
              <a:t>Part</a:t>
            </a:r>
            <a:r>
              <a:rPr lang="ko-KR" altLang="en-US" sz="1400" dirty="0">
                <a:solidFill>
                  <a:srgbClr val="000000"/>
                </a:solidFill>
                <a:latin typeface="inherit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inherit"/>
              </a:rPr>
              <a:t>whole</a:t>
            </a:r>
            <a:r>
              <a:rPr lang="ko-KR" altLang="en-US" sz="1400" dirty="0">
                <a:solidFill>
                  <a:srgbClr val="000000"/>
                </a:solidFill>
                <a:latin typeface="inherit"/>
              </a:rPr>
              <a:t>의 </a:t>
            </a:r>
            <a:r>
              <a:rPr lang="ko-KR" altLang="en-US" sz="1400" dirty="0" smtClean="0">
                <a:solidFill>
                  <a:srgbClr val="000000"/>
                </a:solidFill>
                <a:latin typeface="inherit"/>
              </a:rPr>
              <a:t>소유다</a:t>
            </a:r>
            <a:r>
              <a:rPr lang="en-US" altLang="ko-KR" sz="1400" dirty="0" smtClean="0">
                <a:solidFill>
                  <a:srgbClr val="000000"/>
                </a:solidFill>
                <a:latin typeface="inherit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inherit"/>
              </a:rPr>
              <a:t>부분적으로 분리 할 수 없는 상태를 의미 함</a:t>
            </a:r>
            <a:r>
              <a:rPr lang="en-US" altLang="ko-KR" sz="1400" dirty="0">
                <a:solidFill>
                  <a:srgbClr val="000000"/>
                </a:solidFill>
                <a:latin typeface="inherit"/>
              </a:rPr>
              <a:t>.</a:t>
            </a:r>
            <a:endParaRPr lang="ko-KR" altLang="en-US" sz="1400" dirty="0">
              <a:solidFill>
                <a:srgbClr val="557A74"/>
              </a:solidFill>
              <a:latin typeface="se-nanumgothic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inherit"/>
              </a:rPr>
              <a:t>  즉 </a:t>
            </a:r>
            <a:r>
              <a:rPr lang="ko-KR" altLang="en-US" sz="1400" dirty="0">
                <a:solidFill>
                  <a:srgbClr val="000000"/>
                </a:solidFill>
                <a:latin typeface="inherit"/>
              </a:rPr>
              <a:t>전체에서 부분적으로 분리 할 수 없는 </a:t>
            </a:r>
            <a:r>
              <a:rPr lang="ko-KR" altLang="en-US" sz="1400" dirty="0" smtClean="0">
                <a:solidFill>
                  <a:srgbClr val="000000"/>
                </a:solidFill>
                <a:latin typeface="inherit"/>
              </a:rPr>
              <a:t>상태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25" y="1577813"/>
            <a:ext cx="7891417" cy="50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5" name="내용 개체 틀 1"/>
          <p:cNvSpPr txBox="1">
            <a:spLocks noChangeArrowheads="1"/>
          </p:cNvSpPr>
          <p:nvPr/>
        </p:nvSpPr>
        <p:spPr>
          <a:xfrm>
            <a:off x="223837" y="973138"/>
            <a:ext cx="11744325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  <a:r>
              <a:rPr lang="ko-KR" altLang="en-US" dirty="0"/>
              <a:t> 관계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 smtClean="0"/>
              <a:t>연관 관계와 의존 관계의 차이점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서로 상대의 클래스를 사용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할 때의 관계로 클래스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의 변화는 클래스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변화로 연결되는 점에서 연관 관계와 유사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연관 관계는 상대 클래스를 인식하기 위해 멤버 변수를 가짐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Repeater </a:t>
            </a:r>
            <a:r>
              <a:rPr lang="ko-KR" altLang="en-US" sz="1400" dirty="0" smtClean="0"/>
              <a:t>클래스가 클래스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Scan </a:t>
            </a:r>
            <a:r>
              <a:rPr lang="ko-KR" altLang="en-US" sz="1400" dirty="0" smtClean="0"/>
              <a:t>클래스를 멤버 변수로 가지고 있음</a:t>
            </a:r>
            <a:endParaRPr lang="en-US" altLang="ko-KR" sz="14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2848957"/>
            <a:ext cx="5956606" cy="316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2" y="2848957"/>
            <a:ext cx="5300677" cy="217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0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내용 개체 틀 1"/>
          <p:cNvSpPr txBox="1">
            <a:spLocks noChangeArrowheads="1"/>
          </p:cNvSpPr>
          <p:nvPr/>
        </p:nvSpPr>
        <p:spPr>
          <a:xfrm>
            <a:off x="552449" y="1001713"/>
            <a:ext cx="11001375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smtClean="0"/>
              <a:t>Dependency(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연관 관계와 의존 관계의 차이점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>
                <a:solidFill>
                  <a:srgbClr val="FF0000"/>
                </a:solidFill>
              </a:rPr>
              <a:t>의존 관계는 상대의 메서드를 가지고 있음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3">
              <a:defRPr/>
            </a:pPr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의 메서드가 클래스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객체를 인자로 받아 그 메서드를 사용할 경우</a:t>
            </a:r>
            <a:endParaRPr lang="en-US" altLang="ko-KR" sz="1400" dirty="0" smtClean="0"/>
          </a:p>
          <a:p>
            <a:pPr lvl="4">
              <a:defRPr/>
            </a:pPr>
            <a:r>
              <a:rPr lang="ko-KR" altLang="en-US" sz="1400" dirty="0" smtClean="0"/>
              <a:t>색 글자로 표시된 부분을 보면 </a:t>
            </a:r>
            <a:r>
              <a:rPr lang="en-US" altLang="ko-KR" sz="1400" dirty="0" smtClean="0"/>
              <a:t>Scan </a:t>
            </a:r>
            <a:r>
              <a:rPr lang="ko-KR" altLang="en-US" sz="1400" dirty="0" smtClean="0"/>
              <a:t>클래스를 인자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받아 사용</a:t>
            </a:r>
            <a:endParaRPr lang="en-US" altLang="ko-KR" sz="1400" dirty="0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3055937"/>
            <a:ext cx="7942174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2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7" name="내용 개체 틀 1"/>
          <p:cNvSpPr txBox="1">
            <a:spLocks noChangeArrowheads="1"/>
          </p:cNvSpPr>
          <p:nvPr/>
        </p:nvSpPr>
        <p:spPr>
          <a:xfrm>
            <a:off x="250825" y="1052736"/>
            <a:ext cx="1242695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  <a:r>
              <a:rPr lang="ko-KR" altLang="en-US" dirty="0"/>
              <a:t> 관계</a:t>
            </a:r>
            <a:endParaRPr lang="en-US" altLang="ko-KR" dirty="0"/>
          </a:p>
          <a:p>
            <a:pPr lvl="2">
              <a:defRPr/>
            </a:pPr>
            <a:r>
              <a:rPr lang="ko-KR" altLang="en-US" sz="1400" dirty="0" smtClean="0"/>
              <a:t>연관 관계와 의존 관계의 차이점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>
                <a:solidFill>
                  <a:srgbClr val="FF0000"/>
                </a:solidFill>
              </a:rPr>
              <a:t>의존 관계는 상대의 메서드를 가지고 있음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3">
              <a:defRPr/>
            </a:pPr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Repeater </a:t>
            </a:r>
            <a:r>
              <a:rPr lang="ko-KR" altLang="en-US" sz="1400" dirty="0" smtClean="0"/>
              <a:t>클래스의 메서드인 </a:t>
            </a:r>
            <a:r>
              <a:rPr lang="en-US" altLang="ko-KR" sz="1400" dirty="0" smtClean="0"/>
              <a:t>repeat() </a:t>
            </a:r>
            <a:r>
              <a:rPr lang="ko-KR" altLang="en-US" sz="1400" dirty="0" smtClean="0"/>
              <a:t>내부에서 클래스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객체를 생성해 메서드를 사용할 경우</a:t>
            </a:r>
            <a:endParaRPr lang="en-US" altLang="ko-KR" sz="1400" dirty="0" smtClean="0"/>
          </a:p>
          <a:p>
            <a:pPr lvl="4">
              <a:defRPr/>
            </a:pP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Repeater </a:t>
            </a:r>
            <a:r>
              <a:rPr lang="ko-KR" altLang="en-US" sz="1400" dirty="0" smtClean="0"/>
              <a:t>클래스는 클래스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Scan </a:t>
            </a:r>
            <a:r>
              <a:rPr lang="ko-KR" altLang="en-US" sz="1400" dirty="0" smtClean="0"/>
              <a:t>클래스를 지역 변수로 사용</a:t>
            </a:r>
            <a:endParaRPr lang="en-US" altLang="ko-KR" sz="1400" dirty="0"/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31" y="2708920"/>
            <a:ext cx="6858629" cy="364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7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10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7" name="내용 개체 틀 1"/>
          <p:cNvSpPr txBox="1">
            <a:spLocks noChangeArrowheads="1"/>
          </p:cNvSpPr>
          <p:nvPr/>
        </p:nvSpPr>
        <p:spPr>
          <a:xfrm>
            <a:off x="193675" y="652686"/>
            <a:ext cx="1242695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89" y="1128919"/>
            <a:ext cx="1982650" cy="5690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179" y="718894"/>
            <a:ext cx="3241070" cy="3731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449" y="4450210"/>
            <a:ext cx="3352800" cy="2505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666" y="5626694"/>
            <a:ext cx="1812426" cy="9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내용 개체 틀 1"/>
          <p:cNvSpPr txBox="1">
            <a:spLocks noChangeArrowheads="1"/>
          </p:cNvSpPr>
          <p:nvPr/>
        </p:nvSpPr>
        <p:spPr>
          <a:xfrm>
            <a:off x="260350" y="980728"/>
            <a:ext cx="1107440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Realization(</a:t>
            </a:r>
            <a:r>
              <a:rPr lang="ko-KR" altLang="en-US" dirty="0" smtClean="0"/>
              <a:t>실체화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특정 클래스에 기능을 추가하기 위해 메서드를 </a:t>
            </a:r>
            <a:r>
              <a:rPr lang="ko-KR" altLang="en-US" sz="1400" dirty="0" err="1" smtClean="0"/>
              <a:t>넣을때</a:t>
            </a:r>
            <a:r>
              <a:rPr lang="ko-KR" altLang="en-US" sz="1400" dirty="0" smtClean="0"/>
              <a:t> 하위 클래스가 상속을 무조건 받아야 하는 사태가 발생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인터페이스 클래스는 메서드의 공통 특성을 묶어 새로운 인터페이스 클래스를 만들고 공통의 이름을 붙임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이 클래스는 변수를 정의할 수 없고 추상 메서드를 가지며 이 메서드에 대한 구체적인 실현은 하위 클래스에서 구현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스테레오타입으로 </a:t>
            </a:r>
            <a:r>
              <a:rPr lang="en-US" altLang="ko-KR" sz="1400" dirty="0" smtClean="0"/>
              <a:t>&lt;&lt;&gt;&gt;</a:t>
            </a:r>
            <a:r>
              <a:rPr lang="ko-KR" altLang="en-US" sz="1400" dirty="0" smtClean="0"/>
              <a:t>를 사용하고 하위 클래스와의 연관은 일반화 관계와 다르게 점선으로 나타냄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화살표의 머리 부분은 하위 클래스에서 상위 클래스로 향하며 모양은 속이 빈 삼각형</a:t>
            </a:r>
            <a:endParaRPr lang="en-US" altLang="ko-KR" sz="1400" dirty="0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69" y="3048334"/>
            <a:ext cx="4044156" cy="359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9951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내용 개체 틀 1"/>
          <p:cNvSpPr txBox="1">
            <a:spLocks noChangeArrowheads="1"/>
          </p:cNvSpPr>
          <p:nvPr/>
        </p:nvSpPr>
        <p:spPr>
          <a:xfrm>
            <a:off x="260350" y="980728"/>
            <a:ext cx="1107440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Realization(</a:t>
            </a:r>
            <a:r>
              <a:rPr lang="ko-KR" altLang="en-US" dirty="0" smtClean="0"/>
              <a:t>실체화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1399321"/>
            <a:ext cx="939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인터페이스 </a:t>
            </a:r>
            <a:r>
              <a:rPr lang="ko-KR" altLang="en-US" b="1" dirty="0"/>
              <a:t>구현 </a:t>
            </a:r>
            <a:r>
              <a:rPr lang="en-US" altLang="ko-KR" b="1" dirty="0"/>
              <a:t>(Interface </a:t>
            </a:r>
            <a:r>
              <a:rPr lang="en-US" altLang="ko-KR" b="1" dirty="0" err="1"/>
              <a:t>Implimentation</a:t>
            </a:r>
            <a:r>
              <a:rPr lang="en-US" altLang="ko-KR" b="1" dirty="0"/>
              <a:t>)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실체화</a:t>
            </a:r>
            <a:r>
              <a:rPr lang="en-US" altLang="ko-KR" b="1" dirty="0" smtClean="0"/>
              <a:t> Realization(</a:t>
            </a:r>
            <a:r>
              <a:rPr lang="ko-KR" altLang="en-US" b="1" dirty="0"/>
              <a:t>실체화</a:t>
            </a:r>
            <a:r>
              <a:rPr lang="en-US" altLang="ko-KR" b="1" dirty="0" smtClean="0"/>
              <a:t>)</a:t>
            </a:r>
            <a:r>
              <a:rPr lang="ko-KR" altLang="en-US" b="1" dirty="0" err="1" smtClean="0"/>
              <a:t>라도고</a:t>
            </a:r>
            <a:r>
              <a:rPr lang="ko-KR" altLang="en-US" b="1" dirty="0" smtClean="0"/>
              <a:t> 함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Realization</a:t>
            </a:r>
            <a:r>
              <a:rPr lang="ko-KR" altLang="en-US" b="1" dirty="0" smtClean="0"/>
              <a:t>은 </a:t>
            </a:r>
            <a:r>
              <a:rPr lang="en-US" altLang="ko-KR" b="1" dirty="0" err="1" smtClean="0"/>
              <a:t>interfac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spec(</a:t>
            </a:r>
            <a:r>
              <a:rPr lang="ko-KR" altLang="en-US" b="1" dirty="0" smtClean="0"/>
              <a:t>명세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만 있는 </a:t>
            </a:r>
            <a:r>
              <a:rPr lang="ko-KR" altLang="en-US" b="1" dirty="0" err="1" smtClean="0"/>
              <a:t>메소드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오버라이딩</a:t>
            </a:r>
            <a:r>
              <a:rPr lang="ko-KR" altLang="en-US" b="1" dirty="0" smtClean="0"/>
              <a:t> 하여 실제 기능으로 구현 하는 것을 말 함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2479223"/>
            <a:ext cx="2600325" cy="36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393" y="2579906"/>
            <a:ext cx="61780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 </a:t>
            </a:r>
          </a:p>
          <a:p>
            <a:endParaRPr lang="ko-KR" altLang="en-US" sz="1600" dirty="0"/>
          </a:p>
          <a:p>
            <a:r>
              <a:rPr lang="en-US" altLang="ko-KR" sz="1600" dirty="0"/>
              <a:t>// interface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CheckLogic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public:</a:t>
            </a:r>
          </a:p>
          <a:p>
            <a:r>
              <a:rPr lang="en-US" altLang="ko-KR" sz="1600" dirty="0" smtClean="0"/>
              <a:t>     virtual </a:t>
            </a:r>
            <a:r>
              <a:rPr lang="en-US" altLang="ko-KR" sz="1600" dirty="0"/>
              <a:t>bool  </a:t>
            </a:r>
            <a:r>
              <a:rPr lang="en-US" altLang="ko-KR" sz="1600" dirty="0" err="1"/>
              <a:t>isTrue</a:t>
            </a:r>
            <a:r>
              <a:rPr lang="en-US" altLang="ko-KR" sz="1600" dirty="0"/>
              <a:t>()=0;</a:t>
            </a:r>
          </a:p>
          <a:p>
            <a:r>
              <a:rPr lang="en-US" altLang="ko-KR" sz="1600" dirty="0"/>
              <a:t>};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DateCheckLogic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CheckLogic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public:</a:t>
            </a:r>
          </a:p>
          <a:p>
            <a:r>
              <a:rPr lang="en-US" altLang="ko-KR" sz="1600" dirty="0" smtClean="0"/>
              <a:t>    // </a:t>
            </a:r>
            <a:r>
              <a:rPr lang="en-US" altLang="ko-KR" sz="1600" dirty="0"/>
              <a:t>override </a:t>
            </a:r>
          </a:p>
          <a:p>
            <a:r>
              <a:rPr lang="en-US" altLang="ko-KR" sz="1600" dirty="0" smtClean="0"/>
              <a:t>    virtual </a:t>
            </a:r>
            <a:r>
              <a:rPr lang="en-US" altLang="ko-KR" sz="1600" dirty="0"/>
              <a:t>bool  </a:t>
            </a:r>
            <a:r>
              <a:rPr lang="en-US" altLang="ko-KR" sz="1600" dirty="0" err="1"/>
              <a:t>isTrue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 smtClean="0"/>
              <a:t>         return </a:t>
            </a:r>
            <a:r>
              <a:rPr lang="en-US" altLang="ko-KR" sz="1600" dirty="0"/>
              <a:t>true;   // </a:t>
            </a:r>
            <a:r>
              <a:rPr lang="ko-KR" altLang="en-US" sz="1600" dirty="0" err="1"/>
              <a:t>체크로직을</a:t>
            </a:r>
            <a:r>
              <a:rPr lang="ko-KR" altLang="en-US" sz="1600" dirty="0"/>
              <a:t> 수행하여 </a:t>
            </a:r>
            <a:r>
              <a:rPr lang="en-US" altLang="ko-KR" sz="1600" dirty="0"/>
              <a:t>true/false</a:t>
            </a:r>
            <a:r>
              <a:rPr lang="ko-KR" altLang="en-US" sz="1600" dirty="0"/>
              <a:t>리턴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80" y="2800350"/>
            <a:ext cx="3705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12310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UML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63" y="912861"/>
            <a:ext cx="1094730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rgbClr val="6E767C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3200" b="1" dirty="0"/>
              <a:t>UML(Unified Modeling </a:t>
            </a:r>
            <a:r>
              <a:rPr lang="en-US" altLang="ko-KR" sz="3200" b="1" dirty="0" smtClean="0"/>
              <a:t>Language)</a:t>
            </a:r>
          </a:p>
          <a:p>
            <a:endParaRPr lang="en-US" altLang="ko-KR" sz="2400" b="1" dirty="0"/>
          </a:p>
          <a:p>
            <a:r>
              <a:rPr lang="en-US" altLang="ko-KR" dirty="0" smtClean="0"/>
              <a:t>• </a:t>
            </a:r>
            <a:r>
              <a:rPr lang="en-US" altLang="ko-KR" b="1" dirty="0" smtClean="0"/>
              <a:t>UML</a:t>
            </a:r>
            <a:r>
              <a:rPr lang="ko-KR" altLang="en-US" b="1" dirty="0"/>
              <a:t>이란 </a:t>
            </a:r>
            <a:r>
              <a:rPr lang="en-US" altLang="ko-KR" b="1" dirty="0"/>
              <a:t>Unified Modeling Language</a:t>
            </a:r>
            <a:r>
              <a:rPr lang="ko-KR" altLang="en-US" b="1" dirty="0"/>
              <a:t>의 약자로 </a:t>
            </a:r>
            <a:r>
              <a:rPr lang="en-US" altLang="ko-KR" b="1" dirty="0"/>
              <a:t>1997</a:t>
            </a:r>
            <a:r>
              <a:rPr lang="ko-KR" altLang="en-US" b="1" dirty="0"/>
              <a:t>년 </a:t>
            </a:r>
            <a:r>
              <a:rPr lang="en-US" altLang="ko-KR" b="1" dirty="0"/>
              <a:t>OMG(Object </a:t>
            </a:r>
            <a:r>
              <a:rPr lang="en-US" altLang="ko-KR" b="1" dirty="0" err="1" smtClean="0"/>
              <a:t>ManagementGroup</a:t>
            </a:r>
            <a:r>
              <a:rPr lang="en-US" altLang="ko-KR" b="1" dirty="0"/>
              <a:t>)</a:t>
            </a:r>
            <a:r>
              <a:rPr lang="ko-KR" altLang="en-US" b="1" dirty="0"/>
              <a:t>에서 </a:t>
            </a:r>
            <a:r>
              <a:rPr lang="ko-KR" altLang="en-US" b="1" dirty="0" smtClean="0"/>
              <a:t>표준으로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 </a:t>
            </a:r>
            <a:r>
              <a:rPr lang="ko-KR" altLang="en-US" b="1" dirty="0"/>
              <a:t>채택한 통합모델링언어</a:t>
            </a:r>
            <a:endParaRPr lang="ko-KR" altLang="en-US" dirty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모델을 만드는 </a:t>
            </a:r>
            <a:r>
              <a:rPr lang="ko-KR" altLang="en-US" dirty="0" err="1"/>
              <a:t>표준언어</a:t>
            </a:r>
            <a:endParaRPr lang="ko-KR" altLang="en-US" dirty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모델이란 </a:t>
            </a:r>
            <a:r>
              <a:rPr lang="ko-KR" altLang="en-US" dirty="0"/>
              <a:t>것은 어떤 것을 실제로 만들 때 이렇게 만들면 잘 작동할지 미리 검증해 보는 것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dirty="0">
                <a:solidFill>
                  <a:srgbClr val="6E767C"/>
                </a:solidFill>
                <a:ea typeface="Noto Sans CJK KR Bold" panose="020B0800000000000000" pitchFamily="34" charset="-127"/>
              </a:rPr>
              <a:t> </a:t>
            </a:r>
            <a:r>
              <a:rPr lang="en-US" altLang="ko-KR" sz="2400" b="1" dirty="0" smtClean="0"/>
              <a:t>UML</a:t>
            </a:r>
            <a:r>
              <a:rPr lang="ko-KR" altLang="en-US" sz="2400" b="1" dirty="0"/>
              <a:t>을 사용하는 유형</a:t>
            </a:r>
          </a:p>
          <a:p>
            <a:r>
              <a:rPr lang="en-US" altLang="ko-KR" dirty="0" smtClean="0"/>
              <a:t>  1) </a:t>
            </a:r>
            <a:r>
              <a:rPr lang="ko-KR" altLang="en-US" b="1" dirty="0" smtClean="0"/>
              <a:t>다른 </a:t>
            </a:r>
            <a:r>
              <a:rPr lang="ko-KR" altLang="en-US" b="1" dirty="0"/>
              <a:t>사람들과의 의사소통 또는 설계 논의</a:t>
            </a:r>
            <a:endParaRPr lang="ko-KR" altLang="en-US" dirty="0"/>
          </a:p>
          <a:p>
            <a:r>
              <a:rPr lang="en-US" altLang="ko-KR" dirty="0" smtClean="0"/>
              <a:t>  2)</a:t>
            </a:r>
            <a:r>
              <a:rPr lang="en-US" altLang="ko-KR" dirty="0"/>
              <a:t> </a:t>
            </a:r>
            <a:r>
              <a:rPr lang="ko-KR" altLang="en-US" b="1" dirty="0" smtClean="0"/>
              <a:t>전체 </a:t>
            </a:r>
            <a:r>
              <a:rPr lang="ko-KR" altLang="en-US" b="1" dirty="0"/>
              <a:t>시스템의 구조 및 클래스의 의존성 파악</a:t>
            </a:r>
            <a:endParaRPr lang="ko-KR" altLang="en-US" dirty="0"/>
          </a:p>
          <a:p>
            <a:r>
              <a:rPr lang="en-US" altLang="ko-KR" dirty="0" smtClean="0"/>
              <a:t>  3)</a:t>
            </a:r>
            <a:r>
              <a:rPr lang="en-US" altLang="ko-KR" dirty="0"/>
              <a:t> </a:t>
            </a:r>
            <a:r>
              <a:rPr lang="ko-KR" altLang="en-US" b="1" dirty="0" smtClean="0"/>
              <a:t>유지보수를 </a:t>
            </a:r>
            <a:r>
              <a:rPr lang="ko-KR" altLang="en-US" b="1" dirty="0"/>
              <a:t>위한 설계의 </a:t>
            </a:r>
            <a:r>
              <a:rPr lang="en-US" altLang="ko-KR" b="1" dirty="0"/>
              <a:t>back-end </a:t>
            </a:r>
            <a:r>
              <a:rPr lang="ko-KR" altLang="en-US" b="1" dirty="0"/>
              <a:t>문서</a:t>
            </a:r>
            <a:endParaRPr lang="ko-KR" altLang="en-US" dirty="0"/>
          </a:p>
          <a:p>
            <a:r>
              <a:rPr lang="en-US" altLang="ko-KR" dirty="0" smtClean="0"/>
              <a:t>  • UML</a:t>
            </a:r>
            <a:r>
              <a:rPr lang="ko-KR" altLang="en-US" dirty="0"/>
              <a:t>을 그리는데 가장 좋은 도구는 종이와 펜이라는 말이 있듯이 습관적으로 만드는 </a:t>
            </a:r>
            <a:r>
              <a:rPr lang="ko-KR" altLang="en-US" dirty="0" smtClean="0"/>
              <a:t>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   아니라 </a:t>
            </a:r>
            <a:r>
              <a:rPr lang="ko-KR" altLang="en-US" dirty="0"/>
              <a:t>필요에 의해 만드는 것이 가장 좋은 것 </a:t>
            </a:r>
            <a:r>
              <a:rPr lang="ko-KR" altLang="en-US" dirty="0" smtClean="0"/>
              <a:t>같다</a:t>
            </a:r>
            <a:r>
              <a:rPr lang="en-US" altLang="ko-KR" dirty="0"/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6E767C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7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5" name="내용 개체 틀 1"/>
          <p:cNvSpPr txBox="1">
            <a:spLocks noChangeArrowheads="1"/>
          </p:cNvSpPr>
          <p:nvPr/>
        </p:nvSpPr>
        <p:spPr>
          <a:xfrm>
            <a:off x="295275" y="1011238"/>
            <a:ext cx="1207770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인터페이스 분리 원칙 </a:t>
            </a:r>
            <a:r>
              <a:rPr lang="en-US" altLang="ko-KR" dirty="0" smtClean="0"/>
              <a:t>(ISP)</a:t>
            </a:r>
          </a:p>
          <a:p>
            <a:pPr lvl="1">
              <a:defRPr/>
            </a:pPr>
            <a:r>
              <a:rPr lang="ko-KR" altLang="en-US" dirty="0" smtClean="0"/>
              <a:t>학사관리 클래스의 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원칙 위반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학사관리 클래스에 많은 메서드가 있고 이 메서드를 학생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직원이 사용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학생이 사용하는 것은 수강신청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과 </a:t>
            </a:r>
            <a:r>
              <a:rPr lang="ko-KR" altLang="en-US" sz="1400" dirty="0" err="1" smtClean="0"/>
              <a:t>성적조회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뿐인데 사용하지 않는 다른 </a:t>
            </a:r>
            <a:r>
              <a:rPr lang="ko-KR" altLang="en-US" sz="1400" dirty="0" err="1" smtClean="0"/>
              <a:t>메서드와도</a:t>
            </a:r>
            <a:r>
              <a:rPr lang="ko-KR" altLang="en-US" sz="1400" dirty="0" smtClean="0"/>
              <a:t> 연관 관계를 맺고 있음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직원과 교수도 마찬가지로 사용하지 않는 메서드와 연관 관계를 맺고 있음</a:t>
            </a:r>
            <a:endParaRPr lang="en-US" altLang="ko-KR" sz="1400" dirty="0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3097213"/>
            <a:ext cx="5464336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7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1"/>
                </a:solidFill>
              </a:rPr>
              <a:t>   클래스 </a:t>
            </a:r>
            <a:r>
              <a:rPr lang="ko-KR" altLang="en-US" sz="2400" dirty="0">
                <a:solidFill>
                  <a:schemeClr val="bg1"/>
                </a:solidFill>
              </a:rPr>
              <a:t>간의 관계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내용 개체 틀 1"/>
          <p:cNvSpPr txBox="1">
            <a:spLocks noChangeArrowheads="1"/>
          </p:cNvSpPr>
          <p:nvPr/>
        </p:nvSpPr>
        <p:spPr>
          <a:xfrm>
            <a:off x="295275" y="1011238"/>
            <a:ext cx="11439525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인터페이스 분리 원칙 </a:t>
            </a:r>
            <a:r>
              <a:rPr lang="en-US" altLang="ko-KR" dirty="0" smtClean="0"/>
              <a:t>(ISP)</a:t>
            </a:r>
          </a:p>
          <a:p>
            <a:pPr lvl="1">
              <a:defRPr/>
            </a:pPr>
            <a:r>
              <a:rPr lang="ko-KR" altLang="en-US" dirty="0" smtClean="0"/>
              <a:t>학사관리 클래스의 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원칙 적용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클래스 다이어그램에서는 사용자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직원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별로 인터페이스를 분리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각 사용자는 오직 자신이 필요로 하는 메서드와 연관되어 있고 다른 메서드와는 관계가 없음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학생 인터페이스의 수강신청</a:t>
            </a:r>
            <a:r>
              <a:rPr lang="en-US" altLang="ko-KR" sz="1400" dirty="0" smtClean="0"/>
              <a:t>(), </a:t>
            </a:r>
            <a:r>
              <a:rPr lang="ko-KR" altLang="en-US" sz="1400" dirty="0" err="1" smtClean="0"/>
              <a:t>성적조회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의 구현은 학사관리 클래스에 그대로 남아 있음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‘단일 책임 </a:t>
            </a:r>
            <a:r>
              <a:rPr lang="ko-KR" altLang="en-US" sz="1400" dirty="0" err="1" smtClean="0"/>
              <a:t>원칙’과</a:t>
            </a:r>
            <a:r>
              <a:rPr lang="ko-KR" altLang="en-US" sz="1400" dirty="0" smtClean="0"/>
              <a:t> 혼동해서는 안됨</a:t>
            </a:r>
            <a:endParaRPr lang="en-US" altLang="ko-KR" sz="1400" dirty="0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141663"/>
            <a:ext cx="612140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순차 다이어그램 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pic>
        <p:nvPicPr>
          <p:cNvPr id="1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738" y="3394168"/>
            <a:ext cx="12731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888" y="4660993"/>
            <a:ext cx="1216025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1"/>
          <p:cNvSpPr txBox="1">
            <a:spLocks noChangeArrowheads="1"/>
          </p:cNvSpPr>
          <p:nvPr/>
        </p:nvSpPr>
        <p:spPr>
          <a:xfrm>
            <a:off x="295275" y="1011238"/>
            <a:ext cx="8642350" cy="5472112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순차 다이어그램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순차 다이어그램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실행 시점에 객체들이 어떻게 상호 동작하는지를 메시지 순서에 초점을 맞춰 나타낸 것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어떠한 작업이 객체 간에 발생하는지를 시간 순서에 따라 쉽게 파악할 수 있음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순차 다이어그램의 구성요소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객체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순차 다이어그램에서 객체는 메시지를 보내고 받는 것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클래스명’으로</a:t>
            </a:r>
            <a:r>
              <a:rPr lang="ko-KR" altLang="en-US" dirty="0" smtClean="0"/>
              <a:t> 나타내며 한쪽은 생략할 수 있음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객체 생명선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객체의 생존 기간을 나타내며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표시는 객체가 소멸하는 시점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위에서 아래로 내려가는 점선으로 나타냄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생명선을 따라 나타나는 직사각형은 활성 구간으로 객체의 메서드가 실행되고 있음을 나타냄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구간의 길이는 메서드 의 실행 시간을 나타냄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활성 구간은 반드시 존재하는 것은 아니며 생략 가능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55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순차 다이어그램 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14" name="내용 개체 틀 1"/>
          <p:cNvSpPr txBox="1">
            <a:spLocks noChangeArrowheads="1"/>
          </p:cNvSpPr>
          <p:nvPr/>
        </p:nvSpPr>
        <p:spPr>
          <a:xfrm>
            <a:off x="295274" y="1011238"/>
            <a:ext cx="11506201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순차 다이어그램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순차 다이어그램의 구성요소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재귀 메시지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수신 객체가 자신의 메서드를 호출할 때 사용</a:t>
            </a:r>
            <a:endParaRPr lang="en-US" altLang="ko-KR" sz="1400" dirty="0" smtClean="0"/>
          </a:p>
          <a:p>
            <a:pPr lvl="3">
              <a:defRPr/>
            </a:pPr>
            <a:endParaRPr lang="en-US" altLang="ko-KR" sz="1400" dirty="0" smtClean="0"/>
          </a:p>
          <a:p>
            <a:pPr marL="1371600" lvl="3" indent="0">
              <a:buNone/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답신 메시지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호출 메서드의 결과를 반환할 때 사용한다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점선과 속이 채워진 삼각형으로 나타냄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순차 다이어그램의 작성 과정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시나리오 정의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수정사항이 많이 발생할 우려가 있으므로 시나리오를 명확히 정의한 후에 그것을 토대로 순차 다이어그램을 작성</a:t>
            </a:r>
            <a:endParaRPr lang="en-US" altLang="ko-KR" sz="1400" dirty="0" smtClean="0"/>
          </a:p>
          <a:p>
            <a:pPr lvl="3">
              <a:defRPr/>
            </a:pPr>
            <a:endParaRPr lang="en-US" altLang="ko-KR" sz="100" dirty="0" smtClean="0"/>
          </a:p>
          <a:p>
            <a:pPr lvl="2">
              <a:defRPr/>
            </a:pPr>
            <a:r>
              <a:rPr lang="ko-KR" altLang="en-US" dirty="0" smtClean="0"/>
              <a:t>다이어그램과 시나리오의 </a:t>
            </a:r>
            <a:r>
              <a:rPr lang="en-US" altLang="ko-KR" dirty="0" smtClean="0"/>
              <a:t>1 : 1 </a:t>
            </a:r>
            <a:r>
              <a:rPr lang="ko-KR" altLang="en-US" dirty="0" smtClean="0"/>
              <a:t>대응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하나의 이벤트에 여러 개의 시나리오가 나올 경우 시나리오마다 각각의 다이어그램으로 표현</a:t>
            </a:r>
            <a:endParaRPr lang="en-US" altLang="ko-KR" sz="1400" dirty="0" smtClean="0"/>
          </a:p>
          <a:p>
            <a:pPr lvl="3">
              <a:defRPr/>
            </a:pPr>
            <a:endParaRPr lang="en-US" altLang="ko-KR" sz="100" dirty="0" smtClean="0"/>
          </a:p>
          <a:p>
            <a:pPr lvl="2">
              <a:defRPr/>
            </a:pPr>
            <a:r>
              <a:rPr lang="ko-KR" altLang="en-US" dirty="0" smtClean="0"/>
              <a:t>시나리오 분할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하나의 이벤트가 너무 길면 시나리오를 여러 개로 나누어 작성하는 것이 좋음</a:t>
            </a:r>
            <a:endParaRPr lang="en-US" altLang="ko-KR" sz="1400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/>
          </a:p>
        </p:txBody>
      </p:sp>
      <p:pic>
        <p:nvPicPr>
          <p:cNvPr id="1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490788"/>
            <a:ext cx="4524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3667125"/>
            <a:ext cx="1314450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5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순차 다이어그램 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11" name="내용 개체 틀 1"/>
          <p:cNvSpPr txBox="1">
            <a:spLocks noChangeArrowheads="1"/>
          </p:cNvSpPr>
          <p:nvPr/>
        </p:nvSpPr>
        <p:spPr>
          <a:xfrm>
            <a:off x="295275" y="1011238"/>
            <a:ext cx="864235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mtClean="0"/>
              <a:t>순차 다이어그램</a:t>
            </a:r>
            <a:endParaRPr lang="en-US" altLang="ko-KR" smtClean="0"/>
          </a:p>
          <a:p>
            <a:pPr lvl="1">
              <a:defRPr/>
            </a:pPr>
            <a:r>
              <a:rPr lang="ko-KR" altLang="en-US" smtClean="0"/>
              <a:t>순차 다이어그램의 작성 과정</a:t>
            </a:r>
            <a:endParaRPr lang="en-US" altLang="ko-KR" smtClean="0"/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1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379663"/>
            <a:ext cx="522922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7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참고 자료  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11" name="내용 개체 틀 1"/>
          <p:cNvSpPr txBox="1">
            <a:spLocks noChangeArrowheads="1"/>
          </p:cNvSpPr>
          <p:nvPr/>
        </p:nvSpPr>
        <p:spPr>
          <a:xfrm>
            <a:off x="295275" y="1011238"/>
            <a:ext cx="8642350" cy="547211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  <a:defRPr/>
            </a:pPr>
            <a:r>
              <a:rPr lang="ko-KR" altLang="en-US" sz="2000" dirty="0" smtClean="0"/>
              <a:t>쉽게 배우는 소프트웨어 공학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한빛미디어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  <a:defRPr/>
            </a:pPr>
            <a:r>
              <a:rPr lang="en-US" altLang="ko-KR" sz="2000" dirty="0"/>
              <a:t> </a:t>
            </a:r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>
                <a:hlinkClick r:id="rId3"/>
              </a:rPr>
              <a:t>www.nextree.co.kr/p6753</a:t>
            </a:r>
            <a:r>
              <a:rPr lang="en-US" altLang="ko-KR" sz="2000" smtClean="0">
                <a:hlinkClick r:id="rId3"/>
              </a:rPr>
              <a:t>/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92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739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pic>
        <p:nvPicPr>
          <p:cNvPr id="4" name="Picture 2" descr="https://oopy.lazyrockets.com/api/v2/notion/image?src=https%3A%2F%2Fs3-us-west-2.amazonaws.com%2Fsecure.notion-static.com%2Fe6350c5b-e5fe-496d-af9c-d9b039831d46%2FUntitled.png&amp;blockId=a1c098e7-96b3-4b6b-a3f6-63d51d09d4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02" y="1291011"/>
            <a:ext cx="6091573" cy="323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2">
            <a:extLst>
              <a:ext uri="{FF2B5EF4-FFF2-40B4-BE49-F238E27FC236}">
                <a16:creationId xmlns:a16="http://schemas.microsoft.com/office/drawing/2014/main" id="{61061B4A-3D35-C013-6CD1-8C584BCB4AE1}"/>
              </a:ext>
            </a:extLst>
          </p:cNvPr>
          <p:cNvSpPr/>
          <p:nvPr/>
        </p:nvSpPr>
        <p:spPr>
          <a:xfrm>
            <a:off x="667604" y="4676775"/>
            <a:ext cx="10364543" cy="2083494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defRPr/>
            </a:pPr>
            <a:r>
              <a:rPr lang="en-US" altLang="ko-KR" sz="1400" dirty="0" smtClean="0">
                <a:solidFill>
                  <a:prstClr val="black"/>
                </a:solidFill>
              </a:rPr>
              <a:t>- UML</a:t>
            </a:r>
            <a:r>
              <a:rPr lang="ko-KR" altLang="en-US" sz="1400" dirty="0">
                <a:solidFill>
                  <a:prstClr val="black"/>
                </a:solidFill>
              </a:rPr>
              <a:t>은 구조 다이어그램 </a:t>
            </a:r>
            <a:r>
              <a:rPr lang="en-US" altLang="ko-KR" sz="1400" dirty="0">
                <a:solidFill>
                  <a:prstClr val="black"/>
                </a:solidFill>
              </a:rPr>
              <a:t>7</a:t>
            </a:r>
            <a:r>
              <a:rPr lang="ko-KR" altLang="en-US" sz="1400" dirty="0">
                <a:solidFill>
                  <a:prstClr val="black"/>
                </a:solidFill>
              </a:rPr>
              <a:t>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행위 다이어그램 </a:t>
            </a:r>
            <a:r>
              <a:rPr lang="en-US" altLang="ko-KR" sz="1400" dirty="0">
                <a:solidFill>
                  <a:prstClr val="black"/>
                </a:solidFill>
              </a:rPr>
              <a:t>7</a:t>
            </a:r>
            <a:r>
              <a:rPr lang="ko-KR" altLang="en-US" sz="1400" dirty="0">
                <a:solidFill>
                  <a:prstClr val="black"/>
                </a:solidFill>
              </a:rPr>
              <a:t>개로 총 </a:t>
            </a:r>
            <a:r>
              <a:rPr lang="en-US" altLang="ko-KR" sz="1400" dirty="0">
                <a:solidFill>
                  <a:prstClr val="black"/>
                </a:solidFill>
              </a:rPr>
              <a:t>14</a:t>
            </a:r>
            <a:r>
              <a:rPr lang="ko-KR" altLang="en-US" sz="1400" dirty="0">
                <a:solidFill>
                  <a:prstClr val="black"/>
                </a:solidFill>
              </a:rPr>
              <a:t>종류의 다이어그램이 </a:t>
            </a:r>
            <a:r>
              <a:rPr lang="ko-KR" altLang="en-US" sz="1400" dirty="0" smtClean="0">
                <a:solidFill>
                  <a:prstClr val="black"/>
                </a:solidFill>
              </a:rPr>
              <a:t>있다</a:t>
            </a:r>
            <a:r>
              <a:rPr lang="en-US" altLang="ko-KR" sz="1400" dirty="0">
                <a:solidFill>
                  <a:prstClr val="black"/>
                </a:solidFill>
              </a:rPr>
              <a:t>. </a:t>
            </a:r>
          </a:p>
          <a:p>
            <a:pPr lvl="1" algn="just">
              <a:defRPr/>
            </a:pPr>
            <a:r>
              <a:rPr lang="en-US" altLang="ko-KR" sz="1400" dirty="0" smtClean="0">
                <a:solidFill>
                  <a:prstClr val="black"/>
                </a:solidFill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</a:rPr>
              <a:t>구조 다이어그램</a:t>
            </a:r>
            <a:r>
              <a:rPr lang="en-US" altLang="ko-KR" sz="1400" dirty="0" smtClean="0">
                <a:solidFill>
                  <a:prstClr val="black"/>
                </a:solidFill>
              </a:rPr>
              <a:t>: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시스템의 개념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관계 등의 측면에서 요소들을 나타내고 각 요소들의 정적인 면을 보기 위한 </a:t>
            </a:r>
            <a:r>
              <a:rPr lang="ko-KR" altLang="en-US" sz="1400" dirty="0" smtClean="0">
                <a:solidFill>
                  <a:prstClr val="black"/>
                </a:solidFill>
              </a:rPr>
              <a:t>것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1" algn="just">
              <a:defRPr/>
            </a:pPr>
            <a:r>
              <a:rPr lang="en-US" altLang="ko-KR" sz="1400" dirty="0" smtClean="0">
                <a:solidFill>
                  <a:prstClr val="black"/>
                </a:solidFill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</a:rPr>
              <a:t>행위 다이어그램</a:t>
            </a:r>
            <a:r>
              <a:rPr lang="en-US" altLang="ko-KR" sz="1400" dirty="0" smtClean="0">
                <a:solidFill>
                  <a:prstClr val="black"/>
                </a:solidFill>
              </a:rPr>
              <a:t>: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각 요소들 혹은 요소들간의 변화나 흐름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주고받는 데이터 등의 동작을 보기 위한 </a:t>
            </a:r>
            <a:r>
              <a:rPr lang="ko-KR" altLang="en-US" sz="1400" dirty="0" smtClean="0">
                <a:solidFill>
                  <a:prstClr val="black"/>
                </a:solidFill>
              </a:rPr>
              <a:t>것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</a:p>
          <a:p>
            <a:pPr lvl="1" algn="just">
              <a:defRPr/>
            </a:pPr>
            <a:r>
              <a:rPr lang="en-US" altLang="ko-KR" sz="1400" dirty="0" smtClean="0">
                <a:solidFill>
                  <a:prstClr val="black"/>
                </a:solidFill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</a:rPr>
              <a:t>클래스 다이어그램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1" algn="just"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(1)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구조 다이어그램에 </a:t>
            </a:r>
            <a:r>
              <a:rPr lang="ko-KR" altLang="en-US" sz="1400" dirty="0" smtClean="0">
                <a:solidFill>
                  <a:prstClr val="black"/>
                </a:solidFill>
              </a:rPr>
              <a:t>해당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 algn="just">
              <a:defRPr/>
            </a:pPr>
            <a:r>
              <a:rPr lang="ko-KR" altLang="en-US" sz="1400" dirty="0" smtClean="0">
                <a:solidFill>
                  <a:prstClr val="black"/>
                </a:solidFill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</a:rPr>
              <a:t>(2) </a:t>
            </a:r>
            <a:r>
              <a:rPr lang="ko-KR" altLang="en-US" sz="1400" dirty="0" smtClean="0">
                <a:solidFill>
                  <a:prstClr val="black"/>
                </a:solidFill>
              </a:rPr>
              <a:t>클래스 </a:t>
            </a:r>
            <a:r>
              <a:rPr lang="ko-KR" altLang="en-US" sz="1400" dirty="0">
                <a:solidFill>
                  <a:prstClr val="black"/>
                </a:solidFill>
              </a:rPr>
              <a:t>다이어그램은 클래스 내부의 정적인 내용이나 클래스 사이의 관계를 표기하는 다이어그램으로 시스템의 </a:t>
            </a:r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sz="1400" dirty="0" smtClean="0">
                <a:solidFill>
                  <a:prstClr val="black"/>
                </a:solidFill>
              </a:rPr>
              <a:t>         </a:t>
            </a:r>
            <a:r>
              <a:rPr lang="ko-KR" altLang="en-US" sz="1400" dirty="0" smtClean="0">
                <a:solidFill>
                  <a:prstClr val="black"/>
                </a:solidFill>
              </a:rPr>
              <a:t>일부 </a:t>
            </a:r>
            <a:r>
              <a:rPr lang="ko-KR" altLang="en-US" sz="1400" dirty="0">
                <a:solidFill>
                  <a:prstClr val="black"/>
                </a:solidFill>
              </a:rPr>
              <a:t>또는 전체의 구조를 나타낼 수 </a:t>
            </a:r>
            <a:r>
              <a:rPr lang="ko-KR" altLang="en-US" sz="1400" dirty="0" smtClean="0">
                <a:solidFill>
                  <a:prstClr val="black"/>
                </a:solidFill>
              </a:rPr>
              <a:t>있다</a:t>
            </a:r>
            <a:r>
              <a:rPr lang="en-US" altLang="ko-KR" sz="1400" dirty="0">
                <a:solidFill>
                  <a:prstClr val="black"/>
                </a:solidFill>
              </a:rPr>
              <a:t>. </a:t>
            </a:r>
          </a:p>
          <a:p>
            <a:pPr lvl="1" algn="just">
              <a:defRPr/>
            </a:pPr>
            <a:r>
              <a:rPr lang="ko-KR" altLang="en-US" sz="1400" dirty="0" smtClean="0">
                <a:solidFill>
                  <a:prstClr val="black"/>
                </a:solidFill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</a:rPr>
              <a:t>(3) </a:t>
            </a:r>
            <a:r>
              <a:rPr lang="ko-KR" altLang="en-US" sz="1400" dirty="0" smtClean="0">
                <a:solidFill>
                  <a:prstClr val="black"/>
                </a:solidFill>
              </a:rPr>
              <a:t>의존 </a:t>
            </a:r>
            <a:r>
              <a:rPr lang="ko-KR" altLang="en-US" sz="1400" dirty="0">
                <a:solidFill>
                  <a:prstClr val="black"/>
                </a:solidFill>
              </a:rPr>
              <a:t>관계를 명확히 보게 해주며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순환 의존이 발생하는 지점을 찾아내서 어떻게 이 순환 고리를 깨는 것이 </a:t>
            </a:r>
            <a:r>
              <a:rPr lang="en-US" altLang="ko-KR" sz="1400" dirty="0" smtClean="0">
                <a:solidFill>
                  <a:prstClr val="black"/>
                </a:solidFill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</a:rPr>
            </a:br>
            <a:r>
              <a:rPr lang="en-US" altLang="ko-KR" sz="1400" dirty="0" smtClean="0">
                <a:solidFill>
                  <a:prstClr val="black"/>
                </a:solidFill>
              </a:rPr>
              <a:t>     </a:t>
            </a:r>
            <a:r>
              <a:rPr lang="ko-KR" altLang="en-US" sz="1400" dirty="0" smtClean="0">
                <a:solidFill>
                  <a:prstClr val="black"/>
                </a:solidFill>
              </a:rPr>
              <a:t>가장 </a:t>
            </a:r>
            <a:r>
              <a:rPr lang="ko-KR" altLang="en-US" sz="1400" dirty="0">
                <a:solidFill>
                  <a:prstClr val="black"/>
                </a:solidFill>
              </a:rPr>
              <a:t>좋은지 결정할 수 있게 </a:t>
            </a:r>
            <a:r>
              <a:rPr lang="ko-KR" altLang="en-US" sz="1400" dirty="0" smtClean="0">
                <a:solidFill>
                  <a:prstClr val="black"/>
                </a:solidFill>
              </a:rPr>
              <a:t>해준다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52" y="967816"/>
            <a:ext cx="95723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/>
              <a:t>Diagram 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6E767C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4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930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7" name="내용 개체 틀 1"/>
          <p:cNvSpPr txBox="1">
            <a:spLocks noChangeArrowheads="1"/>
          </p:cNvSpPr>
          <p:nvPr/>
        </p:nvSpPr>
        <p:spPr>
          <a:xfrm>
            <a:off x="482333" y="973138"/>
            <a:ext cx="11430000" cy="5472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소프트웨어의 기본 구성 단위인 시스템에서 사용하는 클래스를 정의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클래스들이 서로 어떻게 연결되어 있고 어떤 역할을 하는지 다이어그램으로 표현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묶어 놓은 것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세 칸의 직사각형 모양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첫 번째 칸에는 클래스 이름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두 번째 칸에는 클래스의 속성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마지막 칸은 클래스가 제공하는 기능인 메서드를 나타냄</a:t>
            </a:r>
            <a:endParaRPr lang="en-US" altLang="ko-KR" dirty="0"/>
          </a:p>
        </p:txBody>
      </p:sp>
      <p:pic>
        <p:nvPicPr>
          <p:cNvPr id="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183" y="2947988"/>
            <a:ext cx="304856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5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534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9" name="내용 개체 틀 1"/>
          <p:cNvSpPr txBox="1">
            <a:spLocks noChangeArrowheads="1"/>
          </p:cNvSpPr>
          <p:nvPr/>
        </p:nvSpPr>
        <p:spPr>
          <a:xfrm>
            <a:off x="380999" y="820738"/>
            <a:ext cx="11896725" cy="45227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클래스 이름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클래스는 다른 클래스와 구별되는 유일한 이름을 가짐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이름에 명사나 명사구를 사용하며 두 단어를 사용할 때는 붙여 쓰되 각 단어의 첫 글자는 대문자로 씀</a:t>
            </a:r>
            <a:endParaRPr lang="en-US" altLang="ko-KR" sz="1400" dirty="0" smtClean="0"/>
          </a:p>
          <a:p>
            <a:pPr lvl="3">
              <a:defRPr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복수형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소유격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형용사는 가급적 쓰지 않음</a:t>
            </a:r>
            <a:endParaRPr lang="en-US" altLang="ko-KR" sz="1400" dirty="0" smtClean="0"/>
          </a:p>
          <a:p>
            <a:pPr lvl="3">
              <a:defRPr/>
            </a:pPr>
            <a:endParaRPr lang="en-US" altLang="ko-KR" sz="100" dirty="0" smtClean="0"/>
          </a:p>
          <a:p>
            <a:pPr lvl="2">
              <a:defRPr/>
            </a:pPr>
            <a:r>
              <a:rPr lang="ko-KR" altLang="en-US" dirty="0" smtClean="0"/>
              <a:t>속성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400" dirty="0" smtClean="0"/>
              <a:t>클래스가 갖는 정적인 특성</a:t>
            </a:r>
            <a:endParaRPr lang="en-US" altLang="ko-KR" sz="1400" dirty="0" smtClean="0"/>
          </a:p>
          <a:p>
            <a:pPr lvl="3">
              <a:defRPr/>
            </a:pPr>
            <a:r>
              <a:rPr lang="ko-KR" altLang="en-US" sz="1400" dirty="0" smtClean="0"/>
              <a:t>속성의 이름은 소문자로 나타내며 두 단어를 사용 할 때는 두 번째 단어의 첫 글자는 대문자로 씀</a:t>
            </a:r>
            <a:endParaRPr lang="en-US" altLang="ko-KR" sz="1400" dirty="0" smtClean="0"/>
          </a:p>
          <a:p>
            <a:pPr lvl="3">
              <a:defRPr/>
            </a:pPr>
            <a:endParaRPr lang="en-US" altLang="ko-KR" sz="100" dirty="0" smtClean="0"/>
          </a:p>
          <a:p>
            <a:pPr lvl="2">
              <a:defRPr/>
            </a:pPr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500" dirty="0" smtClean="0"/>
              <a:t>클래스가 외부의 다른 객체에게 제공할 서비스와 기능</a:t>
            </a:r>
            <a:endParaRPr lang="en-US" altLang="ko-KR" sz="1500" dirty="0" smtClean="0"/>
          </a:p>
          <a:p>
            <a:pPr lvl="3">
              <a:defRPr/>
            </a:pPr>
            <a:r>
              <a:rPr lang="ko-KR" altLang="en-US" sz="1500" dirty="0" smtClean="0"/>
              <a:t>외부 클래스는 메서드를 통해 해당 클래스에 접근할 수 있음</a:t>
            </a:r>
            <a:endParaRPr lang="en-US" altLang="ko-KR" sz="1500" dirty="0" smtClean="0"/>
          </a:p>
          <a:p>
            <a:pPr lvl="3">
              <a:defRPr/>
            </a:pPr>
            <a:r>
              <a:rPr lang="ko-KR" altLang="en-US" sz="1500" dirty="0" smtClean="0"/>
              <a:t>외부에서 이 기능을 요구하는지에 따라 메서드로 도출할지 판단</a:t>
            </a:r>
            <a:endParaRPr lang="en-US" altLang="ko-KR" sz="1500" dirty="0" smtClean="0"/>
          </a:p>
          <a:p>
            <a:pPr lvl="3">
              <a:defRPr/>
            </a:pPr>
            <a:endParaRPr lang="en-US" altLang="ko-KR" sz="100" dirty="0" smtClean="0"/>
          </a:p>
          <a:p>
            <a:pPr lvl="2">
              <a:defRPr/>
            </a:pPr>
            <a:r>
              <a:rPr lang="ko-KR" altLang="en-US" dirty="0" smtClean="0"/>
              <a:t>가시성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sz="1500" dirty="0" smtClean="0"/>
              <a:t>속성과 메서드의 접근 권한을 지정하는 방식</a:t>
            </a:r>
            <a:endParaRPr lang="en-US" altLang="ko-KR" sz="1500" dirty="0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03" y="4819651"/>
            <a:ext cx="5500447" cy="167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1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1682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8672" y="845896"/>
            <a:ext cx="102317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1. Class </a:t>
            </a:r>
            <a:r>
              <a:rPr lang="en-US" altLang="ko-KR" b="1" dirty="0"/>
              <a:t>Diagram </a:t>
            </a:r>
            <a:r>
              <a:rPr lang="ko-KR" altLang="en-US" b="1" dirty="0" smtClean="0"/>
              <a:t>요소</a:t>
            </a:r>
            <a:r>
              <a:rPr lang="en-US" altLang="ko-KR" b="1" dirty="0" smtClean="0"/>
              <a:t>(Element)</a:t>
            </a:r>
            <a:br>
              <a:rPr lang="en-US" altLang="ko-KR" b="1" dirty="0" smtClean="0"/>
            </a:br>
            <a:r>
              <a:rPr lang="en-US" altLang="ko-KR" b="1" dirty="0" smtClean="0"/>
              <a:t>1) Class</a:t>
            </a:r>
            <a:endParaRPr lang="en-US" altLang="ko-KR" b="1" dirty="0"/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클래스는 </a:t>
            </a:r>
            <a:r>
              <a:rPr lang="ko-KR" altLang="en-US" sz="1600" dirty="0"/>
              <a:t>보통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compartment(</a:t>
            </a:r>
            <a:r>
              <a:rPr lang="ko-KR" altLang="en-US" sz="1600" dirty="0"/>
              <a:t>구획</a:t>
            </a:r>
            <a:r>
              <a:rPr lang="en-US" altLang="ko-KR" sz="1600" dirty="0"/>
              <a:t>)</a:t>
            </a:r>
            <a:r>
              <a:rPr lang="ko-KR" altLang="en-US" sz="1600" dirty="0"/>
              <a:t>으로 나누어 클래스의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기능을 </a:t>
            </a:r>
            <a:r>
              <a:rPr lang="ko-KR" altLang="en-US" sz="1600" dirty="0" smtClean="0"/>
              <a:t>표기</a:t>
            </a:r>
            <a:r>
              <a:rPr lang="ko-KR" altLang="en-US" sz="1600" dirty="0"/>
              <a:t>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속성과 </a:t>
            </a:r>
            <a:r>
              <a:rPr lang="ko-KR" altLang="en-US" sz="1600" dirty="0"/>
              <a:t>기능은 옵션으로 생략이 가능하지만 이름은 필수로 </a:t>
            </a:r>
            <a:r>
              <a:rPr lang="ko-KR" altLang="en-US" sz="1600" dirty="0" smtClean="0"/>
              <a:t>명시해야 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/>
              <a:t>클래스의 세부사항들을 상세하게 적는 것이 유용할 때도 있지만</a:t>
            </a:r>
            <a:r>
              <a:rPr lang="en-US" altLang="ko-KR" sz="1600" dirty="0"/>
              <a:t>, UML </a:t>
            </a:r>
            <a:r>
              <a:rPr lang="ko-KR" altLang="en-US" sz="1600" dirty="0"/>
              <a:t>다이어그램은 필드나 메서드를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모두 </a:t>
            </a:r>
            <a:r>
              <a:rPr lang="ko-KR" altLang="en-US" sz="1600" dirty="0"/>
              <a:t>선언하는 곳이 아니기 때문에 다이어그램을 그리는 목적에 필요한 것만 사용하는 것이 </a:t>
            </a:r>
            <a:r>
              <a:rPr lang="ko-KR" altLang="en-US" sz="1600" dirty="0" smtClean="0"/>
              <a:t>좋다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01" y="2882308"/>
            <a:ext cx="3471877" cy="24947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59" y="2882308"/>
            <a:ext cx="4975208" cy="28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7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5792" y="843276"/>
            <a:ext cx="102317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6E767C"/>
                </a:solidFill>
                <a:ea typeface="Noto Sans CJK KR Bold" panose="020B0800000000000000" pitchFamily="34" charset="-127"/>
              </a:rPr>
              <a:t> </a:t>
            </a:r>
            <a:r>
              <a:rPr lang="en-US" altLang="ko-KR" sz="2200" dirty="0" smtClean="0">
                <a:solidFill>
                  <a:srgbClr val="6E767C"/>
                </a:solidFill>
                <a:ea typeface="Noto Sans CJK KR Bold" panose="020B0800000000000000" pitchFamily="34" charset="-127"/>
              </a:rPr>
              <a:t> </a:t>
            </a:r>
            <a:r>
              <a:rPr lang="en-US" altLang="ko-KR" b="1" dirty="0" smtClean="0">
                <a:solidFill>
                  <a:srgbClr val="6E767C"/>
                </a:solidFill>
                <a:ea typeface="Noto Sans CJK KR Bold" panose="020B0800000000000000" pitchFamily="34" charset="-127"/>
              </a:rPr>
              <a:t>2) </a:t>
            </a:r>
            <a:r>
              <a:rPr lang="en-US" altLang="ko-KR" b="1" dirty="0" smtClean="0"/>
              <a:t>Class Stereo Type</a:t>
            </a:r>
            <a:endParaRPr lang="en-US" altLang="ko-KR" b="1" dirty="0"/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-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스테레오 타입이란 </a:t>
            </a:r>
            <a:r>
              <a:rPr lang="en-US" altLang="ko-KR" sz="1400" dirty="0"/>
              <a:t>UML</a:t>
            </a:r>
            <a:r>
              <a:rPr lang="ko-KR" altLang="en-US" sz="1400" dirty="0"/>
              <a:t>에서 제공하는 기본 요소 외에 추가적인 </a:t>
            </a:r>
            <a:r>
              <a:rPr lang="ko-KR" altLang="en-US" sz="1400" dirty="0" err="1"/>
              <a:t>확장요소를</a:t>
            </a:r>
            <a:r>
              <a:rPr lang="ko-KR" altLang="en-US" sz="1400" dirty="0"/>
              <a:t> 나타내는 것으로 쌍 꺾쇠와 비슷하게 생긴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길러멧</a:t>
            </a:r>
            <a:r>
              <a:rPr lang="en-US" altLang="ko-KR" sz="1400" dirty="0"/>
              <a:t>(guillemet, « ») </a:t>
            </a:r>
            <a:r>
              <a:rPr lang="ko-KR" altLang="en-US" sz="1400" dirty="0"/>
              <a:t>사이에 </a:t>
            </a:r>
            <a:r>
              <a:rPr lang="ko-KR" altLang="en-US" sz="1400" dirty="0" smtClean="0"/>
              <a:t>적는다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이 </a:t>
            </a:r>
            <a:r>
              <a:rPr lang="ko-KR" altLang="en-US" sz="1400" dirty="0" err="1"/>
              <a:t>길러멧이란</a:t>
            </a:r>
            <a:r>
              <a:rPr lang="ko-KR" altLang="en-US" sz="1400" dirty="0"/>
              <a:t> 기호는 쌍 꺾쇠와는 좀 다른 것으로 폰트 크기보다 </a:t>
            </a:r>
            <a:r>
              <a:rPr lang="ko-KR" altLang="en-US" sz="1400" dirty="0" smtClean="0"/>
              <a:t>작다</a:t>
            </a:r>
            <a:r>
              <a:rPr lang="en-US" altLang="ko-KR" sz="1400" dirty="0"/>
              <a:t>. </a:t>
            </a:r>
            <a:r>
              <a:rPr lang="ko-KR" altLang="en-US" sz="1400" dirty="0"/>
              <a:t>종이나 화이트보드에 그릴 때는 상관없지만 </a:t>
            </a:r>
            <a:r>
              <a:rPr lang="ko-KR" altLang="en-US" sz="1400" dirty="0" smtClean="0"/>
              <a:t>공식적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인 </a:t>
            </a:r>
            <a:r>
              <a:rPr lang="ko-KR" altLang="en-US" sz="1400" dirty="0"/>
              <a:t>문서라면 이 기호를 구분해서 사용하는 것이 좋을 것 </a:t>
            </a:r>
            <a:r>
              <a:rPr lang="ko-KR" altLang="en-US" sz="1400" dirty="0" smtClean="0"/>
              <a:t>같다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99" y="2295939"/>
            <a:ext cx="241935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9479" y="2391675"/>
            <a:ext cx="4184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interface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CheckLogic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public:</a:t>
            </a:r>
          </a:p>
          <a:p>
            <a:r>
              <a:rPr lang="en-US" altLang="ko-KR" dirty="0" smtClean="0"/>
              <a:t>    virtual </a:t>
            </a:r>
            <a:r>
              <a:rPr lang="en-US" altLang="ko-KR" dirty="0"/>
              <a:t>bool  </a:t>
            </a:r>
            <a:r>
              <a:rPr lang="en-US" altLang="ko-KR" dirty="0" err="1"/>
              <a:t>isTrue</a:t>
            </a:r>
            <a:r>
              <a:rPr lang="en-US" altLang="ko-KR" dirty="0"/>
              <a:t>()=0;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1661" y="1997765"/>
            <a:ext cx="411253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interface</a:t>
            </a:r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CheckLogic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         virtual </a:t>
            </a:r>
            <a:r>
              <a:rPr lang="en-US" altLang="ko-KR" sz="1200" dirty="0"/>
              <a:t>bool  </a:t>
            </a:r>
            <a:r>
              <a:rPr lang="en-US" altLang="ko-KR" sz="1200" dirty="0" err="1"/>
              <a:t>isTrue</a:t>
            </a:r>
            <a:r>
              <a:rPr lang="en-US" altLang="ko-KR" sz="1200" dirty="0"/>
              <a:t>()=0;</a:t>
            </a:r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DateCheckLogic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CheckLogic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         // </a:t>
            </a:r>
            <a:r>
              <a:rPr lang="en-US" altLang="ko-KR" sz="1200" dirty="0"/>
              <a:t>override </a:t>
            </a:r>
          </a:p>
          <a:p>
            <a:r>
              <a:rPr lang="en-US" altLang="ko-KR" sz="1200" dirty="0" smtClean="0"/>
              <a:t>         virtual </a:t>
            </a:r>
            <a:r>
              <a:rPr lang="en-US" altLang="ko-KR" sz="1200" dirty="0"/>
              <a:t>bool  </a:t>
            </a:r>
            <a:r>
              <a:rPr lang="en-US" altLang="ko-KR" sz="1200" dirty="0" err="1"/>
              <a:t>isTrue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                return </a:t>
            </a:r>
            <a:r>
              <a:rPr lang="en-US" altLang="ko-KR" sz="1200" dirty="0"/>
              <a:t>true;   // </a:t>
            </a:r>
            <a:r>
              <a:rPr lang="ko-KR" altLang="en-US" sz="1200" dirty="0" err="1"/>
              <a:t>체크로직을</a:t>
            </a:r>
            <a:r>
              <a:rPr lang="ko-KR" altLang="en-US" sz="1200" dirty="0"/>
              <a:t> 수행하여 </a:t>
            </a:r>
            <a:r>
              <a:rPr lang="en-US" altLang="ko-KR" sz="1200" dirty="0"/>
              <a:t>true/false</a:t>
            </a:r>
            <a:r>
              <a:rPr lang="ko-KR" altLang="en-US" sz="1200" dirty="0"/>
              <a:t>리턴</a:t>
            </a:r>
          </a:p>
          <a:p>
            <a:r>
              <a:rPr lang="ko-KR" altLang="en-US" sz="1200" dirty="0" smtClean="0"/>
              <a:t>        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main(void)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DateCheckLogic</a:t>
            </a:r>
            <a:r>
              <a:rPr lang="en-US" altLang="ko-KR" sz="1200" dirty="0"/>
              <a:t>* d = new </a:t>
            </a:r>
            <a:r>
              <a:rPr lang="en-US" altLang="ko-KR" sz="1200" dirty="0" err="1"/>
              <a:t>DateCheckLogic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"true: " &lt;&lt; d-&gt;</a:t>
            </a:r>
            <a:r>
              <a:rPr lang="en-US" altLang="ko-KR" sz="1200" dirty="0" err="1"/>
              <a:t>isTrue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22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">
            <a:extLst>
              <a:ext uri="{FF2B5EF4-FFF2-40B4-BE49-F238E27FC236}">
                <a16:creationId xmlns:a16="http://schemas.microsoft.com/office/drawing/2014/main" id="{370388E7-BE88-DD3A-660C-6743293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6178"/>
            <a:ext cx="12192000" cy="461653"/>
          </a:xfrm>
          <a:prstGeom prst="rect">
            <a:avLst/>
          </a:prstGeom>
          <a:gradFill flip="none" rotWithShape="1">
            <a:gsLst>
              <a:gs pos="0">
                <a:srgbClr val="00377A"/>
              </a:gs>
              <a:gs pos="34000">
                <a:srgbClr val="00377A"/>
              </a:gs>
              <a:gs pos="100000">
                <a:srgbClr val="DCEDFC"/>
              </a:gs>
            </a:gsLst>
            <a:lin ang="0" scaled="1"/>
            <a:tileRect/>
          </a:gradFill>
          <a:ln>
            <a:noFill/>
          </a:ln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클래스 </a:t>
            </a:r>
            <a:r>
              <a:rPr lang="ko-KR" altLang="en-US" sz="2400" dirty="0" smtClean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  <a:cs typeface="Arial" charset="0"/>
              </a:rPr>
              <a:t>다이어그램</a:t>
            </a:r>
            <a:endParaRPr lang="ko-KR" altLang="en-US" sz="1400" dirty="0">
              <a:solidFill>
                <a:schemeClr val="bg1"/>
              </a:solidFill>
              <a:latin typeface="NanumGothic" pitchFamily="2" charset="-127"/>
              <a:ea typeface="NanumGothic" pitchFamily="2" charset="-127"/>
              <a:cs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4069" y="873421"/>
            <a:ext cx="1147307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-apple-system"/>
              </a:rPr>
              <a:t>C++</a:t>
            </a:r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의 </a:t>
            </a:r>
            <a:r>
              <a:rPr lang="en-US" altLang="ko-KR" sz="2000" b="1" dirty="0" smtClean="0">
                <a:solidFill>
                  <a:srgbClr val="FF0000"/>
                </a:solidFill>
                <a:latin typeface="-apple-system"/>
              </a:rPr>
              <a:t>interface</a:t>
            </a:r>
            <a:endParaRPr lang="ko-KR" altLang="en-US" sz="2000" dirty="0">
              <a:solidFill>
                <a:srgbClr val="FF0000"/>
              </a:solidFill>
              <a:latin typeface="-apple-system"/>
            </a:endParaRPr>
          </a:p>
          <a:p>
            <a:r>
              <a:rPr lang="ko-KR" altLang="en-US" sz="1600" dirty="0">
                <a:solidFill>
                  <a:srgbClr val="222222"/>
                </a:solidFill>
                <a:latin typeface="-apple-system"/>
              </a:rPr>
              <a:t>사실 </a:t>
            </a:r>
            <a:r>
              <a:rPr lang="en-US" altLang="ko-KR" sz="1600" dirty="0" err="1">
                <a:solidFill>
                  <a:srgbClr val="222222"/>
                </a:solidFill>
                <a:latin typeface="-apple-system"/>
              </a:rPr>
              <a:t>c++</a:t>
            </a:r>
            <a:r>
              <a:rPr lang="ko-KR" altLang="en-US" sz="1600" dirty="0">
                <a:solidFill>
                  <a:srgbClr val="222222"/>
                </a:solidFill>
                <a:latin typeface="-apple-system"/>
              </a:rPr>
              <a:t>에는 </a:t>
            </a:r>
            <a:r>
              <a:rPr lang="en-US" altLang="ko-KR" sz="1600" dirty="0" smtClean="0">
                <a:solidFill>
                  <a:srgbClr val="222222"/>
                </a:solidFill>
                <a:latin typeface="-apple-system"/>
              </a:rPr>
              <a:t>interface</a:t>
            </a:r>
            <a:r>
              <a:rPr lang="ko-KR" altLang="en-US" sz="1600" dirty="0" smtClean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-apple-system"/>
              </a:rPr>
              <a:t>라는 키워드가 </a:t>
            </a:r>
            <a:r>
              <a:rPr lang="ko-KR" altLang="en-US" sz="1600" dirty="0" smtClean="0">
                <a:solidFill>
                  <a:srgbClr val="222222"/>
                </a:solidFill>
                <a:latin typeface="-apple-system"/>
              </a:rPr>
              <a:t>없다</a:t>
            </a:r>
            <a:r>
              <a:rPr lang="en-US" altLang="ko-KR" sz="1600" dirty="0">
                <a:solidFill>
                  <a:srgbClr val="222222"/>
                </a:solidFill>
                <a:latin typeface="-apple-system"/>
              </a:rPr>
              <a:t>. Java</a:t>
            </a:r>
            <a:r>
              <a:rPr lang="ko-KR" altLang="en-US" sz="1600" dirty="0">
                <a:solidFill>
                  <a:srgbClr val="222222"/>
                </a:solidFill>
                <a:latin typeface="-apple-system"/>
              </a:rPr>
              <a:t>는 </a:t>
            </a:r>
            <a:r>
              <a:rPr lang="en-US" altLang="ko-KR" sz="1600" dirty="0" smtClean="0">
                <a:solidFill>
                  <a:srgbClr val="222222"/>
                </a:solidFill>
                <a:latin typeface="-apple-system"/>
              </a:rPr>
              <a:t>interface</a:t>
            </a:r>
            <a:r>
              <a:rPr lang="ko-KR" altLang="en-US" sz="1600" dirty="0" smtClean="0">
                <a:solidFill>
                  <a:srgbClr val="222222"/>
                </a:solidFill>
                <a:latin typeface="-apple-system"/>
              </a:rPr>
              <a:t>라는 </a:t>
            </a:r>
            <a:r>
              <a:rPr lang="ko-KR" altLang="en-US" sz="1600" dirty="0">
                <a:solidFill>
                  <a:srgbClr val="222222"/>
                </a:solidFill>
                <a:latin typeface="-apple-system"/>
              </a:rPr>
              <a:t>키워드를 사용하는 것이 있고 또한 </a:t>
            </a:r>
            <a:r>
              <a:rPr lang="en-US" altLang="ko-KR" sz="1600" dirty="0">
                <a:solidFill>
                  <a:srgbClr val="222222"/>
                </a:solidFill>
                <a:latin typeface="-apple-system"/>
              </a:rPr>
              <a:t>abstract</a:t>
            </a:r>
            <a:r>
              <a:rPr lang="ko-KR" altLang="en-US" sz="1600" dirty="0">
                <a:solidFill>
                  <a:srgbClr val="222222"/>
                </a:solidFill>
                <a:latin typeface="-apple-system"/>
              </a:rPr>
              <a:t>라는 키워드를 사용하여 추상 클래스를 </a:t>
            </a:r>
            <a:r>
              <a:rPr lang="ko-KR" altLang="en-US" sz="1600" dirty="0" smtClean="0">
                <a:solidFill>
                  <a:srgbClr val="222222"/>
                </a:solidFill>
                <a:latin typeface="-apple-system"/>
              </a:rPr>
              <a:t>정의한다</a:t>
            </a:r>
            <a:r>
              <a:rPr lang="en-US" altLang="ko-KR" sz="1600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r>
              <a:rPr lang="en-US" altLang="ko-KR" sz="16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ko-KR" altLang="en-US" sz="1600" dirty="0" smtClean="0">
                <a:solidFill>
                  <a:srgbClr val="222222"/>
                </a:solidFill>
                <a:latin typeface="-apple-system"/>
              </a:rPr>
              <a:t>하지만 </a:t>
            </a:r>
            <a:r>
              <a:rPr lang="en-US" altLang="ko-KR" sz="1600" dirty="0" err="1">
                <a:solidFill>
                  <a:srgbClr val="222222"/>
                </a:solidFill>
                <a:latin typeface="-apple-system"/>
              </a:rPr>
              <a:t>c++</a:t>
            </a:r>
            <a:r>
              <a:rPr lang="ko-KR" altLang="en-US" sz="1600" dirty="0">
                <a:solidFill>
                  <a:srgbClr val="222222"/>
                </a:solidFill>
                <a:latin typeface="-apple-system"/>
              </a:rPr>
              <a:t>은 그러한 키워드는 없고 개념만 가지고 있는 </a:t>
            </a:r>
            <a:r>
              <a:rPr lang="ko-KR" altLang="en-US" sz="1600" dirty="0" smtClean="0">
                <a:solidFill>
                  <a:srgbClr val="222222"/>
                </a:solidFill>
                <a:latin typeface="-apple-system"/>
              </a:rPr>
              <a:t>상태다</a:t>
            </a:r>
            <a:endParaRPr lang="en-US" altLang="ko-KR" sz="1600" dirty="0" smtClean="0">
              <a:solidFill>
                <a:srgbClr val="222222"/>
              </a:solidFill>
              <a:latin typeface="-apple-system"/>
            </a:endParaRPr>
          </a:p>
          <a:p>
            <a:r>
              <a:rPr lang="ko-KR" altLang="en-US" b="1" dirty="0"/>
              <a:t>인터페이스의 개념은 클래스 안에 있는 함수들이 </a:t>
            </a:r>
            <a:r>
              <a:rPr lang="ko-KR" altLang="en-US" b="1" dirty="0">
                <a:solidFill>
                  <a:srgbClr val="FF0000"/>
                </a:solidFill>
              </a:rPr>
              <a:t>전부 순수 가상함수로만 </a:t>
            </a:r>
            <a:r>
              <a:rPr lang="ko-KR" altLang="en-US" b="1" dirty="0"/>
              <a:t>이루어져 </a:t>
            </a:r>
            <a:r>
              <a:rPr lang="ko-KR" altLang="en-US" b="1" dirty="0" smtClean="0"/>
              <a:t>있다</a:t>
            </a:r>
            <a:r>
              <a:rPr lang="en-US" altLang="ko-KR" b="1" dirty="0"/>
              <a:t>.</a:t>
            </a:r>
            <a:endParaRPr lang="ko-KR" altLang="en-US" sz="1600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435" y="2484783"/>
            <a:ext cx="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105" y="2166731"/>
            <a:ext cx="661110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/**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인터페이스</a:t>
            </a:r>
            <a:r>
              <a:rPr lang="en-US" altLang="ko-KR" sz="1600" dirty="0">
                <a:solidFill>
                  <a:srgbClr val="FF0000"/>
                </a:solidFill>
              </a:rPr>
              <a:t>: class</a:t>
            </a:r>
            <a:r>
              <a:rPr lang="ko-KR" altLang="en-US" sz="1600" dirty="0">
                <a:solidFill>
                  <a:srgbClr val="FF0000"/>
                </a:solidFill>
              </a:rPr>
              <a:t>내의 함수가 전부 </a:t>
            </a:r>
            <a:r>
              <a:rPr lang="en-US" altLang="ko-KR" sz="1600" dirty="0">
                <a:solidFill>
                  <a:srgbClr val="FF0000"/>
                </a:solidFill>
              </a:rPr>
              <a:t>virtual</a:t>
            </a:r>
            <a:r>
              <a:rPr lang="ko-KR" altLang="en-US" sz="1600" dirty="0">
                <a:solidFill>
                  <a:srgbClr val="FF0000"/>
                </a:solidFill>
              </a:rPr>
              <a:t>함수로 되어있다</a:t>
            </a:r>
          </a:p>
          <a:p>
            <a:r>
              <a:rPr lang="ko-KR" altLang="en-US" sz="1600" dirty="0"/>
              <a:t>이런 인터페이스를 상속을 할 경우 아래의 자식 클래스들은 </a:t>
            </a:r>
          </a:p>
          <a:p>
            <a:r>
              <a:rPr lang="ko-KR" altLang="en-US" sz="1600" dirty="0"/>
              <a:t>무조건 저 두 함수를 오버라이딩을 해줘야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이러한 인터페이스를 만드는 이유는 단지 뼈대만 만들어주고 </a:t>
            </a:r>
          </a:p>
          <a:p>
            <a:r>
              <a:rPr lang="ko-KR" altLang="en-US" sz="1600" dirty="0"/>
              <a:t>나머지의 살은 프로그래머 너가 알아서 </a:t>
            </a:r>
            <a:r>
              <a:rPr lang="ko-KR" altLang="en-US" sz="1600" dirty="0" err="1"/>
              <a:t>붙혀라</a:t>
            </a:r>
            <a:r>
              <a:rPr lang="ko-KR" altLang="en-US" sz="1600" dirty="0"/>
              <a:t> 라는 형식으로 </a:t>
            </a:r>
          </a:p>
          <a:p>
            <a:r>
              <a:rPr lang="ko-KR" altLang="en-US" sz="1600" dirty="0"/>
              <a:t>만들었다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통해 좀더 클래스가 깔끔하게 </a:t>
            </a:r>
            <a:r>
              <a:rPr lang="ko-KR" altLang="en-US" sz="1600" dirty="0" err="1"/>
              <a:t>보여줄수</a:t>
            </a:r>
            <a:r>
              <a:rPr lang="ko-KR" altLang="en-US" sz="1600" dirty="0"/>
              <a:t> 있으며 </a:t>
            </a:r>
            <a:r>
              <a:rPr lang="ko-KR" altLang="en-US" sz="1600" dirty="0" err="1"/>
              <a:t>가독성</a:t>
            </a:r>
            <a:r>
              <a:rPr lang="ko-KR" altLang="en-US" sz="1600" dirty="0"/>
              <a:t> 또한 </a:t>
            </a:r>
            <a:r>
              <a:rPr lang="ko-KR" altLang="en-US" sz="1600" dirty="0" smtClean="0"/>
              <a:t>증가함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*/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class A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virtual void Say() = 0; // </a:t>
            </a:r>
            <a:r>
              <a:rPr lang="ko-KR" altLang="en-US" dirty="0">
                <a:solidFill>
                  <a:srgbClr val="FF0000"/>
                </a:solidFill>
              </a:rPr>
              <a:t>순수 가상 함수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-US" altLang="ko-KR" dirty="0">
                <a:solidFill>
                  <a:srgbClr val="FF0000"/>
                </a:solidFill>
              </a:rPr>
              <a:t>virtual Ho() = 0</a:t>
            </a:r>
            <a:r>
              <a:rPr lang="en-US" altLang="ko-KR" dirty="0" smtClean="0">
                <a:solidFill>
                  <a:srgbClr val="FF0000"/>
                </a:solidFill>
              </a:rPr>
              <a:t>;        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순수 가상 함수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2415</Words>
  <Application>Microsoft Office PowerPoint</Application>
  <PresentationFormat>와이드스크린</PresentationFormat>
  <Paragraphs>561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NanumGothic</vt:lpstr>
      <vt:lpstr>-apple-system</vt:lpstr>
      <vt:lpstr>inherit</vt:lpstr>
      <vt:lpstr>굴림</vt:lpstr>
      <vt:lpstr>Calibri Light</vt:lpstr>
      <vt:lpstr>맑은 고딕</vt:lpstr>
      <vt:lpstr>Wingdings</vt:lpstr>
      <vt:lpstr>se-nanumgothic</vt:lpstr>
      <vt:lpstr>Noto Sans CJK KR Bold</vt:lpstr>
      <vt:lpstr>Calibri</vt:lpstr>
      <vt:lpstr>Arial</vt:lpstr>
      <vt:lpstr>NANUMGOTHIC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김명은</dc:creator>
  <cp:lastModifiedBy>micosoft</cp:lastModifiedBy>
  <cp:revision>157</cp:revision>
  <dcterms:created xsi:type="dcterms:W3CDTF">2023-03-28T13:03:16Z</dcterms:created>
  <dcterms:modified xsi:type="dcterms:W3CDTF">2024-01-08T04:15:02Z</dcterms:modified>
</cp:coreProperties>
</file>