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261" r:id="rId14"/>
    <p:sldId id="326" r:id="rId15"/>
    <p:sldId id="340" r:id="rId16"/>
    <p:sldId id="327" r:id="rId17"/>
    <p:sldId id="352" r:id="rId18"/>
    <p:sldId id="351" r:id="rId19"/>
    <p:sldId id="328" r:id="rId20"/>
    <p:sldId id="353" r:id="rId21"/>
    <p:sldId id="342" r:id="rId22"/>
    <p:sldId id="366" r:id="rId23"/>
    <p:sldId id="345" r:id="rId24"/>
    <p:sldId id="343" r:id="rId25"/>
    <p:sldId id="355" r:id="rId26"/>
    <p:sldId id="346" r:id="rId27"/>
    <p:sldId id="367" r:id="rId28"/>
    <p:sldId id="344" r:id="rId29"/>
    <p:sldId id="348" r:id="rId30"/>
    <p:sldId id="349" r:id="rId31"/>
    <p:sldId id="357" r:id="rId32"/>
    <p:sldId id="358" r:id="rId33"/>
    <p:sldId id="347" r:id="rId34"/>
    <p:sldId id="359" r:id="rId35"/>
    <p:sldId id="360" r:id="rId36"/>
    <p:sldId id="361" r:id="rId37"/>
    <p:sldId id="329" r:id="rId38"/>
    <p:sldId id="363" r:id="rId39"/>
    <p:sldId id="364" r:id="rId40"/>
    <p:sldId id="332" r:id="rId41"/>
    <p:sldId id="365" r:id="rId42"/>
    <p:sldId id="36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115" d="100"/>
          <a:sy n="115" d="100"/>
        </p:scale>
        <p:origin x="9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9D03-9E70-4544-A426-E6FD0AB32495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8A0E19-1F37-41A7-AF21-59B6F50B4A9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C5B-8D53-4B1F-8C65-16FCBFC0FF6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163-94C9-4911-9F1B-32931343353B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ED86AD-F980-4377-B939-03874F11430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AB96E0-2F70-48BA-956D-17C3B70B1F7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51B0-94B9-4A6E-9C45-57EBA0AAF27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B6DE2-680B-47BF-AF22-387882E5B17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9F28E0-0CCB-420F-9995-39F4905AB1FC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4–3 </a:t>
            </a:r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</a:t>
            </a:r>
            <a:r>
              <a:rPr lang="en-US" altLang="ko-KR" sz="1200" b="1" dirty="0" smtClean="0"/>
              <a:t>Circle() </a:t>
            </a:r>
            <a:r>
              <a:rPr lang="en-US" altLang="ko-KR" sz="1200" b="1" dirty="0"/>
              <a:t>}; 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Circle </a:t>
            </a:r>
            <a:r>
              <a:rPr lang="ko-KR" altLang="en-US" sz="1200" dirty="0" smtClean="0"/>
              <a:t>배열 </a:t>
            </a:r>
            <a:r>
              <a:rPr lang="ko-KR" altLang="en-US" sz="1200" dirty="0"/>
              <a:t>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배열을 초기화하는 다른 방식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Circle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843318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628800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628800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3624" y="2348879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</a:t>
            </a:r>
            <a:r>
              <a:rPr lang="fr-FR" altLang="ko-KR" sz="1200" dirty="0" smtClean="0">
                <a:solidFill>
                  <a:schemeClr val="tx1"/>
                </a:solidFill>
              </a:rPr>
              <a:t>= </a:t>
            </a:r>
          </a:p>
          <a:p>
            <a:r>
              <a:rPr lang="fr-FR" altLang="ko-KR" sz="1200" dirty="0" smtClean="0">
                <a:solidFill>
                  <a:schemeClr val="tx1"/>
                </a:solidFill>
              </a:rPr>
              <a:t>     { </a:t>
            </a:r>
            <a:r>
              <a:rPr lang="fr-FR" altLang="ko-KR" sz="1200" dirty="0">
                <a:solidFill>
                  <a:schemeClr val="tx1"/>
                </a:solidFill>
              </a:rPr>
              <a:t>{ Circle(1), Circle(2), Circle(3) </a:t>
            </a:r>
            <a:r>
              <a:rPr lang="fr-FR" altLang="ko-KR" sz="12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</a:t>
            </a:r>
            <a:r>
              <a:rPr lang="fr-FR" altLang="ko-KR" sz="1200" dirty="0" smtClean="0">
                <a:solidFill>
                  <a:schemeClr val="tx1"/>
                </a:solidFill>
              </a:rPr>
              <a:t>      { </a:t>
            </a:r>
            <a:r>
              <a:rPr lang="fr-FR" altLang="ko-KR" sz="1200" dirty="0">
                <a:solidFill>
                  <a:schemeClr val="tx1"/>
                </a:solidFill>
              </a:rPr>
              <a:t>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580112" y="2348880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선언을 통해 필요한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양의 메모리는 배열 선언을 통해 할당</a:t>
            </a:r>
            <a:endParaRPr lang="en-US" altLang="ko-KR" dirty="0" smtClean="0"/>
          </a:p>
          <a:p>
            <a:r>
              <a:rPr lang="ko-KR" altLang="en-US" dirty="0" smtClean="0"/>
              <a:t>동적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양이 예측되지 않는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작성시 할당 받을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중에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메모리에서 할당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힙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으로부터 할당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힙은</a:t>
            </a:r>
            <a:r>
              <a:rPr lang="ko-KR" altLang="en-US" dirty="0"/>
              <a:t> 운영체제가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실행을 시작 시킬 때 동적 할당 공간으로 준 </a:t>
            </a:r>
            <a:r>
              <a:rPr lang="ko-KR" altLang="en-US" dirty="0" smtClean="0"/>
              <a:t>메모리 공간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동적 메모리 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()/free() </a:t>
            </a:r>
            <a:r>
              <a:rPr lang="ko-KR" altLang="en-US" dirty="0" smtClean="0"/>
              <a:t>라이브러리 함수 사용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배열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생성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메모리로부터 객체를 위한 메모리 할당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할당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</a:t>
            </a:r>
            <a:r>
              <a:rPr lang="ko-KR" altLang="en-US" dirty="0" smtClean="0"/>
              <a:t>로 할당 받은 메모리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객체의 동적 소멸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 뒤 객체를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반환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4501" y="233319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73358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</a:t>
            </a:r>
            <a:r>
              <a:rPr lang="ko-KR" altLang="en-US" dirty="0" smtClean="0"/>
              <a:t>정수형 공간의 동적 할당 및 반환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r>
              <a:rPr lang="ko-KR" altLang="en-US" sz="1000" dirty="0" smtClean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</a:t>
            </a:r>
            <a:r>
              <a:rPr lang="ko-KR" altLang="en-US" sz="1600" dirty="0" smtClean="0"/>
              <a:t>할당 받은 </a:t>
            </a:r>
            <a:r>
              <a:rPr lang="ko-KR" altLang="en-US" sz="1600" dirty="0"/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</a:t>
            </a:r>
            <a:r>
              <a:rPr lang="ko-KR" altLang="en-US" sz="1600" dirty="0" smtClean="0"/>
              <a:t>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312" y="1357960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</a:t>
            </a:r>
            <a:r>
              <a:rPr lang="ko-KR" altLang="en-US" dirty="0" smtClean="0"/>
              <a:t>정수형 배열의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644" y="1484784"/>
            <a:ext cx="424847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입력할 정수의 개수는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정수의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if(n &lt;= 0) return 0;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*p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정수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if(!p)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메모리를 할당할 수 없습니다</a:t>
            </a:r>
            <a:r>
              <a:rPr lang="en-US" altLang="ko-KR" sz="1200" dirty="0"/>
              <a:t>.";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ko-KR" altLang="en-US" sz="1200" dirty="0"/>
              <a:t>키보드로부터 정수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 &lt;&lt; sum/n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메모리 반환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178102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개수를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동적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할당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받은 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객체에 대한 포인터를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객체의 배열을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메모리나 배열을 할당 받고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이용하여 반환할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동적으로 </a:t>
            </a:r>
            <a:r>
              <a:rPr lang="ko-KR" altLang="en-US" dirty="0" smtClean="0"/>
              <a:t>객체나 객체 배열을 할당 </a:t>
            </a:r>
            <a:r>
              <a:rPr lang="ko-KR" altLang="en-US" dirty="0"/>
              <a:t>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클래스를 이용하여 문자열을 다룰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할당 메모리 초기화 및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시 유의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err="1"/>
              <a:t>초깃값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 smtClean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 smtClean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Circle </a:t>
            </a:r>
            <a:r>
              <a:rPr lang="ko-KR" altLang="en-US" dirty="0" smtClean="0"/>
              <a:t>객체의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Circle </a:t>
            </a:r>
            <a:r>
              <a:rPr lang="en-US" altLang="ko-KR" sz="1200" dirty="0"/>
              <a:t>*p, *q;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new Circle;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q </a:t>
            </a:r>
            <a:r>
              <a:rPr lang="en-US" altLang="ko-KR" sz="1200" b="1" dirty="0"/>
              <a:t>= new Circle(30);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delete </a:t>
            </a:r>
            <a:r>
              <a:rPr lang="en-US" altLang="ko-KR" sz="1200" b="1" dirty="0"/>
              <a:t>p; </a:t>
            </a:r>
          </a:p>
          <a:p>
            <a:pPr defTabSz="180000"/>
            <a:r>
              <a:rPr lang="en-US" altLang="ko-KR" sz="1200" b="1" dirty="0" smtClean="0"/>
              <a:t>	delete </a:t>
            </a:r>
            <a:r>
              <a:rPr lang="en-US" altLang="ko-KR" sz="1200" b="1" dirty="0"/>
              <a:t>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 smtClean="0">
                <a:solidFill>
                  <a:schemeClr val="tx1"/>
                </a:solidFill>
              </a:rPr>
              <a:t>할 수 </a:t>
            </a:r>
            <a:r>
              <a:rPr lang="ko-KR" altLang="en-US" sz="1000" dirty="0">
                <a:solidFill>
                  <a:schemeClr val="tx1"/>
                </a:solidFill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4–8 Circle </a:t>
            </a:r>
            <a:r>
              <a:rPr lang="ko-KR" altLang="en-US" dirty="0" smtClean="0"/>
              <a:t>객체의 동적 생성과 반환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536" y="4156044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9992" y="1847721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3619214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420774" y="5517421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</a:t>
            </a:r>
            <a:r>
              <a:rPr lang="ko-KR" altLang="en-US" sz="1600" dirty="0" smtClean="0"/>
              <a:t>객체 배열을 반환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772816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</a:t>
            </a:r>
            <a:r>
              <a:rPr lang="en-US" altLang="ko-KR" sz="1200" dirty="0" smtClean="0"/>
              <a:t>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원소 객체의 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별도 실행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생성의 반대순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4-9 Circle</a:t>
            </a:r>
            <a:r>
              <a:rPr lang="ko-KR" altLang="en-US" dirty="0" smtClean="0"/>
              <a:t> 배열의 동적 생성 </a:t>
            </a:r>
            <a:r>
              <a:rPr lang="ko-KR" altLang="en-US" dirty="0"/>
              <a:t>및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원소 객체의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 원소 객체의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소멸자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~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808770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/>
              <a:t>count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4-10 </a:t>
            </a:r>
            <a:r>
              <a:rPr lang="ko-KR" altLang="en-US" dirty="0" smtClean="0"/>
              <a:t>객체 배열의 동적 생성과 반환 응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힙에</a:t>
            </a:r>
            <a:r>
              <a:rPr lang="ko-KR" altLang="en-US" sz="1600" dirty="0" smtClean="0">
                <a:solidFill>
                  <a:srgbClr val="FF0000"/>
                </a:solidFill>
              </a:rPr>
              <a:t> 반환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함수에 컴파일러에 의해 묵시적으로 삽입 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0597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객체에 대한 포인터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객체의 주소 값을 가지는 변수</a:t>
            </a:r>
            <a:endParaRPr lang="en-US" altLang="ko-KR" dirty="0" smtClean="0"/>
          </a:p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로 멤버를 접근할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객체포인터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&gt;radius=1;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 = radius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</a:t>
            </a:r>
            <a:r>
              <a:rPr lang="en-US" altLang="ko-KR" sz="1400" b="1" dirty="0" smtClean="0"/>
              <a:t>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	this-</a:t>
            </a:r>
            <a:r>
              <a:rPr lang="en-US" altLang="ko-KR" sz="1400" b="1" dirty="0"/>
              <a:t>&gt;radius = radius</a:t>
            </a:r>
            <a:r>
              <a:rPr lang="en-US" altLang="ko-KR" sz="1400" b="1" dirty="0" smtClean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c1;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c2(2);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c3(3);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c2.setRadius(5);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</a:rPr>
              <a:t>radius;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radius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 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포인터의 실체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컴파일러에서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ob.setA</a:t>
            </a:r>
            <a:r>
              <a:rPr lang="en-US" altLang="ko-KR" sz="1600" dirty="0" smtClean="0"/>
              <a:t>(5);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ob</a:t>
            </a:r>
            <a:r>
              <a:rPr lang="en-US" altLang="ko-KR" sz="1600" dirty="0" smtClean="0"/>
              <a:t>, 5</a:t>
            </a:r>
            <a:r>
              <a:rPr lang="en-US" altLang="ko-KR" sz="1600" dirty="0"/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Sample </a:t>
            </a:r>
            <a:r>
              <a:rPr lang="en-US" altLang="ko-KR" sz="1600" dirty="0" err="1" smtClean="0"/>
              <a:t>ob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....</a:t>
            </a:r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 smtClean="0"/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Sample* this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개발자가 작성한 클래스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변환된 클래스</a:t>
            </a:r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객체의 멤버 함수를 호출하는 코드의 변환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</a:t>
            </a:r>
            <a:r>
              <a:rPr lang="ko-KR" altLang="en-US" sz="1000" dirty="0" smtClean="0"/>
              <a:t>의해</a:t>
            </a:r>
            <a:endParaRPr lang="en-US" altLang="ko-KR" sz="1000" dirty="0" smtClean="0"/>
          </a:p>
          <a:p>
            <a:r>
              <a:rPr lang="ko-KR" altLang="en-US" sz="1000" dirty="0" smtClean="0"/>
              <a:t>변환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클래스를 이용한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0100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5360" y="4581128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"I love </a:t>
            </a:r>
            <a:r>
              <a:rPr lang="en-US" altLang="ko-KR" sz="1400" dirty="0" smtClean="0"/>
              <a:t>";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 smtClean="0"/>
              <a:t>'I', ' ', '</a:t>
            </a:r>
            <a:r>
              <a:rPr lang="en-US" altLang="ko-KR" sz="1400" dirty="0"/>
              <a:t>l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o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v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e', </a:t>
            </a:r>
            <a:r>
              <a:rPr lang="en-US" altLang="ko-KR" sz="1400" dirty="0" smtClean="0"/>
              <a:t>' '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++.");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love C</a:t>
            </a:r>
            <a:r>
              <a:rPr lang="en-US" altLang="ko-KR" sz="1400" dirty="0" smtClean="0"/>
              <a:t>++."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된다</a:t>
            </a:r>
            <a:r>
              <a:rPr lang="en-US" altLang="ko-KR" sz="1400" dirty="0" smtClean="0"/>
              <a:t>. 11</a:t>
            </a:r>
            <a:r>
              <a:rPr lang="ko-KR" altLang="en-US" sz="1400" dirty="0" smtClean="0"/>
              <a:t>개의 문자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생성</a:t>
            </a:r>
            <a:r>
              <a:rPr lang="en-US" altLang="ko-KR" dirty="0"/>
              <a:t> </a:t>
            </a:r>
            <a:r>
              <a:rPr lang="ko-KR" altLang="en-US" dirty="0" smtClean="0"/>
              <a:t>및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4032" y="1411857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</a:t>
            </a:r>
            <a:r>
              <a:rPr lang="en-US" altLang="ko-KR" sz="1400" dirty="0" smtClean="0"/>
              <a:t>C-</a:t>
            </a:r>
            <a:r>
              <a:rPr lang="ko-KR" altLang="en-US" sz="1400" dirty="0" err="1" smtClean="0"/>
              <a:t>스트링</a:t>
            </a:r>
            <a:r>
              <a:rPr lang="en-US" altLang="ko-KR" sz="1400" dirty="0" smtClean="0"/>
              <a:t>(char </a:t>
            </a:r>
            <a:r>
              <a:rPr lang="en-US" altLang="ko-KR" sz="1400" dirty="0"/>
              <a:t>[] 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5856" y="3356992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smtClean="0"/>
              <a:t>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“</a:t>
            </a:r>
            <a:r>
              <a:rPr lang="en-US" altLang="ko-KR" sz="1400" dirty="0"/>
              <a:t>Love 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41299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51380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/>
              <a:t>s</a:t>
            </a:r>
            <a:r>
              <a:rPr lang="en-US" altLang="ko-KR" sz="1400" b="1" dirty="0" err="1" smtClean="0"/>
              <a:t>toi</a:t>
            </a:r>
            <a:r>
              <a:rPr lang="en-US" altLang="ko-KR" sz="1400" b="1" dirty="0" smtClean="0"/>
              <a:t>(s)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C++ 2010 </a:t>
            </a:r>
            <a:r>
              <a:rPr lang="ko-KR" altLang="en-US" sz="1400" dirty="0" smtClean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5857" y="600212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</a:t>
            </a:r>
            <a:r>
              <a:rPr lang="en-US" altLang="ko-KR" sz="1400" dirty="0" smtClean="0"/>
              <a:t>123</a:t>
            </a:r>
            <a:r>
              <a:rPr lang="en-US" altLang="ko-KR" sz="1400" dirty="0"/>
              <a:t>";</a:t>
            </a:r>
          </a:p>
          <a:p>
            <a:pPr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= </a:t>
            </a:r>
            <a:r>
              <a:rPr lang="en-US" altLang="ko-KR" sz="1400" b="1" dirty="0" err="1" smtClean="0"/>
              <a:t>atoi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s.c_str</a:t>
            </a:r>
            <a:r>
              <a:rPr lang="en-US" altLang="ko-KR" sz="1400" b="1" dirty="0" smtClean="0"/>
              <a:t>())</a:t>
            </a:r>
            <a:r>
              <a:rPr lang="en-US" altLang="ko-KR" sz="1400" dirty="0" smtClean="0"/>
              <a:t>; // n</a:t>
            </a:r>
            <a:r>
              <a:rPr lang="ko-KR" altLang="en-US" sz="1400" dirty="0" smtClean="0"/>
              <a:t>은 정수 </a:t>
            </a:r>
            <a:r>
              <a:rPr lang="en-US" altLang="ko-KR" sz="1400" dirty="0" smtClean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</a:t>
            </a:r>
            <a:r>
              <a:rPr lang="en-US" altLang="ko-KR" sz="1400" dirty="0" smtClean="0"/>
              <a:t>2008 </a:t>
            </a:r>
            <a:r>
              <a:rPr lang="ko-KR" altLang="en-US" sz="1400" dirty="0" smtClean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++"</a:t>
            </a:r>
            <a:r>
              <a:rPr lang="ko-KR" altLang="en-US" sz="1400" dirty="0" smtClean="0"/>
              <a:t> 출력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 Great</a:t>
            </a:r>
            <a:r>
              <a:rPr lang="en-US" altLang="ko-KR" sz="1400" dirty="0" smtClean="0"/>
              <a:t>!!"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4–11 string </a:t>
            </a:r>
            <a:r>
              <a:rPr lang="ko-KR" altLang="en-US" dirty="0" smtClean="0"/>
              <a:t>클래스를 이용한 문자열 생성 및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4-12 string </a:t>
            </a:r>
            <a:r>
              <a:rPr lang="ko-KR" altLang="en-US" dirty="0" smtClean="0"/>
              <a:t>배열 선언과 문자열 키 입력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2492" y="530120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 smtClean="0">
                <a:solidFill>
                  <a:srgbClr val="00B050"/>
                </a:solidFill>
              </a:rPr>
              <a:t>Kim Nam Yun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Chang Jae Young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</a:t>
            </a:r>
            <a:r>
              <a:rPr lang="en-US" altLang="ko-KR" sz="1200" dirty="0" smtClean="0">
                <a:solidFill>
                  <a:srgbClr val="00B050"/>
                </a:solidFill>
              </a:rPr>
              <a:t>Jae Moon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</a:t>
            </a:r>
            <a:r>
              <a:rPr lang="en-US" altLang="ko-KR" sz="1200" dirty="0" smtClean="0"/>
              <a:t>Jae Moon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2492" y="1412776"/>
            <a:ext cx="52379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string names[5];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배열 선언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'\n');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latter = names[0];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b="1" dirty="0"/>
              <a:t>latter &lt;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{ // </a:t>
            </a:r>
            <a:r>
              <a:rPr lang="ko-KR" altLang="en-US" sz="1200" dirty="0"/>
              <a:t>사전 순으로 </a:t>
            </a:r>
            <a:r>
              <a:rPr lang="en-US" altLang="ko-KR" sz="1200" dirty="0"/>
              <a:t>latter </a:t>
            </a:r>
            <a:r>
              <a:rPr lang="ko-KR" altLang="en-US" sz="1200" dirty="0"/>
              <a:t>문자열이 앞에 온다면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latter = names[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latter </a:t>
            </a:r>
            <a:r>
              <a:rPr lang="ko-KR" altLang="en-US" sz="1200" dirty="0"/>
              <a:t>문자열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문자열은 </a:t>
            </a:r>
            <a:r>
              <a:rPr lang="en-US" altLang="ko-KR" sz="1200" dirty="0" smtClean="0"/>
              <a:t>" &lt;&lt; </a:t>
            </a:r>
            <a:r>
              <a:rPr lang="en-US" altLang="ko-KR" sz="1200" dirty="0"/>
              <a:t>latter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3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사전 순으로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4-13 </a:t>
            </a:r>
            <a:r>
              <a:rPr lang="ko-KR" altLang="en-US" dirty="0" smtClean="0"/>
              <a:t>문자열을 입력 받고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한글 </a:t>
            </a:r>
            <a:r>
              <a:rPr lang="ko-KR" altLang="en-US" sz="1200" dirty="0"/>
              <a:t>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 </a:t>
            </a:r>
            <a:r>
              <a:rPr lang="ko-KR" altLang="en-US" dirty="0" smtClean="0"/>
              <a:t>객체 포인터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3.14</a:t>
            </a:r>
            <a:endParaRPr lang="en-US" altLang="ko-KR" sz="1400" dirty="0"/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79503" y="202757"/>
            <a:ext cx="792581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4-14 </a:t>
            </a:r>
            <a:r>
              <a:rPr lang="ko-KR" altLang="en-US" dirty="0" smtClean="0"/>
              <a:t>문자열 처리 응용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덧셈 문자열을 입력 받아 덧셈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; // </a:t>
            </a:r>
            <a:r>
              <a:rPr lang="ko-KR" altLang="en-US" sz="1200" dirty="0" err="1" smtClean="0"/>
              <a:t>서브스트링으로</a:t>
            </a:r>
            <a:r>
              <a:rPr lang="ko-KR" altLang="en-US" sz="1200" dirty="0" smtClean="0"/>
              <a:t> 자를 문자 개수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smtClean="0"/>
              <a:t>string part = </a:t>
            </a:r>
            <a:r>
              <a:rPr lang="en-US" altLang="ko-KR" sz="1200" b="1" dirty="0" err="1" smtClean="0"/>
              <a:t>s.substr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startIndex</a:t>
            </a:r>
            <a:r>
              <a:rPr lang="en-US" altLang="ko-KR" sz="1200" b="1" dirty="0" smtClean="0"/>
              <a:t>, count)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startIndex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count </a:t>
            </a:r>
            <a:r>
              <a:rPr lang="ko-KR" altLang="en-US" sz="1200" dirty="0" smtClean="0"/>
              <a:t>개의 문자로 </a:t>
            </a:r>
            <a:r>
              <a:rPr lang="ko-KR" altLang="en-US" sz="1200" dirty="0" err="1" smtClean="0"/>
              <a:t>서브스트링</a:t>
            </a:r>
            <a:r>
              <a:rPr lang="ko-KR" altLang="en-US" sz="1200" dirty="0" smtClean="0"/>
              <a:t> 만들기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part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sum += </a:t>
            </a:r>
            <a:r>
              <a:rPr lang="en-US" altLang="ko-KR" sz="1200" b="1" dirty="0" err="1" smtClean="0"/>
              <a:t>stoi</a:t>
            </a:r>
            <a:r>
              <a:rPr lang="en-US" altLang="ko-KR" sz="1200" b="1" dirty="0" smtClean="0"/>
              <a:t>(part)</a:t>
            </a:r>
            <a:r>
              <a:rPr lang="en-US" altLang="ko-KR" sz="1200" dirty="0" smtClean="0"/>
              <a:t>; // </a:t>
            </a:r>
            <a:r>
              <a:rPr lang="ko-KR" altLang="en-US" sz="1200" dirty="0" smtClean="0"/>
              <a:t>문자열을 수로 변환하여 더하기</a:t>
            </a:r>
          </a:p>
          <a:p>
            <a:pPr defTabSz="180000"/>
            <a:r>
              <a:rPr lang="ko-KR" altLang="en-US" sz="1200" dirty="0" smtClean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 smtClean="0"/>
              <a:t> = fIndex+1; // </a:t>
            </a:r>
            <a:r>
              <a:rPr lang="ko-KR" altLang="en-US" sz="1200" dirty="0" smtClean="0"/>
              <a:t>검색을 시작할 인덱스 전진시킴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숫자들의 합은 </a:t>
            </a:r>
            <a:r>
              <a:rPr lang="en-US" altLang="ko-KR" sz="1200" dirty="0" smtClean="0"/>
              <a:t>" &lt;&lt; sum;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0952" y="1101858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 smtClean="0"/>
              <a:t>startIndex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fIndex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find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5976" y="986835"/>
            <a:ext cx="8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때까지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줄의 영문 문자열을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72816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2239000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01822" y="2372980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9118" y="2669733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188640"/>
            <a:ext cx="703778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객체 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c[0]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배열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 2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클래스의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double </a:t>
            </a:r>
            <a:r>
              <a:rPr lang="en-US" altLang="ko-KR" sz="1200" dirty="0"/>
              <a:t>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</a:t>
            </a:r>
            <a:r>
              <a:rPr lang="en-US" altLang="ko-KR" sz="1200" dirty="0"/>
              <a:t>3.14*radius*radius;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</a:t>
            </a:r>
            <a:r>
              <a:rPr lang="en-US" altLang="ko-KR" sz="1200" b="1" dirty="0" smtClean="0"/>
              <a:t>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</a:t>
            </a:r>
            <a:r>
              <a:rPr lang="en-US" altLang="ko-KR" sz="1200" b="1" dirty="0" smtClean="0"/>
              <a:t>); 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(2)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smtClean="0"/>
              <a:t>p;</a:t>
            </a:r>
            <a:r>
              <a:rPr lang="en-US" altLang="ko-KR" sz="1200" dirty="0" smtClean="0"/>
              <a:t>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p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 smtClean="0"/>
              <a:t>; 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(4)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</a:t>
            </a:r>
            <a:r>
              <a:rPr lang="en-US" altLang="ko-KR" sz="1200" b="1" dirty="0" smtClean="0"/>
              <a:t>++; 															</a:t>
            </a:r>
            <a:r>
              <a:rPr lang="en-US" altLang="ko-KR" sz="1200" dirty="0" smtClean="0">
                <a:solidFill>
                  <a:srgbClr val="FF0000"/>
                </a:solidFill>
              </a:rPr>
              <a:t>// (5)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</a:t>
            </a:r>
            <a:r>
              <a:rPr lang="ko-KR" altLang="en-US" dirty="0" smtClean="0"/>
              <a:t>의 실행 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</a:t>
            </a:r>
            <a:r>
              <a:rPr lang="en-US" altLang="ko-KR" sz="1400" strike="sngStrike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error.cpp(15</a:t>
            </a:r>
            <a:r>
              <a:rPr lang="en-US" altLang="ko-KR" sz="1200" dirty="0">
                <a:solidFill>
                  <a:srgbClr val="FF0000"/>
                </a:solidFill>
              </a:rPr>
              <a:t>): </a:t>
            </a:r>
            <a:r>
              <a:rPr lang="en-US" altLang="ko-KR" sz="1200" dirty="0" smtClean="0">
                <a:solidFill>
                  <a:srgbClr val="FF0000"/>
                </a:solidFill>
              </a:rPr>
              <a:t> error </a:t>
            </a:r>
            <a:r>
              <a:rPr lang="en-US" altLang="ko-KR" sz="1200" dirty="0">
                <a:solidFill>
                  <a:srgbClr val="FF0000"/>
                </a:solidFill>
              </a:rPr>
              <a:t>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</a:t>
            </a:r>
            <a:r>
              <a:rPr lang="ko-KR" altLang="en-US" sz="1200" dirty="0" smtClean="0">
                <a:solidFill>
                  <a:srgbClr val="FF0000"/>
                </a:solidFill>
              </a:rPr>
              <a:t>적절한  </a:t>
            </a:r>
            <a:r>
              <a:rPr lang="ko-KR" altLang="en-US" sz="1200" dirty="0">
                <a:solidFill>
                  <a:srgbClr val="FF0000"/>
                </a:solidFill>
              </a:rPr>
              <a:t>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</a:t>
            </a:r>
            <a:r>
              <a:rPr lang="en-US" altLang="ko-KR" sz="1400" b="1" dirty="0" smtClean="0"/>
              <a:t>];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Circle() { }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기본 생성자가 없으므로 컴파일 오류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/>
              <a:t>생성자가 선언되어 </a:t>
            </a:r>
            <a:endParaRPr lang="en-US" altLang="ko-KR" sz="1400" dirty="0"/>
          </a:p>
          <a:p>
            <a:r>
              <a:rPr lang="en-US" altLang="ko-KR" sz="1400" dirty="0" smtClean="0"/>
              <a:t>      </a:t>
            </a:r>
            <a:r>
              <a:rPr lang="ko-KR" altLang="en-US" sz="1400" dirty="0" smtClean="0"/>
              <a:t>있지 않은 </a:t>
            </a: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6914</TotalTime>
  <Words>2845</Words>
  <Application>Microsoft Office PowerPoint</Application>
  <PresentationFormat>화면 슬라이드 쇼(4:3)</PresentationFormat>
  <Paragraphs>1003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336</cp:revision>
  <dcterms:created xsi:type="dcterms:W3CDTF">2011-08-27T14:53:28Z</dcterms:created>
  <dcterms:modified xsi:type="dcterms:W3CDTF">2019-02-18T01:22:42Z</dcterms:modified>
</cp:coreProperties>
</file>