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434" r:id="rId3"/>
    <p:sldId id="418" r:id="rId4"/>
    <p:sldId id="353" r:id="rId5"/>
    <p:sldId id="431" r:id="rId6"/>
    <p:sldId id="382" r:id="rId7"/>
    <p:sldId id="432" r:id="rId8"/>
    <p:sldId id="383" r:id="rId9"/>
    <p:sldId id="387" r:id="rId10"/>
    <p:sldId id="410" r:id="rId11"/>
    <p:sldId id="429" r:id="rId12"/>
    <p:sldId id="386" r:id="rId13"/>
    <p:sldId id="416" r:id="rId14"/>
    <p:sldId id="430" r:id="rId15"/>
    <p:sldId id="417" r:id="rId16"/>
    <p:sldId id="389" r:id="rId17"/>
    <p:sldId id="390" r:id="rId18"/>
    <p:sldId id="419" r:id="rId19"/>
    <p:sldId id="421" r:id="rId20"/>
    <p:sldId id="392" r:id="rId21"/>
    <p:sldId id="422" r:id="rId22"/>
    <p:sldId id="412" r:id="rId23"/>
    <p:sldId id="414" r:id="rId24"/>
    <p:sldId id="413" r:id="rId25"/>
    <p:sldId id="415" r:id="rId26"/>
    <p:sldId id="433" r:id="rId27"/>
    <p:sldId id="423" r:id="rId28"/>
    <p:sldId id="420" r:id="rId29"/>
    <p:sldId id="404" r:id="rId30"/>
    <p:sldId id="424" r:id="rId31"/>
    <p:sldId id="425" r:id="rId32"/>
    <p:sldId id="426" r:id="rId33"/>
    <p:sldId id="405" r:id="rId34"/>
    <p:sldId id="406" r:id="rId35"/>
    <p:sldId id="427" r:id="rId36"/>
    <p:sldId id="400" r:id="rId37"/>
    <p:sldId id="428" r:id="rId38"/>
    <p:sldId id="40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63" autoAdjust="0"/>
  </p:normalViewPr>
  <p:slideViewPr>
    <p:cSldViewPr>
      <p:cViewPr varScale="1">
        <p:scale>
          <a:sx n="111" d="100"/>
          <a:sy n="111" d="100"/>
        </p:scale>
        <p:origin x="9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A41F-154C-4220-949A-A04726B45568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25A5B3-1947-4DCB-84C6-26FC3904DD5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129A57-A9B3-462F-A9FD-4E221514A34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E92ED-ABE2-42EE-9EFA-D08C4E1385DF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2BC-71BC-4E9D-BA7F-AAB00CD66631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C5CE-9CDF-4129-BD15-8F61FE67802C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5703-8BBA-4A83-A065-32BF37CE25A2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1D69F8-AF79-4C13-AE59-8D992FE9B8E5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AADAB-62AD-4374-8C67-C6D7AA745AA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ColorPoint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5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좌표 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</a:t>
            </a:r>
            <a:r>
              <a:rPr lang="en-US" altLang="ko-KR" sz="1400" dirty="0" smtClean="0"/>
              <a:t>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40154" y="5382278"/>
            <a:ext cx="157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4641" y="2488228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509120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b="1" dirty="0" smtClean="0"/>
              <a:t>color</a:t>
            </a:r>
            <a:r>
              <a:rPr lang="en-US" altLang="ko-KR" sz="1200" dirty="0" smtClean="0"/>
              <a:t>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 ) { ...  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Point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ColorPoint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9710" y="3486924"/>
            <a:ext cx="1400082" cy="400110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4860033" y="2351314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외부에서 파생 클래스 객체에 대한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9389" y="4472420"/>
            <a:ext cx="1606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(3, 4);</a:t>
            </a:r>
          </a:p>
          <a:p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Red</a:t>
            </a:r>
            <a:r>
              <a:rPr lang="en-US" altLang="ko-KR" sz="1200" dirty="0"/>
              <a:t>");</a:t>
            </a:r>
            <a:endParaRPr lang="en-US" altLang="ko-KR" sz="1200" dirty="0" smtClean="0"/>
          </a:p>
          <a:p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655688" y="5884664"/>
            <a:ext cx="157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7424" y="2547750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“Red”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4942909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color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2" y="4275962"/>
            <a:ext cx="2263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(string color)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this-&gt;color = color;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9374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716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9" y="5298026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39170" y="1810753"/>
            <a:ext cx="2054747" cy="56586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 smtClean="0">
                <a:solidFill>
                  <a:schemeClr val="tx1"/>
                </a:solidFill>
              </a:rPr>
              <a:t>클래스에 </a:t>
            </a:r>
            <a:r>
              <a:rPr lang="en-US" altLang="ko-KR" sz="10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000" dirty="0" smtClean="0">
                <a:solidFill>
                  <a:schemeClr val="tx1"/>
                </a:solidFill>
              </a:rPr>
              <a:t>set</a:t>
            </a:r>
            <a:r>
              <a:rPr lang="en-US" altLang="ko-KR" sz="1000" dirty="0">
                <a:solidFill>
                  <a:schemeClr val="tx1"/>
                </a:solidFill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</a:rPr>
              <a:t>showPoint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9" y="4367620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7189" y="3264719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069574"/>
            <a:ext cx="1822956" cy="2888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/>
              <a:t>파생 클래스 포인터가 기본 클래스 포인터에 치환되는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사람을 동물로 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 smtClean="0"/>
              <a:t>pBase</a:t>
            </a:r>
            <a:r>
              <a:rPr lang="en-US" altLang="ko-KR" sz="1400" b="1" strike="sngStrike" dirty="0" smtClean="0"/>
              <a:t>-</a:t>
            </a:r>
            <a:r>
              <a:rPr lang="en-US" altLang="ko-KR" sz="1400" b="1" strike="sngStrike" dirty="0"/>
              <a:t>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 smtClean="0"/>
              <a:t>();</a:t>
            </a:r>
            <a:r>
              <a:rPr lang="en-US" altLang="ko-KR" sz="1400" b="1" dirty="0" smtClean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1" y="2345330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144416" y="2816623"/>
            <a:ext cx="1449558" cy="593605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생물을 가리키는 손가락으로 컵을 가리키면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 클래스의 포인터가 파생 클래스의 포인터에 치환되는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&amp;</a:t>
            </a:r>
            <a:r>
              <a:rPr lang="en-US" altLang="ko-KR" sz="1400" b="1" dirty="0" err="1"/>
              <a:t>cp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ColorPoint</a:t>
            </a:r>
            <a:r>
              <a:rPr lang="en-US" altLang="ko-KR" sz="1400" b="1" dirty="0" smtClean="0"/>
              <a:t> *)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A {</a:t>
            </a:r>
          </a:p>
          <a:p>
            <a:pPr defTabSz="180000"/>
            <a:r>
              <a:rPr lang="en-US" altLang="ko-KR" sz="1400" dirty="0" smtClean="0"/>
              <a:t>private:</a:t>
            </a:r>
          </a:p>
          <a:p>
            <a:pPr defTabSz="180000"/>
            <a:r>
              <a:rPr lang="en-US" altLang="ko-KR" sz="1400" dirty="0" smtClean="0"/>
              <a:t>		 private </a:t>
            </a:r>
            <a:r>
              <a:rPr lang="ko-KR" altLang="en-US" sz="1400" dirty="0" smtClean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protected:</a:t>
            </a:r>
          </a:p>
          <a:p>
            <a:pPr defTabSz="180000"/>
            <a:r>
              <a:rPr lang="en-US" altLang="ko-KR" sz="1400" b="1" dirty="0" smtClean="0"/>
              <a:t>		protected </a:t>
            </a:r>
            <a:r>
              <a:rPr lang="ko-KR" altLang="en-US" sz="1400" b="1" dirty="0" smtClean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public </a:t>
            </a:r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B : public A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void function()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함수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클래스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 클래스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19708" y="4747744"/>
            <a:ext cx="1284114" cy="645451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protected </a:t>
            </a:r>
            <a:r>
              <a:rPr lang="ko-KR" altLang="en-US" dirty="0" smtClean="0"/>
              <a:t>멤버에 대한 접근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6164" y="980728"/>
            <a:ext cx="388843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&lt;string&gt;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void Point::set(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this-&gt;x = x;</a:t>
            </a:r>
          </a:p>
          <a:p>
            <a:pPr defTabSz="180000" fontAlgn="base" latinLnBrk="0"/>
            <a:r>
              <a:rPr lang="en-US" altLang="ko-KR" sz="1200" dirty="0"/>
              <a:t>	this-&gt;y =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string color;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 fontAlgn="base" latinLnBrk="0"/>
            <a:r>
              <a:rPr lang="en-US" altLang="ko-KR" sz="1200" dirty="0"/>
              <a:t>	this-&gt;color = color;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98072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 {</a:t>
            </a:r>
          </a:p>
          <a:p>
            <a:pPr defTabSz="180000" fontAlgn="base" latinLnBrk="0"/>
            <a:r>
              <a:rPr lang="en-US" altLang="ko-KR" sz="1200" b="1" dirty="0"/>
              <a:t>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&amp;&amp; color == </a:t>
            </a:r>
            <a:r>
              <a:rPr lang="en-US" altLang="ko-KR" sz="1200" b="1" dirty="0" err="1"/>
              <a:t>p.color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200" dirty="0"/>
              <a:t>		return true;</a:t>
            </a:r>
          </a:p>
          <a:p>
            <a:pPr defTabSz="180000" fontAlgn="base" latinLnBrk="0"/>
            <a:r>
              <a:rPr lang="en-US" altLang="ko-KR" sz="1200" dirty="0"/>
              <a:t>	else </a:t>
            </a:r>
          </a:p>
          <a:p>
            <a:pPr defTabSz="180000" fontAlgn="base" latinLnBrk="0"/>
            <a:r>
              <a:rPr lang="en-US" altLang="ko-KR" sz="1200" dirty="0"/>
              <a:t>		return false;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Point p;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p.set</a:t>
            </a:r>
            <a:r>
              <a:rPr lang="en-US" altLang="ko-KR" sz="1200" b="1" dirty="0"/>
              <a:t>(2,3</a:t>
            </a:r>
            <a:r>
              <a:rPr lang="en-US" altLang="ko-KR" sz="1200" b="1" dirty="0" smtClean="0"/>
              <a:t>);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②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③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④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p.showPoint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cp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cp.x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⑤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cp.y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⑥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</a:t>
            </a:r>
            <a:r>
              <a:rPr lang="en-US" altLang="ko-KR" sz="1200" dirty="0"/>
              <a:t>(3,4);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cp2;</a:t>
            </a:r>
          </a:p>
          <a:p>
            <a:pPr defTabSz="180000" fontAlgn="base" latinLnBrk="0"/>
            <a:r>
              <a:rPr lang="en-US" altLang="ko-KR" sz="1200" dirty="0"/>
              <a:t>	cp2.set(3,4);</a:t>
            </a:r>
          </a:p>
          <a:p>
            <a:pPr defTabSz="180000" fontAlgn="base" latinLnBrk="0"/>
            <a:r>
              <a:rPr lang="en-US" altLang="ko-KR" sz="1200" dirty="0"/>
              <a:t>	cp2.setColor("Red</a:t>
            </a:r>
            <a:r>
              <a:rPr lang="en-US" altLang="ko-KR" sz="1200" dirty="0" smtClean="0"/>
              <a:t>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((</a:t>
            </a:r>
            <a:r>
              <a:rPr lang="en-US" altLang="ko-KR" sz="1200" b="1" dirty="0" err="1"/>
              <a:t>cp.equals</a:t>
            </a:r>
            <a:r>
              <a:rPr lang="en-US" altLang="ko-KR" sz="1200" b="1" dirty="0"/>
              <a:t>(cp2))?"</a:t>
            </a:r>
            <a:r>
              <a:rPr lang="en-US" altLang="ko-KR" sz="1200" b="1" dirty="0" err="1"/>
              <a:t>true":"false</a:t>
            </a:r>
            <a:r>
              <a:rPr lang="en-US" altLang="ko-KR" sz="1200" b="1" dirty="0" smtClean="0"/>
              <a:t>");</a:t>
            </a:r>
            <a:r>
              <a:rPr lang="en-US" altLang="ko-KR" sz="1200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717032"/>
            <a:ext cx="486286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3"/>
            <a:ext cx="486286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460432" y="5013177"/>
            <a:ext cx="486286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파생 클래스의 객체가 생성될 때 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생성자가 모두 실행되는가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파생 클래스의 생성자만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0"/>
            <a:r>
              <a:rPr lang="ko-KR" altLang="en-US" dirty="0" smtClean="0"/>
              <a:t>질문 </a:t>
            </a:r>
            <a:r>
              <a:rPr lang="en-US" altLang="ko-KR" dirty="0" smtClean="0"/>
              <a:t>2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smtClean="0"/>
              <a:t>중 </a:t>
            </a:r>
            <a:r>
              <a:rPr lang="ko-KR" altLang="en-US" dirty="0" smtClean="0"/>
              <a:t>어떤 생성자가 먼저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객체 지향 상속의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상속을 선언하는 방법을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클래스의 객체에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업 캐스팅과 다운 캐스팅 등 상속과 객체 포인터 사이의 관계를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접근 지정에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 관계에 있는 파생 클래스의 생성 및 소멸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상속의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문제점을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상속으로 해결할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 관계 및 실행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30" y="1598649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~B()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C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~C()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en-US" altLang="ko-KR" sz="1200" dirty="0"/>
              <a:t> "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246" y="4324968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 </a:t>
            </a:r>
            <a:r>
              <a:rPr lang="en-US" altLang="ko-KR" sz="1200" b="1" dirty="0" err="1" smtClean="0"/>
              <a:t>c</a:t>
            </a:r>
            <a:r>
              <a:rPr lang="en-US" altLang="ko-KR" sz="1200" b="1" dirty="0" smtClean="0"/>
              <a:t>; // c 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0; // c </a:t>
            </a:r>
            <a:r>
              <a:rPr lang="ko-KR" altLang="en-US" sz="1200" dirty="0" smtClean="0"/>
              <a:t>소멸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800642" y="19679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864" y="332530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B()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867" y="4682624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49" y="46480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740793" y="218791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756308" y="355291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817" y="2658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4826" y="4047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2545" y="4220959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402854" y="5702798"/>
            <a:ext cx="1408190" cy="573696"/>
          </a:xfrm>
          <a:prstGeom prst="wedgeRoundRectCallout">
            <a:avLst>
              <a:gd name="adj1" fmla="val 80527"/>
              <a:gd name="adj2" fmla="val -205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 smtClean="0">
                <a:solidFill>
                  <a:schemeClr val="tx1"/>
                </a:solidFill>
              </a:rPr>
              <a:t>C()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실행 코드를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만들때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</a:t>
            </a:r>
            <a:endParaRPr lang="en-US" altLang="ko-KR" sz="12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컴파일 오류 발생 </a:t>
            </a:r>
            <a:r>
              <a:rPr lang="en-US" altLang="ko-KR" sz="1200" dirty="0" smtClean="0"/>
              <a:t>!!!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A" &lt;&lt; 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파생 클래스의 매개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변수를 가진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생성자가 기본 클래스의 기본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A8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 smtClean="0"/>
              <a:t>SmartTV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57" y="1180334"/>
            <a:ext cx="4427951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 fontAlgn="base" latinLnBrk="0"/>
            <a:r>
              <a:rPr lang="en-US" altLang="ko-KR" sz="1100" dirty="0"/>
              <a:t>#include &lt;string&gt;</a:t>
            </a:r>
          </a:p>
          <a:p>
            <a:pPr defTabSz="180000" fontAlgn="base" latinLnBrk="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TV {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size; // </a:t>
            </a:r>
            <a:r>
              <a:rPr lang="ko-KR" altLang="en-US" sz="1100" dirty="0"/>
              <a:t>스크린 크기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TV() { size = 20;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/>
              <a:t>TV(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</a:t>
            </a:r>
            <a:r>
              <a:rPr lang="en-US" altLang="ko-KR" sz="1100" dirty="0"/>
              <a:t>{ this-&gt;size = size;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getSize</a:t>
            </a:r>
            <a:r>
              <a:rPr lang="en-US" altLang="ko-KR" sz="1100" dirty="0"/>
              <a:t>() { return size;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: public TV { // 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WideTV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size, 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videoIn</a:t>
            </a:r>
            <a:r>
              <a:rPr lang="en-US" altLang="ko-KR" sz="1100" b="1" dirty="0"/>
              <a:t>) : TV(size) </a:t>
            </a:r>
            <a:r>
              <a:rPr lang="en-US" altLang="ko-KR" sz="1100" dirty="0"/>
              <a:t>	{ </a:t>
            </a:r>
          </a:p>
          <a:p>
            <a:pPr defTabSz="180000" fontAlgn="base" latinLnBrk="0"/>
            <a:r>
              <a:rPr lang="en-US" altLang="ko-KR" sz="1100" dirty="0"/>
              <a:t>			this-&gt;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getVideoIn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SmartTV</a:t>
            </a:r>
            <a:r>
              <a:rPr lang="en-US" altLang="ko-KR" sz="1100" dirty="0"/>
              <a:t> : public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{ // </a:t>
            </a:r>
            <a:r>
              <a:rPr lang="en-US" altLang="ko-KR" sz="1100" dirty="0" err="1"/>
              <a:t>WideTV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SmartTV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string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// </a:t>
            </a:r>
            <a:r>
              <a:rPr lang="ko-KR" altLang="en-US" sz="1100" dirty="0"/>
              <a:t>인터넷 주소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 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ipAddr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: 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(size, true) </a:t>
            </a:r>
            <a:r>
              <a:rPr lang="en-US" altLang="ko-KR" sz="1100" dirty="0"/>
              <a:t>{ </a:t>
            </a:r>
          </a:p>
          <a:p>
            <a:pPr defTabSz="180000" fontAlgn="base" latinLnBrk="0"/>
            <a:r>
              <a:rPr lang="en-US" altLang="ko-KR" sz="1100" dirty="0"/>
              <a:t>		 this-&gt;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 string </a:t>
            </a:r>
            <a:r>
              <a:rPr lang="en-US" altLang="ko-KR" sz="1100" dirty="0" err="1"/>
              <a:t>getIpAddr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53476" y="1411965"/>
            <a:ext cx="515492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 fontAlgn="base" latinLnBrk="0"/>
            <a:r>
              <a:rPr lang="en-US" altLang="ko-KR" sz="1100" dirty="0"/>
              <a:t>	 // 32 </a:t>
            </a:r>
            <a:r>
              <a:rPr lang="ko-KR" altLang="en-US" sz="1100" dirty="0"/>
              <a:t>인치 크기에 </a:t>
            </a:r>
            <a:r>
              <a:rPr lang="en-US" altLang="ko-KR" sz="1100" dirty="0"/>
              <a:t>"192.0.0.1"</a:t>
            </a:r>
            <a:r>
              <a:rPr lang="ko-KR" altLang="en-US" sz="1100" dirty="0"/>
              <a:t>의 인터넷 주소를 가지는 스마트 </a:t>
            </a:r>
            <a:r>
              <a:rPr lang="en-US" altLang="ko-KR" sz="1100" dirty="0"/>
              <a:t>TV </a:t>
            </a:r>
            <a:r>
              <a:rPr lang="ko-KR" altLang="en-US" sz="1100" dirty="0"/>
              <a:t>객체 생성</a:t>
            </a:r>
          </a:p>
          <a:p>
            <a:pPr defTabSz="180000" fontAlgn="base" latinLnBrk="0"/>
            <a:r>
              <a:rPr lang="ko-KR" altLang="en-US" sz="1100" dirty="0"/>
              <a:t>	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htv</a:t>
            </a:r>
            <a:r>
              <a:rPr lang="en-US" altLang="ko-KR" sz="1100" b="1" dirty="0"/>
              <a:t>("192.0.0.1", 32);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"size=" &lt;&lt; </a:t>
            </a:r>
            <a:r>
              <a:rPr lang="en-US" altLang="ko-KR" sz="1100" dirty="0" err="1"/>
              <a:t>htv.getSize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=" &lt;&lt; </a:t>
            </a:r>
            <a:r>
              <a:rPr lang="en-US" altLang="ko-KR" sz="1100" dirty="0" err="1"/>
              <a:t>boolalpha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htv.getVideoIn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"IP="</a:t>
            </a:r>
            <a:r>
              <a:rPr lang="en-US" altLang="ko-KR" sz="1100" dirty="0" err="1"/>
              <a:t>htv.getIpAddr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867209" cy="278602"/>
          </a:xfrm>
          <a:prstGeom prst="wedgeRoundRectCallout">
            <a:avLst>
              <a:gd name="adj1" fmla="val -211195"/>
              <a:gd name="adj2" fmla="val -271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“192.0.0.1”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7009" y="5556750"/>
            <a:ext cx="433604" cy="278602"/>
          </a:xfrm>
          <a:prstGeom prst="wedgeRoundRectCallout">
            <a:avLst>
              <a:gd name="adj1" fmla="val -237458"/>
              <a:gd name="adj2" fmla="val -10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30032" y="3923339"/>
            <a:ext cx="2409664" cy="1385196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3418267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54739" y="3418268"/>
            <a:ext cx="504056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177092" y="2703954"/>
            <a:ext cx="3466916" cy="1159850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63876" y="2267678"/>
            <a:ext cx="433604" cy="215787"/>
          </a:xfrm>
          <a:prstGeom prst="wedgeRoundRectCallout">
            <a:avLst>
              <a:gd name="adj1" fmla="val -193003"/>
              <a:gd name="adj2" fmla="val 99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htv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ipAddr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“192.0.0.1”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size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videoIn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WideTV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SmartTV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915468" y="2880600"/>
            <a:ext cx="3092936" cy="6001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size=32</a:t>
            </a:r>
          </a:p>
          <a:p>
            <a:r>
              <a:rPr lang="en-US" altLang="ko-KR" sz="1100" dirty="0" err="1"/>
              <a:t>videoIn</a:t>
            </a:r>
            <a:r>
              <a:rPr lang="en-US" altLang="ko-KR" sz="1100" dirty="0"/>
              <a:t>=true</a:t>
            </a:r>
          </a:p>
          <a:p>
            <a:r>
              <a:rPr lang="en-US" altLang="ko-KR" sz="1100" dirty="0"/>
              <a:t>IP=192.0.0.1</a:t>
            </a:r>
            <a:endParaRPr lang="ko-KR" altLang="en-US" sz="11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22170" y="2424970"/>
            <a:ext cx="1986234" cy="340106"/>
          </a:xfrm>
          <a:prstGeom prst="wedgeRoundRectCallout">
            <a:avLst>
              <a:gd name="adj1" fmla="val -86513"/>
              <a:gd name="adj2" fmla="val -99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ko-KR" altLang="en-US" sz="1000" dirty="0">
                <a:solidFill>
                  <a:schemeClr val="tx1"/>
                </a:solidFill>
              </a:rPr>
              <a:t>는 불린 값을 </a:t>
            </a:r>
            <a:r>
              <a:rPr lang="en-US" altLang="ko-KR" sz="1000" dirty="0">
                <a:solidFill>
                  <a:schemeClr val="tx1"/>
                </a:solidFill>
              </a:rPr>
              <a:t>true, false</a:t>
            </a:r>
            <a:r>
              <a:rPr lang="ko-KR" altLang="en-US" sz="10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상속 시 접근 지정에 따른 멤버의 접근 지정 속성 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public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protected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private: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유전적 상속과 객체 지향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생물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동물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식물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어류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386766" y="1651536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아빠의 유산이다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846832" y="1818132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7" y="1266401"/>
            <a:ext cx="1185810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그래요 우리를 </a:t>
            </a:r>
            <a:r>
              <a:rPr lang="ko-KR" altLang="en-US" sz="1000">
                <a:solidFill>
                  <a:schemeClr val="tx1"/>
                </a:solidFill>
              </a:rPr>
              <a:t>꼭 닮았어요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유산 상속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유전적 상속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객체 지향 상속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유전적 상속과 관계된</a:t>
            </a:r>
            <a:endParaRPr lang="en-US" altLang="ko-KR" sz="1400" dirty="0" smtClean="0"/>
          </a:p>
          <a:p>
            <a:r>
              <a:rPr lang="ko-KR" altLang="en-US" sz="1400" dirty="0" smtClean="0"/>
              <a:t>생물 분류</a:t>
            </a:r>
            <a:endParaRPr lang="ko-KR" altLang="en-US" sz="14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878320" y="5320077"/>
            <a:ext cx="773295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상속받음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private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0560" y="30689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0560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8-5 protected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28060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</a:t>
            </a:r>
            <a:r>
              <a:rPr lang="ko-KR" altLang="en-US" dirty="0" smtClean="0"/>
              <a:t>상속이 중</a:t>
            </a:r>
            <a:r>
              <a:rPr lang="ko-KR" altLang="en-US" dirty="0"/>
              <a:t>첩</a:t>
            </a:r>
            <a:r>
              <a:rPr lang="ko-KR" altLang="en-US" dirty="0" smtClean="0"/>
              <a:t>될 때 접근 지정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 smtClean="0"/>
              <a:t>showB</a:t>
            </a:r>
            <a:r>
              <a:rPr lang="en-US" altLang="ko-KR" sz="1400" dirty="0" smtClean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setA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642421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</a:t>
            </a:r>
            <a:r>
              <a:rPr lang="en-US" altLang="ko-KR" sz="1400" dirty="0" smtClean="0"/>
              <a:t>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④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setB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6002124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③, ④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기기의 </a:t>
            </a:r>
            <a:r>
              <a:rPr lang="ko-KR" altLang="en-US" dirty="0" err="1" smtClean="0"/>
              <a:t>컨버전스와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다중상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상속받는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228600"/>
            <a:ext cx="3491880" cy="1256184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다중 상속의 문제점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 클래스 멤버의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smtClean="0"/>
              <a:t>중복 상속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낳게되어</a:t>
            </a:r>
            <a:r>
              <a:rPr lang="ko-KR" altLang="en-US" sz="1400" dirty="0" smtClean="0">
                <a:solidFill>
                  <a:srgbClr val="0070C0"/>
                </a:solidFill>
              </a:rPr>
              <a:t>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125802"/>
            <a:ext cx="5752621" cy="6687574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 상속으로 인한 기본 클래스 멤버의 </a:t>
            </a:r>
            <a:r>
              <a:rPr lang="ko-KR" altLang="en-US" smtClean="0"/>
              <a:t>중복 상속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097213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가상 상속으로 다중 상속의 모호성 해결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9258" y="0"/>
            <a:ext cx="6467198" cy="6813376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가상 상속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dirty="0" smtClean="0"/>
              <a:t>기본 클래스</a:t>
            </a:r>
            <a:r>
              <a:rPr lang="en-US" altLang="ko-KR" dirty="0" smtClean="0"/>
              <a:t>(base class) - </a:t>
            </a:r>
            <a:r>
              <a:rPr lang="ko-KR" altLang="en-US" dirty="0" smtClean="0"/>
              <a:t>상속해주는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 – </a:t>
            </a:r>
            <a:r>
              <a:rPr lang="ko-KR" altLang="en-US" dirty="0" smtClean="0"/>
              <a:t>상속받는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클래스의 속성과 기능을 물려받고 자신 만의 속성과 기능을 추가하여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</a:t>
            </a:r>
            <a:r>
              <a:rPr lang="ko-KR" altLang="en-US" dirty="0" err="1" smtClean="0"/>
              <a:t>재활용성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54232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smtClean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	</a:t>
            </a:r>
          </a:p>
          <a:p>
            <a:pPr defTabSz="180000" fontAlgn="base"/>
            <a:r>
              <a:rPr lang="en-US" altLang="ko-KR" sz="1400" dirty="0" smtClean="0"/>
              <a:t>	// Person</a:t>
            </a:r>
            <a:r>
              <a:rPr lang="ko-KR" altLang="en-US" sz="1400" dirty="0" smtClean="0"/>
              <a:t>을 상속받는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b="1" dirty="0" err="1"/>
              <a:t>StudentWorker</a:t>
            </a:r>
            <a:r>
              <a:rPr lang="en-US" altLang="ko-KR" sz="1400" b="1" dirty="0"/>
              <a:t> : public Student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339752" y="2043497"/>
            <a:ext cx="1080120" cy="225327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파생클래스명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97861" y="1412776"/>
            <a:ext cx="1345934" cy="504056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private, protected</a:t>
            </a:r>
            <a:r>
              <a:rPr lang="ko-KR" altLang="en-US" sz="10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2043496"/>
            <a:ext cx="1008112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기본클래스명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866" y="1762938"/>
            <a:ext cx="400310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2</a:t>
            </a:r>
            <a:r>
              <a:rPr lang="ko-KR" altLang="en-US" sz="1200" dirty="0"/>
              <a:t>차원 평면에서 한 점을 표현하는 클래스 </a:t>
            </a:r>
            <a:r>
              <a:rPr lang="en-US" altLang="ko-KR" sz="1200" dirty="0"/>
              <a:t>Point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 this-&gt;x = x; this-&gt;y = y;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762938"/>
            <a:ext cx="42484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 // 2</a:t>
            </a:r>
            <a:r>
              <a:rPr lang="ko-KR" altLang="en-US" sz="1200" dirty="0"/>
              <a:t>차원 평면에서 컬러 점을 표현하는 클래스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. Point</a:t>
            </a:r>
            <a:r>
              <a:rPr lang="ko-KR" altLang="en-US" sz="1200" dirty="0"/>
              <a:t>를 상속받음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color;// </a:t>
            </a:r>
            <a:r>
              <a:rPr lang="ko-KR" altLang="en-US" sz="1200" dirty="0"/>
              <a:t>점의 색 표현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 {	this-&gt;color = color;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</a:t>
            </a:r>
            <a:r>
              <a:rPr lang="ko-KR" altLang="en-US" sz="1200" dirty="0"/>
              <a:t>기본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</a:t>
            </a:r>
            <a:r>
              <a:rPr lang="en-US" altLang="ko-KR" sz="1200" b="1" dirty="0"/>
              <a:t>(3,4);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cp.setColor</a:t>
            </a:r>
            <a:r>
              <a:rPr lang="en-US" altLang="ko-KR" sz="1200" b="1" dirty="0"/>
              <a:t>("Red");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cp.showColorPoint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5672101"/>
            <a:ext cx="424847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Red:(3,4)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10151</TotalTime>
  <Words>1862</Words>
  <Application>Microsoft Office PowerPoint</Application>
  <PresentationFormat>화면 슬라이드 쇼(4:3)</PresentationFormat>
  <Paragraphs>895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유전적 상속과 객체 지향 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업 캐스팅</vt:lpstr>
      <vt:lpstr>상속과 객체 포인터 – 다운 캐스팅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예제 8-3 TV, WideTV, SmartTV 생성자 매개 변수 전달</vt:lpstr>
      <vt:lpstr>상속 지정</vt:lpstr>
      <vt:lpstr>상속 시 접근 지정에 따른 멤버의 접근 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 - 기본 클래스 멤버의   중복 상속</vt:lpstr>
      <vt:lpstr>가상 상속</vt:lpstr>
      <vt:lpstr>가상 상속으로 다중 상속의 모호성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450</cp:revision>
  <dcterms:created xsi:type="dcterms:W3CDTF">2011-08-27T14:53:28Z</dcterms:created>
  <dcterms:modified xsi:type="dcterms:W3CDTF">2019-02-18T02:49:34Z</dcterms:modified>
</cp:coreProperties>
</file>