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5"/>
  </p:notesMasterIdLst>
  <p:sldIdLst>
    <p:sldId id="258" r:id="rId2"/>
    <p:sldId id="303" r:id="rId3"/>
    <p:sldId id="329" r:id="rId4"/>
    <p:sldId id="330" r:id="rId5"/>
    <p:sldId id="331" r:id="rId6"/>
    <p:sldId id="332" r:id="rId7"/>
    <p:sldId id="333" r:id="rId8"/>
    <p:sldId id="348" r:id="rId9"/>
    <p:sldId id="347" r:id="rId10"/>
    <p:sldId id="349" r:id="rId11"/>
    <p:sldId id="351" r:id="rId12"/>
    <p:sldId id="353" r:id="rId13"/>
    <p:sldId id="350" r:id="rId14"/>
    <p:sldId id="354" r:id="rId15"/>
    <p:sldId id="358" r:id="rId16"/>
    <p:sldId id="357" r:id="rId17"/>
    <p:sldId id="356" r:id="rId18"/>
    <p:sldId id="359" r:id="rId19"/>
    <p:sldId id="355" r:id="rId20"/>
    <p:sldId id="360" r:id="rId21"/>
    <p:sldId id="361" r:id="rId22"/>
    <p:sldId id="362" r:id="rId23"/>
    <p:sldId id="363" r:id="rId24"/>
    <p:sldId id="364" r:id="rId25"/>
    <p:sldId id="365" r:id="rId26"/>
    <p:sldId id="366" r:id="rId27"/>
    <p:sldId id="371" r:id="rId28"/>
    <p:sldId id="372" r:id="rId29"/>
    <p:sldId id="373" r:id="rId30"/>
    <p:sldId id="374" r:id="rId31"/>
    <p:sldId id="375" r:id="rId32"/>
    <p:sldId id="376" r:id="rId33"/>
    <p:sldId id="377" r:id="rId34"/>
    <p:sldId id="378" r:id="rId35"/>
    <p:sldId id="318" r:id="rId36"/>
    <p:sldId id="320" r:id="rId37"/>
    <p:sldId id="321" r:id="rId38"/>
    <p:sldId id="328" r:id="rId39"/>
    <p:sldId id="322" r:id="rId40"/>
    <p:sldId id="323" r:id="rId41"/>
    <p:sldId id="324" r:id="rId42"/>
    <p:sldId id="325" r:id="rId43"/>
    <p:sldId id="326" r:id="rId44"/>
    <p:sldId id="327" r:id="rId45"/>
    <p:sldId id="336" r:id="rId46"/>
    <p:sldId id="346" r:id="rId47"/>
    <p:sldId id="367" r:id="rId48"/>
    <p:sldId id="368" r:id="rId49"/>
    <p:sldId id="369" r:id="rId50"/>
    <p:sldId id="379" r:id="rId51"/>
    <p:sldId id="370" r:id="rId52"/>
    <p:sldId id="260" r:id="rId53"/>
    <p:sldId id="261"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00FF"/>
    <a:srgbClr val="0066FF"/>
    <a:srgbClr val="1641CC"/>
    <a:srgbClr val="5835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94680" autoAdjust="0"/>
  </p:normalViewPr>
  <p:slideViewPr>
    <p:cSldViewPr snapToGrid="0">
      <p:cViewPr varScale="1">
        <p:scale>
          <a:sx n="68" d="100"/>
          <a:sy n="68" d="100"/>
        </p:scale>
        <p:origin x="894" y="48"/>
      </p:cViewPr>
      <p:guideLst>
        <p:guide orient="horz" pos="2160"/>
        <p:guide pos="3840"/>
      </p:guideLst>
    </p:cSldViewPr>
  </p:slideViewPr>
  <p:outlineViewPr>
    <p:cViewPr>
      <p:scale>
        <a:sx n="33" d="100"/>
        <a:sy n="33" d="100"/>
      </p:scale>
      <p:origin x="0" y="7421"/>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4" d="100"/>
          <a:sy n="64" d="100"/>
        </p:scale>
        <p:origin x="-306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64F211-9F52-4E64-9579-5CEB8964D9F2}" type="datetimeFigureOut">
              <a:rPr lang="en-US" smtClean="0"/>
              <a:t>11/14/2024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EB3C8A-B589-4A75-8BD3-6ECA9D42B19A}" type="slidenum">
              <a:rPr lang="en-US" smtClean="0"/>
              <a:t>‹#›</a:t>
            </a:fld>
            <a:endParaRPr lang="en-US" dirty="0"/>
          </a:p>
        </p:txBody>
      </p:sp>
    </p:spTree>
    <p:extLst>
      <p:ext uri="{BB962C8B-B14F-4D97-AF65-F5344CB8AC3E}">
        <p14:creationId xmlns:p14="http://schemas.microsoft.com/office/powerpoint/2010/main" val="1202023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EB3C8A-B589-4A75-8BD3-6ECA9D42B19A}" type="slidenum">
              <a:rPr lang="en-US" smtClean="0"/>
              <a:t>1</a:t>
            </a:fld>
            <a:endParaRPr lang="en-US"/>
          </a:p>
        </p:txBody>
      </p:sp>
    </p:spTree>
    <p:extLst>
      <p:ext uri="{BB962C8B-B14F-4D97-AF65-F5344CB8AC3E}">
        <p14:creationId xmlns:p14="http://schemas.microsoft.com/office/powerpoint/2010/main" val="1776510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b="0"/>
            </a:lvl1pPr>
          </a:lstStyle>
          <a:p>
            <a:fld id="{D8BCAECA-0632-47B0-8F22-1EF32A7BA29A}" type="datetime3">
              <a:rPr lang="en-US" smtClean="0"/>
              <a:pPr/>
              <a:t>14 November 2024</a:t>
            </a:fld>
            <a:endParaRPr lang="en-US" dirty="0"/>
          </a:p>
        </p:txBody>
      </p:sp>
      <p:sp>
        <p:nvSpPr>
          <p:cNvPr id="5" name="Footer Placeholder 4"/>
          <p:cNvSpPr>
            <a:spLocks noGrp="1"/>
          </p:cNvSpPr>
          <p:nvPr>
            <p:ph type="ftr" sz="quarter" idx="11"/>
          </p:nvPr>
        </p:nvSpPr>
        <p:spPr>
          <a:xfrm>
            <a:off x="4252259" y="6446837"/>
            <a:ext cx="5163883" cy="365125"/>
          </a:xfrm>
        </p:spPr>
        <p:txBody>
          <a:bodyPr/>
          <a:lstStyle>
            <a:lvl1pPr>
              <a:defRPr lang="en-US" sz="2500" b="0" i="0" smtClean="0">
                <a:solidFill>
                  <a:schemeClr val="bg1"/>
                </a:solidFill>
                <a:effectLst/>
              </a:defRPr>
            </a:lvl1pPr>
          </a:lstStyle>
          <a:p>
            <a:r>
              <a:rPr lang="en-US" dirty="0"/>
              <a:t>CU6051NI Artificial Intelligence</a:t>
            </a:r>
          </a:p>
        </p:txBody>
      </p:sp>
      <p:sp>
        <p:nvSpPr>
          <p:cNvPr id="6" name="Slide Number Placeholder 5"/>
          <p:cNvSpPr>
            <a:spLocks noGrp="1"/>
          </p:cNvSpPr>
          <p:nvPr>
            <p:ph type="sldNum" sz="quarter" idx="12"/>
          </p:nvPr>
        </p:nvSpPr>
        <p:spPr/>
        <p:txBody>
          <a:bodyPr/>
          <a:lstStyle>
            <a:lvl1pPr>
              <a:defRPr b="0"/>
            </a:lvl1p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b="0"/>
            </a:lvl1pPr>
          </a:lstStyle>
          <a:p>
            <a:fld id="{ED45BA14-5B82-442E-A02E-94056B2AC4FD}" type="datetime3">
              <a:rPr lang="en-US" smtClean="0"/>
              <a:pPr/>
              <a:t>14 November 2024</a:t>
            </a:fld>
            <a:endParaRPr lang="en-US" dirty="0"/>
          </a:p>
        </p:txBody>
      </p:sp>
      <p:sp>
        <p:nvSpPr>
          <p:cNvPr id="5" name="Footer Placeholder 4"/>
          <p:cNvSpPr>
            <a:spLocks noGrp="1"/>
          </p:cNvSpPr>
          <p:nvPr>
            <p:ph type="ftr" sz="quarter" idx="11"/>
          </p:nvPr>
        </p:nvSpPr>
        <p:spPr/>
        <p:txBody>
          <a:bodyPr/>
          <a:lstStyle>
            <a:lvl1pPr>
              <a:defRPr lang="en-US" b="0" i="0" smtClean="0">
                <a:effectLst/>
              </a:defRPr>
            </a:lvl1pPr>
          </a:lstStyle>
          <a:p>
            <a:r>
              <a:rPr lang="en-US" dirty="0"/>
              <a:t>CU6051NI Artificial Intelligence</a:t>
            </a:r>
          </a:p>
        </p:txBody>
      </p:sp>
      <p:sp>
        <p:nvSpPr>
          <p:cNvPr id="6" name="Slide Number Placeholder 5"/>
          <p:cNvSpPr>
            <a:spLocks noGrp="1"/>
          </p:cNvSpPr>
          <p:nvPr>
            <p:ph type="sldNum" sz="quarter" idx="12"/>
          </p:nvPr>
        </p:nvSpPr>
        <p:spPr/>
        <p:txBody>
          <a:bodyPr/>
          <a:lstStyle>
            <a:lvl1pPr>
              <a:defRPr b="0"/>
            </a:lvl1pPr>
          </a:lstStyle>
          <a:p>
            <a:fld id="{4FAB73BC-B049-4115-A692-8D63A059BF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b="0"/>
            </a:lvl1pPr>
          </a:lstStyle>
          <a:p>
            <a:fld id="{BF00E68B-24BC-42EC-880D-6427F83A0019}" type="datetime3">
              <a:rPr lang="en-US" smtClean="0"/>
              <a:pPr/>
              <a:t>14 November 2024</a:t>
            </a:fld>
            <a:endParaRPr lang="en-US" dirty="0"/>
          </a:p>
        </p:txBody>
      </p:sp>
      <p:sp>
        <p:nvSpPr>
          <p:cNvPr id="5" name="Footer Placeholder 4"/>
          <p:cNvSpPr>
            <a:spLocks noGrp="1"/>
          </p:cNvSpPr>
          <p:nvPr>
            <p:ph type="ftr" sz="quarter" idx="11"/>
          </p:nvPr>
        </p:nvSpPr>
        <p:spPr/>
        <p:txBody>
          <a:bodyPr/>
          <a:lstStyle>
            <a:lvl1pPr>
              <a:defRPr lang="en-US" b="0" i="0" smtClean="0">
                <a:effectLst/>
              </a:defRPr>
            </a:lvl1pPr>
          </a:lstStyle>
          <a:p>
            <a:r>
              <a:rPr lang="en-US" dirty="0"/>
              <a:t>CU6051NI Artificial Intelligence</a:t>
            </a:r>
          </a:p>
        </p:txBody>
      </p:sp>
      <p:sp>
        <p:nvSpPr>
          <p:cNvPr id="6" name="Slide Number Placeholder 5"/>
          <p:cNvSpPr>
            <a:spLocks noGrp="1"/>
          </p:cNvSpPr>
          <p:nvPr>
            <p:ph type="sldNum" sz="quarter" idx="12"/>
          </p:nvPr>
        </p:nvSpPr>
        <p:spPr/>
        <p:txBody>
          <a:bodyPr/>
          <a:lstStyle>
            <a:lvl1pPr>
              <a:defRPr b="0"/>
            </a:lvl1pPr>
          </a:lstStyle>
          <a:p>
            <a:fld id="{4FAB73BC-B049-4115-A692-8D63A059BFB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5282" y="239485"/>
            <a:ext cx="11508377" cy="790303"/>
          </a:xfrm>
        </p:spPr>
        <p:txBody>
          <a:bodyPr>
            <a:noAutofit/>
          </a:bodyPr>
          <a:lstStyle>
            <a:lvl1pPr marL="0">
              <a:defRPr sz="4800" baseline="0"/>
            </a:lvl1pPr>
          </a:lstStyle>
          <a:p>
            <a:r>
              <a:rPr lang="en-US" dirty="0"/>
              <a:t>Click to edit Master title style</a:t>
            </a:r>
          </a:p>
        </p:txBody>
      </p:sp>
      <p:sp>
        <p:nvSpPr>
          <p:cNvPr id="3" name="Content Placeholder 2"/>
          <p:cNvSpPr>
            <a:spLocks noGrp="1"/>
          </p:cNvSpPr>
          <p:nvPr>
            <p:ph idx="1"/>
          </p:nvPr>
        </p:nvSpPr>
        <p:spPr>
          <a:xfrm>
            <a:off x="335283" y="1214361"/>
            <a:ext cx="11541034" cy="4925181"/>
          </a:xfrm>
        </p:spPr>
        <p:txBody>
          <a:bodyPr/>
          <a:lstStyle>
            <a:lvl1pPr marL="457200" indent="-338138">
              <a:buFont typeface="Arial" panose="020B0604020202020204" pitchFamily="34" charset="0"/>
              <a:buChar char="•"/>
              <a:defRPr sz="3200"/>
            </a:lvl1pPr>
            <a:lvl2pPr marL="914400" indent="-457200">
              <a:buClrTx/>
              <a:buFont typeface="Wingdings" panose="05000000000000000000" pitchFamily="2" charset="2"/>
              <a:buChar char="§"/>
              <a:defRPr sz="2800"/>
            </a:lvl2pPr>
            <a:lvl4pPr marL="749300" indent="-182563">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b="0"/>
            </a:lvl1pPr>
          </a:lstStyle>
          <a:p>
            <a:fld id="{D5D11A0B-A1B1-4BB5-B71B-64A1865B7FD5}" type="datetime3">
              <a:rPr lang="en-US" smtClean="0"/>
              <a:pPr/>
              <a:t>14 November 2024</a:t>
            </a:fld>
            <a:endParaRPr lang="en-US" dirty="0"/>
          </a:p>
        </p:txBody>
      </p:sp>
      <p:sp>
        <p:nvSpPr>
          <p:cNvPr id="5" name="Footer Placeholder 4"/>
          <p:cNvSpPr>
            <a:spLocks noGrp="1"/>
          </p:cNvSpPr>
          <p:nvPr>
            <p:ph type="ftr" sz="quarter" idx="11"/>
          </p:nvPr>
        </p:nvSpPr>
        <p:spPr/>
        <p:txBody>
          <a:bodyPr/>
          <a:lstStyle>
            <a:lvl1pPr>
              <a:defRPr lang="en-US" b="0" i="0" smtClean="0">
                <a:effectLst/>
              </a:defRPr>
            </a:lvl1pPr>
          </a:lstStyle>
          <a:p>
            <a:r>
              <a:rPr lang="en-US" dirty="0"/>
              <a:t>CU6051NI Artificial Intelligence</a:t>
            </a:r>
          </a:p>
        </p:txBody>
      </p:sp>
      <p:sp>
        <p:nvSpPr>
          <p:cNvPr id="6" name="Slide Number Placeholder 5"/>
          <p:cNvSpPr>
            <a:spLocks noGrp="1"/>
          </p:cNvSpPr>
          <p:nvPr>
            <p:ph type="sldNum" sz="quarter" idx="12"/>
          </p:nvPr>
        </p:nvSpPr>
        <p:spPr/>
        <p:txBody>
          <a:bodyPr/>
          <a:lstStyle>
            <a:lvl1pPr>
              <a:defRPr b="0"/>
            </a:lvl1pPr>
          </a:lstStyle>
          <a:p>
            <a:fld id="{6113E31D-E2AB-40D1-8B51-AFA5AFEF393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0"/>
            </a:lvl1pPr>
          </a:lstStyle>
          <a:p>
            <a:fld id="{7B5EF370-6A5C-48D0-A926-CFDF484B6589}" type="datetime3">
              <a:rPr lang="en-US" smtClean="0"/>
              <a:pPr/>
              <a:t>14 November 2024</a:t>
            </a:fld>
            <a:endParaRPr lang="en-US" dirty="0"/>
          </a:p>
        </p:txBody>
      </p:sp>
      <p:sp>
        <p:nvSpPr>
          <p:cNvPr id="5" name="Footer Placeholder 4"/>
          <p:cNvSpPr>
            <a:spLocks noGrp="1"/>
          </p:cNvSpPr>
          <p:nvPr>
            <p:ph type="ftr" sz="quarter" idx="11"/>
          </p:nvPr>
        </p:nvSpPr>
        <p:spPr/>
        <p:txBody>
          <a:bodyPr/>
          <a:lstStyle>
            <a:lvl1pPr>
              <a:defRPr lang="en-US" b="0" i="0" smtClean="0">
                <a:effectLst/>
              </a:defRPr>
            </a:lvl1pPr>
          </a:lstStyle>
          <a:p>
            <a:r>
              <a:rPr lang="en-US" dirty="0"/>
              <a:t>CU6051NI Artificial Intelligence</a:t>
            </a:r>
          </a:p>
        </p:txBody>
      </p:sp>
      <p:sp>
        <p:nvSpPr>
          <p:cNvPr id="6" name="Slide Number Placeholder 5"/>
          <p:cNvSpPr>
            <a:spLocks noGrp="1"/>
          </p:cNvSpPr>
          <p:nvPr>
            <p:ph type="sldNum" sz="quarter" idx="12"/>
          </p:nvPr>
        </p:nvSpPr>
        <p:spPr/>
        <p:txBody>
          <a:bodyPr/>
          <a:lstStyle>
            <a:lvl1pPr>
              <a:defRPr b="0"/>
            </a:lvl1p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b="0"/>
            </a:lvl1pPr>
          </a:lstStyle>
          <a:p>
            <a:fld id="{20ABDFD6-765A-4498-9EF3-6049CD94227E}" type="datetime3">
              <a:rPr lang="en-US" smtClean="0"/>
              <a:pPr/>
              <a:t>14 November 2024</a:t>
            </a:fld>
            <a:endParaRPr lang="en-US" dirty="0"/>
          </a:p>
        </p:txBody>
      </p:sp>
      <p:sp>
        <p:nvSpPr>
          <p:cNvPr id="6" name="Footer Placeholder 5"/>
          <p:cNvSpPr>
            <a:spLocks noGrp="1"/>
          </p:cNvSpPr>
          <p:nvPr>
            <p:ph type="ftr" sz="quarter" idx="11"/>
          </p:nvPr>
        </p:nvSpPr>
        <p:spPr/>
        <p:txBody>
          <a:bodyPr/>
          <a:lstStyle>
            <a:lvl1pPr>
              <a:defRPr lang="en-US" b="0" i="0" smtClean="0">
                <a:effectLst/>
              </a:defRPr>
            </a:lvl1pPr>
          </a:lstStyle>
          <a:p>
            <a:r>
              <a:rPr lang="en-US" dirty="0"/>
              <a:t>CU6051NI Artificial Intelligence</a:t>
            </a:r>
          </a:p>
        </p:txBody>
      </p:sp>
      <p:sp>
        <p:nvSpPr>
          <p:cNvPr id="7" name="Slide Number Placeholder 6"/>
          <p:cNvSpPr>
            <a:spLocks noGrp="1"/>
          </p:cNvSpPr>
          <p:nvPr>
            <p:ph type="sldNum" sz="quarter" idx="12"/>
          </p:nvPr>
        </p:nvSpPr>
        <p:spPr/>
        <p:txBody>
          <a:bodyPr/>
          <a:lstStyle>
            <a:lvl1pPr>
              <a:defRPr b="0"/>
            </a:lvl1pPr>
          </a:lstStyle>
          <a:p>
            <a:fld id="{4FAB73BC-B049-4115-A692-8D63A059BFB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b="0"/>
            </a:lvl1pPr>
          </a:lstStyle>
          <a:p>
            <a:fld id="{023C65D7-405C-47AB-B661-C2D4E5FCA2DC}" type="datetime3">
              <a:rPr lang="en-US" smtClean="0"/>
              <a:pPr/>
              <a:t>14 November 2024</a:t>
            </a:fld>
            <a:endParaRPr lang="en-US" dirty="0"/>
          </a:p>
        </p:txBody>
      </p:sp>
      <p:sp>
        <p:nvSpPr>
          <p:cNvPr id="8" name="Footer Placeholder 7"/>
          <p:cNvSpPr>
            <a:spLocks noGrp="1"/>
          </p:cNvSpPr>
          <p:nvPr>
            <p:ph type="ftr" sz="quarter" idx="11"/>
          </p:nvPr>
        </p:nvSpPr>
        <p:spPr/>
        <p:txBody>
          <a:bodyPr/>
          <a:lstStyle>
            <a:lvl1pPr>
              <a:defRPr lang="en-US" b="0" i="0" smtClean="0">
                <a:effectLst/>
              </a:defRPr>
            </a:lvl1pPr>
          </a:lstStyle>
          <a:p>
            <a:r>
              <a:rPr lang="en-US" dirty="0"/>
              <a:t>CU6051NI Artificial Intelligence</a:t>
            </a:r>
          </a:p>
        </p:txBody>
      </p:sp>
      <p:sp>
        <p:nvSpPr>
          <p:cNvPr id="9" name="Slide Number Placeholder 8"/>
          <p:cNvSpPr>
            <a:spLocks noGrp="1"/>
          </p:cNvSpPr>
          <p:nvPr>
            <p:ph type="sldNum" sz="quarter" idx="12"/>
          </p:nvPr>
        </p:nvSpPr>
        <p:spPr/>
        <p:txBody>
          <a:bodyPr/>
          <a:lstStyle>
            <a:lvl1pPr>
              <a:defRPr b="0"/>
            </a:lvl1pPr>
          </a:lstStyle>
          <a:p>
            <a:fld id="{4FAB73BC-B049-4115-A692-8D63A059BFB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b="0"/>
            </a:lvl1pPr>
          </a:lstStyle>
          <a:p>
            <a:fld id="{6BB34F9F-5B0F-4EED-A533-6967CEF1EFA4}" type="datetime3">
              <a:rPr lang="en-US" smtClean="0"/>
              <a:pPr/>
              <a:t>14 November 2024</a:t>
            </a:fld>
            <a:endParaRPr lang="en-US" dirty="0"/>
          </a:p>
        </p:txBody>
      </p:sp>
      <p:sp>
        <p:nvSpPr>
          <p:cNvPr id="4" name="Footer Placeholder 3"/>
          <p:cNvSpPr>
            <a:spLocks noGrp="1"/>
          </p:cNvSpPr>
          <p:nvPr>
            <p:ph type="ftr" sz="quarter" idx="11"/>
          </p:nvPr>
        </p:nvSpPr>
        <p:spPr/>
        <p:txBody>
          <a:bodyPr/>
          <a:lstStyle>
            <a:lvl1pPr>
              <a:defRPr lang="en-US" b="0" i="0" smtClean="0">
                <a:effectLst/>
              </a:defRPr>
            </a:lvl1pPr>
          </a:lstStyle>
          <a:p>
            <a:r>
              <a:rPr lang="en-US" dirty="0"/>
              <a:t>CU6051NI Artificial Intelligence</a:t>
            </a:r>
          </a:p>
        </p:txBody>
      </p:sp>
      <p:sp>
        <p:nvSpPr>
          <p:cNvPr id="5" name="Slide Number Placeholder 4"/>
          <p:cNvSpPr>
            <a:spLocks noGrp="1"/>
          </p:cNvSpPr>
          <p:nvPr>
            <p:ph type="sldNum" sz="quarter" idx="12"/>
          </p:nvPr>
        </p:nvSpPr>
        <p:spPr/>
        <p:txBody>
          <a:bodyPr/>
          <a:lstStyle>
            <a:lvl1pPr>
              <a:defRPr b="0"/>
            </a:lvl1pPr>
          </a:lstStyle>
          <a:p>
            <a:fld id="{4FAB73BC-B049-4115-A692-8D63A059BFB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lvl1pPr>
              <a:defRPr b="0"/>
            </a:lvl1pPr>
          </a:lstStyle>
          <a:p>
            <a:fld id="{D008AE70-F868-426F-BCDA-89FCF2B89A6E}" type="datetime3">
              <a:rPr lang="en-US" smtClean="0"/>
              <a:pPr/>
              <a:t>14 November 2024</a:t>
            </a:fld>
            <a:endParaRPr lang="en-US" dirty="0"/>
          </a:p>
        </p:txBody>
      </p:sp>
      <p:sp>
        <p:nvSpPr>
          <p:cNvPr id="8" name="Footer Placeholder 7"/>
          <p:cNvSpPr>
            <a:spLocks noGrp="1"/>
          </p:cNvSpPr>
          <p:nvPr>
            <p:ph type="ftr" sz="quarter" idx="11"/>
          </p:nvPr>
        </p:nvSpPr>
        <p:spPr/>
        <p:txBody>
          <a:bodyPr/>
          <a:lstStyle>
            <a:lvl1pPr>
              <a:defRPr lang="en-US" b="0" i="0" smtClean="0">
                <a:effectLst/>
              </a:defRPr>
            </a:lvl1pPr>
          </a:lstStyle>
          <a:p>
            <a:r>
              <a:rPr lang="en-US" dirty="0"/>
              <a:t>CU6051NI Artificial Intelligence</a:t>
            </a:r>
          </a:p>
        </p:txBody>
      </p:sp>
      <p:sp>
        <p:nvSpPr>
          <p:cNvPr id="9" name="Slide Number Placeholder 8"/>
          <p:cNvSpPr>
            <a:spLocks noGrp="1"/>
          </p:cNvSpPr>
          <p:nvPr>
            <p:ph type="sldNum" sz="quarter" idx="12"/>
          </p:nvPr>
        </p:nvSpPr>
        <p:spPr/>
        <p:txBody>
          <a:bodyPr/>
          <a:lstStyle>
            <a:lvl1pPr>
              <a:defRPr b="0"/>
            </a:lvl1p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b="0"/>
            </a:lvl1pPr>
          </a:lstStyle>
          <a:p>
            <a:fld id="{06FA515D-F488-4615-BA30-5AA0E6F53232}" type="datetime3">
              <a:rPr lang="en-US" smtClean="0"/>
              <a:pPr/>
              <a:t>14 November 2024</a:t>
            </a:fld>
            <a:endParaRPr lang="en-US" dirty="0"/>
          </a:p>
        </p:txBody>
      </p:sp>
      <p:sp>
        <p:nvSpPr>
          <p:cNvPr id="6" name="Footer Placeholder 5"/>
          <p:cNvSpPr>
            <a:spLocks noGrp="1"/>
          </p:cNvSpPr>
          <p:nvPr>
            <p:ph type="ftr" sz="quarter" idx="11"/>
          </p:nvPr>
        </p:nvSpPr>
        <p:spPr>
          <a:xfrm>
            <a:off x="4419600" y="6459785"/>
            <a:ext cx="5029200" cy="365125"/>
          </a:xfrm>
        </p:spPr>
        <p:txBody>
          <a:bodyPr/>
          <a:lstStyle>
            <a:lvl1pPr algn="l">
              <a:defRPr lang="en-US" b="1" i="0" smtClean="0">
                <a:effectLst/>
              </a:defRPr>
            </a:lvl1pPr>
          </a:lstStyle>
          <a:p>
            <a:r>
              <a:rPr lang="en-US" dirty="0"/>
              <a:t>CU6051NI Artificial Intelligence</a:t>
            </a:r>
          </a:p>
        </p:txBody>
      </p:sp>
      <p:sp>
        <p:nvSpPr>
          <p:cNvPr id="7" name="Slide Number Placeholder 6"/>
          <p:cNvSpPr>
            <a:spLocks noGrp="1"/>
          </p:cNvSpPr>
          <p:nvPr>
            <p:ph type="sldNum" sz="quarter" idx="12"/>
          </p:nvPr>
        </p:nvSpPr>
        <p:spPr/>
        <p:txBody>
          <a:bodyPr/>
          <a:lstStyle>
            <a:lvl1pPr>
              <a:defRPr b="1">
                <a:solidFill>
                  <a:schemeClr val="tx2"/>
                </a:solidFill>
              </a:defRPr>
            </a:lvl1pPr>
          </a:lstStyle>
          <a:p>
            <a:fld id="{4FAB73BC-B049-4115-A692-8D63A059BFB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3"/>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0"/>
            </a:lvl1pPr>
          </a:lstStyle>
          <a:p>
            <a:fld id="{B603C77E-5EBF-450B-B2E8-7691E8145A5D}" type="datetime3">
              <a:rPr lang="en-US" smtClean="0"/>
              <a:pPr/>
              <a:t>14 November 2024</a:t>
            </a:fld>
            <a:endParaRPr lang="en-US" dirty="0"/>
          </a:p>
        </p:txBody>
      </p:sp>
      <p:sp>
        <p:nvSpPr>
          <p:cNvPr id="6" name="Footer Placeholder 5"/>
          <p:cNvSpPr>
            <a:spLocks noGrp="1"/>
          </p:cNvSpPr>
          <p:nvPr>
            <p:ph type="ftr" sz="quarter" idx="11"/>
          </p:nvPr>
        </p:nvSpPr>
        <p:spPr/>
        <p:txBody>
          <a:bodyPr/>
          <a:lstStyle>
            <a:lvl1pPr>
              <a:defRPr lang="en-US" b="0" i="0" smtClean="0">
                <a:effectLst/>
              </a:defRPr>
            </a:lvl1pPr>
          </a:lstStyle>
          <a:p>
            <a:r>
              <a:rPr lang="en-US" dirty="0"/>
              <a:t>CU6051NI Artificial Intelligence</a:t>
            </a:r>
          </a:p>
        </p:txBody>
      </p:sp>
      <p:sp>
        <p:nvSpPr>
          <p:cNvPr id="7" name="Slide Number Placeholder 6"/>
          <p:cNvSpPr>
            <a:spLocks noGrp="1"/>
          </p:cNvSpPr>
          <p:nvPr>
            <p:ph type="sldNum" sz="quarter" idx="12"/>
          </p:nvPr>
        </p:nvSpPr>
        <p:spPr/>
        <p:txBody>
          <a:bodyPr/>
          <a:lstStyle>
            <a:lvl1pPr>
              <a:defRPr b="0"/>
            </a:lvl1pPr>
          </a:lstStyle>
          <a:p>
            <a:fld id="{4FAB73BC-B049-4115-A692-8D63A059BFB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5149" y="6449333"/>
            <a:ext cx="2963080" cy="365125"/>
          </a:xfrm>
          <a:prstGeom prst="rect">
            <a:avLst/>
          </a:prstGeom>
        </p:spPr>
        <p:txBody>
          <a:bodyPr vert="horz" lIns="91440" tIns="45720" rIns="91440" bIns="45720" rtlCol="0" anchor="ctr"/>
          <a:lstStyle>
            <a:lvl1pPr algn="l">
              <a:defRPr sz="2500" b="0">
                <a:solidFill>
                  <a:srgbClr val="FFFFFF"/>
                </a:solidFill>
              </a:defRPr>
            </a:lvl1pPr>
          </a:lstStyle>
          <a:p>
            <a:fld id="{81A6AFCE-1C59-40D2-9DA1-21904313C4EC}" type="datetime3">
              <a:rPr lang="en-US" smtClean="0"/>
              <a:pPr/>
              <a:t>14 November 2024</a:t>
            </a:fld>
            <a:endParaRPr lang="en-US" dirty="0"/>
          </a:p>
        </p:txBody>
      </p:sp>
      <p:sp>
        <p:nvSpPr>
          <p:cNvPr id="5" name="Footer Placeholder 4"/>
          <p:cNvSpPr>
            <a:spLocks noGrp="1"/>
          </p:cNvSpPr>
          <p:nvPr>
            <p:ph type="ftr" sz="quarter" idx="3"/>
          </p:nvPr>
        </p:nvSpPr>
        <p:spPr>
          <a:xfrm>
            <a:off x="4241373" y="6446837"/>
            <a:ext cx="5098569" cy="365125"/>
          </a:xfrm>
          <a:prstGeom prst="rect">
            <a:avLst/>
          </a:prstGeom>
        </p:spPr>
        <p:txBody>
          <a:bodyPr vert="horz" lIns="91440" tIns="45720" rIns="91440" bIns="45720" rtlCol="0" anchor="ctr"/>
          <a:lstStyle>
            <a:lvl1pPr algn="ctr">
              <a:defRPr lang="en-US" sz="2500" b="0" i="0" smtClean="0">
                <a:solidFill>
                  <a:schemeClr val="bg1"/>
                </a:solidFill>
                <a:effectLst/>
              </a:defRPr>
            </a:lvl1pPr>
          </a:lstStyle>
          <a:p>
            <a:r>
              <a:rPr lang="en-US" dirty="0"/>
              <a:t>CU6051NI Artificial Intelligence</a:t>
            </a:r>
          </a:p>
        </p:txBody>
      </p:sp>
      <p:sp>
        <p:nvSpPr>
          <p:cNvPr id="6" name="Slide Number Placeholder 5"/>
          <p:cNvSpPr>
            <a:spLocks noGrp="1"/>
          </p:cNvSpPr>
          <p:nvPr>
            <p:ph type="sldNum" sz="quarter" idx="4"/>
          </p:nvPr>
        </p:nvSpPr>
        <p:spPr>
          <a:xfrm>
            <a:off x="9900458" y="6438013"/>
            <a:ext cx="1312025" cy="365125"/>
          </a:xfrm>
          <a:prstGeom prst="rect">
            <a:avLst/>
          </a:prstGeom>
        </p:spPr>
        <p:txBody>
          <a:bodyPr vert="horz" lIns="91440" tIns="45720" rIns="91440" bIns="45720" rtlCol="0" anchor="ctr"/>
          <a:lstStyle>
            <a:lvl1pPr algn="r">
              <a:defRPr sz="2500" b="0">
                <a:solidFill>
                  <a:srgbClr val="FFFFFF"/>
                </a:solidFill>
              </a:defRPr>
            </a:lvl1pPr>
          </a:lstStyle>
          <a:p>
            <a:fld id="{4FAB73BC-B049-4115-A692-8D63A059BF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9351" y="1164772"/>
            <a:ext cx="10709366" cy="2445954"/>
          </a:xfrm>
        </p:spPr>
        <p:txBody>
          <a:bodyPr>
            <a:normAutofit/>
          </a:bodyPr>
          <a:lstStyle/>
          <a:p>
            <a:pPr algn="ctr"/>
            <a:r>
              <a:rPr lang="en-US" sz="6600" dirty="0">
                <a:solidFill>
                  <a:schemeClr val="tx1"/>
                </a:solidFill>
              </a:rPr>
              <a:t>Lecture</a:t>
            </a:r>
            <a:r>
              <a:rPr lang="en-US" sz="6600" dirty="0"/>
              <a:t> 4:</a:t>
            </a:r>
            <a:br>
              <a:rPr lang="en-US" sz="6600" dirty="0"/>
            </a:br>
            <a:r>
              <a:rPr lang="en-US" sz="6600" dirty="0"/>
              <a:t>Regression Analysis</a:t>
            </a:r>
          </a:p>
        </p:txBody>
      </p:sp>
      <p:sp>
        <p:nvSpPr>
          <p:cNvPr id="3" name="Subtitle 2"/>
          <p:cNvSpPr>
            <a:spLocks noGrp="1"/>
          </p:cNvSpPr>
          <p:nvPr>
            <p:ph type="subTitle" idx="1"/>
          </p:nvPr>
        </p:nvSpPr>
        <p:spPr>
          <a:xfrm>
            <a:off x="1100051" y="4923718"/>
            <a:ext cx="10058400" cy="1143000"/>
          </a:xfrm>
        </p:spPr>
        <p:txBody>
          <a:bodyPr/>
          <a:lstStyle/>
          <a:p>
            <a:pPr algn="r"/>
            <a:r>
              <a:rPr lang="en-US" cap="none" dirty="0" err="1">
                <a:solidFill>
                  <a:schemeClr val="tx1"/>
                </a:solidFill>
              </a:rPr>
              <a:t>Er.Roshan</a:t>
            </a:r>
            <a:r>
              <a:rPr lang="en-US" cap="none" dirty="0">
                <a:solidFill>
                  <a:schemeClr val="tx1"/>
                </a:solidFill>
              </a:rPr>
              <a:t> Shrestha</a:t>
            </a:r>
          </a:p>
          <a:p>
            <a:pPr algn="r"/>
            <a:r>
              <a:rPr lang="en-US" cap="none" dirty="0">
                <a:solidFill>
                  <a:schemeClr val="tx1"/>
                </a:solidFill>
              </a:rPr>
              <a:t>roshan.shrestha@islingtoncollege.edu.np</a:t>
            </a:r>
          </a:p>
        </p:txBody>
      </p:sp>
      <p:sp>
        <p:nvSpPr>
          <p:cNvPr id="4" name="Date Placeholder 3"/>
          <p:cNvSpPr>
            <a:spLocks noGrp="1"/>
          </p:cNvSpPr>
          <p:nvPr>
            <p:ph type="dt" sz="half" idx="10"/>
          </p:nvPr>
        </p:nvSpPr>
        <p:spPr>
          <a:xfrm>
            <a:off x="784327" y="6435725"/>
            <a:ext cx="2963080" cy="365125"/>
          </a:xfrm>
        </p:spPr>
        <p:txBody>
          <a:bodyPr/>
          <a:lstStyle/>
          <a:p>
            <a:fld id="{D8BCAECA-0632-47B0-8F22-1EF32A7BA29A}" type="datetime3">
              <a:rPr lang="en-US" smtClean="0"/>
              <a:t>14 November 2024</a:t>
            </a:fld>
            <a:endParaRPr lang="en-US" dirty="0"/>
          </a:p>
        </p:txBody>
      </p:sp>
      <p:sp>
        <p:nvSpPr>
          <p:cNvPr id="5" name="Footer Placeholder 4"/>
          <p:cNvSpPr>
            <a:spLocks noGrp="1"/>
          </p:cNvSpPr>
          <p:nvPr>
            <p:ph type="ftr" sz="quarter" idx="11"/>
          </p:nvPr>
        </p:nvSpPr>
        <p:spPr>
          <a:xfrm>
            <a:off x="3905250" y="6442754"/>
            <a:ext cx="5341264" cy="365125"/>
          </a:xfrm>
        </p:spPr>
        <p:txBody>
          <a:bodyPr/>
          <a:lstStyle/>
          <a:p>
            <a:r>
              <a:rPr lang="en-US" dirty="0"/>
              <a:t>CU6051NI Artificial Intelligence</a:t>
            </a:r>
          </a:p>
        </p:txBody>
      </p:sp>
      <p:sp>
        <p:nvSpPr>
          <p:cNvPr id="6" name="Slide Number Placeholder 5"/>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1231709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4471E-5764-4391-BB23-7B2C291A60A6}"/>
              </a:ext>
            </a:extLst>
          </p:cNvPr>
          <p:cNvSpPr>
            <a:spLocks noGrp="1"/>
          </p:cNvSpPr>
          <p:nvPr>
            <p:ph type="title"/>
          </p:nvPr>
        </p:nvSpPr>
        <p:spPr/>
        <p:txBody>
          <a:bodyPr/>
          <a:lstStyle/>
          <a:p>
            <a:r>
              <a:rPr lang="en-US" dirty="0">
                <a:solidFill>
                  <a:schemeClr val="tx1"/>
                </a:solidFill>
              </a:rPr>
              <a:t>Multiple Linear Regression</a:t>
            </a:r>
          </a:p>
        </p:txBody>
      </p:sp>
      <p:sp>
        <p:nvSpPr>
          <p:cNvPr id="3" name="Content Placeholder 2">
            <a:extLst>
              <a:ext uri="{FF2B5EF4-FFF2-40B4-BE49-F238E27FC236}">
                <a16:creationId xmlns:a16="http://schemas.microsoft.com/office/drawing/2014/main" id="{0CE1AF7B-61D8-47AE-945C-0BEA3EA95C45}"/>
              </a:ext>
            </a:extLst>
          </p:cNvPr>
          <p:cNvSpPr>
            <a:spLocks noGrp="1"/>
          </p:cNvSpPr>
          <p:nvPr>
            <p:ph idx="1"/>
          </p:nvPr>
        </p:nvSpPr>
        <p:spPr/>
        <p:txBody>
          <a:bodyPr>
            <a:normAutofit lnSpcReduction="10000"/>
          </a:bodyPr>
          <a:lstStyle/>
          <a:p>
            <a:r>
              <a:rPr lang="en-US" dirty="0">
                <a:solidFill>
                  <a:schemeClr val="tx1"/>
                </a:solidFill>
              </a:rPr>
              <a:t>involves more than one independent variable and one dependent variable.</a:t>
            </a:r>
          </a:p>
          <a:p>
            <a:r>
              <a:rPr lang="en-US" dirty="0">
                <a:solidFill>
                  <a:schemeClr val="tx1"/>
                </a:solidFill>
              </a:rPr>
              <a:t>Equation for multiple linear regression:</a:t>
            </a:r>
          </a:p>
          <a:p>
            <a:endParaRPr lang="en-US" dirty="0">
              <a:solidFill>
                <a:schemeClr val="tx1"/>
              </a:solidFill>
            </a:endParaRPr>
          </a:p>
          <a:p>
            <a:pPr fontAlgn="base"/>
            <a:r>
              <a:rPr lang="en-US" dirty="0">
                <a:solidFill>
                  <a:schemeClr val="tx1"/>
                </a:solidFill>
              </a:rPr>
              <a:t>where</a:t>
            </a:r>
          </a:p>
          <a:p>
            <a:pPr fontAlgn="base"/>
            <a:r>
              <a:rPr lang="en-US" dirty="0">
                <a:solidFill>
                  <a:schemeClr val="tx1"/>
                </a:solidFill>
              </a:rPr>
              <a:t>y: dependent variable</a:t>
            </a:r>
          </a:p>
          <a:p>
            <a:pPr fontAlgn="base"/>
            <a:r>
              <a:rPr lang="en-US" dirty="0">
                <a:solidFill>
                  <a:schemeClr val="tx1"/>
                </a:solidFill>
              </a:rPr>
              <a:t>X1, X2, …, </a:t>
            </a:r>
            <a:r>
              <a:rPr lang="en-US" dirty="0" err="1">
                <a:solidFill>
                  <a:schemeClr val="tx1"/>
                </a:solidFill>
              </a:rPr>
              <a:t>Xn</a:t>
            </a:r>
            <a:r>
              <a:rPr lang="en-US" dirty="0">
                <a:solidFill>
                  <a:schemeClr val="tx1"/>
                </a:solidFill>
              </a:rPr>
              <a:t>: independent variables</a:t>
            </a:r>
          </a:p>
          <a:p>
            <a:pPr fontAlgn="base"/>
            <a:r>
              <a:rPr lang="el-GR" dirty="0">
                <a:solidFill>
                  <a:schemeClr val="tx1"/>
                </a:solidFill>
              </a:rPr>
              <a:t>Β</a:t>
            </a:r>
            <a:r>
              <a:rPr lang="en-US" dirty="0">
                <a:solidFill>
                  <a:schemeClr val="tx1"/>
                </a:solidFill>
              </a:rPr>
              <a:t>0: </a:t>
            </a:r>
            <a:r>
              <a:rPr lang="en-US" dirty="0">
                <a:solidFill>
                  <a:srgbClr val="FF0000"/>
                </a:solidFill>
              </a:rPr>
              <a:t>intercept</a:t>
            </a:r>
          </a:p>
          <a:p>
            <a:pPr fontAlgn="base"/>
            <a:r>
              <a:rPr lang="en-US" dirty="0">
                <a:solidFill>
                  <a:schemeClr val="tx1"/>
                </a:solidFill>
              </a:rPr>
              <a:t>β1, β2, …, βn: </a:t>
            </a:r>
            <a:r>
              <a:rPr lang="en-US" dirty="0">
                <a:solidFill>
                  <a:srgbClr val="FF0000"/>
                </a:solidFill>
              </a:rPr>
              <a:t>slopes</a:t>
            </a:r>
          </a:p>
          <a:p>
            <a:endParaRPr lang="en-US" dirty="0">
              <a:solidFill>
                <a:schemeClr val="tx1"/>
              </a:solidFill>
            </a:endParaRPr>
          </a:p>
          <a:p>
            <a:endParaRPr lang="en-US" dirty="0">
              <a:solidFill>
                <a:schemeClr val="tx1"/>
              </a:solidFill>
            </a:endParaRPr>
          </a:p>
        </p:txBody>
      </p:sp>
      <p:sp>
        <p:nvSpPr>
          <p:cNvPr id="4" name="Date Placeholder 3">
            <a:extLst>
              <a:ext uri="{FF2B5EF4-FFF2-40B4-BE49-F238E27FC236}">
                <a16:creationId xmlns:a16="http://schemas.microsoft.com/office/drawing/2014/main" id="{BA516646-39E0-4EE8-8CF3-596976559708}"/>
              </a:ext>
            </a:extLst>
          </p:cNvPr>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a:extLst>
              <a:ext uri="{FF2B5EF4-FFF2-40B4-BE49-F238E27FC236}">
                <a16:creationId xmlns:a16="http://schemas.microsoft.com/office/drawing/2014/main" id="{A5F7153F-0F2E-49E0-B9A8-062F52484214}"/>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C17CC9AF-C2B4-4817-A8EF-255DA0AE8EF3}"/>
              </a:ext>
            </a:extLst>
          </p:cNvPr>
          <p:cNvSpPr>
            <a:spLocks noGrp="1"/>
          </p:cNvSpPr>
          <p:nvPr>
            <p:ph type="sldNum" sz="quarter" idx="12"/>
          </p:nvPr>
        </p:nvSpPr>
        <p:spPr/>
        <p:txBody>
          <a:bodyPr/>
          <a:lstStyle/>
          <a:p>
            <a:fld id="{6113E31D-E2AB-40D1-8B51-AFA5AFEF393A}" type="slidenum">
              <a:rPr lang="en-US" smtClean="0"/>
              <a:pPr/>
              <a:t>10</a:t>
            </a:fld>
            <a:endParaRPr lang="en-US" dirty="0"/>
          </a:p>
        </p:txBody>
      </p:sp>
      <p:pic>
        <p:nvPicPr>
          <p:cNvPr id="7" name="Picture 6">
            <a:extLst>
              <a:ext uri="{FF2B5EF4-FFF2-40B4-BE49-F238E27FC236}">
                <a16:creationId xmlns:a16="http://schemas.microsoft.com/office/drawing/2014/main" id="{4250C2FD-1AAF-421E-8DCB-60669CDDA2D0}"/>
              </a:ext>
            </a:extLst>
          </p:cNvPr>
          <p:cNvPicPr>
            <a:picLocks noChangeAspect="1"/>
          </p:cNvPicPr>
          <p:nvPr/>
        </p:nvPicPr>
        <p:blipFill>
          <a:blip r:embed="rId2"/>
          <a:stretch>
            <a:fillRect/>
          </a:stretch>
        </p:blipFill>
        <p:spPr>
          <a:xfrm>
            <a:off x="1210347" y="2757268"/>
            <a:ext cx="5603466" cy="556867"/>
          </a:xfrm>
          <a:prstGeom prst="rect">
            <a:avLst/>
          </a:prstGeom>
        </p:spPr>
      </p:pic>
    </p:spTree>
    <p:extLst>
      <p:ext uri="{BB962C8B-B14F-4D97-AF65-F5344CB8AC3E}">
        <p14:creationId xmlns:p14="http://schemas.microsoft.com/office/powerpoint/2010/main" val="4248801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40F22-92BA-4576-9D92-33EFDF19B5A6}"/>
              </a:ext>
            </a:extLst>
          </p:cNvPr>
          <p:cNvSpPr>
            <a:spLocks noGrp="1"/>
          </p:cNvSpPr>
          <p:nvPr>
            <p:ph type="title"/>
          </p:nvPr>
        </p:nvSpPr>
        <p:spPr/>
        <p:txBody>
          <a:bodyPr/>
          <a:lstStyle/>
          <a:p>
            <a:r>
              <a:rPr lang="en-US" dirty="0"/>
              <a:t>Intercept and slopes</a:t>
            </a:r>
          </a:p>
        </p:txBody>
      </p:sp>
      <p:sp>
        <p:nvSpPr>
          <p:cNvPr id="3" name="Content Placeholder 2">
            <a:extLst>
              <a:ext uri="{FF2B5EF4-FFF2-40B4-BE49-F238E27FC236}">
                <a16:creationId xmlns:a16="http://schemas.microsoft.com/office/drawing/2014/main" id="{F3CAD657-2503-4081-8680-8AE4D73D4F3C}"/>
              </a:ext>
            </a:extLst>
          </p:cNvPr>
          <p:cNvSpPr>
            <a:spLocks noGrp="1"/>
          </p:cNvSpPr>
          <p:nvPr>
            <p:ph idx="1"/>
          </p:nvPr>
        </p:nvSpPr>
        <p:spPr/>
        <p:txBody>
          <a:bodyPr>
            <a:normAutofit/>
          </a:bodyPr>
          <a:lstStyle/>
          <a:p>
            <a:r>
              <a:rPr lang="en-US" dirty="0">
                <a:solidFill>
                  <a:schemeClr val="tx1"/>
                </a:solidFill>
              </a:rPr>
              <a:t>In the regression line </a:t>
            </a:r>
          </a:p>
          <a:p>
            <a:r>
              <a:rPr lang="en-US" dirty="0">
                <a:solidFill>
                  <a:schemeClr val="tx1"/>
                </a:solidFill>
              </a:rPr>
              <a:t>𝑦 = 𝑚𝑥+c</a:t>
            </a:r>
          </a:p>
          <a:p>
            <a:r>
              <a:rPr lang="en-US" dirty="0">
                <a:solidFill>
                  <a:schemeClr val="tx1"/>
                </a:solidFill>
              </a:rPr>
              <a:t>𝑚 =(slope) </a:t>
            </a:r>
          </a:p>
          <a:p>
            <a:pPr lvl="1"/>
            <a:r>
              <a:rPr lang="en-US" dirty="0">
                <a:solidFill>
                  <a:schemeClr val="tx1"/>
                </a:solidFill>
              </a:rPr>
              <a:t>determines the angle or steepness of the line.</a:t>
            </a:r>
          </a:p>
          <a:p>
            <a:r>
              <a:rPr lang="en-US" dirty="0">
                <a:solidFill>
                  <a:schemeClr val="tx1"/>
                </a:solidFill>
              </a:rPr>
              <a:t>c =(intercept) </a:t>
            </a:r>
          </a:p>
          <a:p>
            <a:pPr lvl="1"/>
            <a:r>
              <a:rPr lang="en-US" dirty="0">
                <a:solidFill>
                  <a:schemeClr val="tx1"/>
                </a:solidFill>
              </a:rPr>
              <a:t>determines where the line crosses the y-axis.</a:t>
            </a:r>
          </a:p>
          <a:p>
            <a:endParaRPr lang="en-US" dirty="0">
              <a:solidFill>
                <a:schemeClr val="tx1"/>
              </a:solidFill>
            </a:endParaRPr>
          </a:p>
          <a:p>
            <a:endParaRPr lang="en-US" dirty="0">
              <a:solidFill>
                <a:schemeClr val="tx1"/>
              </a:solidFill>
            </a:endParaRPr>
          </a:p>
        </p:txBody>
      </p:sp>
      <p:sp>
        <p:nvSpPr>
          <p:cNvPr id="4" name="Date Placeholder 3">
            <a:extLst>
              <a:ext uri="{FF2B5EF4-FFF2-40B4-BE49-F238E27FC236}">
                <a16:creationId xmlns:a16="http://schemas.microsoft.com/office/drawing/2014/main" id="{4C0E04AE-CCB4-47D2-974F-7523C540D95F}"/>
              </a:ext>
            </a:extLst>
          </p:cNvPr>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a:extLst>
              <a:ext uri="{FF2B5EF4-FFF2-40B4-BE49-F238E27FC236}">
                <a16:creationId xmlns:a16="http://schemas.microsoft.com/office/drawing/2014/main" id="{5194A091-1F7C-44B7-B2DB-B10F297E1960}"/>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98F0D45A-FDF9-43E4-A194-5E1D3BF7EB41}"/>
              </a:ext>
            </a:extLst>
          </p:cNvPr>
          <p:cNvSpPr>
            <a:spLocks noGrp="1"/>
          </p:cNvSpPr>
          <p:nvPr>
            <p:ph type="sldNum" sz="quarter" idx="12"/>
          </p:nvPr>
        </p:nvSpPr>
        <p:spPr/>
        <p:txBody>
          <a:bodyPr/>
          <a:lstStyle/>
          <a:p>
            <a:fld id="{6113E31D-E2AB-40D1-8B51-AFA5AFEF393A}" type="slidenum">
              <a:rPr lang="en-US" smtClean="0"/>
              <a:pPr/>
              <a:t>11</a:t>
            </a:fld>
            <a:endParaRPr lang="en-US" dirty="0"/>
          </a:p>
        </p:txBody>
      </p:sp>
      <p:pic>
        <p:nvPicPr>
          <p:cNvPr id="7" name="Picture 2" descr="Slope Intercept Form: y = mx + c">
            <a:extLst>
              <a:ext uri="{FF2B5EF4-FFF2-40B4-BE49-F238E27FC236}">
                <a16:creationId xmlns:a16="http://schemas.microsoft.com/office/drawing/2014/main" id="{A476061A-0B04-42C8-ABA0-C7A892544E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380"/>
          <a:stretch/>
        </p:blipFill>
        <p:spPr bwMode="auto">
          <a:xfrm>
            <a:off x="5750189" y="1071609"/>
            <a:ext cx="7243858" cy="4479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950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CB0D0-631D-4EEE-A511-5B82316808E2}"/>
              </a:ext>
            </a:extLst>
          </p:cNvPr>
          <p:cNvSpPr>
            <a:spLocks noGrp="1"/>
          </p:cNvSpPr>
          <p:nvPr>
            <p:ph type="title"/>
          </p:nvPr>
        </p:nvSpPr>
        <p:spPr/>
        <p:txBody>
          <a:bodyPr/>
          <a:lstStyle/>
          <a:p>
            <a:r>
              <a:rPr lang="en-US" dirty="0">
                <a:solidFill>
                  <a:schemeClr val="tx1"/>
                </a:solidFill>
              </a:rPr>
              <a:t>Intercept</a:t>
            </a:r>
            <a:endParaRPr lang="en-US" dirty="0"/>
          </a:p>
        </p:txBody>
      </p:sp>
      <p:sp>
        <p:nvSpPr>
          <p:cNvPr id="3" name="Content Placeholder 2">
            <a:extLst>
              <a:ext uri="{FF2B5EF4-FFF2-40B4-BE49-F238E27FC236}">
                <a16:creationId xmlns:a16="http://schemas.microsoft.com/office/drawing/2014/main" id="{2AC895EE-0644-48CA-8EFA-44BB1DFA2A6C}"/>
              </a:ext>
            </a:extLst>
          </p:cNvPr>
          <p:cNvSpPr>
            <a:spLocks noGrp="1"/>
          </p:cNvSpPr>
          <p:nvPr>
            <p:ph idx="1"/>
          </p:nvPr>
        </p:nvSpPr>
        <p:spPr/>
        <p:txBody>
          <a:bodyPr>
            <a:normAutofit fontScale="92500" lnSpcReduction="20000"/>
          </a:bodyPr>
          <a:lstStyle/>
          <a:p>
            <a:r>
              <a:rPr lang="en-US" dirty="0">
                <a:solidFill>
                  <a:schemeClr val="tx1"/>
                </a:solidFill>
              </a:rPr>
              <a:t>is the </a:t>
            </a:r>
            <a:r>
              <a:rPr lang="en-US" b="1" dirty="0">
                <a:solidFill>
                  <a:schemeClr val="tx1"/>
                </a:solidFill>
              </a:rPr>
              <a:t>starting point</a:t>
            </a:r>
            <a:r>
              <a:rPr lang="en-US" dirty="0">
                <a:solidFill>
                  <a:schemeClr val="tx1"/>
                </a:solidFill>
              </a:rPr>
              <a:t> of the regression line when there is no influence from the independent variables.</a:t>
            </a:r>
          </a:p>
          <a:p>
            <a:r>
              <a:rPr lang="en-US" dirty="0">
                <a:solidFill>
                  <a:schemeClr val="tx1"/>
                </a:solidFill>
              </a:rPr>
              <a:t>gives the predicted value of y when all predictors are equal to zero.</a:t>
            </a:r>
          </a:p>
          <a:p>
            <a:r>
              <a:rPr lang="en-US" dirty="0"/>
              <a:t>While predicting house price (y) based on the number of square feet (x), if the intercept β0​ is 5,00000, it means:</a:t>
            </a:r>
          </a:p>
          <a:p>
            <a:r>
              <a:rPr lang="en-US" b="1" i="1" dirty="0">
                <a:solidFill>
                  <a:srgbClr val="92D050"/>
                </a:solidFill>
              </a:rPr>
              <a:t>If a house has 0 square feet (hypothetically), its predicted price would be 5,00000.</a:t>
            </a:r>
          </a:p>
          <a:p>
            <a:r>
              <a:rPr lang="en-US" dirty="0">
                <a:solidFill>
                  <a:srgbClr val="FF0066"/>
                </a:solidFill>
              </a:rPr>
              <a:t>The intercept might not always have real-world meaning</a:t>
            </a:r>
            <a:r>
              <a:rPr lang="en-US" dirty="0"/>
              <a:t>, especially if zero values for predictors are unrealistic (e.g., </a:t>
            </a:r>
            <a:r>
              <a:rPr lang="en-US" i="1" dirty="0"/>
              <a:t>a house with 0 square feet</a:t>
            </a:r>
            <a:r>
              <a:rPr lang="en-US" dirty="0"/>
              <a:t>), but it is still an essential component of the model.</a:t>
            </a:r>
          </a:p>
          <a:p>
            <a:r>
              <a:rPr lang="en-US" dirty="0"/>
              <a:t>It’s a </a:t>
            </a:r>
            <a:r>
              <a:rPr lang="en-US" b="1" dirty="0">
                <a:solidFill>
                  <a:srgbClr val="FF0066"/>
                </a:solidFill>
              </a:rPr>
              <a:t>mathematical artifact of the linear equation</a:t>
            </a:r>
          </a:p>
          <a:p>
            <a:endParaRPr lang="en-US" dirty="0"/>
          </a:p>
        </p:txBody>
      </p:sp>
      <p:sp>
        <p:nvSpPr>
          <p:cNvPr id="4" name="Date Placeholder 3">
            <a:extLst>
              <a:ext uri="{FF2B5EF4-FFF2-40B4-BE49-F238E27FC236}">
                <a16:creationId xmlns:a16="http://schemas.microsoft.com/office/drawing/2014/main" id="{F65EA6DC-B606-4CEE-8FA3-3AE3D9453188}"/>
              </a:ext>
            </a:extLst>
          </p:cNvPr>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a:extLst>
              <a:ext uri="{FF2B5EF4-FFF2-40B4-BE49-F238E27FC236}">
                <a16:creationId xmlns:a16="http://schemas.microsoft.com/office/drawing/2014/main" id="{25D6EAEF-4BCF-45B6-B325-41B651D7682A}"/>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AD9E5C99-1ECD-4CEF-A969-845B5D3D1564}"/>
              </a:ext>
            </a:extLst>
          </p:cNvPr>
          <p:cNvSpPr>
            <a:spLocks noGrp="1"/>
          </p:cNvSpPr>
          <p:nvPr>
            <p:ph type="sldNum" sz="quarter" idx="12"/>
          </p:nvPr>
        </p:nvSpPr>
        <p:spPr/>
        <p:txBody>
          <a:bodyPr/>
          <a:lstStyle/>
          <a:p>
            <a:fld id="{6113E31D-E2AB-40D1-8B51-AFA5AFEF393A}" type="slidenum">
              <a:rPr lang="en-US" smtClean="0"/>
              <a:pPr/>
              <a:t>12</a:t>
            </a:fld>
            <a:endParaRPr lang="en-US" dirty="0"/>
          </a:p>
        </p:txBody>
      </p:sp>
    </p:spTree>
    <p:extLst>
      <p:ext uri="{BB962C8B-B14F-4D97-AF65-F5344CB8AC3E}">
        <p14:creationId xmlns:p14="http://schemas.microsoft.com/office/powerpoint/2010/main" val="622580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8F2AD-C088-4E82-A9E2-8B8F0D6A50CA}"/>
              </a:ext>
            </a:extLst>
          </p:cNvPr>
          <p:cNvSpPr>
            <a:spLocks noGrp="1"/>
          </p:cNvSpPr>
          <p:nvPr>
            <p:ph type="title"/>
          </p:nvPr>
        </p:nvSpPr>
        <p:spPr/>
        <p:txBody>
          <a:bodyPr/>
          <a:lstStyle/>
          <a:p>
            <a:r>
              <a:rPr lang="en-US" b="1" dirty="0">
                <a:solidFill>
                  <a:schemeClr val="tx1"/>
                </a:solidFill>
              </a:rPr>
              <a:t>Slope (β)</a:t>
            </a:r>
            <a:endParaRPr lang="en-US" dirty="0"/>
          </a:p>
        </p:txBody>
      </p:sp>
      <p:sp>
        <p:nvSpPr>
          <p:cNvPr id="3" name="Content Placeholder 2">
            <a:extLst>
              <a:ext uri="{FF2B5EF4-FFF2-40B4-BE49-F238E27FC236}">
                <a16:creationId xmlns:a16="http://schemas.microsoft.com/office/drawing/2014/main" id="{C229A192-2A3A-4B40-9B8D-FC4C2397527E}"/>
              </a:ext>
            </a:extLst>
          </p:cNvPr>
          <p:cNvSpPr>
            <a:spLocks noGrp="1"/>
          </p:cNvSpPr>
          <p:nvPr>
            <p:ph idx="1"/>
          </p:nvPr>
        </p:nvSpPr>
        <p:spPr/>
        <p:txBody>
          <a:bodyPr>
            <a:normAutofit fontScale="77500" lnSpcReduction="20000"/>
          </a:bodyPr>
          <a:lstStyle/>
          <a:p>
            <a:r>
              <a:rPr lang="en-US" dirty="0">
                <a:solidFill>
                  <a:schemeClr val="tx1"/>
                </a:solidFill>
              </a:rPr>
              <a:t>The </a:t>
            </a:r>
            <a:r>
              <a:rPr lang="en-US" b="1" dirty="0">
                <a:solidFill>
                  <a:schemeClr val="tx1"/>
                </a:solidFill>
              </a:rPr>
              <a:t>slope</a:t>
            </a:r>
            <a:r>
              <a:rPr lang="en-US" dirty="0">
                <a:solidFill>
                  <a:schemeClr val="tx1"/>
                </a:solidFill>
              </a:rPr>
              <a:t> (or </a:t>
            </a:r>
            <a:r>
              <a:rPr lang="en-US" b="1" dirty="0">
                <a:solidFill>
                  <a:schemeClr val="tx1"/>
                </a:solidFill>
              </a:rPr>
              <a:t>coefficient</a:t>
            </a:r>
            <a:r>
              <a:rPr lang="en-US" dirty="0">
                <a:solidFill>
                  <a:schemeClr val="tx1"/>
                </a:solidFill>
              </a:rPr>
              <a:t>), β, shows the change in y for a one-unit increase in x, holding all other variables constant.</a:t>
            </a:r>
            <a:endParaRPr lang="en-US" b="1" dirty="0">
              <a:solidFill>
                <a:schemeClr val="tx1"/>
              </a:solidFill>
            </a:endParaRPr>
          </a:p>
          <a:p>
            <a:r>
              <a:rPr lang="en-US" dirty="0">
                <a:solidFill>
                  <a:schemeClr val="tx1"/>
                </a:solidFill>
              </a:rPr>
              <a:t>The slope represents the </a:t>
            </a:r>
            <a:r>
              <a:rPr lang="en-US" b="1" dirty="0">
                <a:solidFill>
                  <a:schemeClr val="tx1"/>
                </a:solidFill>
              </a:rPr>
              <a:t>rate of change</a:t>
            </a:r>
            <a:r>
              <a:rPr lang="en-US" dirty="0">
                <a:solidFill>
                  <a:schemeClr val="tx1"/>
                </a:solidFill>
              </a:rPr>
              <a:t> in the dependent variable as the independent variable changes.</a:t>
            </a:r>
          </a:p>
          <a:p>
            <a:r>
              <a:rPr lang="en-US" dirty="0">
                <a:solidFill>
                  <a:schemeClr val="tx1"/>
                </a:solidFill>
              </a:rPr>
              <a:t>A </a:t>
            </a:r>
            <a:r>
              <a:rPr lang="en-US" dirty="0">
                <a:solidFill>
                  <a:srgbClr val="FF0000"/>
                </a:solidFill>
              </a:rPr>
              <a:t>positive slope</a:t>
            </a:r>
            <a:r>
              <a:rPr lang="en-US" dirty="0">
                <a:solidFill>
                  <a:schemeClr val="tx1"/>
                </a:solidFill>
              </a:rPr>
              <a:t> means that as x increases, y also increases.</a:t>
            </a:r>
          </a:p>
          <a:p>
            <a:r>
              <a:rPr lang="en-US" dirty="0">
                <a:solidFill>
                  <a:schemeClr val="tx1"/>
                </a:solidFill>
              </a:rPr>
              <a:t>A </a:t>
            </a:r>
            <a:r>
              <a:rPr lang="en-US" dirty="0">
                <a:solidFill>
                  <a:srgbClr val="FF0000"/>
                </a:solidFill>
              </a:rPr>
              <a:t>negative slope</a:t>
            </a:r>
            <a:r>
              <a:rPr lang="en-US" dirty="0">
                <a:solidFill>
                  <a:schemeClr val="tx1"/>
                </a:solidFill>
              </a:rPr>
              <a:t> means that as x increases, y decreases.</a:t>
            </a:r>
          </a:p>
          <a:p>
            <a:r>
              <a:rPr lang="en-US" b="1" dirty="0">
                <a:solidFill>
                  <a:schemeClr val="tx1"/>
                </a:solidFill>
              </a:rPr>
              <a:t>Example:</a:t>
            </a:r>
          </a:p>
          <a:p>
            <a:r>
              <a:rPr lang="en-US" dirty="0">
                <a:solidFill>
                  <a:schemeClr val="tx1"/>
                </a:solidFill>
              </a:rPr>
              <a:t>house price example, let’s say the slope β1​ is 200. This means:</a:t>
            </a:r>
          </a:p>
          <a:p>
            <a:r>
              <a:rPr lang="en-US" dirty="0">
                <a:solidFill>
                  <a:schemeClr val="tx1"/>
                </a:solidFill>
              </a:rPr>
              <a:t>For every additional square foot of space, the predicted house price increases by 200.</a:t>
            </a:r>
          </a:p>
          <a:p>
            <a:r>
              <a:rPr lang="en-US" dirty="0">
                <a:solidFill>
                  <a:schemeClr val="tx1"/>
                </a:solidFill>
              </a:rPr>
              <a:t>In the case of multiple regression (with multiple slopes), each slope tells us the change in y for a one-unit increase in its corresponding variable, assuming all other variables stay the same.</a:t>
            </a:r>
          </a:p>
          <a:p>
            <a:endParaRPr lang="en-US" dirty="0">
              <a:solidFill>
                <a:schemeClr val="tx1"/>
              </a:solidFill>
            </a:endParaRPr>
          </a:p>
        </p:txBody>
      </p:sp>
      <p:sp>
        <p:nvSpPr>
          <p:cNvPr id="4" name="Date Placeholder 3">
            <a:extLst>
              <a:ext uri="{FF2B5EF4-FFF2-40B4-BE49-F238E27FC236}">
                <a16:creationId xmlns:a16="http://schemas.microsoft.com/office/drawing/2014/main" id="{97E98D9F-9F93-40BA-9F36-C4FAFB77D7AE}"/>
              </a:ext>
            </a:extLst>
          </p:cNvPr>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a:extLst>
              <a:ext uri="{FF2B5EF4-FFF2-40B4-BE49-F238E27FC236}">
                <a16:creationId xmlns:a16="http://schemas.microsoft.com/office/drawing/2014/main" id="{77551E14-14B8-40AA-8B10-24DFCC2F05EE}"/>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409B96A4-0459-4BE9-BB76-B726FE5DDAC5}"/>
              </a:ext>
            </a:extLst>
          </p:cNvPr>
          <p:cNvSpPr>
            <a:spLocks noGrp="1"/>
          </p:cNvSpPr>
          <p:nvPr>
            <p:ph type="sldNum" sz="quarter" idx="12"/>
          </p:nvPr>
        </p:nvSpPr>
        <p:spPr/>
        <p:txBody>
          <a:bodyPr/>
          <a:lstStyle/>
          <a:p>
            <a:fld id="{6113E31D-E2AB-40D1-8B51-AFA5AFEF393A}" type="slidenum">
              <a:rPr lang="en-US" smtClean="0"/>
              <a:pPr/>
              <a:t>13</a:t>
            </a:fld>
            <a:endParaRPr lang="en-US" dirty="0"/>
          </a:p>
        </p:txBody>
      </p:sp>
    </p:spTree>
    <p:extLst>
      <p:ext uri="{BB962C8B-B14F-4D97-AF65-F5344CB8AC3E}">
        <p14:creationId xmlns:p14="http://schemas.microsoft.com/office/powerpoint/2010/main" val="3015145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80C10-C269-4408-A7F7-8BFEB781C33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B6C6C8-6A68-41DF-A5E0-BF70FCC90A84}"/>
              </a:ext>
            </a:extLst>
          </p:cNvPr>
          <p:cNvSpPr>
            <a:spLocks noGrp="1"/>
          </p:cNvSpPr>
          <p:nvPr>
            <p:ph idx="1"/>
          </p:nvPr>
        </p:nvSpPr>
        <p:spPr/>
        <p:txBody>
          <a:bodyPr>
            <a:normAutofit/>
          </a:bodyPr>
          <a:lstStyle/>
          <a:p>
            <a:r>
              <a:rPr lang="en-US" dirty="0"/>
              <a:t>For a regression equation like y=50,000+200x:</a:t>
            </a:r>
          </a:p>
          <a:p>
            <a:r>
              <a:rPr lang="en-US" b="1" dirty="0"/>
              <a:t>Intercept (β0=50,000)</a:t>
            </a:r>
            <a:r>
              <a:rPr lang="en-US" dirty="0"/>
              <a:t>: </a:t>
            </a:r>
          </a:p>
          <a:p>
            <a:r>
              <a:rPr lang="en-US" dirty="0"/>
              <a:t>When x=0, the predicted price is 50,000.</a:t>
            </a:r>
          </a:p>
          <a:p>
            <a:r>
              <a:rPr lang="en-US" b="1" dirty="0"/>
              <a:t>Slope (β1=200)</a:t>
            </a:r>
            <a:r>
              <a:rPr lang="en-US" dirty="0"/>
              <a:t>: </a:t>
            </a:r>
          </a:p>
          <a:p>
            <a:r>
              <a:rPr lang="en-US" dirty="0"/>
              <a:t>For each additional square foot, the price increases by $200.</a:t>
            </a:r>
          </a:p>
          <a:p>
            <a:r>
              <a:rPr lang="en-US" dirty="0"/>
              <a:t>So, if we plug in a value of x=1,000 square feet:</a:t>
            </a:r>
          </a:p>
          <a:p>
            <a:r>
              <a:rPr lang="en-US" dirty="0"/>
              <a:t>y=50,000+(200×1,000)=50,000+200,000=250,000</a:t>
            </a:r>
          </a:p>
        </p:txBody>
      </p:sp>
      <p:sp>
        <p:nvSpPr>
          <p:cNvPr id="4" name="Date Placeholder 3">
            <a:extLst>
              <a:ext uri="{FF2B5EF4-FFF2-40B4-BE49-F238E27FC236}">
                <a16:creationId xmlns:a16="http://schemas.microsoft.com/office/drawing/2014/main" id="{CAD54094-B780-4AE8-9178-26E9FF7CF1A1}"/>
              </a:ext>
            </a:extLst>
          </p:cNvPr>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a:extLst>
              <a:ext uri="{FF2B5EF4-FFF2-40B4-BE49-F238E27FC236}">
                <a16:creationId xmlns:a16="http://schemas.microsoft.com/office/drawing/2014/main" id="{7C0A18F5-FF92-4AE8-917A-F899D36D980D}"/>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B6A55D97-F89A-479E-9911-0C29B1B6AFA0}"/>
              </a:ext>
            </a:extLst>
          </p:cNvPr>
          <p:cNvSpPr>
            <a:spLocks noGrp="1"/>
          </p:cNvSpPr>
          <p:nvPr>
            <p:ph type="sldNum" sz="quarter" idx="12"/>
          </p:nvPr>
        </p:nvSpPr>
        <p:spPr/>
        <p:txBody>
          <a:bodyPr/>
          <a:lstStyle/>
          <a:p>
            <a:fld id="{6113E31D-E2AB-40D1-8B51-AFA5AFEF393A}" type="slidenum">
              <a:rPr lang="en-US" smtClean="0"/>
              <a:pPr/>
              <a:t>14</a:t>
            </a:fld>
            <a:endParaRPr lang="en-US" dirty="0"/>
          </a:p>
        </p:txBody>
      </p:sp>
    </p:spTree>
    <p:extLst>
      <p:ext uri="{BB962C8B-B14F-4D97-AF65-F5344CB8AC3E}">
        <p14:creationId xmlns:p14="http://schemas.microsoft.com/office/powerpoint/2010/main" val="1970713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4B5C5-76A8-4BD7-B9F3-661A2852B55A}"/>
              </a:ext>
            </a:extLst>
          </p:cNvPr>
          <p:cNvSpPr>
            <a:spLocks noGrp="1"/>
          </p:cNvSpPr>
          <p:nvPr>
            <p:ph type="title"/>
          </p:nvPr>
        </p:nvSpPr>
        <p:spPr/>
        <p:txBody>
          <a:bodyPr/>
          <a:lstStyle/>
          <a:p>
            <a:r>
              <a:rPr lang="en-US" b="1" dirty="0"/>
              <a:t>Underfitting and overfitting</a:t>
            </a:r>
          </a:p>
        </p:txBody>
      </p:sp>
      <p:sp>
        <p:nvSpPr>
          <p:cNvPr id="3" name="Content Placeholder 2">
            <a:extLst>
              <a:ext uri="{FF2B5EF4-FFF2-40B4-BE49-F238E27FC236}">
                <a16:creationId xmlns:a16="http://schemas.microsoft.com/office/drawing/2014/main" id="{3D561524-EA91-4187-80F4-3609762CF458}"/>
              </a:ext>
            </a:extLst>
          </p:cNvPr>
          <p:cNvSpPr>
            <a:spLocks noGrp="1"/>
          </p:cNvSpPr>
          <p:nvPr>
            <p:ph idx="1"/>
          </p:nvPr>
        </p:nvSpPr>
        <p:spPr/>
        <p:txBody>
          <a:bodyPr/>
          <a:lstStyle/>
          <a:p>
            <a:r>
              <a:rPr lang="en-US" dirty="0"/>
              <a:t>two common problems that can arise in machine learning models</a:t>
            </a:r>
          </a:p>
          <a:p>
            <a:r>
              <a:rPr lang="en-US" dirty="0"/>
              <a:t>how well (or poorly) a model learns from the training data and how it generalizes to new, unseen data.</a:t>
            </a:r>
          </a:p>
          <a:p>
            <a:endParaRPr lang="en-US" dirty="0"/>
          </a:p>
        </p:txBody>
      </p:sp>
      <p:sp>
        <p:nvSpPr>
          <p:cNvPr id="4" name="Date Placeholder 3">
            <a:extLst>
              <a:ext uri="{FF2B5EF4-FFF2-40B4-BE49-F238E27FC236}">
                <a16:creationId xmlns:a16="http://schemas.microsoft.com/office/drawing/2014/main" id="{0B6D82FF-0BA3-408C-8C02-6B031CF74A45}"/>
              </a:ext>
            </a:extLst>
          </p:cNvPr>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a:extLst>
              <a:ext uri="{FF2B5EF4-FFF2-40B4-BE49-F238E27FC236}">
                <a16:creationId xmlns:a16="http://schemas.microsoft.com/office/drawing/2014/main" id="{B934A6F1-7EAF-4AB9-BC0D-78E304330EA1}"/>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B446962C-C555-4681-AEFB-7088DE6E5812}"/>
              </a:ext>
            </a:extLst>
          </p:cNvPr>
          <p:cNvSpPr>
            <a:spLocks noGrp="1"/>
          </p:cNvSpPr>
          <p:nvPr>
            <p:ph type="sldNum" sz="quarter" idx="12"/>
          </p:nvPr>
        </p:nvSpPr>
        <p:spPr/>
        <p:txBody>
          <a:bodyPr/>
          <a:lstStyle/>
          <a:p>
            <a:fld id="{6113E31D-E2AB-40D1-8B51-AFA5AFEF393A}" type="slidenum">
              <a:rPr lang="en-US" smtClean="0"/>
              <a:pPr/>
              <a:t>15</a:t>
            </a:fld>
            <a:endParaRPr lang="en-US" dirty="0"/>
          </a:p>
        </p:txBody>
      </p:sp>
      <p:pic>
        <p:nvPicPr>
          <p:cNvPr id="7" name="Picture 2" descr="What is underfitting and overfitting in machine learning and how to deal  with it. | by Anup Bhande | GreyAtom | Medium">
            <a:extLst>
              <a:ext uri="{FF2B5EF4-FFF2-40B4-BE49-F238E27FC236}">
                <a16:creationId xmlns:a16="http://schemas.microsoft.com/office/drawing/2014/main" id="{3A22F3B4-EB94-4597-B095-0CDA133123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7957" y="2785129"/>
            <a:ext cx="5401190" cy="18712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Model Fit: Underfitting vs. Overfitting - Amazon Machine Learning">
            <a:extLst>
              <a:ext uri="{FF2B5EF4-FFF2-40B4-BE49-F238E27FC236}">
                <a16:creationId xmlns:a16="http://schemas.microsoft.com/office/drawing/2014/main" id="{D3F89CB1-E306-4DB5-ACF4-02B1E18C35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6912" y="4440115"/>
            <a:ext cx="6810375"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008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E487C-BF4D-4436-B88A-E1E2A6FFC8CB}"/>
              </a:ext>
            </a:extLst>
          </p:cNvPr>
          <p:cNvSpPr>
            <a:spLocks noGrp="1"/>
          </p:cNvSpPr>
          <p:nvPr>
            <p:ph type="title"/>
          </p:nvPr>
        </p:nvSpPr>
        <p:spPr/>
        <p:txBody>
          <a:bodyPr/>
          <a:lstStyle/>
          <a:p>
            <a:r>
              <a:rPr lang="en-US" b="1" dirty="0"/>
              <a:t>Underfitting</a:t>
            </a:r>
            <a:endParaRPr lang="en-US" dirty="0"/>
          </a:p>
        </p:txBody>
      </p:sp>
      <p:sp>
        <p:nvSpPr>
          <p:cNvPr id="4" name="Date Placeholder 3">
            <a:extLst>
              <a:ext uri="{FF2B5EF4-FFF2-40B4-BE49-F238E27FC236}">
                <a16:creationId xmlns:a16="http://schemas.microsoft.com/office/drawing/2014/main" id="{1E64B9E3-D5EA-4964-96BD-43802810F1E2}"/>
              </a:ext>
            </a:extLst>
          </p:cNvPr>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a:extLst>
              <a:ext uri="{FF2B5EF4-FFF2-40B4-BE49-F238E27FC236}">
                <a16:creationId xmlns:a16="http://schemas.microsoft.com/office/drawing/2014/main" id="{A40878A3-C896-4F81-BC5B-2F3D6E568A7F}"/>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5E878B69-F134-4786-B57D-C1049A523B70}"/>
              </a:ext>
            </a:extLst>
          </p:cNvPr>
          <p:cNvSpPr>
            <a:spLocks noGrp="1"/>
          </p:cNvSpPr>
          <p:nvPr>
            <p:ph type="sldNum" sz="quarter" idx="12"/>
          </p:nvPr>
        </p:nvSpPr>
        <p:spPr/>
        <p:txBody>
          <a:bodyPr/>
          <a:lstStyle/>
          <a:p>
            <a:fld id="{6113E31D-E2AB-40D1-8B51-AFA5AFEF393A}" type="slidenum">
              <a:rPr lang="en-US" smtClean="0"/>
              <a:pPr/>
              <a:t>16</a:t>
            </a:fld>
            <a:endParaRPr lang="en-US" dirty="0"/>
          </a:p>
        </p:txBody>
      </p:sp>
      <p:sp>
        <p:nvSpPr>
          <p:cNvPr id="7" name="Content Placeholder 6">
            <a:extLst>
              <a:ext uri="{FF2B5EF4-FFF2-40B4-BE49-F238E27FC236}">
                <a16:creationId xmlns:a16="http://schemas.microsoft.com/office/drawing/2014/main" id="{658362E0-31A4-4590-BCDC-D4307DE71F4D}"/>
              </a:ext>
            </a:extLst>
          </p:cNvPr>
          <p:cNvSpPr>
            <a:spLocks noGrp="1"/>
          </p:cNvSpPr>
          <p:nvPr>
            <p:ph idx="1"/>
          </p:nvPr>
        </p:nvSpPr>
        <p:spPr/>
        <p:txBody>
          <a:bodyPr/>
          <a:lstStyle/>
          <a:p>
            <a:r>
              <a:rPr lang="en-US" dirty="0"/>
              <a:t>Underfitting occurs when a model is too simple to capture the underlying pattern in the data. </a:t>
            </a:r>
          </a:p>
          <a:p>
            <a:r>
              <a:rPr lang="en-US" dirty="0"/>
              <a:t>results in poor performance on both training and test data because the model doesn’t learn the relationship between features and the target variable well enough.</a:t>
            </a:r>
          </a:p>
          <a:p>
            <a:endParaRPr lang="en-US" dirty="0"/>
          </a:p>
          <a:p>
            <a:endParaRPr lang="en-US" dirty="0"/>
          </a:p>
        </p:txBody>
      </p:sp>
      <p:pic>
        <p:nvPicPr>
          <p:cNvPr id="9" name="Picture 2" descr="What is underfitting and overfitting in machine learning and how to deal  with it. | by Anup Bhande | GreyAtom | Medium">
            <a:extLst>
              <a:ext uri="{FF2B5EF4-FFF2-40B4-BE49-F238E27FC236}">
                <a16:creationId xmlns:a16="http://schemas.microsoft.com/office/drawing/2014/main" id="{9B227827-AB99-4098-8E72-198CD64CFF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7233"/>
          <a:stretch/>
        </p:blipFill>
        <p:spPr bwMode="auto">
          <a:xfrm>
            <a:off x="6668087" y="3159411"/>
            <a:ext cx="2799472" cy="296003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Model Fit: Underfitting vs. Overfitting - Amazon Machine Learning">
            <a:extLst>
              <a:ext uri="{FF2B5EF4-FFF2-40B4-BE49-F238E27FC236}">
                <a16:creationId xmlns:a16="http://schemas.microsoft.com/office/drawing/2014/main" id="{A0D16473-1C7F-426F-97CD-E76477286D5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5148"/>
          <a:stretch/>
        </p:blipFill>
        <p:spPr bwMode="auto">
          <a:xfrm>
            <a:off x="876082" y="3680460"/>
            <a:ext cx="2373556"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579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A252-C183-4E86-9A8D-6E81985F43E4}"/>
              </a:ext>
            </a:extLst>
          </p:cNvPr>
          <p:cNvSpPr>
            <a:spLocks noGrp="1"/>
          </p:cNvSpPr>
          <p:nvPr>
            <p:ph type="title"/>
          </p:nvPr>
        </p:nvSpPr>
        <p:spPr/>
        <p:txBody>
          <a:bodyPr/>
          <a:lstStyle/>
          <a:p>
            <a:r>
              <a:rPr lang="en-US" dirty="0"/>
              <a:t>Underfitting</a:t>
            </a:r>
          </a:p>
        </p:txBody>
      </p:sp>
      <p:sp>
        <p:nvSpPr>
          <p:cNvPr id="3" name="Content Placeholder 2">
            <a:extLst>
              <a:ext uri="{FF2B5EF4-FFF2-40B4-BE49-F238E27FC236}">
                <a16:creationId xmlns:a16="http://schemas.microsoft.com/office/drawing/2014/main" id="{F931199C-CF3D-449F-901D-7FD62344C217}"/>
              </a:ext>
            </a:extLst>
          </p:cNvPr>
          <p:cNvSpPr>
            <a:spLocks noGrp="1"/>
          </p:cNvSpPr>
          <p:nvPr>
            <p:ph idx="1"/>
          </p:nvPr>
        </p:nvSpPr>
        <p:spPr/>
        <p:txBody>
          <a:bodyPr>
            <a:normAutofit lnSpcReduction="10000"/>
          </a:bodyPr>
          <a:lstStyle/>
          <a:p>
            <a:r>
              <a:rPr lang="en-US" dirty="0"/>
              <a:t>The model may have a high bias (it makes consistent errors).</a:t>
            </a:r>
          </a:p>
          <a:p>
            <a:r>
              <a:rPr lang="en-US" dirty="0"/>
              <a:t>The line of best fit doesn’t capture the trend in the data accurately.</a:t>
            </a:r>
          </a:p>
          <a:p>
            <a:r>
              <a:rPr lang="en-US" dirty="0"/>
              <a:t>Predictions are often inaccurate for both training and test data. </a:t>
            </a:r>
          </a:p>
          <a:p>
            <a:r>
              <a:rPr lang="en-US" b="1" dirty="0"/>
              <a:t>Example</a:t>
            </a:r>
            <a:r>
              <a:rPr lang="en-US" dirty="0"/>
              <a:t>: Imagine predicting the student’s mark based only on the study hours of the student, but our dataset has a complex relationship with additional factors like resources, sleep cycle, diets etc. </a:t>
            </a:r>
          </a:p>
          <a:p>
            <a:r>
              <a:rPr lang="en-US" dirty="0"/>
              <a:t>If we use a simple linear regression (a straight line), the model might underfit, failing to capture the complexity needed to make accurate predictions.</a:t>
            </a:r>
          </a:p>
        </p:txBody>
      </p:sp>
      <p:sp>
        <p:nvSpPr>
          <p:cNvPr id="4" name="Date Placeholder 3">
            <a:extLst>
              <a:ext uri="{FF2B5EF4-FFF2-40B4-BE49-F238E27FC236}">
                <a16:creationId xmlns:a16="http://schemas.microsoft.com/office/drawing/2014/main" id="{6C058734-5BA4-4B12-A124-BE214863E0D6}"/>
              </a:ext>
            </a:extLst>
          </p:cNvPr>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a:extLst>
              <a:ext uri="{FF2B5EF4-FFF2-40B4-BE49-F238E27FC236}">
                <a16:creationId xmlns:a16="http://schemas.microsoft.com/office/drawing/2014/main" id="{D0CFD470-CC36-447A-A3FF-F8B4FBB3774B}"/>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4E2A2B86-E568-4A12-A304-49D573304D1C}"/>
              </a:ext>
            </a:extLst>
          </p:cNvPr>
          <p:cNvSpPr>
            <a:spLocks noGrp="1"/>
          </p:cNvSpPr>
          <p:nvPr>
            <p:ph type="sldNum" sz="quarter" idx="12"/>
          </p:nvPr>
        </p:nvSpPr>
        <p:spPr/>
        <p:txBody>
          <a:bodyPr/>
          <a:lstStyle/>
          <a:p>
            <a:fld id="{6113E31D-E2AB-40D1-8B51-AFA5AFEF393A}" type="slidenum">
              <a:rPr lang="en-US" smtClean="0"/>
              <a:pPr/>
              <a:t>17</a:t>
            </a:fld>
            <a:endParaRPr lang="en-US" dirty="0"/>
          </a:p>
        </p:txBody>
      </p:sp>
    </p:spTree>
    <p:extLst>
      <p:ext uri="{BB962C8B-B14F-4D97-AF65-F5344CB8AC3E}">
        <p14:creationId xmlns:p14="http://schemas.microsoft.com/office/powerpoint/2010/main" val="3912726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DB623-D514-4594-89CE-62046D15C201}"/>
              </a:ext>
            </a:extLst>
          </p:cNvPr>
          <p:cNvSpPr>
            <a:spLocks noGrp="1"/>
          </p:cNvSpPr>
          <p:nvPr>
            <p:ph type="title"/>
          </p:nvPr>
        </p:nvSpPr>
        <p:spPr/>
        <p:txBody>
          <a:bodyPr/>
          <a:lstStyle/>
          <a:p>
            <a:r>
              <a:rPr lang="en-US" dirty="0"/>
              <a:t>Underfitting</a:t>
            </a:r>
          </a:p>
        </p:txBody>
      </p:sp>
      <p:sp>
        <p:nvSpPr>
          <p:cNvPr id="3" name="Content Placeholder 2">
            <a:extLst>
              <a:ext uri="{FF2B5EF4-FFF2-40B4-BE49-F238E27FC236}">
                <a16:creationId xmlns:a16="http://schemas.microsoft.com/office/drawing/2014/main" id="{3E0AC891-C1B8-4E2C-9F81-08DE616EE21A}"/>
              </a:ext>
            </a:extLst>
          </p:cNvPr>
          <p:cNvSpPr>
            <a:spLocks noGrp="1"/>
          </p:cNvSpPr>
          <p:nvPr>
            <p:ph idx="1"/>
          </p:nvPr>
        </p:nvSpPr>
        <p:spPr/>
        <p:txBody>
          <a:bodyPr/>
          <a:lstStyle/>
          <a:p>
            <a:r>
              <a:rPr lang="en-US" dirty="0"/>
              <a:t>Solution:</a:t>
            </a:r>
          </a:p>
          <a:p>
            <a:r>
              <a:rPr lang="en-US" dirty="0"/>
              <a:t>Adding more features</a:t>
            </a:r>
          </a:p>
          <a:p>
            <a:pPr lvl="1"/>
            <a:r>
              <a:rPr lang="en-US" dirty="0"/>
              <a:t>Including additional predictors like sleep hours, resources, attendance </a:t>
            </a:r>
          </a:p>
          <a:p>
            <a:r>
              <a:rPr lang="en-US" dirty="0"/>
              <a:t>Choosing more complex models</a:t>
            </a:r>
          </a:p>
          <a:p>
            <a:pPr lvl="1"/>
            <a:r>
              <a:rPr lang="en-US" dirty="0"/>
              <a:t>Use of more complex models</a:t>
            </a:r>
          </a:p>
        </p:txBody>
      </p:sp>
      <p:sp>
        <p:nvSpPr>
          <p:cNvPr id="4" name="Date Placeholder 3">
            <a:extLst>
              <a:ext uri="{FF2B5EF4-FFF2-40B4-BE49-F238E27FC236}">
                <a16:creationId xmlns:a16="http://schemas.microsoft.com/office/drawing/2014/main" id="{EB43B4B6-1149-456E-B6AF-3D65F5C8E951}"/>
              </a:ext>
            </a:extLst>
          </p:cNvPr>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a:extLst>
              <a:ext uri="{FF2B5EF4-FFF2-40B4-BE49-F238E27FC236}">
                <a16:creationId xmlns:a16="http://schemas.microsoft.com/office/drawing/2014/main" id="{8AD6D33D-2A6E-411B-B803-25F6AD75C0A2}"/>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BCC907FC-D547-49B3-A7A7-FF15CC6ED037}"/>
              </a:ext>
            </a:extLst>
          </p:cNvPr>
          <p:cNvSpPr>
            <a:spLocks noGrp="1"/>
          </p:cNvSpPr>
          <p:nvPr>
            <p:ph type="sldNum" sz="quarter" idx="12"/>
          </p:nvPr>
        </p:nvSpPr>
        <p:spPr/>
        <p:txBody>
          <a:bodyPr/>
          <a:lstStyle/>
          <a:p>
            <a:fld id="{6113E31D-E2AB-40D1-8B51-AFA5AFEF393A}" type="slidenum">
              <a:rPr lang="en-US" smtClean="0"/>
              <a:pPr/>
              <a:t>18</a:t>
            </a:fld>
            <a:endParaRPr lang="en-US" dirty="0"/>
          </a:p>
        </p:txBody>
      </p:sp>
    </p:spTree>
    <p:extLst>
      <p:ext uri="{BB962C8B-B14F-4D97-AF65-F5344CB8AC3E}">
        <p14:creationId xmlns:p14="http://schemas.microsoft.com/office/powerpoint/2010/main" val="120418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FEEE-1775-4C1E-BDE3-2BE807DC887C}"/>
              </a:ext>
            </a:extLst>
          </p:cNvPr>
          <p:cNvSpPr>
            <a:spLocks noGrp="1"/>
          </p:cNvSpPr>
          <p:nvPr>
            <p:ph type="title"/>
          </p:nvPr>
        </p:nvSpPr>
        <p:spPr/>
        <p:txBody>
          <a:bodyPr/>
          <a:lstStyle/>
          <a:p>
            <a:r>
              <a:rPr lang="en-US" dirty="0"/>
              <a:t>Overfitting</a:t>
            </a:r>
          </a:p>
        </p:txBody>
      </p:sp>
      <p:sp>
        <p:nvSpPr>
          <p:cNvPr id="3" name="Content Placeholder 2">
            <a:extLst>
              <a:ext uri="{FF2B5EF4-FFF2-40B4-BE49-F238E27FC236}">
                <a16:creationId xmlns:a16="http://schemas.microsoft.com/office/drawing/2014/main" id="{935AB390-0AA8-42E5-BDA1-D111E704B2AE}"/>
              </a:ext>
            </a:extLst>
          </p:cNvPr>
          <p:cNvSpPr>
            <a:spLocks noGrp="1"/>
          </p:cNvSpPr>
          <p:nvPr>
            <p:ph idx="1"/>
          </p:nvPr>
        </p:nvSpPr>
        <p:spPr/>
        <p:txBody>
          <a:bodyPr/>
          <a:lstStyle/>
          <a:p>
            <a:r>
              <a:rPr lang="en-US" dirty="0"/>
              <a:t>occurs when a model is too complex and learns the training data too well, including its noise and random fluctuations. </a:t>
            </a:r>
          </a:p>
          <a:p>
            <a:r>
              <a:rPr lang="en-US" dirty="0"/>
              <a:t>This model performs well on training data but poorly on test data because it doesn’t generalize well.</a:t>
            </a:r>
          </a:p>
          <a:p>
            <a:endParaRPr lang="en-US" dirty="0"/>
          </a:p>
        </p:txBody>
      </p:sp>
      <p:sp>
        <p:nvSpPr>
          <p:cNvPr id="4" name="Date Placeholder 3">
            <a:extLst>
              <a:ext uri="{FF2B5EF4-FFF2-40B4-BE49-F238E27FC236}">
                <a16:creationId xmlns:a16="http://schemas.microsoft.com/office/drawing/2014/main" id="{82B04277-9983-4D3A-9D89-FA0EC8420285}"/>
              </a:ext>
            </a:extLst>
          </p:cNvPr>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a:extLst>
              <a:ext uri="{FF2B5EF4-FFF2-40B4-BE49-F238E27FC236}">
                <a16:creationId xmlns:a16="http://schemas.microsoft.com/office/drawing/2014/main" id="{E1959496-CB9D-4D6C-94A2-659A48CD9CA9}"/>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6219EFA6-6535-43C7-A783-ED7AA3317606}"/>
              </a:ext>
            </a:extLst>
          </p:cNvPr>
          <p:cNvSpPr>
            <a:spLocks noGrp="1"/>
          </p:cNvSpPr>
          <p:nvPr>
            <p:ph type="sldNum" sz="quarter" idx="12"/>
          </p:nvPr>
        </p:nvSpPr>
        <p:spPr/>
        <p:txBody>
          <a:bodyPr/>
          <a:lstStyle/>
          <a:p>
            <a:fld id="{6113E31D-E2AB-40D1-8B51-AFA5AFEF393A}" type="slidenum">
              <a:rPr lang="en-US" smtClean="0"/>
              <a:pPr/>
              <a:t>19</a:t>
            </a:fld>
            <a:endParaRPr lang="en-US" dirty="0"/>
          </a:p>
        </p:txBody>
      </p:sp>
      <p:pic>
        <p:nvPicPr>
          <p:cNvPr id="7" name="Picture 2" descr="What is underfitting and overfitting in machine learning and how to deal  with it. | by Anup Bhande | GreyAtom | Medium">
            <a:extLst>
              <a:ext uri="{FF2B5EF4-FFF2-40B4-BE49-F238E27FC236}">
                <a16:creationId xmlns:a16="http://schemas.microsoft.com/office/drawing/2014/main" id="{7282242C-590F-4800-BD38-BE3D91855A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156"/>
          <a:stretch/>
        </p:blipFill>
        <p:spPr bwMode="auto">
          <a:xfrm>
            <a:off x="1083212" y="3375972"/>
            <a:ext cx="2475913" cy="253453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Model Fit: Underfitting vs. Overfitting - Amazon Machine Learning">
            <a:extLst>
              <a:ext uri="{FF2B5EF4-FFF2-40B4-BE49-F238E27FC236}">
                <a16:creationId xmlns:a16="http://schemas.microsoft.com/office/drawing/2014/main" id="{0EA8819B-CFEA-4C5A-9E1A-878ADA8090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630"/>
          <a:stretch/>
        </p:blipFill>
        <p:spPr bwMode="auto">
          <a:xfrm>
            <a:off x="4009292" y="3441309"/>
            <a:ext cx="2855742" cy="2510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425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Agenda</a:t>
            </a:r>
          </a:p>
        </p:txBody>
      </p:sp>
      <p:sp>
        <p:nvSpPr>
          <p:cNvPr id="3" name="Content Placeholder 2"/>
          <p:cNvSpPr>
            <a:spLocks noGrp="1"/>
          </p:cNvSpPr>
          <p:nvPr>
            <p:ph idx="1"/>
          </p:nvPr>
        </p:nvSpPr>
        <p:spPr/>
        <p:txBody>
          <a:bodyPr/>
          <a:lstStyle/>
          <a:p>
            <a:r>
              <a:rPr lang="en-US" dirty="0">
                <a:solidFill>
                  <a:schemeClr val="tx1"/>
                </a:solidFill>
              </a:rPr>
              <a:t>Regression</a:t>
            </a:r>
          </a:p>
          <a:p>
            <a:r>
              <a:rPr lang="en-US" dirty="0">
                <a:solidFill>
                  <a:schemeClr val="tx1"/>
                </a:solidFill>
              </a:rPr>
              <a:t>Linear Regression</a:t>
            </a:r>
          </a:p>
          <a:p>
            <a:r>
              <a:rPr lang="en-US" dirty="0">
                <a:solidFill>
                  <a:schemeClr val="tx1"/>
                </a:solidFill>
              </a:rPr>
              <a:t>Overfitting and underfitting</a:t>
            </a:r>
          </a:p>
          <a:p>
            <a:r>
              <a:rPr lang="en-US" dirty="0">
                <a:solidFill>
                  <a:schemeClr val="tx1"/>
                </a:solidFill>
              </a:rPr>
              <a:t>Bias variance</a:t>
            </a:r>
          </a:p>
          <a:p>
            <a:r>
              <a:rPr lang="en-US" dirty="0">
                <a:solidFill>
                  <a:schemeClr val="tx1"/>
                </a:solidFill>
              </a:rPr>
              <a:t>Correlation</a:t>
            </a:r>
          </a:p>
          <a:p>
            <a:r>
              <a:rPr lang="en-US" dirty="0">
                <a:solidFill>
                  <a:schemeClr val="tx1"/>
                </a:solidFill>
              </a:rPr>
              <a:t>Loss functions</a:t>
            </a:r>
          </a:p>
          <a:p>
            <a:r>
              <a:rPr lang="en-US" dirty="0">
                <a:solidFill>
                  <a:schemeClr val="tx1"/>
                </a:solidFill>
              </a:rPr>
              <a:t>Ridge and Lasso Regression</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sp>
        <p:nvSpPr>
          <p:cNvPr id="4" name="Date Placeholder 3"/>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p:cNvSpPr>
            <a:spLocks noGrp="1"/>
          </p:cNvSpPr>
          <p:nvPr>
            <p:ph type="ftr" sz="quarter" idx="11"/>
          </p:nvPr>
        </p:nvSpPr>
        <p:spPr/>
        <p:txBody>
          <a:bodyPr/>
          <a:lstStyle/>
          <a:p>
            <a:r>
              <a:rPr lang="en-US"/>
              <a:t>CU6051NI Artificial Intelligence</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2</a:t>
            </a:fld>
            <a:endParaRPr lang="en-US" dirty="0"/>
          </a:p>
        </p:txBody>
      </p:sp>
    </p:spTree>
    <p:extLst>
      <p:ext uri="{BB962C8B-B14F-4D97-AF65-F5344CB8AC3E}">
        <p14:creationId xmlns:p14="http://schemas.microsoft.com/office/powerpoint/2010/main" val="2731518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A56C-0A7C-4607-92B4-523B79586622}"/>
              </a:ext>
            </a:extLst>
          </p:cNvPr>
          <p:cNvSpPr>
            <a:spLocks noGrp="1"/>
          </p:cNvSpPr>
          <p:nvPr>
            <p:ph type="title"/>
          </p:nvPr>
        </p:nvSpPr>
        <p:spPr/>
        <p:txBody>
          <a:bodyPr/>
          <a:lstStyle/>
          <a:p>
            <a:r>
              <a:rPr lang="en-US" dirty="0"/>
              <a:t>Overfitting</a:t>
            </a:r>
          </a:p>
        </p:txBody>
      </p:sp>
      <p:sp>
        <p:nvSpPr>
          <p:cNvPr id="3" name="Content Placeholder 2">
            <a:extLst>
              <a:ext uri="{FF2B5EF4-FFF2-40B4-BE49-F238E27FC236}">
                <a16:creationId xmlns:a16="http://schemas.microsoft.com/office/drawing/2014/main" id="{384CF1E7-C080-41B2-85CF-F0D3E55FB5F2}"/>
              </a:ext>
            </a:extLst>
          </p:cNvPr>
          <p:cNvSpPr>
            <a:spLocks noGrp="1"/>
          </p:cNvSpPr>
          <p:nvPr>
            <p:ph idx="1"/>
          </p:nvPr>
        </p:nvSpPr>
        <p:spPr/>
        <p:txBody>
          <a:bodyPr>
            <a:normAutofit fontScale="92500"/>
          </a:bodyPr>
          <a:lstStyle/>
          <a:p>
            <a:r>
              <a:rPr lang="en-US" dirty="0"/>
              <a:t>The model has high variance (predictions fluctuate significantly with small changes in data).</a:t>
            </a:r>
          </a:p>
          <a:p>
            <a:r>
              <a:rPr lang="en-US" dirty="0"/>
              <a:t>The line of best fit may follow the noise in the data rather than capturing the general trend.</a:t>
            </a:r>
          </a:p>
          <a:p>
            <a:r>
              <a:rPr lang="en-US" dirty="0"/>
              <a:t>Training error is low, but test error is high, as the model is too tailored to the training data.</a:t>
            </a:r>
          </a:p>
          <a:p>
            <a:r>
              <a:rPr lang="en-US" dirty="0"/>
              <a:t>If we fit a high-degree polynomial curve to data that doesn’t require it, the model might “</a:t>
            </a:r>
            <a:r>
              <a:rPr lang="en-US" b="1" dirty="0"/>
              <a:t>wiggle</a:t>
            </a:r>
            <a:r>
              <a:rPr lang="en-US" dirty="0"/>
              <a:t>” through every data point in the training set, resulting in a highly complex curve. Such a model overfits by capturing random noise in the data, leading to poor performance on new data.</a:t>
            </a:r>
          </a:p>
        </p:txBody>
      </p:sp>
      <p:sp>
        <p:nvSpPr>
          <p:cNvPr id="4" name="Date Placeholder 3">
            <a:extLst>
              <a:ext uri="{FF2B5EF4-FFF2-40B4-BE49-F238E27FC236}">
                <a16:creationId xmlns:a16="http://schemas.microsoft.com/office/drawing/2014/main" id="{961422C3-6C1A-4CBB-AE0D-6CAB21E010AF}"/>
              </a:ext>
            </a:extLst>
          </p:cNvPr>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a:extLst>
              <a:ext uri="{FF2B5EF4-FFF2-40B4-BE49-F238E27FC236}">
                <a16:creationId xmlns:a16="http://schemas.microsoft.com/office/drawing/2014/main" id="{BEDBF7FD-4B29-4435-BB10-12D72FB3EE30}"/>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9449A94C-F2A5-491F-BEAC-A21F3BE27B34}"/>
              </a:ext>
            </a:extLst>
          </p:cNvPr>
          <p:cNvSpPr>
            <a:spLocks noGrp="1"/>
          </p:cNvSpPr>
          <p:nvPr>
            <p:ph type="sldNum" sz="quarter" idx="12"/>
          </p:nvPr>
        </p:nvSpPr>
        <p:spPr/>
        <p:txBody>
          <a:bodyPr/>
          <a:lstStyle/>
          <a:p>
            <a:fld id="{6113E31D-E2AB-40D1-8B51-AFA5AFEF393A}" type="slidenum">
              <a:rPr lang="en-US" smtClean="0"/>
              <a:pPr/>
              <a:t>20</a:t>
            </a:fld>
            <a:endParaRPr lang="en-US" dirty="0"/>
          </a:p>
        </p:txBody>
      </p:sp>
    </p:spTree>
    <p:extLst>
      <p:ext uri="{BB962C8B-B14F-4D97-AF65-F5344CB8AC3E}">
        <p14:creationId xmlns:p14="http://schemas.microsoft.com/office/powerpoint/2010/main" val="147624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82FB9-0957-4E7B-B49B-384C1888C946}"/>
              </a:ext>
            </a:extLst>
          </p:cNvPr>
          <p:cNvSpPr>
            <a:spLocks noGrp="1"/>
          </p:cNvSpPr>
          <p:nvPr>
            <p:ph type="title"/>
          </p:nvPr>
        </p:nvSpPr>
        <p:spPr/>
        <p:txBody>
          <a:bodyPr/>
          <a:lstStyle/>
          <a:p>
            <a:r>
              <a:rPr lang="en-US" dirty="0"/>
              <a:t>Overfitting</a:t>
            </a:r>
          </a:p>
        </p:txBody>
      </p:sp>
      <p:sp>
        <p:nvSpPr>
          <p:cNvPr id="3" name="Content Placeholder 2">
            <a:extLst>
              <a:ext uri="{FF2B5EF4-FFF2-40B4-BE49-F238E27FC236}">
                <a16:creationId xmlns:a16="http://schemas.microsoft.com/office/drawing/2014/main" id="{A9E1CA36-70CF-4B1A-AAEE-2EFA73DDB714}"/>
              </a:ext>
            </a:extLst>
          </p:cNvPr>
          <p:cNvSpPr>
            <a:spLocks noGrp="1"/>
          </p:cNvSpPr>
          <p:nvPr>
            <p:ph idx="1"/>
          </p:nvPr>
        </p:nvSpPr>
        <p:spPr/>
        <p:txBody>
          <a:bodyPr/>
          <a:lstStyle/>
          <a:p>
            <a:r>
              <a:rPr lang="en-US" dirty="0"/>
              <a:t>Solution for overfitting</a:t>
            </a:r>
          </a:p>
          <a:p>
            <a:r>
              <a:rPr lang="en-US" dirty="0">
                <a:solidFill>
                  <a:srgbClr val="FF0000"/>
                </a:solidFill>
              </a:rPr>
              <a:t>Simplify the model:</a:t>
            </a:r>
            <a:r>
              <a:rPr lang="en-US" dirty="0"/>
              <a:t> Use fewer predictors or reduce the polynomial degree in polynomial regression.</a:t>
            </a:r>
          </a:p>
          <a:p>
            <a:r>
              <a:rPr lang="en-US" dirty="0">
                <a:solidFill>
                  <a:srgbClr val="FF0000"/>
                </a:solidFill>
              </a:rPr>
              <a:t>Regularization:</a:t>
            </a:r>
            <a:r>
              <a:rPr lang="en-US" dirty="0"/>
              <a:t> Techniques like Ridge and Lasso regression penalize overly complex models, helping them generalize better.</a:t>
            </a:r>
          </a:p>
        </p:txBody>
      </p:sp>
      <p:sp>
        <p:nvSpPr>
          <p:cNvPr id="4" name="Date Placeholder 3">
            <a:extLst>
              <a:ext uri="{FF2B5EF4-FFF2-40B4-BE49-F238E27FC236}">
                <a16:creationId xmlns:a16="http://schemas.microsoft.com/office/drawing/2014/main" id="{EA185F11-FBE9-4825-875B-7A436D6892BF}"/>
              </a:ext>
            </a:extLst>
          </p:cNvPr>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a:extLst>
              <a:ext uri="{FF2B5EF4-FFF2-40B4-BE49-F238E27FC236}">
                <a16:creationId xmlns:a16="http://schemas.microsoft.com/office/drawing/2014/main" id="{6B33C70A-F1D2-4560-ADD1-B24C791577E8}"/>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76CE4F30-77EC-4B77-AF41-E15A2F073363}"/>
              </a:ext>
            </a:extLst>
          </p:cNvPr>
          <p:cNvSpPr>
            <a:spLocks noGrp="1"/>
          </p:cNvSpPr>
          <p:nvPr>
            <p:ph type="sldNum" sz="quarter" idx="12"/>
          </p:nvPr>
        </p:nvSpPr>
        <p:spPr/>
        <p:txBody>
          <a:bodyPr/>
          <a:lstStyle/>
          <a:p>
            <a:fld id="{6113E31D-E2AB-40D1-8B51-AFA5AFEF393A}" type="slidenum">
              <a:rPr lang="en-US" smtClean="0"/>
              <a:pPr/>
              <a:t>21</a:t>
            </a:fld>
            <a:endParaRPr lang="en-US" dirty="0"/>
          </a:p>
        </p:txBody>
      </p:sp>
    </p:spTree>
    <p:extLst>
      <p:ext uri="{BB962C8B-B14F-4D97-AF65-F5344CB8AC3E}">
        <p14:creationId xmlns:p14="http://schemas.microsoft.com/office/powerpoint/2010/main" val="4227613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F86E2-247B-4670-BC54-5C0C7387E9B9}"/>
              </a:ext>
            </a:extLst>
          </p:cNvPr>
          <p:cNvSpPr>
            <a:spLocks noGrp="1"/>
          </p:cNvSpPr>
          <p:nvPr>
            <p:ph type="title"/>
          </p:nvPr>
        </p:nvSpPr>
        <p:spPr/>
        <p:txBody>
          <a:bodyPr/>
          <a:lstStyle/>
          <a:p>
            <a:r>
              <a:rPr lang="en-US" b="1" dirty="0"/>
              <a:t>Bias and Variance</a:t>
            </a:r>
          </a:p>
        </p:txBody>
      </p:sp>
      <p:sp>
        <p:nvSpPr>
          <p:cNvPr id="3" name="Content Placeholder 2">
            <a:extLst>
              <a:ext uri="{FF2B5EF4-FFF2-40B4-BE49-F238E27FC236}">
                <a16:creationId xmlns:a16="http://schemas.microsoft.com/office/drawing/2014/main" id="{0EB1A4BD-B5E7-4A40-B81D-9FB4390834D8}"/>
              </a:ext>
            </a:extLst>
          </p:cNvPr>
          <p:cNvSpPr>
            <a:spLocks noGrp="1"/>
          </p:cNvSpPr>
          <p:nvPr>
            <p:ph idx="1"/>
          </p:nvPr>
        </p:nvSpPr>
        <p:spPr/>
        <p:txBody>
          <a:bodyPr/>
          <a:lstStyle/>
          <a:p>
            <a:r>
              <a:rPr lang="en-US" dirty="0"/>
              <a:t>Bias and variance are two critical sources of error in machine learning models, and they relate directly to a model's ability to generalize from training data to unseen data. </a:t>
            </a:r>
          </a:p>
          <a:p>
            <a:r>
              <a:rPr lang="en-US" dirty="0"/>
              <a:t>Together, they make up the </a:t>
            </a:r>
            <a:r>
              <a:rPr lang="en-US" b="1" dirty="0"/>
              <a:t>bias-variance tradeoff</a:t>
            </a:r>
            <a:r>
              <a:rPr lang="en-US" dirty="0"/>
              <a:t>, which explains why finding the right balance is crucial to building a well-performing model.</a:t>
            </a:r>
          </a:p>
        </p:txBody>
      </p:sp>
      <p:sp>
        <p:nvSpPr>
          <p:cNvPr id="4" name="Date Placeholder 3">
            <a:extLst>
              <a:ext uri="{FF2B5EF4-FFF2-40B4-BE49-F238E27FC236}">
                <a16:creationId xmlns:a16="http://schemas.microsoft.com/office/drawing/2014/main" id="{2949F84A-252E-4D51-94EC-8DA4229D417E}"/>
              </a:ext>
            </a:extLst>
          </p:cNvPr>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a:extLst>
              <a:ext uri="{FF2B5EF4-FFF2-40B4-BE49-F238E27FC236}">
                <a16:creationId xmlns:a16="http://schemas.microsoft.com/office/drawing/2014/main" id="{19116799-CC0B-4583-BE28-FC9BA29667C8}"/>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32BB863A-6D5B-4DA1-9FFD-208C80B70A72}"/>
              </a:ext>
            </a:extLst>
          </p:cNvPr>
          <p:cNvSpPr>
            <a:spLocks noGrp="1"/>
          </p:cNvSpPr>
          <p:nvPr>
            <p:ph type="sldNum" sz="quarter" idx="12"/>
          </p:nvPr>
        </p:nvSpPr>
        <p:spPr/>
        <p:txBody>
          <a:bodyPr/>
          <a:lstStyle/>
          <a:p>
            <a:fld id="{6113E31D-E2AB-40D1-8B51-AFA5AFEF393A}" type="slidenum">
              <a:rPr lang="en-US" smtClean="0"/>
              <a:pPr/>
              <a:t>22</a:t>
            </a:fld>
            <a:endParaRPr lang="en-US" dirty="0"/>
          </a:p>
        </p:txBody>
      </p:sp>
    </p:spTree>
    <p:extLst>
      <p:ext uri="{BB962C8B-B14F-4D97-AF65-F5344CB8AC3E}">
        <p14:creationId xmlns:p14="http://schemas.microsoft.com/office/powerpoint/2010/main" val="644055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30716-AA91-499E-877F-8887F0C998D2}"/>
              </a:ext>
            </a:extLst>
          </p:cNvPr>
          <p:cNvSpPr>
            <a:spLocks noGrp="1"/>
          </p:cNvSpPr>
          <p:nvPr>
            <p:ph type="title"/>
          </p:nvPr>
        </p:nvSpPr>
        <p:spPr/>
        <p:txBody>
          <a:bodyPr/>
          <a:lstStyle/>
          <a:p>
            <a:r>
              <a:rPr lang="en-US" b="1" dirty="0"/>
              <a:t>Bias</a:t>
            </a:r>
            <a:endParaRPr lang="en-US" dirty="0"/>
          </a:p>
        </p:txBody>
      </p:sp>
      <p:sp>
        <p:nvSpPr>
          <p:cNvPr id="3" name="Content Placeholder 2">
            <a:extLst>
              <a:ext uri="{FF2B5EF4-FFF2-40B4-BE49-F238E27FC236}">
                <a16:creationId xmlns:a16="http://schemas.microsoft.com/office/drawing/2014/main" id="{9B8D8586-273E-41F2-A296-72CDB9AD979D}"/>
              </a:ext>
            </a:extLst>
          </p:cNvPr>
          <p:cNvSpPr>
            <a:spLocks noGrp="1"/>
          </p:cNvSpPr>
          <p:nvPr>
            <p:ph idx="1"/>
          </p:nvPr>
        </p:nvSpPr>
        <p:spPr/>
        <p:txBody>
          <a:bodyPr>
            <a:normAutofit fontScale="92500" lnSpcReduction="10000"/>
          </a:bodyPr>
          <a:lstStyle/>
          <a:p>
            <a:r>
              <a:rPr lang="en-US" dirty="0"/>
              <a:t>Error due to oversimplification; leads to underfitting.</a:t>
            </a:r>
          </a:p>
          <a:p>
            <a:r>
              <a:rPr lang="en-US" dirty="0"/>
              <a:t>refers to the error that is introduced by approximating a real-world problem, which may be complex, by a simplified model. </a:t>
            </a:r>
          </a:p>
          <a:p>
            <a:r>
              <a:rPr lang="en-US" dirty="0"/>
              <a:t>High bias indicates that the model makes strong assumptions about the data, potentially missing important patterns.</a:t>
            </a:r>
          </a:p>
          <a:p>
            <a:r>
              <a:rPr lang="en-US" dirty="0"/>
              <a:t>Models with high bias tend to be overly simplistic.</a:t>
            </a:r>
          </a:p>
          <a:p>
            <a:r>
              <a:rPr lang="en-US" dirty="0"/>
              <a:t>High bias leads to underfitting—where the model cannot capture the true relationship in the data well.</a:t>
            </a:r>
          </a:p>
          <a:p>
            <a:r>
              <a:rPr lang="en-US" dirty="0"/>
              <a:t>In linear regression, high bias might look like a line that doesn’t capture the true trend in the data.</a:t>
            </a:r>
          </a:p>
        </p:txBody>
      </p:sp>
      <p:sp>
        <p:nvSpPr>
          <p:cNvPr id="4" name="Date Placeholder 3">
            <a:extLst>
              <a:ext uri="{FF2B5EF4-FFF2-40B4-BE49-F238E27FC236}">
                <a16:creationId xmlns:a16="http://schemas.microsoft.com/office/drawing/2014/main" id="{2E7229BD-7663-4C50-8696-44F0DC827611}"/>
              </a:ext>
            </a:extLst>
          </p:cNvPr>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a:extLst>
              <a:ext uri="{FF2B5EF4-FFF2-40B4-BE49-F238E27FC236}">
                <a16:creationId xmlns:a16="http://schemas.microsoft.com/office/drawing/2014/main" id="{A2B7CEE1-69DA-41CB-A05A-C947F04E389F}"/>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FEE560C6-6A81-4C7E-A4C6-0B95F04FC145}"/>
              </a:ext>
            </a:extLst>
          </p:cNvPr>
          <p:cNvSpPr>
            <a:spLocks noGrp="1"/>
          </p:cNvSpPr>
          <p:nvPr>
            <p:ph type="sldNum" sz="quarter" idx="12"/>
          </p:nvPr>
        </p:nvSpPr>
        <p:spPr/>
        <p:txBody>
          <a:bodyPr/>
          <a:lstStyle/>
          <a:p>
            <a:fld id="{6113E31D-E2AB-40D1-8B51-AFA5AFEF393A}" type="slidenum">
              <a:rPr lang="en-US" smtClean="0"/>
              <a:pPr/>
              <a:t>23</a:t>
            </a:fld>
            <a:endParaRPr lang="en-US" dirty="0"/>
          </a:p>
        </p:txBody>
      </p:sp>
    </p:spTree>
    <p:extLst>
      <p:ext uri="{BB962C8B-B14F-4D97-AF65-F5344CB8AC3E}">
        <p14:creationId xmlns:p14="http://schemas.microsoft.com/office/powerpoint/2010/main" val="790292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4F747-D033-4EF9-BCB1-6B5C65DA7300}"/>
              </a:ext>
            </a:extLst>
          </p:cNvPr>
          <p:cNvSpPr>
            <a:spLocks noGrp="1"/>
          </p:cNvSpPr>
          <p:nvPr>
            <p:ph type="title"/>
          </p:nvPr>
        </p:nvSpPr>
        <p:spPr/>
        <p:txBody>
          <a:bodyPr/>
          <a:lstStyle/>
          <a:p>
            <a:r>
              <a:rPr lang="en-US" dirty="0"/>
              <a:t>Variance</a:t>
            </a:r>
          </a:p>
        </p:txBody>
      </p:sp>
      <p:sp>
        <p:nvSpPr>
          <p:cNvPr id="3" name="Content Placeholder 2">
            <a:extLst>
              <a:ext uri="{FF2B5EF4-FFF2-40B4-BE49-F238E27FC236}">
                <a16:creationId xmlns:a16="http://schemas.microsoft.com/office/drawing/2014/main" id="{EA08F5BB-D9F0-4730-AB22-366C5190F154}"/>
              </a:ext>
            </a:extLst>
          </p:cNvPr>
          <p:cNvSpPr>
            <a:spLocks noGrp="1"/>
          </p:cNvSpPr>
          <p:nvPr>
            <p:ph idx="1"/>
          </p:nvPr>
        </p:nvSpPr>
        <p:spPr/>
        <p:txBody>
          <a:bodyPr>
            <a:normAutofit fontScale="92500" lnSpcReduction="20000"/>
          </a:bodyPr>
          <a:lstStyle/>
          <a:p>
            <a:r>
              <a:rPr lang="en-US" dirty="0"/>
              <a:t>Error due to too much sensitivity to training data; leads to overfitting.</a:t>
            </a:r>
          </a:p>
          <a:p>
            <a:r>
              <a:rPr lang="en-US" dirty="0"/>
              <a:t>Variance refers to the model's sensitivity to small fluctuations in the training data. </a:t>
            </a:r>
          </a:p>
          <a:p>
            <a:r>
              <a:rPr lang="en-US" dirty="0"/>
              <a:t>High variance means the model pays too much attention to the training data, including noise, which may not generalize well to new data.</a:t>
            </a:r>
          </a:p>
          <a:p>
            <a:r>
              <a:rPr lang="en-US" dirty="0"/>
              <a:t>Models with high variance tend to be overly complex.</a:t>
            </a:r>
          </a:p>
          <a:p>
            <a:r>
              <a:rPr lang="en-US" dirty="0"/>
              <a:t>High variance leads to overfitting—where the model fits the training data too closely and fails to generalize to new data.</a:t>
            </a:r>
          </a:p>
          <a:p>
            <a:r>
              <a:rPr lang="en-US" dirty="0"/>
              <a:t>In linear regression, high variance might look like a curve (or high-degree polynomial line) that “wiggles” to pass through all training data points.</a:t>
            </a:r>
          </a:p>
        </p:txBody>
      </p:sp>
      <p:sp>
        <p:nvSpPr>
          <p:cNvPr id="4" name="Date Placeholder 3">
            <a:extLst>
              <a:ext uri="{FF2B5EF4-FFF2-40B4-BE49-F238E27FC236}">
                <a16:creationId xmlns:a16="http://schemas.microsoft.com/office/drawing/2014/main" id="{A8FD7EA0-CC7C-4ABB-A6D2-EEBA346446A6}"/>
              </a:ext>
            </a:extLst>
          </p:cNvPr>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a:extLst>
              <a:ext uri="{FF2B5EF4-FFF2-40B4-BE49-F238E27FC236}">
                <a16:creationId xmlns:a16="http://schemas.microsoft.com/office/drawing/2014/main" id="{0C078237-CAC2-4A04-AA87-71164C39C28F}"/>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519449E1-BA5E-4DCD-BAD6-FB0916E95F71}"/>
              </a:ext>
            </a:extLst>
          </p:cNvPr>
          <p:cNvSpPr>
            <a:spLocks noGrp="1"/>
          </p:cNvSpPr>
          <p:nvPr>
            <p:ph type="sldNum" sz="quarter" idx="12"/>
          </p:nvPr>
        </p:nvSpPr>
        <p:spPr/>
        <p:txBody>
          <a:bodyPr/>
          <a:lstStyle/>
          <a:p>
            <a:fld id="{6113E31D-E2AB-40D1-8B51-AFA5AFEF393A}" type="slidenum">
              <a:rPr lang="en-US" smtClean="0"/>
              <a:pPr/>
              <a:t>24</a:t>
            </a:fld>
            <a:endParaRPr lang="en-US" dirty="0"/>
          </a:p>
        </p:txBody>
      </p:sp>
    </p:spTree>
    <p:extLst>
      <p:ext uri="{BB962C8B-B14F-4D97-AF65-F5344CB8AC3E}">
        <p14:creationId xmlns:p14="http://schemas.microsoft.com/office/powerpoint/2010/main" val="2544641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5B0A4-5DF3-4D42-A363-74991ECC45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2C7C214-785B-4AE4-A659-3DAFDB9AA6E6}"/>
              </a:ext>
            </a:extLst>
          </p:cNvPr>
          <p:cNvSpPr>
            <a:spLocks noGrp="1"/>
          </p:cNvSpPr>
          <p:nvPr>
            <p:ph idx="1"/>
          </p:nvPr>
        </p:nvSpPr>
        <p:spPr/>
        <p:txBody>
          <a:bodyPr>
            <a:normAutofit fontScale="85000" lnSpcReduction="20000"/>
          </a:bodyPr>
          <a:lstStyle/>
          <a:p>
            <a:r>
              <a:rPr lang="en-US" dirty="0"/>
              <a:t>The goal is to find a model with a good balance of bias and variance to minimize overall error and improve generalization</a:t>
            </a:r>
          </a:p>
          <a:p>
            <a:r>
              <a:rPr lang="en-US" b="1" dirty="0"/>
              <a:t>High Bias, Low Variance</a:t>
            </a:r>
            <a:r>
              <a:rPr lang="en-US" dirty="0"/>
              <a:t>: </a:t>
            </a:r>
          </a:p>
          <a:p>
            <a:r>
              <a:rPr lang="en-US" dirty="0"/>
              <a:t>The model is simple (e.g., a straight line in a complex setting), which can lead to high training and test error. The model may not capture important patterns and is likely underfitting.</a:t>
            </a:r>
          </a:p>
          <a:p>
            <a:r>
              <a:rPr lang="en-US" b="1" dirty="0"/>
              <a:t>Low Bias, High Variance</a:t>
            </a:r>
            <a:r>
              <a:rPr lang="en-US" dirty="0"/>
              <a:t>: </a:t>
            </a:r>
          </a:p>
          <a:p>
            <a:r>
              <a:rPr lang="en-US" dirty="0"/>
              <a:t>The model is complex (e.g., high-degree polynomial), fitting almost every data point in the training set. This reduces training error but increases test error due to overfitting.</a:t>
            </a:r>
          </a:p>
          <a:p>
            <a:r>
              <a:rPr lang="en-US" b="1" dirty="0"/>
              <a:t>Optimal Bias and Variance:</a:t>
            </a:r>
            <a:r>
              <a:rPr lang="en-US" dirty="0"/>
              <a:t> </a:t>
            </a:r>
          </a:p>
          <a:p>
            <a:r>
              <a:rPr lang="en-US" dirty="0"/>
              <a:t>A model with the right balance captures the essential patterns without overfitting. It performs well on both training and test data.</a:t>
            </a:r>
          </a:p>
        </p:txBody>
      </p:sp>
      <p:sp>
        <p:nvSpPr>
          <p:cNvPr id="4" name="Date Placeholder 3">
            <a:extLst>
              <a:ext uri="{FF2B5EF4-FFF2-40B4-BE49-F238E27FC236}">
                <a16:creationId xmlns:a16="http://schemas.microsoft.com/office/drawing/2014/main" id="{29AA66B1-3850-46CB-8FEC-9C3D1EEF7838}"/>
              </a:ext>
            </a:extLst>
          </p:cNvPr>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a:extLst>
              <a:ext uri="{FF2B5EF4-FFF2-40B4-BE49-F238E27FC236}">
                <a16:creationId xmlns:a16="http://schemas.microsoft.com/office/drawing/2014/main" id="{D605DF4F-E1EA-4462-BFE3-0695715148E7}"/>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59408669-B484-4E53-A3AB-EF9B771341BD}"/>
              </a:ext>
            </a:extLst>
          </p:cNvPr>
          <p:cNvSpPr>
            <a:spLocks noGrp="1"/>
          </p:cNvSpPr>
          <p:nvPr>
            <p:ph type="sldNum" sz="quarter" idx="12"/>
          </p:nvPr>
        </p:nvSpPr>
        <p:spPr/>
        <p:txBody>
          <a:bodyPr/>
          <a:lstStyle/>
          <a:p>
            <a:fld id="{6113E31D-E2AB-40D1-8B51-AFA5AFEF393A}" type="slidenum">
              <a:rPr lang="en-US" smtClean="0"/>
              <a:pPr/>
              <a:t>25</a:t>
            </a:fld>
            <a:endParaRPr lang="en-US" dirty="0"/>
          </a:p>
        </p:txBody>
      </p:sp>
    </p:spTree>
    <p:extLst>
      <p:ext uri="{BB962C8B-B14F-4D97-AF65-F5344CB8AC3E}">
        <p14:creationId xmlns:p14="http://schemas.microsoft.com/office/powerpoint/2010/main" val="26792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34427-66E0-4019-9ACC-C4F01A120749}"/>
              </a:ext>
            </a:extLst>
          </p:cNvPr>
          <p:cNvSpPr>
            <a:spLocks noGrp="1"/>
          </p:cNvSpPr>
          <p:nvPr>
            <p:ph type="title"/>
          </p:nvPr>
        </p:nvSpPr>
        <p:spPr/>
        <p:txBody>
          <a:bodyPr/>
          <a:lstStyle/>
          <a:p>
            <a:r>
              <a:rPr lang="en-US" b="1" dirty="0"/>
              <a:t>Primary Errors</a:t>
            </a:r>
          </a:p>
        </p:txBody>
      </p:sp>
      <p:sp>
        <p:nvSpPr>
          <p:cNvPr id="3" name="Content Placeholder 2">
            <a:extLst>
              <a:ext uri="{FF2B5EF4-FFF2-40B4-BE49-F238E27FC236}">
                <a16:creationId xmlns:a16="http://schemas.microsoft.com/office/drawing/2014/main" id="{EEE21E53-0954-4250-9CCF-FC15F58CFE84}"/>
              </a:ext>
            </a:extLst>
          </p:cNvPr>
          <p:cNvSpPr>
            <a:spLocks noGrp="1"/>
          </p:cNvSpPr>
          <p:nvPr>
            <p:ph idx="1"/>
          </p:nvPr>
        </p:nvSpPr>
        <p:spPr/>
        <p:txBody>
          <a:bodyPr/>
          <a:lstStyle/>
          <a:p>
            <a:r>
              <a:rPr lang="en-US" b="1" dirty="0"/>
              <a:t>Mean Squared Error (MSE)</a:t>
            </a:r>
          </a:p>
          <a:p>
            <a:r>
              <a:rPr lang="en-US" dirty="0"/>
              <a:t>Mean Squared Error is the average of the squared differences between predicted and actual values. </a:t>
            </a:r>
          </a:p>
          <a:p>
            <a:r>
              <a:rPr lang="en-US" dirty="0"/>
              <a:t>It gives a sense of how well or poorly the model’s predictions match the actual values, penalizing larger errors more due to the squaring.</a:t>
            </a:r>
          </a:p>
          <a:p>
            <a:endParaRPr lang="en-US" dirty="0"/>
          </a:p>
        </p:txBody>
      </p:sp>
      <p:sp>
        <p:nvSpPr>
          <p:cNvPr id="4" name="Date Placeholder 3">
            <a:extLst>
              <a:ext uri="{FF2B5EF4-FFF2-40B4-BE49-F238E27FC236}">
                <a16:creationId xmlns:a16="http://schemas.microsoft.com/office/drawing/2014/main" id="{614524E6-5678-4A7D-9F7E-BE4F47349E30}"/>
              </a:ext>
            </a:extLst>
          </p:cNvPr>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a:extLst>
              <a:ext uri="{FF2B5EF4-FFF2-40B4-BE49-F238E27FC236}">
                <a16:creationId xmlns:a16="http://schemas.microsoft.com/office/drawing/2014/main" id="{DFB61DA4-F5C7-415A-ACAE-7F112154F951}"/>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98760938-9594-4B46-8314-20B2FBE1FAE3}"/>
              </a:ext>
            </a:extLst>
          </p:cNvPr>
          <p:cNvSpPr>
            <a:spLocks noGrp="1"/>
          </p:cNvSpPr>
          <p:nvPr>
            <p:ph type="sldNum" sz="quarter" idx="12"/>
          </p:nvPr>
        </p:nvSpPr>
        <p:spPr/>
        <p:txBody>
          <a:bodyPr/>
          <a:lstStyle/>
          <a:p>
            <a:fld id="{6113E31D-E2AB-40D1-8B51-AFA5AFEF393A}" type="slidenum">
              <a:rPr lang="en-US" smtClean="0"/>
              <a:pPr/>
              <a:t>26</a:t>
            </a:fld>
            <a:endParaRPr lang="en-US" dirty="0"/>
          </a:p>
        </p:txBody>
      </p:sp>
      <p:pic>
        <p:nvPicPr>
          <p:cNvPr id="7" name="Picture 6">
            <a:extLst>
              <a:ext uri="{FF2B5EF4-FFF2-40B4-BE49-F238E27FC236}">
                <a16:creationId xmlns:a16="http://schemas.microsoft.com/office/drawing/2014/main" id="{4B511E69-B662-48F4-931C-D6425A1D68AD}"/>
              </a:ext>
            </a:extLst>
          </p:cNvPr>
          <p:cNvPicPr>
            <a:picLocks noChangeAspect="1"/>
          </p:cNvPicPr>
          <p:nvPr/>
        </p:nvPicPr>
        <p:blipFill>
          <a:blip r:embed="rId2"/>
          <a:stretch>
            <a:fillRect/>
          </a:stretch>
        </p:blipFill>
        <p:spPr>
          <a:xfrm>
            <a:off x="2844238" y="4605584"/>
            <a:ext cx="2661683" cy="838613"/>
          </a:xfrm>
          <a:prstGeom prst="rect">
            <a:avLst/>
          </a:prstGeom>
        </p:spPr>
      </p:pic>
    </p:spTree>
    <p:extLst>
      <p:ext uri="{BB962C8B-B14F-4D97-AF65-F5344CB8AC3E}">
        <p14:creationId xmlns:p14="http://schemas.microsoft.com/office/powerpoint/2010/main" val="1966439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4521B-D48F-4EC3-9DB9-664AB21B4F3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98AD10E-CCD0-4BE9-A011-F5696A95FCCB}"/>
              </a:ext>
            </a:extLst>
          </p:cNvPr>
          <p:cNvSpPr>
            <a:spLocks noGrp="1"/>
          </p:cNvSpPr>
          <p:nvPr>
            <p:ph idx="1"/>
          </p:nvPr>
        </p:nvSpPr>
        <p:spPr/>
        <p:txBody>
          <a:bodyPr/>
          <a:lstStyle/>
          <a:p>
            <a:r>
              <a:rPr lang="en-US" dirty="0"/>
              <a:t>If MSE is large, the model’s predictions deviate significantly from actual values, indicating poor performance.</a:t>
            </a:r>
          </a:p>
          <a:p>
            <a:r>
              <a:rPr lang="en-US" dirty="0"/>
              <a:t>MSE is more sensitive to large errors because errors are squared.</a:t>
            </a:r>
          </a:p>
          <a:p>
            <a:r>
              <a:rPr lang="en-US" b="1" dirty="0"/>
              <a:t>Root Mean Squared Error (RMSE)</a:t>
            </a:r>
          </a:p>
          <a:p>
            <a:r>
              <a:rPr lang="en-US" dirty="0"/>
              <a:t>RMSE is the square root of MSE. It’s useful because it has the same units as the target variable, making it easier to interpret.</a:t>
            </a:r>
          </a:p>
          <a:p>
            <a:endParaRPr lang="en-US" dirty="0"/>
          </a:p>
          <a:p>
            <a:endParaRPr lang="en-US" dirty="0"/>
          </a:p>
        </p:txBody>
      </p:sp>
      <p:sp>
        <p:nvSpPr>
          <p:cNvPr id="4" name="Date Placeholder 3">
            <a:extLst>
              <a:ext uri="{FF2B5EF4-FFF2-40B4-BE49-F238E27FC236}">
                <a16:creationId xmlns:a16="http://schemas.microsoft.com/office/drawing/2014/main" id="{75932349-2B13-4BB6-B6D0-FA5945BACE9C}"/>
              </a:ext>
            </a:extLst>
          </p:cNvPr>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a:extLst>
              <a:ext uri="{FF2B5EF4-FFF2-40B4-BE49-F238E27FC236}">
                <a16:creationId xmlns:a16="http://schemas.microsoft.com/office/drawing/2014/main" id="{54E56172-E489-4AF9-A808-38D13A5371F9}"/>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26E24269-7F46-452A-899D-9585435EF1CD}"/>
              </a:ext>
            </a:extLst>
          </p:cNvPr>
          <p:cNvSpPr>
            <a:spLocks noGrp="1"/>
          </p:cNvSpPr>
          <p:nvPr>
            <p:ph type="sldNum" sz="quarter" idx="12"/>
          </p:nvPr>
        </p:nvSpPr>
        <p:spPr/>
        <p:txBody>
          <a:bodyPr/>
          <a:lstStyle/>
          <a:p>
            <a:fld id="{6113E31D-E2AB-40D1-8B51-AFA5AFEF393A}" type="slidenum">
              <a:rPr lang="en-US" smtClean="0"/>
              <a:pPr/>
              <a:t>27</a:t>
            </a:fld>
            <a:endParaRPr lang="en-US" dirty="0"/>
          </a:p>
        </p:txBody>
      </p:sp>
      <p:pic>
        <p:nvPicPr>
          <p:cNvPr id="8" name="Picture 7">
            <a:extLst>
              <a:ext uri="{FF2B5EF4-FFF2-40B4-BE49-F238E27FC236}">
                <a16:creationId xmlns:a16="http://schemas.microsoft.com/office/drawing/2014/main" id="{D625D626-D60D-4102-A550-8E6762A3ABEB}"/>
              </a:ext>
            </a:extLst>
          </p:cNvPr>
          <p:cNvPicPr>
            <a:picLocks noChangeAspect="1"/>
          </p:cNvPicPr>
          <p:nvPr/>
        </p:nvPicPr>
        <p:blipFill>
          <a:blip r:embed="rId2"/>
          <a:stretch>
            <a:fillRect/>
          </a:stretch>
        </p:blipFill>
        <p:spPr>
          <a:xfrm>
            <a:off x="3324864" y="4562715"/>
            <a:ext cx="3075936" cy="955869"/>
          </a:xfrm>
          <a:prstGeom prst="rect">
            <a:avLst/>
          </a:prstGeom>
        </p:spPr>
      </p:pic>
    </p:spTree>
    <p:extLst>
      <p:ext uri="{BB962C8B-B14F-4D97-AF65-F5344CB8AC3E}">
        <p14:creationId xmlns:p14="http://schemas.microsoft.com/office/powerpoint/2010/main" val="3637340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57DE9-4472-4594-93FB-F29BA08803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0DB118-ADAE-4392-9AEC-F4F70C8F9C3C}"/>
              </a:ext>
            </a:extLst>
          </p:cNvPr>
          <p:cNvSpPr>
            <a:spLocks noGrp="1"/>
          </p:cNvSpPr>
          <p:nvPr>
            <p:ph idx="1"/>
          </p:nvPr>
        </p:nvSpPr>
        <p:spPr/>
        <p:txBody>
          <a:bodyPr/>
          <a:lstStyle/>
          <a:p>
            <a:r>
              <a:rPr lang="en-US" dirty="0"/>
              <a:t>RMSE is particularly useful for interpreting the model’s prediction error in the context of the original target variable’s scale.</a:t>
            </a:r>
          </a:p>
          <a:p>
            <a:r>
              <a:rPr lang="en-US" dirty="0"/>
              <a:t>Like MSE, it is also sensitive to outliers.</a:t>
            </a:r>
          </a:p>
          <a:p>
            <a:r>
              <a:rPr lang="en-US" b="1" dirty="0"/>
              <a:t>Mean Absolute Error (MAE)</a:t>
            </a:r>
          </a:p>
          <a:p>
            <a:r>
              <a:rPr lang="en-US" dirty="0"/>
              <a:t>Mean Absolute Error is the average of the absolute differences between predicted and actual values. Unlike MSE and RMSE, it does not square the errors, which makes it less sensitive to outliers.</a:t>
            </a:r>
          </a:p>
          <a:p>
            <a:endParaRPr lang="en-US" dirty="0"/>
          </a:p>
          <a:p>
            <a:endParaRPr lang="en-US" dirty="0"/>
          </a:p>
        </p:txBody>
      </p:sp>
      <p:sp>
        <p:nvSpPr>
          <p:cNvPr id="4" name="Date Placeholder 3">
            <a:extLst>
              <a:ext uri="{FF2B5EF4-FFF2-40B4-BE49-F238E27FC236}">
                <a16:creationId xmlns:a16="http://schemas.microsoft.com/office/drawing/2014/main" id="{93BB2AE0-60A7-4149-A8B7-11E76DA8EF38}"/>
              </a:ext>
            </a:extLst>
          </p:cNvPr>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a:extLst>
              <a:ext uri="{FF2B5EF4-FFF2-40B4-BE49-F238E27FC236}">
                <a16:creationId xmlns:a16="http://schemas.microsoft.com/office/drawing/2014/main" id="{E35C7B8D-FCE4-44B1-B011-18C339FF3F0B}"/>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3684D221-6D7F-40A7-9AB3-E186CEDFCC16}"/>
              </a:ext>
            </a:extLst>
          </p:cNvPr>
          <p:cNvSpPr>
            <a:spLocks noGrp="1"/>
          </p:cNvSpPr>
          <p:nvPr>
            <p:ph type="sldNum" sz="quarter" idx="12"/>
          </p:nvPr>
        </p:nvSpPr>
        <p:spPr/>
        <p:txBody>
          <a:bodyPr/>
          <a:lstStyle/>
          <a:p>
            <a:fld id="{6113E31D-E2AB-40D1-8B51-AFA5AFEF393A}" type="slidenum">
              <a:rPr lang="en-US" smtClean="0"/>
              <a:pPr/>
              <a:t>28</a:t>
            </a:fld>
            <a:endParaRPr lang="en-US" dirty="0"/>
          </a:p>
        </p:txBody>
      </p:sp>
      <p:pic>
        <p:nvPicPr>
          <p:cNvPr id="8" name="Picture 7">
            <a:extLst>
              <a:ext uri="{FF2B5EF4-FFF2-40B4-BE49-F238E27FC236}">
                <a16:creationId xmlns:a16="http://schemas.microsoft.com/office/drawing/2014/main" id="{17CB64B4-8707-4654-AE0A-B81237579C9B}"/>
              </a:ext>
            </a:extLst>
          </p:cNvPr>
          <p:cNvPicPr>
            <a:picLocks noChangeAspect="1"/>
          </p:cNvPicPr>
          <p:nvPr/>
        </p:nvPicPr>
        <p:blipFill>
          <a:blip r:embed="rId2"/>
          <a:stretch>
            <a:fillRect/>
          </a:stretch>
        </p:blipFill>
        <p:spPr>
          <a:xfrm>
            <a:off x="4326774" y="5031936"/>
            <a:ext cx="2793360" cy="989036"/>
          </a:xfrm>
          <a:prstGeom prst="rect">
            <a:avLst/>
          </a:prstGeom>
        </p:spPr>
      </p:pic>
    </p:spTree>
    <p:extLst>
      <p:ext uri="{BB962C8B-B14F-4D97-AF65-F5344CB8AC3E}">
        <p14:creationId xmlns:p14="http://schemas.microsoft.com/office/powerpoint/2010/main" val="3657306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A56A0-BFFD-4627-9B73-C88A234A0D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455B59-4284-4A99-B0A5-DBE3502FB3B2}"/>
              </a:ext>
            </a:extLst>
          </p:cNvPr>
          <p:cNvSpPr>
            <a:spLocks noGrp="1"/>
          </p:cNvSpPr>
          <p:nvPr>
            <p:ph idx="1"/>
          </p:nvPr>
        </p:nvSpPr>
        <p:spPr/>
        <p:txBody>
          <a:bodyPr/>
          <a:lstStyle/>
          <a:p>
            <a:r>
              <a:rPr lang="en-US" dirty="0"/>
              <a:t>MAE provides a straightforward measure of average error without over-penalizing large errors.</a:t>
            </a:r>
          </a:p>
          <a:p>
            <a:r>
              <a:rPr lang="en-US" dirty="0"/>
              <a:t>It can be more robust than MSE in cases with outliers because it doesn’t exaggerate the impact of large errors.</a:t>
            </a:r>
          </a:p>
          <a:p>
            <a:r>
              <a:rPr lang="en-US" b="1" dirty="0"/>
              <a:t>R-squared (R^2 )</a:t>
            </a:r>
          </a:p>
          <a:p>
            <a:r>
              <a:rPr lang="en-US" dirty="0"/>
              <a:t>R-squared, also known as the </a:t>
            </a:r>
            <a:r>
              <a:rPr lang="en-US" b="1" dirty="0"/>
              <a:t>coefficient of determination</a:t>
            </a:r>
            <a:r>
              <a:rPr lang="en-US" dirty="0"/>
              <a:t>, measures the proportion of variance in the target variable that is explained by the model. It gives an idea of how well the model captures the trend in the data.</a:t>
            </a:r>
          </a:p>
          <a:p>
            <a:endParaRPr lang="en-US" dirty="0"/>
          </a:p>
        </p:txBody>
      </p:sp>
      <p:sp>
        <p:nvSpPr>
          <p:cNvPr id="4" name="Date Placeholder 3">
            <a:extLst>
              <a:ext uri="{FF2B5EF4-FFF2-40B4-BE49-F238E27FC236}">
                <a16:creationId xmlns:a16="http://schemas.microsoft.com/office/drawing/2014/main" id="{41BED036-EF67-4917-AD51-6618C87AC11E}"/>
              </a:ext>
            </a:extLst>
          </p:cNvPr>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a:extLst>
              <a:ext uri="{FF2B5EF4-FFF2-40B4-BE49-F238E27FC236}">
                <a16:creationId xmlns:a16="http://schemas.microsoft.com/office/drawing/2014/main" id="{8EAD6240-8DC0-417A-A457-4B7B53538306}"/>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E39F3845-D1D4-485F-A3BC-B2B5DB48DAD4}"/>
              </a:ext>
            </a:extLst>
          </p:cNvPr>
          <p:cNvSpPr>
            <a:spLocks noGrp="1"/>
          </p:cNvSpPr>
          <p:nvPr>
            <p:ph type="sldNum" sz="quarter" idx="12"/>
          </p:nvPr>
        </p:nvSpPr>
        <p:spPr/>
        <p:txBody>
          <a:bodyPr/>
          <a:lstStyle/>
          <a:p>
            <a:fld id="{6113E31D-E2AB-40D1-8B51-AFA5AFEF393A}" type="slidenum">
              <a:rPr lang="en-US" smtClean="0"/>
              <a:pPr/>
              <a:t>29</a:t>
            </a:fld>
            <a:endParaRPr lang="en-US" dirty="0"/>
          </a:p>
        </p:txBody>
      </p:sp>
      <p:pic>
        <p:nvPicPr>
          <p:cNvPr id="8" name="Picture 7">
            <a:extLst>
              <a:ext uri="{FF2B5EF4-FFF2-40B4-BE49-F238E27FC236}">
                <a16:creationId xmlns:a16="http://schemas.microsoft.com/office/drawing/2014/main" id="{DC43D346-73D0-4475-A815-FC1769EE4F85}"/>
              </a:ext>
            </a:extLst>
          </p:cNvPr>
          <p:cNvPicPr>
            <a:picLocks noChangeAspect="1"/>
          </p:cNvPicPr>
          <p:nvPr/>
        </p:nvPicPr>
        <p:blipFill>
          <a:blip r:embed="rId2"/>
          <a:stretch>
            <a:fillRect/>
          </a:stretch>
        </p:blipFill>
        <p:spPr>
          <a:xfrm>
            <a:off x="6117812" y="5389055"/>
            <a:ext cx="2991685" cy="828865"/>
          </a:xfrm>
          <a:prstGeom prst="rect">
            <a:avLst/>
          </a:prstGeom>
        </p:spPr>
      </p:pic>
    </p:spTree>
    <p:extLst>
      <p:ext uri="{BB962C8B-B14F-4D97-AF65-F5344CB8AC3E}">
        <p14:creationId xmlns:p14="http://schemas.microsoft.com/office/powerpoint/2010/main" val="1575122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E231A-FF3F-4DBA-BCB1-3D890A39F3F1}"/>
              </a:ext>
            </a:extLst>
          </p:cNvPr>
          <p:cNvSpPr>
            <a:spLocks noGrp="1"/>
          </p:cNvSpPr>
          <p:nvPr>
            <p:ph type="title"/>
          </p:nvPr>
        </p:nvSpPr>
        <p:spPr/>
        <p:txBody>
          <a:bodyPr/>
          <a:lstStyle/>
          <a:p>
            <a:r>
              <a:rPr lang="en-US" dirty="0">
                <a:solidFill>
                  <a:schemeClr val="tx1"/>
                </a:solidFill>
              </a:rPr>
              <a:t>Regression</a:t>
            </a:r>
          </a:p>
        </p:txBody>
      </p:sp>
      <p:sp>
        <p:nvSpPr>
          <p:cNvPr id="3" name="Content Placeholder 2">
            <a:extLst>
              <a:ext uri="{FF2B5EF4-FFF2-40B4-BE49-F238E27FC236}">
                <a16:creationId xmlns:a16="http://schemas.microsoft.com/office/drawing/2014/main" id="{A93BEFF0-C52D-445C-88FE-D6D21A746F2B}"/>
              </a:ext>
            </a:extLst>
          </p:cNvPr>
          <p:cNvSpPr>
            <a:spLocks noGrp="1"/>
          </p:cNvSpPr>
          <p:nvPr>
            <p:ph idx="1"/>
          </p:nvPr>
        </p:nvSpPr>
        <p:spPr/>
        <p:txBody>
          <a:bodyPr>
            <a:normAutofit lnSpcReduction="10000"/>
          </a:bodyPr>
          <a:lstStyle/>
          <a:p>
            <a:r>
              <a:rPr lang="en-US" dirty="0">
                <a:solidFill>
                  <a:srgbClr val="FF0000"/>
                </a:solidFill>
              </a:rPr>
              <a:t>supervised learning technique </a:t>
            </a:r>
            <a:r>
              <a:rPr lang="en-US" dirty="0">
                <a:solidFill>
                  <a:schemeClr val="tx1"/>
                </a:solidFill>
              </a:rPr>
              <a:t>in</a:t>
            </a:r>
            <a:r>
              <a:rPr lang="en-US" dirty="0"/>
              <a:t> </a:t>
            </a:r>
            <a:r>
              <a:rPr lang="en-US" dirty="0">
                <a:solidFill>
                  <a:schemeClr val="tx1"/>
                </a:solidFill>
              </a:rPr>
              <a:t>ML and</a:t>
            </a:r>
            <a:r>
              <a:rPr lang="en-US" dirty="0"/>
              <a:t> </a:t>
            </a:r>
            <a:r>
              <a:rPr lang="en-US" dirty="0">
                <a:solidFill>
                  <a:schemeClr val="tx1"/>
                </a:solidFill>
              </a:rPr>
              <a:t>statistics that models the relationship between a</a:t>
            </a:r>
            <a:r>
              <a:rPr lang="en-US" dirty="0"/>
              <a:t> </a:t>
            </a:r>
            <a:r>
              <a:rPr lang="en-US" dirty="0">
                <a:solidFill>
                  <a:srgbClr val="FF0000"/>
                </a:solidFill>
              </a:rPr>
              <a:t>dependent variable (target)</a:t>
            </a:r>
            <a:r>
              <a:rPr lang="en-US" dirty="0"/>
              <a:t> </a:t>
            </a:r>
            <a:r>
              <a:rPr lang="en-US" dirty="0">
                <a:solidFill>
                  <a:schemeClr val="tx1"/>
                </a:solidFill>
              </a:rPr>
              <a:t>and</a:t>
            </a:r>
            <a:r>
              <a:rPr lang="en-US" dirty="0"/>
              <a:t> </a:t>
            </a:r>
            <a:r>
              <a:rPr lang="en-US" dirty="0">
                <a:solidFill>
                  <a:srgbClr val="FF0000"/>
                </a:solidFill>
              </a:rPr>
              <a:t>one or more independent variables (features). </a:t>
            </a:r>
          </a:p>
          <a:p>
            <a:r>
              <a:rPr lang="en-US" dirty="0">
                <a:solidFill>
                  <a:schemeClr val="tx1"/>
                </a:solidFill>
              </a:rPr>
              <a:t>It’s about</a:t>
            </a:r>
            <a:r>
              <a:rPr lang="en-US" dirty="0">
                <a:solidFill>
                  <a:srgbClr val="FF0000"/>
                </a:solidFill>
              </a:rPr>
              <a:t> target and features</a:t>
            </a:r>
          </a:p>
          <a:p>
            <a:r>
              <a:rPr lang="en-US" dirty="0">
                <a:solidFill>
                  <a:schemeClr val="tx1"/>
                </a:solidFill>
              </a:rPr>
              <a:t>The goal of regression is to predict a continuous output, unlike classification, which predicts discrete labels or categories.</a:t>
            </a:r>
          </a:p>
          <a:p>
            <a:r>
              <a:rPr lang="en-US" dirty="0">
                <a:solidFill>
                  <a:schemeClr val="tx1"/>
                </a:solidFill>
              </a:rPr>
              <a:t>output is usually a real-valued number</a:t>
            </a:r>
          </a:p>
          <a:p>
            <a:pPr lvl="1"/>
            <a:r>
              <a:rPr lang="en-US" i="1" dirty="0">
                <a:solidFill>
                  <a:schemeClr val="tx1"/>
                </a:solidFill>
              </a:rPr>
              <a:t>Predicting someone's income.</a:t>
            </a:r>
          </a:p>
          <a:p>
            <a:pPr lvl="1"/>
            <a:r>
              <a:rPr lang="en-US" i="1" dirty="0">
                <a:solidFill>
                  <a:schemeClr val="tx1"/>
                </a:solidFill>
              </a:rPr>
              <a:t>Forecasting temperature.</a:t>
            </a:r>
          </a:p>
          <a:p>
            <a:pPr lvl="1"/>
            <a:r>
              <a:rPr lang="en-US" i="1" dirty="0">
                <a:solidFill>
                  <a:schemeClr val="tx1"/>
                </a:solidFill>
              </a:rPr>
              <a:t>Estimating sales revenue.</a:t>
            </a:r>
          </a:p>
          <a:p>
            <a:endParaRPr lang="en-US" dirty="0"/>
          </a:p>
        </p:txBody>
      </p:sp>
      <p:sp>
        <p:nvSpPr>
          <p:cNvPr id="4" name="Date Placeholder 3">
            <a:extLst>
              <a:ext uri="{FF2B5EF4-FFF2-40B4-BE49-F238E27FC236}">
                <a16:creationId xmlns:a16="http://schemas.microsoft.com/office/drawing/2014/main" id="{AEAF0B79-428A-4A58-95F8-9C67BDBEDEE4}"/>
              </a:ext>
            </a:extLst>
          </p:cNvPr>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a:extLst>
              <a:ext uri="{FF2B5EF4-FFF2-40B4-BE49-F238E27FC236}">
                <a16:creationId xmlns:a16="http://schemas.microsoft.com/office/drawing/2014/main" id="{AD35C2BF-7B9F-4BEE-918F-14761485BD29}"/>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A2153B97-6542-4F03-9909-3B9C3A000C75}"/>
              </a:ext>
            </a:extLst>
          </p:cNvPr>
          <p:cNvSpPr>
            <a:spLocks noGrp="1"/>
          </p:cNvSpPr>
          <p:nvPr>
            <p:ph type="sldNum" sz="quarter" idx="12"/>
          </p:nvPr>
        </p:nvSpPr>
        <p:spPr/>
        <p:txBody>
          <a:bodyPr/>
          <a:lstStyle/>
          <a:p>
            <a:fld id="{6113E31D-E2AB-40D1-8B51-AFA5AFEF393A}" type="slidenum">
              <a:rPr lang="en-US" smtClean="0"/>
              <a:pPr/>
              <a:t>3</a:t>
            </a:fld>
            <a:endParaRPr lang="en-US" dirty="0"/>
          </a:p>
        </p:txBody>
      </p:sp>
    </p:spTree>
    <p:extLst>
      <p:ext uri="{BB962C8B-B14F-4D97-AF65-F5344CB8AC3E}">
        <p14:creationId xmlns:p14="http://schemas.microsoft.com/office/powerpoint/2010/main" val="506161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1C8F1-B084-40E9-A456-AB185E8BD27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7CEFAA-8A7E-4801-81CA-62A7ED14CE19}"/>
              </a:ext>
            </a:extLst>
          </p:cNvPr>
          <p:cNvSpPr>
            <a:spLocks noGrp="1"/>
          </p:cNvSpPr>
          <p:nvPr>
            <p:ph idx="1"/>
          </p:nvPr>
        </p:nvSpPr>
        <p:spPr/>
        <p:txBody>
          <a:bodyPr>
            <a:normAutofit lnSpcReduction="10000"/>
          </a:bodyPr>
          <a:lstStyle/>
          <a:p>
            <a:r>
              <a:rPr lang="en-US" dirty="0"/>
              <a:t>ranges from 0 to 1</a:t>
            </a:r>
          </a:p>
          <a:p>
            <a:r>
              <a:rPr lang="en-US" dirty="0"/>
              <a:t>R^2 of 1 indicates the model perfectly explains the variance, while an R^2 of 0 means it explains none.</a:t>
            </a:r>
          </a:p>
          <a:p>
            <a:r>
              <a:rPr lang="en-US" dirty="0"/>
              <a:t>R2 values suggest a better fit, but an R^2 that is too high may indicate overfitting.</a:t>
            </a:r>
          </a:p>
          <a:p>
            <a:r>
              <a:rPr lang="en-US" b="1" dirty="0"/>
              <a:t>Adjusted R-squared</a:t>
            </a:r>
          </a:p>
          <a:p>
            <a:r>
              <a:rPr lang="en-US" dirty="0"/>
              <a:t>Adjusted R-squared adjusts the R^2 value to account for the number of predictors in the model. </a:t>
            </a:r>
          </a:p>
          <a:p>
            <a:r>
              <a:rPr lang="en-US" dirty="0"/>
              <a:t>Adding more features to a model can artificially inflate R^2, so Adjusted R^2 provides a more accurate measure.</a:t>
            </a:r>
          </a:p>
          <a:p>
            <a:endParaRPr lang="en-US" dirty="0"/>
          </a:p>
        </p:txBody>
      </p:sp>
      <p:sp>
        <p:nvSpPr>
          <p:cNvPr id="4" name="Date Placeholder 3">
            <a:extLst>
              <a:ext uri="{FF2B5EF4-FFF2-40B4-BE49-F238E27FC236}">
                <a16:creationId xmlns:a16="http://schemas.microsoft.com/office/drawing/2014/main" id="{3EA6F8BD-AD6B-4A10-8622-0B85F73500DB}"/>
              </a:ext>
            </a:extLst>
          </p:cNvPr>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a:extLst>
              <a:ext uri="{FF2B5EF4-FFF2-40B4-BE49-F238E27FC236}">
                <a16:creationId xmlns:a16="http://schemas.microsoft.com/office/drawing/2014/main" id="{F4F57D5B-87DB-4ADA-92A5-C509C909700E}"/>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D604EED0-27E7-4845-97E9-3FD1AE0E28CD}"/>
              </a:ext>
            </a:extLst>
          </p:cNvPr>
          <p:cNvSpPr>
            <a:spLocks noGrp="1"/>
          </p:cNvSpPr>
          <p:nvPr>
            <p:ph type="sldNum" sz="quarter" idx="12"/>
          </p:nvPr>
        </p:nvSpPr>
        <p:spPr/>
        <p:txBody>
          <a:bodyPr/>
          <a:lstStyle/>
          <a:p>
            <a:fld id="{6113E31D-E2AB-40D1-8B51-AFA5AFEF393A}" type="slidenum">
              <a:rPr lang="en-US" smtClean="0"/>
              <a:pPr/>
              <a:t>30</a:t>
            </a:fld>
            <a:endParaRPr lang="en-US" dirty="0"/>
          </a:p>
        </p:txBody>
      </p:sp>
    </p:spTree>
    <p:extLst>
      <p:ext uri="{BB962C8B-B14F-4D97-AF65-F5344CB8AC3E}">
        <p14:creationId xmlns:p14="http://schemas.microsoft.com/office/powerpoint/2010/main" val="2989878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D4C51-8D44-4C86-A72A-D1846918D4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A7C926-2D59-4A70-91DF-E54A900E8ED4}"/>
              </a:ext>
            </a:extLst>
          </p:cNvPr>
          <p:cNvSpPr>
            <a:spLocks noGrp="1"/>
          </p:cNvSpPr>
          <p:nvPr>
            <p:ph idx="1"/>
          </p:nvPr>
        </p:nvSpPr>
        <p:spPr/>
        <p:txBody>
          <a:bodyPr/>
          <a:lstStyle/>
          <a:p>
            <a:r>
              <a:rPr lang="en-US" dirty="0"/>
              <a:t>Adjusted R^2 can decrease if adding a new feature doesn’t improve the model.</a:t>
            </a:r>
          </a:p>
          <a:p>
            <a:r>
              <a:rPr lang="en-US" dirty="0"/>
              <a:t>It is especially useful when comparing models with different numbers of predictors.</a:t>
            </a:r>
          </a:p>
          <a:p>
            <a:endParaRPr lang="en-US" dirty="0"/>
          </a:p>
        </p:txBody>
      </p:sp>
      <p:sp>
        <p:nvSpPr>
          <p:cNvPr id="4" name="Date Placeholder 3">
            <a:extLst>
              <a:ext uri="{FF2B5EF4-FFF2-40B4-BE49-F238E27FC236}">
                <a16:creationId xmlns:a16="http://schemas.microsoft.com/office/drawing/2014/main" id="{504FCFBE-7EDB-4DB2-A593-BAC0F38E9724}"/>
              </a:ext>
            </a:extLst>
          </p:cNvPr>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a:extLst>
              <a:ext uri="{FF2B5EF4-FFF2-40B4-BE49-F238E27FC236}">
                <a16:creationId xmlns:a16="http://schemas.microsoft.com/office/drawing/2014/main" id="{FECD44A2-72B9-49ED-A6EA-2A27087FF39C}"/>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2FF9CD39-8805-4084-AAED-1E68E517032A}"/>
              </a:ext>
            </a:extLst>
          </p:cNvPr>
          <p:cNvSpPr>
            <a:spLocks noGrp="1"/>
          </p:cNvSpPr>
          <p:nvPr>
            <p:ph type="sldNum" sz="quarter" idx="12"/>
          </p:nvPr>
        </p:nvSpPr>
        <p:spPr/>
        <p:txBody>
          <a:bodyPr/>
          <a:lstStyle/>
          <a:p>
            <a:fld id="{6113E31D-E2AB-40D1-8B51-AFA5AFEF393A}" type="slidenum">
              <a:rPr lang="en-US" smtClean="0"/>
              <a:pPr/>
              <a:t>31</a:t>
            </a:fld>
            <a:endParaRPr lang="en-US" dirty="0"/>
          </a:p>
        </p:txBody>
      </p:sp>
    </p:spTree>
    <p:extLst>
      <p:ext uri="{BB962C8B-B14F-4D97-AF65-F5344CB8AC3E}">
        <p14:creationId xmlns:p14="http://schemas.microsoft.com/office/powerpoint/2010/main" val="23693328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E62E3-1833-4CAA-AD30-2C926B3909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CD1E7C-52AA-428F-94D2-AA4E25D6A215}"/>
              </a:ext>
            </a:extLst>
          </p:cNvPr>
          <p:cNvSpPr>
            <a:spLocks noGrp="1"/>
          </p:cNvSpPr>
          <p:nvPr>
            <p:ph idx="1"/>
          </p:nvPr>
        </p:nvSpPr>
        <p:spPr/>
        <p:txBody>
          <a:bodyPr>
            <a:normAutofit fontScale="92500" lnSpcReduction="10000"/>
          </a:bodyPr>
          <a:lstStyle/>
          <a:p>
            <a:r>
              <a:rPr lang="en-US" b="1" dirty="0"/>
              <a:t>MSE and RMSE</a:t>
            </a:r>
            <a:r>
              <a:rPr lang="en-US" dirty="0"/>
              <a:t>: Use these when large errors are particularly undesirable and should be penalized more. RMSE is preferable if you want results in the same units as the target variable.</a:t>
            </a:r>
          </a:p>
          <a:p>
            <a:r>
              <a:rPr lang="en-US" b="1" dirty="0"/>
              <a:t>MAE: </a:t>
            </a:r>
            <a:r>
              <a:rPr lang="en-US" dirty="0"/>
              <a:t>Use this if your dataset has outliers and you want to avoid exaggerating their effect on the model’s error.</a:t>
            </a:r>
          </a:p>
          <a:p>
            <a:r>
              <a:rPr lang="en-US" b="1" dirty="0"/>
              <a:t>R-squared</a:t>
            </a:r>
            <a:r>
              <a:rPr lang="en-US" dirty="0"/>
              <a:t>: Use this to measure how well the model captures the overall variability in the target variable. It is not a measure of model accuracy but of the proportion of explained variance.</a:t>
            </a:r>
          </a:p>
          <a:p>
            <a:r>
              <a:rPr lang="en-US" b="1" dirty="0"/>
              <a:t>Adjusted R-squared: </a:t>
            </a:r>
            <a:r>
              <a:rPr lang="en-US" dirty="0"/>
              <a:t>Use this for comparing models with different numbers of features to see if adding features improves the model or not.</a:t>
            </a:r>
          </a:p>
        </p:txBody>
      </p:sp>
      <p:sp>
        <p:nvSpPr>
          <p:cNvPr id="4" name="Date Placeholder 3">
            <a:extLst>
              <a:ext uri="{FF2B5EF4-FFF2-40B4-BE49-F238E27FC236}">
                <a16:creationId xmlns:a16="http://schemas.microsoft.com/office/drawing/2014/main" id="{ACFBC403-707F-433D-88D1-C21E3679C9DD}"/>
              </a:ext>
            </a:extLst>
          </p:cNvPr>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a:extLst>
              <a:ext uri="{FF2B5EF4-FFF2-40B4-BE49-F238E27FC236}">
                <a16:creationId xmlns:a16="http://schemas.microsoft.com/office/drawing/2014/main" id="{7B88C2EB-2D56-4B52-9112-541C7B403F13}"/>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213BE36A-F8D8-4FF4-B974-18FB6478479A}"/>
              </a:ext>
            </a:extLst>
          </p:cNvPr>
          <p:cNvSpPr>
            <a:spLocks noGrp="1"/>
          </p:cNvSpPr>
          <p:nvPr>
            <p:ph type="sldNum" sz="quarter" idx="12"/>
          </p:nvPr>
        </p:nvSpPr>
        <p:spPr/>
        <p:txBody>
          <a:bodyPr/>
          <a:lstStyle/>
          <a:p>
            <a:fld id="{6113E31D-E2AB-40D1-8B51-AFA5AFEF393A}" type="slidenum">
              <a:rPr lang="en-US" smtClean="0"/>
              <a:pPr/>
              <a:t>32</a:t>
            </a:fld>
            <a:endParaRPr lang="en-US" dirty="0"/>
          </a:p>
        </p:txBody>
      </p:sp>
    </p:spTree>
    <p:extLst>
      <p:ext uri="{BB962C8B-B14F-4D97-AF65-F5344CB8AC3E}">
        <p14:creationId xmlns:p14="http://schemas.microsoft.com/office/powerpoint/2010/main" val="33621998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3391-F452-4257-9505-F74B2B9CB224}"/>
              </a:ext>
            </a:extLst>
          </p:cNvPr>
          <p:cNvSpPr>
            <a:spLocks noGrp="1"/>
          </p:cNvSpPr>
          <p:nvPr>
            <p:ph type="title"/>
          </p:nvPr>
        </p:nvSpPr>
        <p:spPr/>
        <p:txBody>
          <a:bodyPr/>
          <a:lstStyle/>
          <a:p>
            <a:r>
              <a:rPr lang="en-US" b="1" dirty="0"/>
              <a:t>correlation</a:t>
            </a:r>
          </a:p>
        </p:txBody>
      </p:sp>
      <p:sp>
        <p:nvSpPr>
          <p:cNvPr id="3" name="Content Placeholder 2">
            <a:extLst>
              <a:ext uri="{FF2B5EF4-FFF2-40B4-BE49-F238E27FC236}">
                <a16:creationId xmlns:a16="http://schemas.microsoft.com/office/drawing/2014/main" id="{D9B60195-5C94-4BCF-8C70-826106D7355B}"/>
              </a:ext>
            </a:extLst>
          </p:cNvPr>
          <p:cNvSpPr>
            <a:spLocks noGrp="1"/>
          </p:cNvSpPr>
          <p:nvPr>
            <p:ph idx="1"/>
          </p:nvPr>
        </p:nvSpPr>
        <p:spPr/>
        <p:txBody>
          <a:bodyPr>
            <a:normAutofit fontScale="77500" lnSpcReduction="20000"/>
          </a:bodyPr>
          <a:lstStyle/>
          <a:p>
            <a:r>
              <a:rPr lang="en-US" b="1" dirty="0">
                <a:solidFill>
                  <a:schemeClr val="tx1"/>
                </a:solidFill>
              </a:rPr>
              <a:t>correlation describes the relationship between two variables</a:t>
            </a:r>
            <a:r>
              <a:rPr lang="en-US" dirty="0">
                <a:solidFill>
                  <a:schemeClr val="tx1"/>
                </a:solidFill>
              </a:rPr>
              <a:t>. </a:t>
            </a:r>
          </a:p>
          <a:p>
            <a:r>
              <a:rPr lang="en-US" dirty="0">
                <a:solidFill>
                  <a:schemeClr val="tx1"/>
                </a:solidFill>
              </a:rPr>
              <a:t>helps understand how changes in one variable are associated with changes in another. </a:t>
            </a:r>
          </a:p>
          <a:p>
            <a:r>
              <a:rPr lang="en-US" dirty="0">
                <a:solidFill>
                  <a:schemeClr val="tx1"/>
                </a:solidFill>
              </a:rPr>
              <a:t>For linear regression, correlation is a critical concept because it tells us if and how two variables move together, which can inform the strength and direction of the linear relationship we're trying to model.</a:t>
            </a:r>
          </a:p>
          <a:p>
            <a:r>
              <a:rPr lang="en-US" dirty="0">
                <a:solidFill>
                  <a:schemeClr val="tx1"/>
                </a:solidFill>
              </a:rPr>
              <a:t>Correlation measures the strength and direction of the linear relationship between two variables. It is expressed as a correlation coefficient r, which ranges between -1 and +1:</a:t>
            </a:r>
          </a:p>
          <a:p>
            <a:r>
              <a:rPr lang="en-US" dirty="0">
                <a:solidFill>
                  <a:schemeClr val="tx1"/>
                </a:solidFill>
              </a:rPr>
              <a:t>+1:</a:t>
            </a:r>
            <a:r>
              <a:rPr lang="en-US" dirty="0">
                <a:solidFill>
                  <a:srgbClr val="FF0000"/>
                </a:solidFill>
              </a:rPr>
              <a:t> Perfect positive correlation</a:t>
            </a:r>
            <a:r>
              <a:rPr lang="en-US" dirty="0">
                <a:solidFill>
                  <a:schemeClr val="tx1"/>
                </a:solidFill>
              </a:rPr>
              <a:t>—</a:t>
            </a:r>
            <a:r>
              <a:rPr lang="en-US" i="1" dirty="0">
                <a:solidFill>
                  <a:schemeClr val="tx1"/>
                </a:solidFill>
              </a:rPr>
              <a:t>if one variable increases, the other does too in a perfectly linear fashion.</a:t>
            </a:r>
          </a:p>
          <a:p>
            <a:r>
              <a:rPr lang="en-US" dirty="0">
                <a:solidFill>
                  <a:schemeClr val="tx1"/>
                </a:solidFill>
              </a:rPr>
              <a:t>-1: </a:t>
            </a:r>
            <a:r>
              <a:rPr lang="en-US" dirty="0">
                <a:solidFill>
                  <a:srgbClr val="FF0000"/>
                </a:solidFill>
              </a:rPr>
              <a:t>Perfect negative correlation</a:t>
            </a:r>
            <a:r>
              <a:rPr lang="en-US" dirty="0">
                <a:solidFill>
                  <a:schemeClr val="tx1"/>
                </a:solidFill>
              </a:rPr>
              <a:t>—</a:t>
            </a:r>
            <a:r>
              <a:rPr lang="en-US" i="1" dirty="0">
                <a:solidFill>
                  <a:schemeClr val="tx1"/>
                </a:solidFill>
              </a:rPr>
              <a:t>if one variable increases, the other decreases in a perfectly linear fashion.</a:t>
            </a:r>
          </a:p>
          <a:p>
            <a:r>
              <a:rPr lang="en-US" dirty="0">
                <a:solidFill>
                  <a:schemeClr val="tx1"/>
                </a:solidFill>
              </a:rPr>
              <a:t>0: </a:t>
            </a:r>
            <a:r>
              <a:rPr lang="en-US" dirty="0">
                <a:solidFill>
                  <a:srgbClr val="FF0000"/>
                </a:solidFill>
              </a:rPr>
              <a:t>No correlation</a:t>
            </a:r>
            <a:r>
              <a:rPr lang="en-US" dirty="0">
                <a:solidFill>
                  <a:schemeClr val="tx1"/>
                </a:solidFill>
              </a:rPr>
              <a:t>—</a:t>
            </a:r>
            <a:r>
              <a:rPr lang="en-US" i="1" dirty="0">
                <a:solidFill>
                  <a:schemeClr val="tx1"/>
                </a:solidFill>
              </a:rPr>
              <a:t>no linear relationship between the variables.</a:t>
            </a:r>
          </a:p>
          <a:p>
            <a:endParaRPr lang="en-US" dirty="0">
              <a:solidFill>
                <a:schemeClr val="tx1"/>
              </a:solidFill>
            </a:endParaRPr>
          </a:p>
        </p:txBody>
      </p:sp>
      <p:sp>
        <p:nvSpPr>
          <p:cNvPr id="4" name="Date Placeholder 3">
            <a:extLst>
              <a:ext uri="{FF2B5EF4-FFF2-40B4-BE49-F238E27FC236}">
                <a16:creationId xmlns:a16="http://schemas.microsoft.com/office/drawing/2014/main" id="{358C24F9-E412-422E-BC13-7181A3B0229E}"/>
              </a:ext>
            </a:extLst>
          </p:cNvPr>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a:extLst>
              <a:ext uri="{FF2B5EF4-FFF2-40B4-BE49-F238E27FC236}">
                <a16:creationId xmlns:a16="http://schemas.microsoft.com/office/drawing/2014/main" id="{DA315E67-6BEB-4D76-91FF-CFC2B46B00FC}"/>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F326C8BD-80AD-41D6-82B1-826B04A28DE0}"/>
              </a:ext>
            </a:extLst>
          </p:cNvPr>
          <p:cNvSpPr>
            <a:spLocks noGrp="1"/>
          </p:cNvSpPr>
          <p:nvPr>
            <p:ph type="sldNum" sz="quarter" idx="12"/>
          </p:nvPr>
        </p:nvSpPr>
        <p:spPr/>
        <p:txBody>
          <a:bodyPr/>
          <a:lstStyle/>
          <a:p>
            <a:fld id="{6113E31D-E2AB-40D1-8B51-AFA5AFEF393A}" type="slidenum">
              <a:rPr lang="en-US" smtClean="0"/>
              <a:pPr/>
              <a:t>33</a:t>
            </a:fld>
            <a:endParaRPr lang="en-US" dirty="0"/>
          </a:p>
        </p:txBody>
      </p:sp>
    </p:spTree>
    <p:extLst>
      <p:ext uri="{BB962C8B-B14F-4D97-AF65-F5344CB8AC3E}">
        <p14:creationId xmlns:p14="http://schemas.microsoft.com/office/powerpoint/2010/main" val="4264861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2A427-1DC1-42AC-A404-0AF178DF24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94FED6-8001-4F7A-AAD2-3BC88E58FBC2}"/>
              </a:ext>
            </a:extLst>
          </p:cNvPr>
          <p:cNvSpPr>
            <a:spLocks noGrp="1"/>
          </p:cNvSpPr>
          <p:nvPr>
            <p:ph idx="1"/>
          </p:nvPr>
        </p:nvSpPr>
        <p:spPr/>
        <p:txBody>
          <a:bodyPr/>
          <a:lstStyle/>
          <a:p>
            <a:r>
              <a:rPr lang="en-US" dirty="0">
                <a:solidFill>
                  <a:schemeClr val="tx1"/>
                </a:solidFill>
              </a:rPr>
              <a:t>In regression, we’re often interested in high positive or negative correlations suggesting a strong linear relationship that the regression model can capture.</a:t>
            </a:r>
            <a:endParaRPr lang="en-US" dirty="0"/>
          </a:p>
          <a:p>
            <a:r>
              <a:rPr lang="en-US" b="1" dirty="0">
                <a:solidFill>
                  <a:schemeClr val="tx1"/>
                </a:solidFill>
              </a:rPr>
              <a:t>Correlation and Causation</a:t>
            </a:r>
          </a:p>
          <a:p>
            <a:r>
              <a:rPr lang="en-US" dirty="0">
                <a:solidFill>
                  <a:schemeClr val="tx1"/>
                </a:solidFill>
              </a:rPr>
              <a:t>correlation does not imply </a:t>
            </a:r>
            <a:r>
              <a:rPr lang="en-US" b="1" dirty="0">
                <a:solidFill>
                  <a:schemeClr val="tx1"/>
                </a:solidFill>
              </a:rPr>
              <a:t>causation</a:t>
            </a:r>
            <a:r>
              <a:rPr lang="en-US" dirty="0">
                <a:solidFill>
                  <a:schemeClr val="tx1"/>
                </a:solidFill>
              </a:rPr>
              <a:t>. Just because two variables are correlated doesn’t mean one causes the other to change. </a:t>
            </a:r>
            <a:r>
              <a:rPr lang="en-US" i="1" dirty="0">
                <a:solidFill>
                  <a:schemeClr val="tx1"/>
                </a:solidFill>
              </a:rPr>
              <a:t>There could be other confounding variables influencing both, or it could be purely coincidental.</a:t>
            </a:r>
          </a:p>
        </p:txBody>
      </p:sp>
      <p:sp>
        <p:nvSpPr>
          <p:cNvPr id="4" name="Date Placeholder 3">
            <a:extLst>
              <a:ext uri="{FF2B5EF4-FFF2-40B4-BE49-F238E27FC236}">
                <a16:creationId xmlns:a16="http://schemas.microsoft.com/office/drawing/2014/main" id="{9583815C-12AA-4661-96AF-C9FC594248FB}"/>
              </a:ext>
            </a:extLst>
          </p:cNvPr>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a:extLst>
              <a:ext uri="{FF2B5EF4-FFF2-40B4-BE49-F238E27FC236}">
                <a16:creationId xmlns:a16="http://schemas.microsoft.com/office/drawing/2014/main" id="{07AD7A74-8245-4FBC-A64A-EEF3162FBA88}"/>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25327CED-9960-406C-918D-654FC1A93DFE}"/>
              </a:ext>
            </a:extLst>
          </p:cNvPr>
          <p:cNvSpPr>
            <a:spLocks noGrp="1"/>
          </p:cNvSpPr>
          <p:nvPr>
            <p:ph type="sldNum" sz="quarter" idx="12"/>
          </p:nvPr>
        </p:nvSpPr>
        <p:spPr/>
        <p:txBody>
          <a:bodyPr/>
          <a:lstStyle/>
          <a:p>
            <a:fld id="{6113E31D-E2AB-40D1-8B51-AFA5AFEF393A}" type="slidenum">
              <a:rPr lang="en-US" smtClean="0"/>
              <a:pPr/>
              <a:t>34</a:t>
            </a:fld>
            <a:endParaRPr lang="en-US" dirty="0"/>
          </a:p>
        </p:txBody>
      </p:sp>
    </p:spTree>
    <p:extLst>
      <p:ext uri="{BB962C8B-B14F-4D97-AF65-F5344CB8AC3E}">
        <p14:creationId xmlns:p14="http://schemas.microsoft.com/office/powerpoint/2010/main" val="8200421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119062" indent="0">
                  <a:buNone/>
                </a:pPr>
                <a:r>
                  <a:rPr lang="en-US" sz="2800" b="1" dirty="0">
                    <a:solidFill>
                      <a:srgbClr val="0000FF"/>
                    </a:solidFill>
                  </a:rPr>
                  <a:t>Linear Regression Model: </a:t>
                </a:r>
              </a:p>
              <a:p>
                <a:pPr marL="119062" indent="0" algn="ctr">
                  <a:buNone/>
                </a:pPr>
                <a14:m>
                  <m:oMath xmlns:m="http://schemas.openxmlformats.org/officeDocument/2006/math">
                    <m:r>
                      <a:rPr lang="en-US" sz="2800" b="1" i="1" smtClean="0">
                        <a:latin typeface="Cambria Math"/>
                      </a:rPr>
                      <m:t>𝒇</m:t>
                    </m:r>
                    <m:d>
                      <m:dPr>
                        <m:ctrlPr>
                          <a:rPr lang="en-US" sz="2800" b="1" i="1" smtClean="0">
                            <a:latin typeface="Cambria Math" panose="02040503050406030204" pitchFamily="18" charset="0"/>
                          </a:rPr>
                        </m:ctrlPr>
                      </m:dPr>
                      <m:e>
                        <m:r>
                          <a:rPr lang="en-US" sz="2800" b="1" i="1" smtClean="0">
                            <a:latin typeface="Cambria Math"/>
                          </a:rPr>
                          <m:t>𝒙</m:t>
                        </m:r>
                      </m:e>
                    </m:d>
                    <m:r>
                      <a:rPr lang="en-US" sz="2800" b="1" i="1" smtClean="0">
                        <a:latin typeface="Cambria Math"/>
                      </a:rPr>
                      <m:t>= </m:t>
                    </m:r>
                    <m:sSub>
                      <m:sSubPr>
                        <m:ctrlPr>
                          <a:rPr lang="en-US" sz="2800" b="1" i="1" smtClean="0">
                            <a:latin typeface="Cambria Math" panose="02040503050406030204" pitchFamily="18" charset="0"/>
                          </a:rPr>
                        </m:ctrlPr>
                      </m:sSubPr>
                      <m:e>
                        <m:r>
                          <a:rPr lang="en-US" sz="2800" b="1" i="1" smtClean="0">
                            <a:latin typeface="Cambria Math"/>
                            <a:ea typeface="Cambria Math"/>
                          </a:rPr>
                          <m:t>𝜷</m:t>
                        </m:r>
                      </m:e>
                      <m:sub>
                        <m:r>
                          <a:rPr lang="en-US" sz="2800" b="1" i="1" smtClean="0">
                            <a:latin typeface="Cambria Math"/>
                          </a:rPr>
                          <m:t>𝟎</m:t>
                        </m:r>
                      </m:sub>
                    </m:sSub>
                    <m:r>
                      <a:rPr lang="en-US" sz="2800" b="1" i="1" smtClean="0">
                        <a:latin typeface="Cambria Math"/>
                      </a:rPr>
                      <m:t>+</m:t>
                    </m:r>
                    <m:sSub>
                      <m:sSubPr>
                        <m:ctrlPr>
                          <a:rPr lang="en-US" sz="2800" b="1" i="1" smtClean="0">
                            <a:latin typeface="Cambria Math" panose="02040503050406030204" pitchFamily="18" charset="0"/>
                          </a:rPr>
                        </m:ctrlPr>
                      </m:sSubPr>
                      <m:e>
                        <m:r>
                          <a:rPr lang="en-US" sz="2800" b="1" i="1" smtClean="0">
                            <a:latin typeface="Cambria Math"/>
                            <a:ea typeface="Cambria Math"/>
                          </a:rPr>
                          <m:t>𝜷</m:t>
                        </m:r>
                      </m:e>
                      <m:sub>
                        <m:r>
                          <a:rPr lang="en-US" sz="2800" b="1" i="1" smtClean="0">
                            <a:latin typeface="Cambria Math"/>
                          </a:rPr>
                          <m:t>𝟏</m:t>
                        </m:r>
                      </m:sub>
                    </m:sSub>
                    <m:r>
                      <a:rPr lang="en-US" sz="2800" b="1" i="1" smtClean="0">
                        <a:latin typeface="Cambria Math"/>
                      </a:rPr>
                      <m:t>𝒙</m:t>
                    </m:r>
                  </m:oMath>
                </a14:m>
                <a:r>
                  <a:rPr lang="en-US" sz="2800" b="1" dirty="0"/>
                  <a:t> </a:t>
                </a:r>
              </a:p>
              <a:p>
                <a:pPr marL="119062" indent="0">
                  <a:buNone/>
                </a:pPr>
                <a14:m>
                  <m:oMath xmlns:m="http://schemas.openxmlformats.org/officeDocument/2006/math">
                    <m:sSub>
                      <m:sSubPr>
                        <m:ctrlPr>
                          <a:rPr lang="en-US" sz="2800" i="1">
                            <a:latin typeface="Cambria Math" panose="02040503050406030204" pitchFamily="18" charset="0"/>
                          </a:rPr>
                        </m:ctrlPr>
                      </m:sSubPr>
                      <m:e>
                        <m:r>
                          <a:rPr lang="en-US" sz="2800" i="1">
                            <a:latin typeface="Cambria Math"/>
                            <a:ea typeface="Cambria Math"/>
                          </a:rPr>
                          <m:t>𝛽</m:t>
                        </m:r>
                      </m:e>
                      <m:sub>
                        <m:r>
                          <a:rPr lang="en-US" sz="2800" i="1">
                            <a:latin typeface="Cambria Math"/>
                          </a:rPr>
                          <m:t>0</m:t>
                        </m:r>
                      </m:sub>
                    </m:sSub>
                    <m:r>
                      <a:rPr lang="en-US" sz="2800" b="0" i="1" smtClean="0">
                        <a:latin typeface="Cambria Math"/>
                      </a:rPr>
                      <m:t> </m:t>
                    </m:r>
                    <m:r>
                      <a:rPr lang="en-US" sz="2800" b="0" i="1" smtClean="0">
                        <a:latin typeface="Cambria Math"/>
                      </a:rPr>
                      <m:t>𝑎𝑛𝑑</m:t>
                    </m:r>
                    <m:r>
                      <a:rPr lang="en-US" sz="2800" b="0" i="1" smtClean="0">
                        <a:latin typeface="Cambria Math"/>
                      </a:rPr>
                      <m:t> </m:t>
                    </m:r>
                    <m:sSub>
                      <m:sSubPr>
                        <m:ctrlPr>
                          <a:rPr lang="en-US" sz="2800" i="1">
                            <a:latin typeface="Cambria Math" panose="02040503050406030204" pitchFamily="18" charset="0"/>
                          </a:rPr>
                        </m:ctrlPr>
                      </m:sSubPr>
                      <m:e>
                        <m:r>
                          <a:rPr lang="en-US" sz="2800" i="1">
                            <a:latin typeface="Cambria Math"/>
                            <a:ea typeface="Cambria Math"/>
                          </a:rPr>
                          <m:t>𝛽</m:t>
                        </m:r>
                      </m:e>
                      <m:sub>
                        <m:r>
                          <a:rPr lang="en-US" sz="2800" i="1">
                            <a:latin typeface="Cambria Math"/>
                          </a:rPr>
                          <m:t>1</m:t>
                        </m:r>
                      </m:sub>
                    </m:sSub>
                  </m:oMath>
                </a14:m>
                <a:r>
                  <a:rPr lang="en-US" sz="2800" dirty="0"/>
                  <a:t>are called parameters, coefficients or weights</a:t>
                </a:r>
              </a:p>
              <a:p>
                <a:pPr marL="119062" indent="0">
                  <a:buNone/>
                </a:pPr>
                <a:r>
                  <a:rPr lang="en-US" sz="2800" dirty="0"/>
                  <a:t>This is simply the equation of a </a:t>
                </a:r>
                <a:r>
                  <a:rPr lang="en-US" sz="2800" i="1" dirty="0"/>
                  <a:t>straight line</a:t>
                </a:r>
                <a:r>
                  <a:rPr lang="en-US" sz="2800" dirty="0"/>
                  <a:t>,</a:t>
                </a:r>
              </a:p>
              <a:p>
                <a:pPr marL="119062" indent="0" algn="ctr">
                  <a:buNone/>
                </a:pPr>
                <a14:m>
                  <m:oMathPara xmlns:m="http://schemas.openxmlformats.org/officeDocument/2006/math">
                    <m:oMathParaPr>
                      <m:jc m:val="centerGroup"/>
                    </m:oMathParaPr>
                    <m:oMath xmlns:m="http://schemas.openxmlformats.org/officeDocument/2006/math">
                      <m:r>
                        <a:rPr lang="en-US" sz="2800" b="1" i="1" smtClean="0">
                          <a:solidFill>
                            <a:schemeClr val="tx1">
                              <a:lumMod val="75000"/>
                              <a:lumOff val="25000"/>
                            </a:schemeClr>
                          </a:solidFill>
                          <a:latin typeface="Cambria Math"/>
                        </a:rPr>
                        <m:t>𝒚</m:t>
                      </m:r>
                      <m:r>
                        <a:rPr lang="en-US" sz="2800" b="1" i="1" smtClean="0">
                          <a:solidFill>
                            <a:schemeClr val="tx1">
                              <a:lumMod val="75000"/>
                              <a:lumOff val="25000"/>
                            </a:schemeClr>
                          </a:solidFill>
                          <a:latin typeface="Cambria Math"/>
                        </a:rPr>
                        <m:t>=</m:t>
                      </m:r>
                      <m:r>
                        <a:rPr lang="en-US" sz="2800" b="1" i="1" smtClean="0">
                          <a:solidFill>
                            <a:schemeClr val="tx1">
                              <a:lumMod val="75000"/>
                              <a:lumOff val="25000"/>
                            </a:schemeClr>
                          </a:solidFill>
                          <a:latin typeface="Cambria Math"/>
                        </a:rPr>
                        <m:t>𝒎𝒙</m:t>
                      </m:r>
                      <m:r>
                        <a:rPr lang="en-US" sz="2800" b="1" i="1" smtClean="0">
                          <a:solidFill>
                            <a:schemeClr val="tx1">
                              <a:lumMod val="75000"/>
                              <a:lumOff val="25000"/>
                            </a:schemeClr>
                          </a:solidFill>
                          <a:latin typeface="Cambria Math"/>
                        </a:rPr>
                        <m:t>+</m:t>
                      </m:r>
                      <m:r>
                        <a:rPr lang="en-US" sz="2800" b="1" i="1" smtClean="0">
                          <a:solidFill>
                            <a:schemeClr val="tx1">
                              <a:lumMod val="75000"/>
                              <a:lumOff val="25000"/>
                            </a:schemeClr>
                          </a:solidFill>
                          <a:latin typeface="Cambria Math"/>
                        </a:rPr>
                        <m:t>𝒄</m:t>
                      </m:r>
                    </m:oMath>
                  </m:oMathPara>
                </a14:m>
                <a:endParaRPr lang="en-US" sz="2800" b="1" i="1" dirty="0">
                  <a:solidFill>
                    <a:schemeClr val="tx1">
                      <a:lumMod val="75000"/>
                      <a:lumOff val="25000"/>
                    </a:schemeClr>
                  </a:solidFill>
                </a:endParaRPr>
              </a:p>
              <a:p>
                <a:pPr marL="119062" indent="0" algn="ctr">
                  <a:buNone/>
                </a:pPr>
                <a14:m>
                  <m:oMathPara xmlns:m="http://schemas.openxmlformats.org/officeDocument/2006/math">
                    <m:oMathParaPr>
                      <m:jc m:val="centerGroup"/>
                    </m:oMathParaPr>
                    <m:oMath xmlns:m="http://schemas.openxmlformats.org/officeDocument/2006/math">
                      <m:sSub>
                        <m:sSubPr>
                          <m:ctrlPr>
                            <a:rPr lang="en-US" sz="2800" b="1" i="1">
                              <a:solidFill>
                                <a:schemeClr val="tx1">
                                  <a:lumMod val="75000"/>
                                  <a:lumOff val="25000"/>
                                </a:schemeClr>
                              </a:solidFill>
                              <a:latin typeface="Cambria Math" panose="02040503050406030204" pitchFamily="18" charset="0"/>
                            </a:rPr>
                          </m:ctrlPr>
                        </m:sSubPr>
                        <m:e>
                          <m:r>
                            <a:rPr lang="en-US" sz="2800" b="1" i="1">
                              <a:solidFill>
                                <a:schemeClr val="tx1">
                                  <a:lumMod val="75000"/>
                                  <a:lumOff val="25000"/>
                                </a:schemeClr>
                              </a:solidFill>
                              <a:latin typeface="Cambria Math"/>
                              <a:ea typeface="Cambria Math"/>
                            </a:rPr>
                            <m:t>𝜷</m:t>
                          </m:r>
                        </m:e>
                        <m:sub>
                          <m:r>
                            <a:rPr lang="en-US" sz="2800" b="1" i="1">
                              <a:solidFill>
                                <a:schemeClr val="tx1">
                                  <a:lumMod val="75000"/>
                                  <a:lumOff val="25000"/>
                                </a:schemeClr>
                              </a:solidFill>
                              <a:latin typeface="Cambria Math"/>
                            </a:rPr>
                            <m:t>𝟎</m:t>
                          </m:r>
                        </m:sub>
                      </m:sSub>
                      <m:r>
                        <a:rPr lang="en-US" sz="2800" b="1" i="1" smtClean="0">
                          <a:solidFill>
                            <a:schemeClr val="tx1">
                              <a:lumMod val="75000"/>
                              <a:lumOff val="25000"/>
                            </a:schemeClr>
                          </a:solidFill>
                          <a:latin typeface="Cambria Math"/>
                        </a:rPr>
                        <m:t>=</m:t>
                      </m:r>
                      <m:r>
                        <a:rPr lang="en-US" sz="2800" b="1" i="1" smtClean="0">
                          <a:solidFill>
                            <a:schemeClr val="tx1">
                              <a:lumMod val="75000"/>
                              <a:lumOff val="25000"/>
                            </a:schemeClr>
                          </a:solidFill>
                          <a:latin typeface="Cambria Math"/>
                        </a:rPr>
                        <m:t>𝒄</m:t>
                      </m:r>
                    </m:oMath>
                  </m:oMathPara>
                </a14:m>
                <a:endParaRPr lang="en-US" sz="2800" b="1" i="1" dirty="0">
                  <a:solidFill>
                    <a:schemeClr val="tx1">
                      <a:lumMod val="75000"/>
                      <a:lumOff val="25000"/>
                    </a:schemeClr>
                  </a:solidFill>
                </a:endParaRPr>
              </a:p>
              <a:p>
                <a:pPr marL="119062" indent="0" algn="ctr">
                  <a:buNone/>
                </a:pPr>
                <a14:m>
                  <m:oMathPara xmlns:m="http://schemas.openxmlformats.org/officeDocument/2006/math">
                    <m:oMathParaPr>
                      <m:jc m:val="centerGroup"/>
                    </m:oMathParaPr>
                    <m:oMath xmlns:m="http://schemas.openxmlformats.org/officeDocument/2006/math">
                      <m:sSub>
                        <m:sSubPr>
                          <m:ctrlPr>
                            <a:rPr lang="en-US" sz="2800" b="1" i="1" smtClean="0">
                              <a:solidFill>
                                <a:schemeClr val="tx1">
                                  <a:lumMod val="75000"/>
                                  <a:lumOff val="25000"/>
                                </a:schemeClr>
                              </a:solidFill>
                              <a:latin typeface="Cambria Math" panose="02040503050406030204" pitchFamily="18" charset="0"/>
                            </a:rPr>
                          </m:ctrlPr>
                        </m:sSubPr>
                        <m:e>
                          <m:r>
                            <a:rPr lang="en-US" sz="2800" b="1" i="1">
                              <a:solidFill>
                                <a:schemeClr val="tx1">
                                  <a:lumMod val="75000"/>
                                  <a:lumOff val="25000"/>
                                </a:schemeClr>
                              </a:solidFill>
                              <a:latin typeface="Cambria Math"/>
                              <a:ea typeface="Cambria Math"/>
                            </a:rPr>
                            <m:t>𝜷</m:t>
                          </m:r>
                        </m:e>
                        <m:sub>
                          <m:r>
                            <a:rPr lang="en-US" sz="2800" b="1" i="1">
                              <a:solidFill>
                                <a:schemeClr val="tx1">
                                  <a:lumMod val="75000"/>
                                  <a:lumOff val="25000"/>
                                </a:schemeClr>
                              </a:solidFill>
                              <a:latin typeface="Cambria Math"/>
                            </a:rPr>
                            <m:t>𝟏</m:t>
                          </m:r>
                        </m:sub>
                      </m:sSub>
                      <m:r>
                        <a:rPr lang="en-US" sz="2800" b="1" i="1" smtClean="0">
                          <a:solidFill>
                            <a:schemeClr val="tx1">
                              <a:lumMod val="75000"/>
                              <a:lumOff val="25000"/>
                            </a:schemeClr>
                          </a:solidFill>
                          <a:latin typeface="Cambria Math"/>
                        </a:rPr>
                        <m:t>=</m:t>
                      </m:r>
                      <m:r>
                        <a:rPr lang="en-US" sz="2800" b="1" i="1" smtClean="0">
                          <a:solidFill>
                            <a:schemeClr val="tx1">
                              <a:lumMod val="75000"/>
                              <a:lumOff val="25000"/>
                            </a:schemeClr>
                          </a:solidFill>
                          <a:latin typeface="Cambria Math"/>
                        </a:rPr>
                        <m:t>𝒎</m:t>
                      </m:r>
                    </m:oMath>
                  </m:oMathPara>
                </a14:m>
                <a:endParaRPr lang="en-US" sz="2800" b="1" i="1" dirty="0">
                  <a:solidFill>
                    <a:srgbClr val="FF0000"/>
                  </a:solidFill>
                </a:endParaRPr>
              </a:p>
              <a:p>
                <a:pPr marL="119062" indent="0" algn="ctr">
                  <a:buNone/>
                </a:pPr>
                <a:endParaRPr lang="en-US" sz="2800" b="1" i="1" dirty="0">
                  <a:solidFill>
                    <a:srgbClr val="FF0000"/>
                  </a:solidFill>
                </a:endParaRPr>
              </a:p>
              <a:p>
                <a:pPr marL="119062" indent="0" algn="ctr">
                  <a:buNone/>
                </a:pPr>
                <a:r>
                  <a:rPr lang="en-US" sz="2800" b="1" i="1" dirty="0">
                    <a:solidFill>
                      <a:srgbClr val="FF0000"/>
                    </a:solidFill>
                  </a:rPr>
                  <a:t>learning the linear model -&gt; finding out </a:t>
                </a:r>
                <a14:m>
                  <m:oMath xmlns:m="http://schemas.openxmlformats.org/officeDocument/2006/math">
                    <m:sSub>
                      <m:sSubPr>
                        <m:ctrlPr>
                          <a:rPr lang="en-US" sz="2800" b="1" i="1">
                            <a:solidFill>
                              <a:srgbClr val="FF0000"/>
                            </a:solidFill>
                            <a:latin typeface="Cambria Math" panose="02040503050406030204" pitchFamily="18" charset="0"/>
                          </a:rPr>
                        </m:ctrlPr>
                      </m:sSubPr>
                      <m:e>
                        <m:r>
                          <a:rPr lang="en-US" sz="2800" b="1" i="1">
                            <a:solidFill>
                              <a:srgbClr val="FF0000"/>
                            </a:solidFill>
                            <a:latin typeface="Cambria Math"/>
                            <a:ea typeface="Cambria Math"/>
                          </a:rPr>
                          <m:t>𝜷</m:t>
                        </m:r>
                      </m:e>
                      <m:sub>
                        <m:r>
                          <a:rPr lang="en-US" sz="2800" b="1" i="1">
                            <a:solidFill>
                              <a:srgbClr val="FF0000"/>
                            </a:solidFill>
                            <a:latin typeface="Cambria Math"/>
                          </a:rPr>
                          <m:t>𝟎</m:t>
                        </m:r>
                      </m:sub>
                    </m:sSub>
                    <m:r>
                      <a:rPr lang="en-US" sz="2800" b="1" i="1">
                        <a:solidFill>
                          <a:srgbClr val="FF0000"/>
                        </a:solidFill>
                        <a:latin typeface="Cambria Math"/>
                      </a:rPr>
                      <m:t> </m:t>
                    </m:r>
                    <m:r>
                      <a:rPr lang="en-US" sz="2800" b="1" i="1">
                        <a:solidFill>
                          <a:srgbClr val="FF0000"/>
                        </a:solidFill>
                        <a:latin typeface="Cambria Math"/>
                      </a:rPr>
                      <m:t>𝒂𝒏𝒅</m:t>
                    </m:r>
                    <m:r>
                      <a:rPr lang="en-US" sz="2800" b="1" i="1">
                        <a:solidFill>
                          <a:srgbClr val="FF0000"/>
                        </a:solidFill>
                        <a:latin typeface="Cambria Math"/>
                      </a:rPr>
                      <m:t> </m:t>
                    </m:r>
                    <m:sSub>
                      <m:sSubPr>
                        <m:ctrlPr>
                          <a:rPr lang="en-US" sz="2800" b="1" i="1">
                            <a:solidFill>
                              <a:srgbClr val="FF0000"/>
                            </a:solidFill>
                            <a:latin typeface="Cambria Math" panose="02040503050406030204" pitchFamily="18" charset="0"/>
                          </a:rPr>
                        </m:ctrlPr>
                      </m:sSubPr>
                      <m:e>
                        <m:r>
                          <a:rPr lang="en-US" sz="2800" b="1" i="1">
                            <a:solidFill>
                              <a:srgbClr val="FF0000"/>
                            </a:solidFill>
                            <a:latin typeface="Cambria Math"/>
                            <a:ea typeface="Cambria Math"/>
                          </a:rPr>
                          <m:t>𝜷</m:t>
                        </m:r>
                      </m:e>
                      <m:sub>
                        <m:r>
                          <a:rPr lang="en-US" sz="2800" b="1" i="1">
                            <a:solidFill>
                              <a:srgbClr val="FF0000"/>
                            </a:solidFill>
                            <a:latin typeface="Cambria Math"/>
                          </a:rPr>
                          <m:t>𝟏</m:t>
                        </m:r>
                      </m:sub>
                    </m:sSub>
                  </m:oMath>
                </a14:m>
                <a:endParaRPr lang="en-US" sz="2800" b="1" i="1" dirty="0"/>
              </a:p>
              <a:p>
                <a:pPr marL="119062" indent="0">
                  <a:buNone/>
                </a:pPr>
                <a:endParaRPr lang="en-US" dirty="0"/>
              </a:p>
              <a:p>
                <a:pPr marL="119062"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45" t="-198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p:cNvSpPr>
            <a:spLocks noGrp="1"/>
          </p:cNvSpPr>
          <p:nvPr>
            <p:ph type="ftr" sz="quarter" idx="11"/>
          </p:nvPr>
        </p:nvSpPr>
        <p:spPr/>
        <p:txBody>
          <a:bodyPr/>
          <a:lstStyle/>
          <a:p>
            <a:r>
              <a:rPr lang="en-US"/>
              <a:t>CU6051NI Artificial Intelligence</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35</a:t>
            </a:fld>
            <a:endParaRPr lang="en-US" dirty="0"/>
          </a:p>
        </p:txBody>
      </p:sp>
    </p:spTree>
    <p:extLst>
      <p:ext uri="{BB962C8B-B14F-4D97-AF65-F5344CB8AC3E}">
        <p14:creationId xmlns:p14="http://schemas.microsoft.com/office/powerpoint/2010/main" val="807485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119062" indent="0">
                  <a:buNone/>
                </a:pPr>
                <a:r>
                  <a:rPr lang="en-US" sz="3000" b="1" dirty="0">
                    <a:solidFill>
                      <a:srgbClr val="0000FF"/>
                    </a:solidFill>
                  </a:rPr>
                  <a:t>Estimation of the parameters with least squares:</a:t>
                </a:r>
              </a:p>
              <a:p>
                <a:pPr marL="119062" indent="0">
                  <a:buNone/>
                </a:pPr>
                <a:r>
                  <a:rPr lang="en-US" sz="3000" dirty="0"/>
                  <a:t>Use least square loss: </a:t>
                </a:r>
                <a:endParaRPr lang="en-US" sz="2800" i="1" dirty="0">
                  <a:latin typeface="Cambria Math"/>
                </a:endParaRPr>
              </a:p>
              <a:p>
                <a:pPr marL="119062" indent="0">
                  <a:buNone/>
                </a:pPr>
                <a14:m>
                  <m:oMathPara xmlns:m="http://schemas.openxmlformats.org/officeDocument/2006/math">
                    <m:oMathParaPr>
                      <m:jc m:val="centerGroup"/>
                    </m:oMathParaPr>
                    <m:oMath xmlns:m="http://schemas.openxmlformats.org/officeDocument/2006/math">
                      <m:r>
                        <a:rPr lang="en-US" sz="2800" i="1">
                          <a:latin typeface="Cambria Math"/>
                        </a:rPr>
                        <m:t>𝑙𝑜𝑠𝑠</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a:rPr>
                                <m:t>𝑦</m:t>
                              </m:r>
                            </m:e>
                            <m:sub>
                              <m:r>
                                <a:rPr lang="en-US" sz="2800" i="1">
                                  <a:latin typeface="Cambria Math"/>
                                </a:rPr>
                                <m:t>𝑖</m:t>
                              </m:r>
                            </m:sub>
                          </m:sSub>
                          <m:r>
                            <a:rPr lang="en-US" sz="2800" i="1">
                              <a:latin typeface="Cambria Math"/>
                            </a:rPr>
                            <m:t>,</m:t>
                          </m:r>
                          <m:r>
                            <a:rPr lang="en-US" sz="2800" i="1">
                              <a:latin typeface="Cambria Math"/>
                            </a:rPr>
                            <m:t>𝑓</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𝑖</m:t>
                                  </m:r>
                                </m:sub>
                              </m:sSub>
                            </m:e>
                          </m:d>
                        </m:e>
                      </m:d>
                      <m:r>
                        <a:rPr lang="en-US" sz="2800">
                          <a:latin typeface="Cambria Math"/>
                        </a:rPr>
                        <m:t>=</m:t>
                      </m:r>
                      <m:sSup>
                        <m:sSupPr>
                          <m:ctrlPr>
                            <a:rPr lang="en-US" sz="2800" i="1">
                              <a:latin typeface="Cambria Math" panose="02040503050406030204" pitchFamily="18" charset="0"/>
                            </a:rPr>
                          </m:ctrlPr>
                        </m:sSupPr>
                        <m:e>
                          <m:r>
                            <a:rPr lang="en-US" sz="2800">
                              <a:latin typeface="Cambria Math"/>
                            </a:rPr>
                            <m:t>(</m:t>
                          </m:r>
                          <m:sSub>
                            <m:sSubPr>
                              <m:ctrlPr>
                                <a:rPr lang="en-US" sz="2800" i="1">
                                  <a:latin typeface="Cambria Math" panose="02040503050406030204" pitchFamily="18" charset="0"/>
                                </a:rPr>
                              </m:ctrlPr>
                            </m:sSubPr>
                            <m:e>
                              <m:r>
                                <a:rPr lang="en-US" sz="2800" i="1">
                                  <a:latin typeface="Cambria Math"/>
                                </a:rPr>
                                <m:t>𝑦</m:t>
                              </m:r>
                            </m:e>
                            <m:sub>
                              <m:r>
                                <a:rPr lang="en-US" sz="2800" i="1">
                                  <a:latin typeface="Cambria Math"/>
                                </a:rPr>
                                <m:t>𝑖</m:t>
                              </m:r>
                            </m:sub>
                          </m:sSub>
                          <m:r>
                            <a:rPr lang="en-US" sz="2800" i="1">
                              <a:latin typeface="Cambria Math"/>
                            </a:rPr>
                            <m:t>−</m:t>
                          </m:r>
                          <m:r>
                            <a:rPr lang="en-US" sz="2800" i="1">
                              <a:latin typeface="Cambria Math"/>
                            </a:rPr>
                            <m:t>𝑓</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𝑖</m:t>
                                  </m:r>
                                </m:sub>
                              </m:sSub>
                            </m:e>
                          </m:d>
                          <m:r>
                            <a:rPr lang="en-US" sz="2800" i="1">
                              <a:latin typeface="Cambria Math"/>
                            </a:rPr>
                            <m:t>)</m:t>
                          </m:r>
                        </m:e>
                        <m:sup>
                          <m:r>
                            <a:rPr lang="en-US" sz="2800" i="1">
                              <a:latin typeface="Cambria Math"/>
                            </a:rPr>
                            <m:t>2</m:t>
                          </m:r>
                        </m:sup>
                      </m:sSup>
                    </m:oMath>
                  </m:oMathPara>
                </a14:m>
                <a:endParaRPr lang="en-US" sz="3000" dirty="0"/>
              </a:p>
              <a:p>
                <a:pPr marL="119062" indent="0">
                  <a:buNone/>
                </a:pPr>
                <a:r>
                  <a:rPr lang="en-US" sz="3000" dirty="0"/>
                  <a:t>We want to minimize the loss over all examples, that is minimize the </a:t>
                </a:r>
                <a:r>
                  <a:rPr lang="en-US" sz="3000" i="1" dirty="0"/>
                  <a:t>risk</a:t>
                </a:r>
                <a:r>
                  <a:rPr lang="en-US" sz="3000" dirty="0"/>
                  <a:t> or </a:t>
                </a:r>
                <a:r>
                  <a:rPr lang="en-US" sz="3000" b="1" i="1" dirty="0"/>
                  <a:t>cost function </a:t>
                </a:r>
                <a:r>
                  <a:rPr lang="en-US" sz="3000" i="1" dirty="0"/>
                  <a:t>R</a:t>
                </a:r>
                <a:r>
                  <a:rPr lang="en-US" sz="3000" dirty="0"/>
                  <a:t>:</a:t>
                </a:r>
              </a:p>
              <a:p>
                <a:pPr marL="119062" indent="0">
                  <a:buNone/>
                </a:pPr>
                <a14:m>
                  <m:oMathPara xmlns:m="http://schemas.openxmlformats.org/officeDocument/2006/math">
                    <m:oMathParaPr>
                      <m:jc m:val="centerGroup"/>
                    </m:oMathParaPr>
                    <m:oMath xmlns:m="http://schemas.openxmlformats.org/officeDocument/2006/math">
                      <m:r>
                        <a:rPr lang="en-US" sz="2800" b="0" i="1" smtClean="0">
                          <a:latin typeface="Cambria Math"/>
                        </a:rPr>
                        <m:t>𝑅</m:t>
                      </m:r>
                      <m:r>
                        <a:rPr lang="en-US" sz="2800" b="0" i="1" smtClean="0">
                          <a:latin typeface="Cambria Math"/>
                        </a:rPr>
                        <m:t>=</m:t>
                      </m:r>
                      <m:f>
                        <m:fPr>
                          <m:ctrlPr>
                            <a:rPr lang="en-US" sz="2800" b="0" i="1" smtClean="0">
                              <a:latin typeface="Cambria Math" panose="02040503050406030204" pitchFamily="18" charset="0"/>
                            </a:rPr>
                          </m:ctrlPr>
                        </m:fPr>
                        <m:num>
                          <m:r>
                            <a:rPr lang="en-US" sz="2800" b="0" i="1" smtClean="0">
                              <a:latin typeface="Cambria Math"/>
                            </a:rPr>
                            <m:t>1</m:t>
                          </m:r>
                        </m:num>
                        <m:den>
                          <m:r>
                            <a:rPr lang="en-US" sz="2800" b="0" i="1" smtClean="0">
                              <a:latin typeface="Cambria Math"/>
                            </a:rPr>
                            <m:t>2</m:t>
                          </m:r>
                          <m:r>
                            <a:rPr lang="en-US" sz="2800" b="0" i="1" smtClean="0">
                              <a:latin typeface="Cambria Math"/>
                            </a:rPr>
                            <m:t>𝑛</m:t>
                          </m:r>
                        </m:den>
                      </m:f>
                      <m:r>
                        <a:rPr lang="en-US" sz="2800" b="0" i="1" smtClean="0">
                          <a:latin typeface="Cambria Math"/>
                        </a:rPr>
                        <m:t> </m:t>
                      </m:r>
                      <m:nary>
                        <m:naryPr>
                          <m:chr m:val="∑"/>
                          <m:ctrlPr>
                            <a:rPr lang="en-US" sz="2800" b="0" i="1" smtClean="0">
                              <a:latin typeface="Cambria Math" panose="02040503050406030204" pitchFamily="18" charset="0"/>
                            </a:rPr>
                          </m:ctrlPr>
                        </m:naryPr>
                        <m:sub>
                          <m:r>
                            <m:rPr>
                              <m:brk m:alnAt="23"/>
                            </m:rPr>
                            <a:rPr lang="en-US" sz="2800" b="0" i="1" smtClean="0">
                              <a:latin typeface="Cambria Math"/>
                            </a:rPr>
                            <m:t>𝑖</m:t>
                          </m:r>
                          <m:r>
                            <a:rPr lang="en-US" sz="2800" b="0" i="1" smtClean="0">
                              <a:latin typeface="Cambria Math"/>
                            </a:rPr>
                            <m:t>=1</m:t>
                          </m:r>
                        </m:sub>
                        <m:sup>
                          <m:r>
                            <a:rPr lang="en-US" sz="2800" b="0" i="1" smtClean="0">
                              <a:latin typeface="Cambria Math"/>
                            </a:rPr>
                            <m:t>𝑛</m:t>
                          </m:r>
                        </m:sup>
                        <m:e>
                          <m:sSup>
                            <m:sSupPr>
                              <m:ctrlPr>
                                <a:rPr lang="en-US" sz="2800" i="1">
                                  <a:latin typeface="Cambria Math" panose="02040503050406030204" pitchFamily="18" charset="0"/>
                                </a:rPr>
                              </m:ctrlPr>
                            </m:sSupPr>
                            <m:e>
                              <m:r>
                                <a:rPr lang="en-US" sz="2800">
                                  <a:latin typeface="Cambria Math"/>
                                </a:rPr>
                                <m:t>(</m:t>
                              </m:r>
                              <m:sSub>
                                <m:sSubPr>
                                  <m:ctrlPr>
                                    <a:rPr lang="en-US" sz="2800" i="1">
                                      <a:latin typeface="Cambria Math" panose="02040503050406030204" pitchFamily="18" charset="0"/>
                                    </a:rPr>
                                  </m:ctrlPr>
                                </m:sSubPr>
                                <m:e>
                                  <m:r>
                                    <a:rPr lang="en-US" sz="2800" i="1">
                                      <a:latin typeface="Cambria Math"/>
                                    </a:rPr>
                                    <m:t>𝑦</m:t>
                                  </m:r>
                                </m:e>
                                <m:sub>
                                  <m:r>
                                    <a:rPr lang="en-US" sz="2800" i="1">
                                      <a:latin typeface="Cambria Math"/>
                                    </a:rPr>
                                    <m:t>𝑖</m:t>
                                  </m:r>
                                </m:sub>
                              </m:sSub>
                              <m:r>
                                <a:rPr lang="en-US" sz="2800" i="1">
                                  <a:latin typeface="Cambria Math"/>
                                </a:rPr>
                                <m:t>−</m:t>
                              </m:r>
                              <m:r>
                                <a:rPr lang="en-US" sz="2800" i="1">
                                  <a:latin typeface="Cambria Math"/>
                                </a:rPr>
                                <m:t>𝑓</m:t>
                              </m:r>
                              <m:d>
                                <m:dPr>
                                  <m:ctrlPr>
                                    <a:rPr lang="en-US" sz="2800" i="1">
                                      <a:latin typeface="Cambria Math" panose="02040503050406030204" pitchFamily="18" charset="0"/>
                                    </a:rPr>
                                  </m:ctrlPr>
                                </m:dPr>
                                <m:e>
                                  <m:sSub>
                                    <m:sSubPr>
                                      <m:ctrlPr>
                                        <a:rPr lang="en-US" sz="2800" i="1" smtClean="0">
                                          <a:latin typeface="Cambria Math" panose="02040503050406030204" pitchFamily="18" charset="0"/>
                                        </a:rPr>
                                      </m:ctrlPr>
                                    </m:sSubPr>
                                    <m:e>
                                      <m:r>
                                        <a:rPr lang="en-US" sz="2800" i="1">
                                          <a:latin typeface="Cambria Math"/>
                                        </a:rPr>
                                        <m:t>𝑥</m:t>
                                      </m:r>
                                    </m:e>
                                    <m:sub>
                                      <m:r>
                                        <a:rPr lang="en-US" sz="2800" i="1">
                                          <a:latin typeface="Cambria Math"/>
                                        </a:rPr>
                                        <m:t>𝑖</m:t>
                                      </m:r>
                                    </m:sub>
                                  </m:sSub>
                                </m:e>
                              </m:d>
                              <m:r>
                                <a:rPr lang="en-US" sz="2800" i="1">
                                  <a:latin typeface="Cambria Math"/>
                                </a:rPr>
                                <m:t>)</m:t>
                              </m:r>
                            </m:e>
                            <m:sup>
                              <m:r>
                                <a:rPr lang="en-US" sz="2800" i="1">
                                  <a:latin typeface="Cambria Math"/>
                                </a:rPr>
                                <m:t>2</m:t>
                              </m:r>
                            </m:sup>
                          </m:sSup>
                        </m:e>
                      </m:nary>
                    </m:oMath>
                  </m:oMathPara>
                </a14:m>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04" t="-247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p:cNvSpPr>
            <a:spLocks noGrp="1"/>
          </p:cNvSpPr>
          <p:nvPr>
            <p:ph type="ftr" sz="quarter" idx="11"/>
          </p:nvPr>
        </p:nvSpPr>
        <p:spPr/>
        <p:txBody>
          <a:bodyPr/>
          <a:lstStyle/>
          <a:p>
            <a:r>
              <a:rPr lang="en-US"/>
              <a:t>CU6051NI Artificial Intelligence</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36</a:t>
            </a:fld>
            <a:endParaRPr lang="en-US" dirty="0"/>
          </a:p>
        </p:txBody>
      </p:sp>
    </p:spTree>
    <p:extLst>
      <p:ext uri="{BB962C8B-B14F-4D97-AF65-F5344CB8AC3E}">
        <p14:creationId xmlns:p14="http://schemas.microsoft.com/office/powerpoint/2010/main" val="30376437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119062" indent="0">
                  <a:buNone/>
                </a:pPr>
                <a:r>
                  <a:rPr lang="en-US" sz="3000" b="1" dirty="0">
                    <a:solidFill>
                      <a:srgbClr val="0000FF"/>
                    </a:solidFill>
                  </a:rPr>
                  <a:t>We want to minimize:</a:t>
                </a:r>
                <a:endParaRPr lang="en-US" sz="3000" dirty="0"/>
              </a:p>
              <a:p>
                <a:pPr marL="119062" indent="0">
                  <a:buNone/>
                </a:pPr>
                <a14:m>
                  <m:oMathPara xmlns:m="http://schemas.openxmlformats.org/officeDocument/2006/math">
                    <m:oMathParaPr>
                      <m:jc m:val="centerGroup"/>
                    </m:oMathParaPr>
                    <m:oMath xmlns:m="http://schemas.openxmlformats.org/officeDocument/2006/math">
                      <m:r>
                        <a:rPr lang="en-US" sz="2600" b="0" i="1" smtClean="0">
                          <a:latin typeface="Cambria Math"/>
                        </a:rPr>
                        <m:t>𝑅</m:t>
                      </m:r>
                      <m:r>
                        <a:rPr lang="en-US" sz="2600" b="0" i="1" smtClean="0">
                          <a:latin typeface="Cambria Math"/>
                        </a:rPr>
                        <m:t>=</m:t>
                      </m:r>
                      <m:f>
                        <m:fPr>
                          <m:ctrlPr>
                            <a:rPr lang="en-US" sz="2600" b="0" i="1" smtClean="0">
                              <a:latin typeface="Cambria Math" panose="02040503050406030204" pitchFamily="18" charset="0"/>
                            </a:rPr>
                          </m:ctrlPr>
                        </m:fPr>
                        <m:num>
                          <m:r>
                            <a:rPr lang="en-US" sz="2600" b="0" i="1" smtClean="0">
                              <a:latin typeface="Cambria Math"/>
                            </a:rPr>
                            <m:t>1</m:t>
                          </m:r>
                        </m:num>
                        <m:den>
                          <m:r>
                            <a:rPr lang="en-US" sz="2600" b="0" i="1" smtClean="0">
                              <a:latin typeface="Cambria Math"/>
                            </a:rPr>
                            <m:t>2</m:t>
                          </m:r>
                          <m:r>
                            <a:rPr lang="en-US" sz="2600" b="0" i="1" smtClean="0">
                              <a:latin typeface="Cambria Math"/>
                            </a:rPr>
                            <m:t>𝑛</m:t>
                          </m:r>
                        </m:den>
                      </m:f>
                      <m:r>
                        <a:rPr lang="en-US" sz="2600" b="0" i="1" smtClean="0">
                          <a:latin typeface="Cambria Math"/>
                        </a:rPr>
                        <m:t> </m:t>
                      </m:r>
                      <m:nary>
                        <m:naryPr>
                          <m:chr m:val="∑"/>
                          <m:ctrlPr>
                            <a:rPr lang="en-US" sz="2600" b="0" i="1" smtClean="0">
                              <a:latin typeface="Cambria Math" panose="02040503050406030204" pitchFamily="18" charset="0"/>
                            </a:rPr>
                          </m:ctrlPr>
                        </m:naryPr>
                        <m:sub>
                          <m:r>
                            <m:rPr>
                              <m:brk m:alnAt="23"/>
                            </m:rPr>
                            <a:rPr lang="en-US" sz="2600" b="0" i="1" smtClean="0">
                              <a:latin typeface="Cambria Math"/>
                            </a:rPr>
                            <m:t>𝑖</m:t>
                          </m:r>
                          <m:r>
                            <a:rPr lang="en-US" sz="2600" b="0" i="1" smtClean="0">
                              <a:latin typeface="Cambria Math"/>
                            </a:rPr>
                            <m:t>=1</m:t>
                          </m:r>
                        </m:sub>
                        <m:sup>
                          <m:r>
                            <a:rPr lang="en-US" sz="2600" b="0" i="1" smtClean="0">
                              <a:latin typeface="Cambria Math"/>
                            </a:rPr>
                            <m:t>𝑛</m:t>
                          </m:r>
                        </m:sup>
                        <m:e>
                          <m:sSup>
                            <m:sSupPr>
                              <m:ctrlPr>
                                <a:rPr lang="en-US" sz="2600" i="1">
                                  <a:latin typeface="Cambria Math" panose="02040503050406030204" pitchFamily="18" charset="0"/>
                                </a:rPr>
                              </m:ctrlPr>
                            </m:sSupPr>
                            <m:e>
                              <m:r>
                                <a:rPr lang="en-US" sz="2600">
                                  <a:latin typeface="Cambria Math"/>
                                </a:rPr>
                                <m:t>(</m:t>
                              </m:r>
                              <m:sSub>
                                <m:sSubPr>
                                  <m:ctrlPr>
                                    <a:rPr lang="en-US" sz="2600" i="1">
                                      <a:latin typeface="Cambria Math" panose="02040503050406030204" pitchFamily="18" charset="0"/>
                                    </a:rPr>
                                  </m:ctrlPr>
                                </m:sSubPr>
                                <m:e>
                                  <m:r>
                                    <a:rPr lang="en-US" sz="2600" i="1">
                                      <a:latin typeface="Cambria Math"/>
                                    </a:rPr>
                                    <m:t>𝑦</m:t>
                                  </m:r>
                                </m:e>
                                <m:sub>
                                  <m:r>
                                    <a:rPr lang="en-US" sz="2600" i="1">
                                      <a:latin typeface="Cambria Math"/>
                                    </a:rPr>
                                    <m:t>𝑖</m:t>
                                  </m:r>
                                </m:sub>
                              </m:sSub>
                              <m:r>
                                <a:rPr lang="en-US" sz="2600" i="1">
                                  <a:latin typeface="Cambria Math"/>
                                </a:rPr>
                                <m:t>−</m:t>
                              </m:r>
                              <m:r>
                                <a:rPr lang="en-US" sz="2600" i="1">
                                  <a:latin typeface="Cambria Math"/>
                                </a:rPr>
                                <m:t>𝑓</m:t>
                              </m:r>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a:rPr>
                                        <m:t>𝑥</m:t>
                                      </m:r>
                                    </m:e>
                                    <m:sub>
                                      <m:r>
                                        <a:rPr lang="en-US" sz="2600" i="1">
                                          <a:latin typeface="Cambria Math"/>
                                        </a:rPr>
                                        <m:t>𝑖</m:t>
                                      </m:r>
                                    </m:sub>
                                  </m:sSub>
                                </m:e>
                              </m:d>
                              <m:r>
                                <a:rPr lang="en-US" sz="2600" i="1">
                                  <a:latin typeface="Cambria Math"/>
                                </a:rPr>
                                <m:t>)</m:t>
                              </m:r>
                            </m:e>
                            <m:sup>
                              <m:r>
                                <a:rPr lang="en-US" sz="2600" i="1">
                                  <a:latin typeface="Cambria Math"/>
                                </a:rPr>
                                <m:t>2</m:t>
                              </m:r>
                            </m:sup>
                          </m:sSup>
                        </m:e>
                      </m:nary>
                    </m:oMath>
                  </m:oMathPara>
                </a14:m>
                <a:endParaRPr lang="en-US" sz="2600" dirty="0"/>
              </a:p>
              <a:p>
                <a:pPr marL="119062" indent="0">
                  <a:buNone/>
                </a:pPr>
                <a:endParaRPr lang="en-US" sz="2600" i="1" dirty="0">
                  <a:latin typeface="Cambria Math"/>
                </a:endParaRPr>
              </a:p>
              <a:p>
                <a:pPr marL="119062" indent="0">
                  <a:buNone/>
                </a:pPr>
                <a14:m>
                  <m:oMathPara xmlns:m="http://schemas.openxmlformats.org/officeDocument/2006/math">
                    <m:oMathParaPr>
                      <m:jc m:val="centerGroup"/>
                    </m:oMathParaPr>
                    <m:oMath xmlns:m="http://schemas.openxmlformats.org/officeDocument/2006/math">
                      <m:r>
                        <a:rPr lang="en-US" sz="2600" i="1">
                          <a:latin typeface="Cambria Math"/>
                        </a:rPr>
                        <m:t>𝑅</m:t>
                      </m:r>
                      <m:r>
                        <a:rPr lang="en-US" sz="2600" b="0" i="1" smtClean="0">
                          <a:latin typeface="Cambria Math"/>
                        </a:rPr>
                        <m:t>(</m:t>
                      </m:r>
                      <m:r>
                        <a:rPr lang="en-US" sz="2600" b="0" i="1" smtClean="0">
                          <a:latin typeface="Cambria Math"/>
                          <a:ea typeface="Cambria Math"/>
                        </a:rPr>
                        <m:t>𝛽</m:t>
                      </m:r>
                      <m:r>
                        <a:rPr lang="en-US" sz="2600" b="0" i="1" smtClean="0">
                          <a:latin typeface="Cambria Math"/>
                        </a:rPr>
                        <m:t>)</m:t>
                      </m:r>
                      <m:r>
                        <a:rPr lang="en-US" sz="2600" i="1">
                          <a:latin typeface="Cambria Math"/>
                        </a:rPr>
                        <m:t>=</m:t>
                      </m:r>
                      <m:f>
                        <m:fPr>
                          <m:ctrlPr>
                            <a:rPr lang="en-US" sz="2600" i="1">
                              <a:latin typeface="Cambria Math" panose="02040503050406030204" pitchFamily="18" charset="0"/>
                            </a:rPr>
                          </m:ctrlPr>
                        </m:fPr>
                        <m:num>
                          <m:r>
                            <a:rPr lang="en-US" sz="2600" i="1">
                              <a:latin typeface="Cambria Math"/>
                            </a:rPr>
                            <m:t>1</m:t>
                          </m:r>
                        </m:num>
                        <m:den>
                          <m:r>
                            <a:rPr lang="en-US" sz="2600" i="1">
                              <a:latin typeface="Cambria Math"/>
                            </a:rPr>
                            <m:t>2</m:t>
                          </m:r>
                          <m:r>
                            <a:rPr lang="en-US" sz="2600" i="1">
                              <a:latin typeface="Cambria Math"/>
                            </a:rPr>
                            <m:t>𝑛</m:t>
                          </m:r>
                        </m:den>
                      </m:f>
                      <m:r>
                        <a:rPr lang="en-US" sz="2600" i="1">
                          <a:latin typeface="Cambria Math"/>
                        </a:rPr>
                        <m:t> </m:t>
                      </m:r>
                      <m:nary>
                        <m:naryPr>
                          <m:chr m:val="∑"/>
                          <m:ctrlPr>
                            <a:rPr lang="en-US" sz="2600" i="1">
                              <a:latin typeface="Cambria Math" panose="02040503050406030204" pitchFamily="18" charset="0"/>
                            </a:rPr>
                          </m:ctrlPr>
                        </m:naryPr>
                        <m:sub>
                          <m:r>
                            <m:rPr>
                              <m:brk m:alnAt="23"/>
                            </m:rPr>
                            <a:rPr lang="en-US" sz="2600" i="1">
                              <a:latin typeface="Cambria Math"/>
                            </a:rPr>
                            <m:t>𝑖</m:t>
                          </m:r>
                          <m:r>
                            <a:rPr lang="en-US" sz="2600" i="1">
                              <a:latin typeface="Cambria Math"/>
                            </a:rPr>
                            <m:t>=1</m:t>
                          </m:r>
                        </m:sub>
                        <m:sup>
                          <m:r>
                            <a:rPr lang="en-US" sz="2600" i="1">
                              <a:latin typeface="Cambria Math"/>
                            </a:rPr>
                            <m:t>𝑛</m:t>
                          </m:r>
                        </m:sup>
                        <m:e>
                          <m:sSup>
                            <m:sSupPr>
                              <m:ctrlPr>
                                <a:rPr lang="en-US" sz="2600" i="1" smtClean="0">
                                  <a:latin typeface="Cambria Math" panose="02040503050406030204" pitchFamily="18" charset="0"/>
                                </a:rPr>
                              </m:ctrlPr>
                            </m:sSupPr>
                            <m:e>
                              <m:r>
                                <a:rPr lang="en-US" sz="2600">
                                  <a:latin typeface="Cambria Math"/>
                                </a:rPr>
                                <m:t>(</m:t>
                              </m:r>
                              <m:sSub>
                                <m:sSubPr>
                                  <m:ctrlPr>
                                    <a:rPr lang="en-US" sz="2600" i="1">
                                      <a:latin typeface="Cambria Math" panose="02040503050406030204" pitchFamily="18" charset="0"/>
                                    </a:rPr>
                                  </m:ctrlPr>
                                </m:sSubPr>
                                <m:e>
                                  <m:r>
                                    <a:rPr lang="en-US" sz="2600" i="1">
                                      <a:latin typeface="Cambria Math"/>
                                    </a:rPr>
                                    <m:t>𝑦</m:t>
                                  </m:r>
                                </m:e>
                                <m:sub>
                                  <m:r>
                                    <a:rPr lang="en-US" sz="2600" i="1">
                                      <a:latin typeface="Cambria Math"/>
                                    </a:rPr>
                                    <m:t>𝑖</m:t>
                                  </m:r>
                                </m:sub>
                              </m:sSub>
                              <m:r>
                                <a:rPr lang="en-US" sz="2600" i="1">
                                  <a:latin typeface="Cambria Math"/>
                                </a:rPr>
                                <m:t>−</m:t>
                              </m:r>
                              <m:sSub>
                                <m:sSubPr>
                                  <m:ctrlPr>
                                    <a:rPr lang="en-US" sz="2600" i="1">
                                      <a:latin typeface="Cambria Math" panose="02040503050406030204" pitchFamily="18" charset="0"/>
                                    </a:rPr>
                                  </m:ctrlPr>
                                </m:sSubPr>
                                <m:e>
                                  <m:r>
                                    <a:rPr lang="en-US" sz="2600" b="0" i="1">
                                      <a:latin typeface="Cambria Math"/>
                                      <a:ea typeface="Cambria Math"/>
                                    </a:rPr>
                                    <m:t>𝛽</m:t>
                                  </m:r>
                                </m:e>
                                <m:sub>
                                  <m:r>
                                    <a:rPr lang="en-US" sz="2600" b="0" i="1">
                                      <a:latin typeface="Cambria Math"/>
                                    </a:rPr>
                                    <m:t>0</m:t>
                                  </m:r>
                                </m:sub>
                              </m:sSub>
                              <m:r>
                                <a:rPr lang="en-US" sz="2600" b="0" i="1" smtClean="0">
                                  <a:latin typeface="Cambria Math"/>
                                </a:rPr>
                                <m:t>−</m:t>
                              </m:r>
                              <m:sSub>
                                <m:sSubPr>
                                  <m:ctrlPr>
                                    <a:rPr lang="en-US" sz="2600" i="1">
                                      <a:latin typeface="Cambria Math" panose="02040503050406030204" pitchFamily="18" charset="0"/>
                                    </a:rPr>
                                  </m:ctrlPr>
                                </m:sSubPr>
                                <m:e>
                                  <m:r>
                                    <a:rPr lang="en-US" sz="2600" b="0" i="1">
                                      <a:latin typeface="Cambria Math"/>
                                      <a:ea typeface="Cambria Math"/>
                                    </a:rPr>
                                    <m:t>𝛽</m:t>
                                  </m:r>
                                </m:e>
                                <m:sub>
                                  <m:r>
                                    <a:rPr lang="en-US" sz="2600" b="0" i="1">
                                      <a:latin typeface="Cambria Math"/>
                                    </a:rPr>
                                    <m:t>1</m:t>
                                  </m:r>
                                </m:sub>
                              </m:sSub>
                              <m:sSub>
                                <m:sSubPr>
                                  <m:ctrlPr>
                                    <a:rPr lang="en-US" sz="2600" i="1" smtClean="0">
                                      <a:latin typeface="Cambria Math" panose="02040503050406030204" pitchFamily="18" charset="0"/>
                                    </a:rPr>
                                  </m:ctrlPr>
                                </m:sSubPr>
                                <m:e>
                                  <m:r>
                                    <a:rPr lang="en-US" sz="2600" b="0" i="1" smtClean="0">
                                      <a:latin typeface="Cambria Math"/>
                                    </a:rPr>
                                    <m:t>𝑥</m:t>
                                  </m:r>
                                </m:e>
                                <m:sub>
                                  <m:r>
                                    <a:rPr lang="en-US" sz="2600" b="0" i="1" smtClean="0">
                                      <a:latin typeface="Cambria Math"/>
                                    </a:rPr>
                                    <m:t>𝑖</m:t>
                                  </m:r>
                                </m:sub>
                              </m:sSub>
                              <m:r>
                                <m:rPr>
                                  <m:nor/>
                                </m:rPr>
                                <a:rPr lang="en-US" sz="2600" dirty="0"/>
                                <m:t> </m:t>
                              </m:r>
                              <m:r>
                                <a:rPr lang="en-US" sz="2600" i="1">
                                  <a:latin typeface="Cambria Math"/>
                                </a:rPr>
                                <m:t>)</m:t>
                              </m:r>
                            </m:e>
                            <m:sup>
                              <m:r>
                                <a:rPr lang="en-US" sz="2600" i="1">
                                  <a:latin typeface="Cambria Math"/>
                                </a:rPr>
                                <m:t>2</m:t>
                              </m:r>
                            </m:sup>
                          </m:sSup>
                        </m:e>
                      </m:nary>
                    </m:oMath>
                  </m:oMathPara>
                </a14:m>
                <a:endParaRPr lang="en-US" sz="2600" dirty="0"/>
              </a:p>
              <a:p>
                <a:pPr marL="119062" indent="0">
                  <a:buNone/>
                </a:pPr>
                <a:r>
                  <a:rPr lang="en-US" sz="2800" b="1" dirty="0">
                    <a:solidFill>
                      <a:srgbClr val="0000FF"/>
                    </a:solidFill>
                  </a:rPr>
                  <a:t>Find </a:t>
                </a:r>
                <a14:m>
                  <m:oMath xmlns:m="http://schemas.openxmlformats.org/officeDocument/2006/math">
                    <m:sSub>
                      <m:sSubPr>
                        <m:ctrlPr>
                          <a:rPr lang="en-US" sz="2800" b="1" i="1">
                            <a:solidFill>
                              <a:srgbClr val="0000FF"/>
                            </a:solidFill>
                            <a:latin typeface="Cambria Math" panose="02040503050406030204" pitchFamily="18" charset="0"/>
                          </a:rPr>
                        </m:ctrlPr>
                      </m:sSubPr>
                      <m:e>
                        <m:r>
                          <a:rPr lang="en-US" sz="2800" b="1" i="1">
                            <a:solidFill>
                              <a:srgbClr val="0000FF"/>
                            </a:solidFill>
                            <a:latin typeface="Cambria Math"/>
                            <a:ea typeface="Cambria Math"/>
                          </a:rPr>
                          <m:t>𝜷</m:t>
                        </m:r>
                      </m:e>
                      <m:sub>
                        <m:r>
                          <a:rPr lang="en-US" sz="2800" b="1" i="1">
                            <a:solidFill>
                              <a:srgbClr val="0000FF"/>
                            </a:solidFill>
                            <a:latin typeface="Cambria Math"/>
                          </a:rPr>
                          <m:t>𝟎</m:t>
                        </m:r>
                      </m:sub>
                    </m:sSub>
                    <m:r>
                      <a:rPr lang="en-US" sz="2800" b="1" i="1">
                        <a:solidFill>
                          <a:srgbClr val="0000FF"/>
                        </a:solidFill>
                        <a:latin typeface="Cambria Math"/>
                      </a:rPr>
                      <m:t> </m:t>
                    </m:r>
                    <m:r>
                      <a:rPr lang="en-US" sz="2800" b="1" i="1">
                        <a:solidFill>
                          <a:srgbClr val="0000FF"/>
                        </a:solidFill>
                        <a:latin typeface="Cambria Math"/>
                      </a:rPr>
                      <m:t>𝒂𝒏𝒅</m:t>
                    </m:r>
                    <m:r>
                      <a:rPr lang="en-US" sz="2800" b="1" i="1">
                        <a:solidFill>
                          <a:srgbClr val="0000FF"/>
                        </a:solidFill>
                        <a:latin typeface="Cambria Math"/>
                      </a:rPr>
                      <m:t> </m:t>
                    </m:r>
                    <m:sSub>
                      <m:sSubPr>
                        <m:ctrlPr>
                          <a:rPr lang="en-US" sz="2800" b="1" i="1">
                            <a:solidFill>
                              <a:srgbClr val="0000FF"/>
                            </a:solidFill>
                            <a:latin typeface="Cambria Math" panose="02040503050406030204" pitchFamily="18" charset="0"/>
                          </a:rPr>
                        </m:ctrlPr>
                      </m:sSubPr>
                      <m:e>
                        <m:r>
                          <a:rPr lang="en-US" sz="2800" b="1" i="1">
                            <a:solidFill>
                              <a:srgbClr val="0000FF"/>
                            </a:solidFill>
                            <a:latin typeface="Cambria Math"/>
                            <a:ea typeface="Cambria Math"/>
                          </a:rPr>
                          <m:t>𝜷</m:t>
                        </m:r>
                      </m:e>
                      <m:sub>
                        <m:r>
                          <a:rPr lang="en-US" sz="2800" b="1" i="1">
                            <a:solidFill>
                              <a:srgbClr val="0000FF"/>
                            </a:solidFill>
                            <a:latin typeface="Cambria Math"/>
                          </a:rPr>
                          <m:t>𝟏</m:t>
                        </m:r>
                      </m:sub>
                    </m:sSub>
                  </m:oMath>
                </a14:m>
                <a:r>
                  <a:rPr lang="en-US" sz="2800" b="1" dirty="0">
                    <a:solidFill>
                      <a:srgbClr val="0000FF"/>
                    </a:solidFill>
                  </a:rPr>
                  <a:t> that minimize: </a:t>
                </a:r>
              </a:p>
              <a:p>
                <a:pPr marL="119062" indent="0">
                  <a:buNone/>
                </a:pPr>
                <a14:m>
                  <m:oMathPara xmlns:m="http://schemas.openxmlformats.org/officeDocument/2006/math">
                    <m:oMathParaPr>
                      <m:jc m:val="centerGroup"/>
                    </m:oMathParaPr>
                    <m:oMath xmlns:m="http://schemas.openxmlformats.org/officeDocument/2006/math">
                      <m:r>
                        <a:rPr lang="en-US" sz="2600" i="1">
                          <a:latin typeface="Cambria Math"/>
                        </a:rPr>
                        <m:t>𝑅</m:t>
                      </m:r>
                      <m:r>
                        <a:rPr lang="en-US" sz="2600" i="1">
                          <a:latin typeface="Cambria Math"/>
                        </a:rPr>
                        <m:t>(</m:t>
                      </m:r>
                      <m:r>
                        <a:rPr lang="en-US" sz="2600" i="1">
                          <a:latin typeface="Cambria Math"/>
                          <a:ea typeface="Cambria Math"/>
                        </a:rPr>
                        <m:t>𝛽</m:t>
                      </m:r>
                      <m:r>
                        <a:rPr lang="en-US" sz="2600" i="1">
                          <a:latin typeface="Cambria Math"/>
                        </a:rPr>
                        <m:t>)=</m:t>
                      </m:r>
                      <m:f>
                        <m:fPr>
                          <m:ctrlPr>
                            <a:rPr lang="en-US" sz="2600" i="1">
                              <a:latin typeface="Cambria Math" panose="02040503050406030204" pitchFamily="18" charset="0"/>
                            </a:rPr>
                          </m:ctrlPr>
                        </m:fPr>
                        <m:num>
                          <m:r>
                            <a:rPr lang="en-US" sz="2600" i="1">
                              <a:latin typeface="Cambria Math"/>
                            </a:rPr>
                            <m:t>1</m:t>
                          </m:r>
                        </m:num>
                        <m:den>
                          <m:r>
                            <a:rPr lang="en-US" sz="2600" i="1">
                              <a:latin typeface="Cambria Math"/>
                            </a:rPr>
                            <m:t>2</m:t>
                          </m:r>
                          <m:r>
                            <a:rPr lang="en-US" sz="2600" i="1">
                              <a:latin typeface="Cambria Math"/>
                            </a:rPr>
                            <m:t>𝑛</m:t>
                          </m:r>
                        </m:den>
                      </m:f>
                      <m:r>
                        <a:rPr lang="en-US" sz="2600" i="1">
                          <a:latin typeface="Cambria Math"/>
                        </a:rPr>
                        <m:t> </m:t>
                      </m:r>
                      <m:nary>
                        <m:naryPr>
                          <m:chr m:val="∑"/>
                          <m:ctrlPr>
                            <a:rPr lang="en-US" sz="2600" i="1">
                              <a:latin typeface="Cambria Math" panose="02040503050406030204" pitchFamily="18" charset="0"/>
                            </a:rPr>
                          </m:ctrlPr>
                        </m:naryPr>
                        <m:sub>
                          <m:r>
                            <m:rPr>
                              <m:brk m:alnAt="23"/>
                            </m:rPr>
                            <a:rPr lang="en-US" sz="2600" i="1">
                              <a:latin typeface="Cambria Math"/>
                            </a:rPr>
                            <m:t>𝑖</m:t>
                          </m:r>
                          <m:r>
                            <a:rPr lang="en-US" sz="2600" i="1">
                              <a:latin typeface="Cambria Math"/>
                            </a:rPr>
                            <m:t>=1</m:t>
                          </m:r>
                        </m:sub>
                        <m:sup>
                          <m:r>
                            <a:rPr lang="en-US" sz="2600" i="1">
                              <a:latin typeface="Cambria Math"/>
                            </a:rPr>
                            <m:t>𝑛</m:t>
                          </m:r>
                        </m:sup>
                        <m:e>
                          <m:sSup>
                            <m:sSupPr>
                              <m:ctrlPr>
                                <a:rPr lang="en-US" sz="2600" i="1">
                                  <a:latin typeface="Cambria Math" panose="02040503050406030204" pitchFamily="18" charset="0"/>
                                </a:rPr>
                              </m:ctrlPr>
                            </m:sSupPr>
                            <m:e>
                              <m:r>
                                <a:rPr lang="en-US" sz="2600">
                                  <a:latin typeface="Cambria Math"/>
                                </a:rPr>
                                <m:t>(</m:t>
                              </m:r>
                              <m:sSub>
                                <m:sSubPr>
                                  <m:ctrlPr>
                                    <a:rPr lang="en-US" sz="2600" i="1">
                                      <a:latin typeface="Cambria Math" panose="02040503050406030204" pitchFamily="18" charset="0"/>
                                    </a:rPr>
                                  </m:ctrlPr>
                                </m:sSubPr>
                                <m:e>
                                  <m:r>
                                    <a:rPr lang="en-US" sz="2600" i="1">
                                      <a:latin typeface="Cambria Math"/>
                                    </a:rPr>
                                    <m:t>𝑦</m:t>
                                  </m:r>
                                </m:e>
                                <m:sub>
                                  <m:r>
                                    <a:rPr lang="en-US" sz="2600" i="1">
                                      <a:latin typeface="Cambria Math"/>
                                    </a:rPr>
                                    <m:t>𝑖</m:t>
                                  </m:r>
                                </m:sub>
                              </m:sSub>
                              <m:r>
                                <a:rPr lang="en-US" sz="2600" i="1">
                                  <a:latin typeface="Cambria Math"/>
                                </a:rPr>
                                <m:t>−</m:t>
                              </m:r>
                              <m:sSub>
                                <m:sSubPr>
                                  <m:ctrlPr>
                                    <a:rPr lang="en-US" sz="2600" i="1">
                                      <a:latin typeface="Cambria Math" panose="02040503050406030204" pitchFamily="18" charset="0"/>
                                    </a:rPr>
                                  </m:ctrlPr>
                                </m:sSubPr>
                                <m:e>
                                  <m:r>
                                    <a:rPr lang="en-US" sz="2600" i="1">
                                      <a:latin typeface="Cambria Math"/>
                                      <a:ea typeface="Cambria Math"/>
                                    </a:rPr>
                                    <m:t>𝛽</m:t>
                                  </m:r>
                                </m:e>
                                <m:sub>
                                  <m:r>
                                    <a:rPr lang="en-US" sz="2600" i="1">
                                      <a:latin typeface="Cambria Math"/>
                                    </a:rPr>
                                    <m:t>0</m:t>
                                  </m:r>
                                </m:sub>
                              </m:sSub>
                              <m:r>
                                <a:rPr lang="en-US" sz="2600" b="0" i="1" smtClean="0">
                                  <a:latin typeface="Cambria Math"/>
                                </a:rPr>
                                <m:t>−</m:t>
                              </m:r>
                              <m:sSub>
                                <m:sSubPr>
                                  <m:ctrlPr>
                                    <a:rPr lang="en-US" sz="2600" i="1">
                                      <a:latin typeface="Cambria Math" panose="02040503050406030204" pitchFamily="18" charset="0"/>
                                    </a:rPr>
                                  </m:ctrlPr>
                                </m:sSubPr>
                                <m:e>
                                  <m:r>
                                    <a:rPr lang="en-US" sz="2600" i="1">
                                      <a:latin typeface="Cambria Math"/>
                                      <a:ea typeface="Cambria Math"/>
                                    </a:rPr>
                                    <m:t>𝛽</m:t>
                                  </m:r>
                                </m:e>
                                <m:sub>
                                  <m:r>
                                    <a:rPr lang="en-US" sz="2600" i="1">
                                      <a:latin typeface="Cambria Math"/>
                                    </a:rPr>
                                    <m:t>1</m:t>
                                  </m:r>
                                </m:sub>
                              </m:sSub>
                              <m:sSub>
                                <m:sSubPr>
                                  <m:ctrlPr>
                                    <a:rPr lang="en-US" sz="2600" i="1">
                                      <a:latin typeface="Cambria Math" panose="02040503050406030204" pitchFamily="18" charset="0"/>
                                    </a:rPr>
                                  </m:ctrlPr>
                                </m:sSubPr>
                                <m:e>
                                  <m:r>
                                    <a:rPr lang="en-US" sz="2600" i="1">
                                      <a:latin typeface="Cambria Math"/>
                                    </a:rPr>
                                    <m:t>𝑥</m:t>
                                  </m:r>
                                </m:e>
                                <m:sub>
                                  <m:r>
                                    <a:rPr lang="en-US" sz="2600" i="1">
                                      <a:latin typeface="Cambria Math"/>
                                    </a:rPr>
                                    <m:t>𝑖</m:t>
                                  </m:r>
                                </m:sub>
                              </m:sSub>
                              <m:r>
                                <m:rPr>
                                  <m:nor/>
                                </m:rPr>
                                <a:rPr lang="en-US" sz="2600" dirty="0"/>
                                <m:t> </m:t>
                              </m:r>
                              <m:r>
                                <a:rPr lang="en-US" sz="2600" i="1">
                                  <a:latin typeface="Cambria Math"/>
                                </a:rPr>
                                <m:t>)</m:t>
                              </m:r>
                            </m:e>
                            <m:sup>
                              <m:r>
                                <a:rPr lang="en-US" sz="2600" i="1">
                                  <a:latin typeface="Cambria Math"/>
                                </a:rPr>
                                <m:t>2</m:t>
                              </m:r>
                            </m:sup>
                          </m:sSup>
                        </m:e>
                      </m:nary>
                    </m:oMath>
                  </m:oMathPara>
                </a14:m>
                <a:endParaRPr lang="en-US" sz="2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04" t="-247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p:cNvSpPr>
            <a:spLocks noGrp="1"/>
          </p:cNvSpPr>
          <p:nvPr>
            <p:ph type="ftr" sz="quarter" idx="11"/>
          </p:nvPr>
        </p:nvSpPr>
        <p:spPr/>
        <p:txBody>
          <a:bodyPr/>
          <a:lstStyle/>
          <a:p>
            <a:r>
              <a:rPr lang="en-US"/>
              <a:t>CU6051NI Artificial Intelligence</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37</a:t>
            </a:fld>
            <a:endParaRPr lang="en-US" dirty="0"/>
          </a:p>
        </p:txBody>
      </p:sp>
    </p:spTree>
    <p:extLst>
      <p:ext uri="{BB962C8B-B14F-4D97-AF65-F5344CB8AC3E}">
        <p14:creationId xmlns:p14="http://schemas.microsoft.com/office/powerpoint/2010/main" val="14695461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p>
        </p:txBody>
      </p:sp>
      <p:sp>
        <p:nvSpPr>
          <p:cNvPr id="4" name="Date Placeholder 3"/>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p:cNvSpPr>
            <a:spLocks noGrp="1"/>
          </p:cNvSpPr>
          <p:nvPr>
            <p:ph type="ftr" sz="quarter" idx="11"/>
          </p:nvPr>
        </p:nvSpPr>
        <p:spPr/>
        <p:txBody>
          <a:bodyPr/>
          <a:lstStyle/>
          <a:p>
            <a:r>
              <a:rPr lang="en-US"/>
              <a:t>CU6051NI Artificial Intelligence</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38</a:t>
            </a:fld>
            <a:endParaRPr lang="en-US" dirty="0"/>
          </a:p>
        </p:txBody>
      </p:sp>
      <p:sp>
        <p:nvSpPr>
          <p:cNvPr id="10" name="TextBox 9"/>
          <p:cNvSpPr txBox="1"/>
          <p:nvPr/>
        </p:nvSpPr>
        <p:spPr>
          <a:xfrm>
            <a:off x="466725" y="1162050"/>
            <a:ext cx="6296025" cy="461665"/>
          </a:xfrm>
          <a:prstGeom prst="rect">
            <a:avLst/>
          </a:prstGeom>
          <a:noFill/>
        </p:spPr>
        <p:txBody>
          <a:bodyPr wrap="square" rtlCol="0">
            <a:spAutoFit/>
          </a:bodyPr>
          <a:lstStyle/>
          <a:p>
            <a:r>
              <a:rPr lang="en-US" sz="2400" i="1" dirty="0"/>
              <a:t>Calculating the Residuals (Errors) </a:t>
            </a:r>
          </a:p>
        </p:txBody>
      </p:sp>
      <p:pic>
        <p:nvPicPr>
          <p:cNvPr id="7" name="Picture 6">
            <a:extLst>
              <a:ext uri="{FF2B5EF4-FFF2-40B4-BE49-F238E27FC236}">
                <a16:creationId xmlns:a16="http://schemas.microsoft.com/office/drawing/2014/main" id="{34F3CD39-8C1C-43E1-9E55-32573670667E}"/>
              </a:ext>
            </a:extLst>
          </p:cNvPr>
          <p:cNvPicPr>
            <a:picLocks noChangeAspect="1"/>
          </p:cNvPicPr>
          <p:nvPr/>
        </p:nvPicPr>
        <p:blipFill>
          <a:blip r:embed="rId2"/>
          <a:stretch>
            <a:fillRect/>
          </a:stretch>
        </p:blipFill>
        <p:spPr>
          <a:xfrm>
            <a:off x="3293615" y="1905470"/>
            <a:ext cx="5735128" cy="4257116"/>
          </a:xfrm>
          <a:prstGeom prst="rect">
            <a:avLst/>
          </a:prstGeom>
        </p:spPr>
      </p:pic>
    </p:spTree>
    <p:extLst>
      <p:ext uri="{BB962C8B-B14F-4D97-AF65-F5344CB8AC3E}">
        <p14:creationId xmlns:p14="http://schemas.microsoft.com/office/powerpoint/2010/main" val="11468118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119062" indent="0">
                  <a:buNone/>
                </a:pPr>
                <a:r>
                  <a:rPr lang="en-US" sz="2800" i="1" dirty="0"/>
                  <a:t>By using calculus, the following values can be derived</a:t>
                </a:r>
              </a:p>
              <a:p>
                <a:pPr marL="119062" indent="0">
                  <a:buNone/>
                </a:pPr>
                <a:endParaRPr lang="en-US" sz="2800" i="1" dirty="0"/>
              </a:p>
              <a:p>
                <a:pPr marL="119062" indent="0">
                  <a:buNone/>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a:ea typeface="Cambria Math"/>
                            </a:rPr>
                            <m:t>𝛽</m:t>
                          </m:r>
                        </m:e>
                        <m:sub>
                          <m:r>
                            <a:rPr lang="en-US" sz="2800" b="0" i="1" smtClean="0">
                              <a:latin typeface="Cambria Math"/>
                            </a:rPr>
                            <m:t>1</m:t>
                          </m:r>
                        </m:sub>
                      </m:sSub>
                      <m:r>
                        <a:rPr lang="en-US" sz="2800" b="0" i="1" smtClean="0">
                          <a:latin typeface="Cambria Math"/>
                        </a:rPr>
                        <m:t>=</m:t>
                      </m:r>
                      <m:f>
                        <m:fPr>
                          <m:ctrlPr>
                            <a:rPr lang="en-US" sz="2800" b="0" i="1" smtClean="0">
                              <a:latin typeface="Cambria Math" panose="02040503050406030204" pitchFamily="18" charset="0"/>
                            </a:rPr>
                          </m:ctrlPr>
                        </m:fPr>
                        <m:num>
                          <m:nary>
                            <m:naryPr>
                              <m:chr m:val="∑"/>
                              <m:ctrlPr>
                                <a:rPr lang="en-US" sz="2800" b="0" i="1" smtClean="0">
                                  <a:latin typeface="Cambria Math" panose="02040503050406030204" pitchFamily="18" charset="0"/>
                                </a:rPr>
                              </m:ctrlPr>
                            </m:naryPr>
                            <m:sub>
                              <m:r>
                                <m:rPr>
                                  <m:brk m:alnAt="23"/>
                                </m:rPr>
                                <a:rPr lang="en-US" sz="2800" b="0" i="1" smtClean="0">
                                  <a:latin typeface="Cambria Math"/>
                                </a:rPr>
                                <m:t>𝑖</m:t>
                              </m:r>
                              <m:r>
                                <a:rPr lang="en-US" sz="2800" b="0" i="1" smtClean="0">
                                  <a:latin typeface="Cambria Math"/>
                                </a:rPr>
                                <m:t>=1</m:t>
                              </m:r>
                            </m:sub>
                            <m:sup>
                              <m:r>
                                <a:rPr lang="en-US" sz="2800" b="0" i="1" smtClean="0">
                                  <a:latin typeface="Cambria Math"/>
                                </a:rPr>
                                <m:t>𝑛</m:t>
                              </m:r>
                            </m:sup>
                            <m:e>
                              <m:sSub>
                                <m:sSubPr>
                                  <m:ctrlPr>
                                    <a:rPr lang="en-US" sz="2800" b="0" i="1" smtClean="0">
                                      <a:latin typeface="Cambria Math" panose="02040503050406030204" pitchFamily="18" charset="0"/>
                                    </a:rPr>
                                  </m:ctrlPr>
                                </m:sSubPr>
                                <m:e>
                                  <m:r>
                                    <a:rPr lang="en-US" sz="2800" b="0" i="1" smtClean="0">
                                      <a:latin typeface="Cambria Math"/>
                                    </a:rPr>
                                    <m:t>𝑦</m:t>
                                  </m:r>
                                </m:e>
                                <m:sub>
                                  <m:r>
                                    <a:rPr lang="en-US" sz="2800" b="0" i="1" smtClean="0">
                                      <a:latin typeface="Cambria Math"/>
                                    </a:rPr>
                                    <m:t>𝑖</m:t>
                                  </m:r>
                                </m:sub>
                              </m:sSub>
                              <m:sSub>
                                <m:sSubPr>
                                  <m:ctrlPr>
                                    <a:rPr lang="en-US" sz="2800" b="0" i="1" smtClean="0">
                                      <a:latin typeface="Cambria Math" panose="02040503050406030204" pitchFamily="18" charset="0"/>
                                    </a:rPr>
                                  </m:ctrlPr>
                                </m:sSubPr>
                                <m:e>
                                  <m:r>
                                    <a:rPr lang="en-US" sz="2800" b="0" i="1" smtClean="0">
                                      <a:latin typeface="Cambria Math"/>
                                    </a:rPr>
                                    <m:t>𝑥</m:t>
                                  </m:r>
                                </m:e>
                                <m:sub>
                                  <m:r>
                                    <a:rPr lang="en-US" sz="2800" b="0" i="1" smtClean="0">
                                      <a:latin typeface="Cambria Math"/>
                                    </a:rPr>
                                    <m:t>𝑖</m:t>
                                  </m:r>
                                </m:sub>
                              </m:sSub>
                            </m:e>
                          </m:nary>
                          <m:r>
                            <a:rPr lang="en-US" sz="2800" b="0" i="1" smtClean="0">
                              <a:latin typeface="Cambria Math"/>
                            </a:rPr>
                            <m:t>−</m:t>
                          </m:r>
                          <m:f>
                            <m:fPr>
                              <m:ctrlPr>
                                <a:rPr lang="en-US" sz="2800" b="0" i="1" smtClean="0">
                                  <a:latin typeface="Cambria Math" panose="02040503050406030204" pitchFamily="18" charset="0"/>
                                </a:rPr>
                              </m:ctrlPr>
                            </m:fPr>
                            <m:num>
                              <m:r>
                                <a:rPr lang="en-US" sz="2800" b="0" i="1" smtClean="0">
                                  <a:latin typeface="Cambria Math"/>
                                </a:rPr>
                                <m:t>1</m:t>
                              </m:r>
                            </m:num>
                            <m:den>
                              <m:r>
                                <a:rPr lang="en-US" sz="2800" b="0" i="1" smtClean="0">
                                  <a:latin typeface="Cambria Math"/>
                                </a:rPr>
                                <m:t>𝑛</m:t>
                              </m:r>
                            </m:den>
                          </m:f>
                          <m:nary>
                            <m:naryPr>
                              <m:chr m:val="∑"/>
                              <m:ctrlPr>
                                <a:rPr lang="en-US" sz="2800" b="0" i="1" smtClean="0">
                                  <a:latin typeface="Cambria Math" panose="02040503050406030204" pitchFamily="18" charset="0"/>
                                </a:rPr>
                              </m:ctrlPr>
                            </m:naryPr>
                            <m:sub>
                              <m:r>
                                <m:rPr>
                                  <m:brk m:alnAt="23"/>
                                </m:rPr>
                                <a:rPr lang="en-US" sz="2800" b="0" i="1" smtClean="0">
                                  <a:latin typeface="Cambria Math"/>
                                </a:rPr>
                                <m:t>𝑖</m:t>
                              </m:r>
                              <m:r>
                                <a:rPr lang="en-US" sz="2800" b="0" i="1" smtClean="0">
                                  <a:latin typeface="Cambria Math"/>
                                </a:rPr>
                                <m:t>=1</m:t>
                              </m:r>
                            </m:sub>
                            <m:sup>
                              <m:r>
                                <a:rPr lang="en-US" sz="2800" b="0" i="1" smtClean="0">
                                  <a:latin typeface="Cambria Math"/>
                                </a:rPr>
                                <m:t>𝑛</m:t>
                              </m:r>
                            </m:sup>
                            <m:e>
                              <m:sSub>
                                <m:sSubPr>
                                  <m:ctrlPr>
                                    <a:rPr lang="en-US" sz="2800" b="0" i="1" smtClean="0">
                                      <a:latin typeface="Cambria Math" panose="02040503050406030204" pitchFamily="18" charset="0"/>
                                    </a:rPr>
                                  </m:ctrlPr>
                                </m:sSubPr>
                                <m:e>
                                  <m:r>
                                    <a:rPr lang="en-US" sz="2800" b="0" i="1" smtClean="0">
                                      <a:latin typeface="Cambria Math"/>
                                    </a:rPr>
                                    <m:t>𝑦</m:t>
                                  </m:r>
                                </m:e>
                                <m:sub>
                                  <m:r>
                                    <a:rPr lang="en-US" sz="2800" b="0" i="1" smtClean="0">
                                      <a:latin typeface="Cambria Math"/>
                                    </a:rPr>
                                    <m:t>𝑖</m:t>
                                  </m:r>
                                </m:sub>
                              </m:sSub>
                            </m:e>
                          </m:nary>
                          <m:nary>
                            <m:naryPr>
                              <m:chr m:val="∑"/>
                              <m:ctrlPr>
                                <a:rPr lang="en-US" sz="2800" b="0" i="1" smtClean="0">
                                  <a:latin typeface="Cambria Math" panose="02040503050406030204" pitchFamily="18" charset="0"/>
                                </a:rPr>
                              </m:ctrlPr>
                            </m:naryPr>
                            <m:sub>
                              <m:r>
                                <m:rPr>
                                  <m:brk m:alnAt="23"/>
                                </m:rPr>
                                <a:rPr lang="en-US" sz="2800" b="0" i="1" smtClean="0">
                                  <a:latin typeface="Cambria Math"/>
                                </a:rPr>
                                <m:t>𝑖</m:t>
                              </m:r>
                              <m:r>
                                <a:rPr lang="en-US" sz="2800" b="0" i="1" smtClean="0">
                                  <a:latin typeface="Cambria Math"/>
                                </a:rPr>
                                <m:t>=1</m:t>
                              </m:r>
                            </m:sub>
                            <m:sup>
                              <m:r>
                                <a:rPr lang="en-US" sz="2800" b="0" i="1" smtClean="0">
                                  <a:latin typeface="Cambria Math"/>
                                </a:rPr>
                                <m:t>𝑛</m:t>
                              </m:r>
                            </m:sup>
                            <m:e>
                              <m:sSub>
                                <m:sSubPr>
                                  <m:ctrlPr>
                                    <a:rPr lang="en-US" sz="2800" b="0" i="1" smtClean="0">
                                      <a:latin typeface="Cambria Math" panose="02040503050406030204" pitchFamily="18" charset="0"/>
                                    </a:rPr>
                                  </m:ctrlPr>
                                </m:sSubPr>
                                <m:e>
                                  <m:r>
                                    <a:rPr lang="en-US" sz="2800" b="0" i="1" smtClean="0">
                                      <a:latin typeface="Cambria Math"/>
                                    </a:rPr>
                                    <m:t>𝑥</m:t>
                                  </m:r>
                                </m:e>
                                <m:sub>
                                  <m:r>
                                    <a:rPr lang="en-US" sz="2800" b="0" i="1" smtClean="0">
                                      <a:latin typeface="Cambria Math"/>
                                    </a:rPr>
                                    <m:t>𝑖</m:t>
                                  </m:r>
                                </m:sub>
                              </m:sSub>
                            </m:e>
                          </m:nary>
                        </m:num>
                        <m:den>
                          <m:nary>
                            <m:naryPr>
                              <m:chr m:val="∑"/>
                              <m:ctrlPr>
                                <a:rPr lang="en-US" sz="2800" b="0" i="1" smtClean="0">
                                  <a:latin typeface="Cambria Math" panose="02040503050406030204" pitchFamily="18" charset="0"/>
                                </a:rPr>
                              </m:ctrlPr>
                            </m:naryPr>
                            <m:sub>
                              <m:r>
                                <m:rPr>
                                  <m:brk m:alnAt="23"/>
                                </m:rPr>
                                <a:rPr lang="en-US" sz="2800" b="0" i="1" smtClean="0">
                                  <a:latin typeface="Cambria Math"/>
                                </a:rPr>
                                <m:t>𝑖</m:t>
                              </m:r>
                              <m:r>
                                <a:rPr lang="en-US" sz="2800" b="0" i="1" smtClean="0">
                                  <a:latin typeface="Cambria Math"/>
                                </a:rPr>
                                <m:t>=1</m:t>
                              </m:r>
                            </m:sub>
                            <m:sup>
                              <m:r>
                                <a:rPr lang="en-US" sz="2800" b="0" i="1" smtClean="0">
                                  <a:latin typeface="Cambria Math"/>
                                </a:rPr>
                                <m:t>𝑛</m:t>
                              </m:r>
                            </m:sup>
                            <m:e>
                              <m:sSup>
                                <m:sSupPr>
                                  <m:ctrlPr>
                                    <a:rPr lang="en-US" sz="2800" b="0" i="1" smtClean="0">
                                      <a:latin typeface="Cambria Math" panose="02040503050406030204" pitchFamily="18" charset="0"/>
                                    </a:rPr>
                                  </m:ctrlPr>
                                </m:sSupPr>
                                <m:e>
                                  <m:sSub>
                                    <m:sSubPr>
                                      <m:ctrlPr>
                                        <a:rPr lang="en-US" sz="2800" b="0" i="1" smtClean="0">
                                          <a:latin typeface="Cambria Math" panose="02040503050406030204" pitchFamily="18" charset="0"/>
                                        </a:rPr>
                                      </m:ctrlPr>
                                    </m:sSubPr>
                                    <m:e>
                                      <m:r>
                                        <a:rPr lang="en-US" sz="2800" b="0" i="1" smtClean="0">
                                          <a:latin typeface="Cambria Math"/>
                                        </a:rPr>
                                        <m:t>𝑥</m:t>
                                      </m:r>
                                    </m:e>
                                    <m:sub>
                                      <m:r>
                                        <a:rPr lang="en-US" sz="2800" b="0" i="1" smtClean="0">
                                          <a:latin typeface="Cambria Math"/>
                                        </a:rPr>
                                        <m:t>𝑖</m:t>
                                      </m:r>
                                    </m:sub>
                                  </m:sSub>
                                </m:e>
                                <m:sup>
                                  <m:r>
                                    <a:rPr lang="en-US" sz="2800" b="0" i="1" smtClean="0">
                                      <a:latin typeface="Cambria Math"/>
                                    </a:rPr>
                                    <m:t>2</m:t>
                                  </m:r>
                                </m:sup>
                              </m:sSup>
                            </m:e>
                          </m:nary>
                          <m:r>
                            <a:rPr lang="en-US" sz="2800" b="0" i="1" smtClean="0">
                              <a:latin typeface="Cambria Math"/>
                            </a:rPr>
                            <m:t>−</m:t>
                          </m:r>
                          <m:f>
                            <m:fPr>
                              <m:ctrlPr>
                                <a:rPr lang="en-US" sz="2800" b="0" i="1" smtClean="0">
                                  <a:latin typeface="Cambria Math" panose="02040503050406030204" pitchFamily="18" charset="0"/>
                                </a:rPr>
                              </m:ctrlPr>
                            </m:fPr>
                            <m:num>
                              <m:r>
                                <a:rPr lang="en-US" sz="2800" b="0" i="1" smtClean="0">
                                  <a:latin typeface="Cambria Math"/>
                                </a:rPr>
                                <m:t>1</m:t>
                              </m:r>
                            </m:num>
                            <m:den>
                              <m:r>
                                <a:rPr lang="en-US" sz="2800" b="0" i="1" smtClean="0">
                                  <a:latin typeface="Cambria Math"/>
                                </a:rPr>
                                <m:t>𝑛</m:t>
                              </m:r>
                            </m:den>
                          </m:f>
                          <m:nary>
                            <m:naryPr>
                              <m:chr m:val="∑"/>
                              <m:ctrlPr>
                                <a:rPr lang="en-US" sz="2800" b="0" i="1" smtClean="0">
                                  <a:latin typeface="Cambria Math" panose="02040503050406030204" pitchFamily="18" charset="0"/>
                                </a:rPr>
                              </m:ctrlPr>
                            </m:naryPr>
                            <m:sub>
                              <m:r>
                                <m:rPr>
                                  <m:brk m:alnAt="23"/>
                                </m:rPr>
                                <a:rPr lang="en-US" sz="2800" b="0" i="1" smtClean="0">
                                  <a:latin typeface="Cambria Math"/>
                                </a:rPr>
                                <m:t>𝑖</m:t>
                              </m:r>
                              <m:r>
                                <a:rPr lang="en-US" sz="2800" b="0" i="1" smtClean="0">
                                  <a:latin typeface="Cambria Math"/>
                                </a:rPr>
                                <m:t>=1</m:t>
                              </m:r>
                            </m:sub>
                            <m:sup>
                              <m:r>
                                <a:rPr lang="en-US" sz="2800" b="0" i="1" smtClean="0">
                                  <a:latin typeface="Cambria Math"/>
                                </a:rPr>
                                <m:t>𝑛</m:t>
                              </m:r>
                            </m:sup>
                            <m:e>
                              <m:sSub>
                                <m:sSubPr>
                                  <m:ctrlPr>
                                    <a:rPr lang="en-US" sz="2800" b="0" i="1" smtClean="0">
                                      <a:latin typeface="Cambria Math" panose="02040503050406030204" pitchFamily="18" charset="0"/>
                                    </a:rPr>
                                  </m:ctrlPr>
                                </m:sSubPr>
                                <m:e>
                                  <m:r>
                                    <a:rPr lang="en-US" sz="2800" b="0" i="1" smtClean="0">
                                      <a:latin typeface="Cambria Math"/>
                                    </a:rPr>
                                    <m:t>𝑥</m:t>
                                  </m:r>
                                </m:e>
                                <m:sub>
                                  <m:r>
                                    <a:rPr lang="en-US" sz="2800" b="0" i="1" smtClean="0">
                                      <a:latin typeface="Cambria Math"/>
                                    </a:rPr>
                                    <m:t>𝑖</m:t>
                                  </m:r>
                                </m:sub>
                              </m:sSub>
                            </m:e>
                          </m:nary>
                          <m:nary>
                            <m:naryPr>
                              <m:chr m:val="∑"/>
                              <m:ctrlPr>
                                <a:rPr lang="en-US" sz="2800" b="0" i="1" smtClean="0">
                                  <a:latin typeface="Cambria Math" panose="02040503050406030204" pitchFamily="18" charset="0"/>
                                </a:rPr>
                              </m:ctrlPr>
                            </m:naryPr>
                            <m:sub>
                              <m:r>
                                <m:rPr>
                                  <m:brk m:alnAt="23"/>
                                </m:rPr>
                                <a:rPr lang="en-US" sz="2800" b="0" i="1" smtClean="0">
                                  <a:latin typeface="Cambria Math"/>
                                </a:rPr>
                                <m:t>𝑖</m:t>
                              </m:r>
                              <m:r>
                                <a:rPr lang="en-US" sz="2800" b="0" i="1" smtClean="0">
                                  <a:latin typeface="Cambria Math"/>
                                </a:rPr>
                                <m:t>=1</m:t>
                              </m:r>
                            </m:sub>
                            <m:sup>
                              <m:r>
                                <a:rPr lang="en-US" sz="2800" b="0" i="1" smtClean="0">
                                  <a:latin typeface="Cambria Math"/>
                                </a:rPr>
                                <m:t>𝑛</m:t>
                              </m:r>
                            </m:sup>
                            <m:e>
                              <m:sSub>
                                <m:sSubPr>
                                  <m:ctrlPr>
                                    <a:rPr lang="en-US" sz="2800" b="0" i="1" smtClean="0">
                                      <a:latin typeface="Cambria Math" panose="02040503050406030204" pitchFamily="18" charset="0"/>
                                    </a:rPr>
                                  </m:ctrlPr>
                                </m:sSubPr>
                                <m:e>
                                  <m:r>
                                    <a:rPr lang="en-US" sz="2800" b="0" i="1" smtClean="0">
                                      <a:latin typeface="Cambria Math"/>
                                    </a:rPr>
                                    <m:t>𝑥</m:t>
                                  </m:r>
                                </m:e>
                                <m:sub>
                                  <m:r>
                                    <a:rPr lang="en-US" sz="2800" b="0" i="1" smtClean="0">
                                      <a:latin typeface="Cambria Math"/>
                                    </a:rPr>
                                    <m:t>𝑖</m:t>
                                  </m:r>
                                </m:sub>
                              </m:sSub>
                            </m:e>
                          </m:nary>
                        </m:den>
                      </m:f>
                    </m:oMath>
                  </m:oMathPara>
                </a14:m>
                <a:endParaRPr lang="en-US" sz="2800" dirty="0"/>
              </a:p>
              <a:p>
                <a:pPr marL="119062" indent="0">
                  <a:buNone/>
                  <a:tabLst>
                    <a:tab pos="8340725" algn="l"/>
                  </a:tabLst>
                </a:pPr>
                <a:endParaRPr lang="en-US" sz="2800" dirty="0"/>
              </a:p>
              <a:p>
                <a:pPr marL="119062" indent="0">
                  <a:buNone/>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a:ea typeface="Cambria Math"/>
                            </a:rPr>
                            <m:t>𝛽</m:t>
                          </m:r>
                        </m:e>
                        <m:sub>
                          <m:r>
                            <a:rPr lang="en-US" sz="2800" b="0" i="1" smtClean="0">
                              <a:latin typeface="Cambria Math"/>
                            </a:rPr>
                            <m:t>0</m:t>
                          </m:r>
                        </m:sub>
                      </m:sSub>
                      <m:r>
                        <a:rPr lang="en-US" sz="2800" b="0" i="1" smtClean="0">
                          <a:latin typeface="Cambria Math"/>
                        </a:rPr>
                        <m:t>=</m:t>
                      </m:r>
                      <m:f>
                        <m:fPr>
                          <m:ctrlPr>
                            <a:rPr lang="en-US" sz="2800" b="0" i="1" smtClean="0">
                              <a:latin typeface="Cambria Math" panose="02040503050406030204" pitchFamily="18" charset="0"/>
                            </a:rPr>
                          </m:ctrlPr>
                        </m:fPr>
                        <m:num>
                          <m:r>
                            <a:rPr lang="en-US" sz="2800" b="0" i="1" smtClean="0">
                              <a:latin typeface="Cambria Math"/>
                            </a:rPr>
                            <m:t>1</m:t>
                          </m:r>
                        </m:num>
                        <m:den>
                          <m:r>
                            <a:rPr lang="en-US" sz="2800" b="0" i="1" smtClean="0">
                              <a:latin typeface="Cambria Math"/>
                            </a:rPr>
                            <m:t>𝑛</m:t>
                          </m:r>
                        </m:den>
                      </m:f>
                      <m:nary>
                        <m:naryPr>
                          <m:chr m:val="∑"/>
                          <m:ctrlPr>
                            <a:rPr lang="en-US" sz="2800" b="0" i="1" smtClean="0">
                              <a:latin typeface="Cambria Math" panose="02040503050406030204" pitchFamily="18" charset="0"/>
                            </a:rPr>
                          </m:ctrlPr>
                        </m:naryPr>
                        <m:sub>
                          <m:r>
                            <m:rPr>
                              <m:brk m:alnAt="23"/>
                            </m:rPr>
                            <a:rPr lang="en-US" sz="2800" b="0" i="1" smtClean="0">
                              <a:latin typeface="Cambria Math"/>
                            </a:rPr>
                            <m:t>𝑖</m:t>
                          </m:r>
                          <m:r>
                            <a:rPr lang="en-US" sz="2800" b="0" i="1" smtClean="0">
                              <a:latin typeface="Cambria Math"/>
                            </a:rPr>
                            <m:t>=1</m:t>
                          </m:r>
                        </m:sub>
                        <m:sup>
                          <m:r>
                            <a:rPr lang="en-US" sz="2800" b="0" i="1" smtClean="0">
                              <a:latin typeface="Cambria Math"/>
                            </a:rPr>
                            <m:t>𝑛</m:t>
                          </m:r>
                        </m:sup>
                        <m:e>
                          <m:sSub>
                            <m:sSubPr>
                              <m:ctrlPr>
                                <a:rPr lang="en-US" sz="2800" b="0" i="1" smtClean="0">
                                  <a:latin typeface="Cambria Math" panose="02040503050406030204" pitchFamily="18" charset="0"/>
                                </a:rPr>
                              </m:ctrlPr>
                            </m:sSubPr>
                            <m:e>
                              <m:r>
                                <a:rPr lang="en-US" sz="2800" b="0" i="1" smtClean="0">
                                  <a:latin typeface="Cambria Math"/>
                                </a:rPr>
                                <m:t>𝑦</m:t>
                              </m:r>
                            </m:e>
                            <m:sub>
                              <m:r>
                                <a:rPr lang="en-US" sz="2800" b="0" i="1" smtClean="0">
                                  <a:latin typeface="Cambria Math"/>
                                </a:rPr>
                                <m:t>𝑖</m:t>
                              </m:r>
                            </m:sub>
                          </m:sSub>
                        </m:e>
                      </m:nary>
                      <m:r>
                        <a:rPr lang="en-US" sz="2800" b="0" i="1" smtClean="0">
                          <a:latin typeface="Cambria Math"/>
                        </a:rPr>
                        <m:t>−</m:t>
                      </m:r>
                      <m:sSub>
                        <m:sSubPr>
                          <m:ctrlPr>
                            <a:rPr lang="en-US" sz="2800" b="0" i="1" smtClean="0">
                              <a:latin typeface="Cambria Math" panose="02040503050406030204" pitchFamily="18" charset="0"/>
                            </a:rPr>
                          </m:ctrlPr>
                        </m:sSubPr>
                        <m:e>
                          <m:r>
                            <a:rPr lang="en-US" sz="2800" b="0" i="1" smtClean="0">
                              <a:latin typeface="Cambria Math"/>
                              <a:ea typeface="Cambria Math"/>
                            </a:rPr>
                            <m:t>𝛽</m:t>
                          </m:r>
                        </m:e>
                        <m:sub>
                          <m:r>
                            <a:rPr lang="en-US" sz="2800" b="0" i="1" smtClean="0">
                              <a:latin typeface="Cambria Math"/>
                            </a:rPr>
                            <m:t>1</m:t>
                          </m:r>
                        </m:sub>
                      </m:sSub>
                      <m:f>
                        <m:fPr>
                          <m:ctrlPr>
                            <a:rPr lang="en-US" sz="2800" b="0" i="1" smtClean="0">
                              <a:latin typeface="Cambria Math" panose="02040503050406030204" pitchFamily="18" charset="0"/>
                            </a:rPr>
                          </m:ctrlPr>
                        </m:fPr>
                        <m:num>
                          <m:r>
                            <a:rPr lang="en-US" sz="2800" b="0" i="1" smtClean="0">
                              <a:latin typeface="Cambria Math"/>
                            </a:rPr>
                            <m:t>1</m:t>
                          </m:r>
                        </m:num>
                        <m:den>
                          <m:r>
                            <a:rPr lang="en-US" sz="2800" b="0" i="1" smtClean="0">
                              <a:latin typeface="Cambria Math"/>
                            </a:rPr>
                            <m:t>𝑛</m:t>
                          </m:r>
                        </m:den>
                      </m:f>
                      <m:nary>
                        <m:naryPr>
                          <m:chr m:val="∑"/>
                          <m:ctrlPr>
                            <a:rPr lang="en-US" sz="2800" b="0" i="1" smtClean="0">
                              <a:latin typeface="Cambria Math" panose="02040503050406030204" pitchFamily="18" charset="0"/>
                            </a:rPr>
                          </m:ctrlPr>
                        </m:naryPr>
                        <m:sub>
                          <m:r>
                            <m:rPr>
                              <m:brk m:alnAt="23"/>
                            </m:rPr>
                            <a:rPr lang="en-US" sz="2800" b="0" i="1" smtClean="0">
                              <a:latin typeface="Cambria Math"/>
                            </a:rPr>
                            <m:t>𝑖</m:t>
                          </m:r>
                          <m:r>
                            <a:rPr lang="en-US" sz="2800" b="0" i="1" smtClean="0">
                              <a:latin typeface="Cambria Math"/>
                            </a:rPr>
                            <m:t>=1</m:t>
                          </m:r>
                        </m:sub>
                        <m:sup>
                          <m:r>
                            <a:rPr lang="en-US" sz="2800" b="0" i="1" smtClean="0">
                              <a:latin typeface="Cambria Math"/>
                            </a:rPr>
                            <m:t>𝑛</m:t>
                          </m:r>
                        </m:sup>
                        <m:e>
                          <m:sSub>
                            <m:sSubPr>
                              <m:ctrlPr>
                                <a:rPr lang="en-US" sz="2800" b="0" i="1" smtClean="0">
                                  <a:latin typeface="Cambria Math" panose="02040503050406030204" pitchFamily="18" charset="0"/>
                                </a:rPr>
                              </m:ctrlPr>
                            </m:sSubPr>
                            <m:e>
                              <m:r>
                                <a:rPr lang="en-US" sz="2800" b="0" i="1" smtClean="0">
                                  <a:latin typeface="Cambria Math"/>
                                </a:rPr>
                                <m:t>𝑥</m:t>
                              </m:r>
                            </m:e>
                            <m:sub>
                              <m:r>
                                <a:rPr lang="en-US" sz="2800" b="0" i="1" smtClean="0">
                                  <a:latin typeface="Cambria Math"/>
                                </a:rPr>
                                <m:t>𝑖</m:t>
                              </m:r>
                            </m:sub>
                          </m:sSub>
                        </m:e>
                      </m:nary>
                    </m:oMath>
                  </m:oMathPara>
                </a14:m>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45" t="-198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p:cNvSpPr>
            <a:spLocks noGrp="1"/>
          </p:cNvSpPr>
          <p:nvPr>
            <p:ph type="ftr" sz="quarter" idx="11"/>
          </p:nvPr>
        </p:nvSpPr>
        <p:spPr/>
        <p:txBody>
          <a:bodyPr/>
          <a:lstStyle/>
          <a:p>
            <a:r>
              <a:rPr lang="en-US"/>
              <a:t>CU6051NI Artificial Intelligence</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39</a:t>
            </a:fld>
            <a:endParaRPr lang="en-US" dirty="0"/>
          </a:p>
        </p:txBody>
      </p:sp>
    </p:spTree>
    <p:extLst>
      <p:ext uri="{BB962C8B-B14F-4D97-AF65-F5344CB8AC3E}">
        <p14:creationId xmlns:p14="http://schemas.microsoft.com/office/powerpoint/2010/main" val="3759825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58840-CDD6-42C7-94A1-AD7893FD2686}"/>
              </a:ext>
            </a:extLst>
          </p:cNvPr>
          <p:cNvSpPr>
            <a:spLocks noGrp="1"/>
          </p:cNvSpPr>
          <p:nvPr>
            <p:ph type="title"/>
          </p:nvPr>
        </p:nvSpPr>
        <p:spPr/>
        <p:txBody>
          <a:bodyPr/>
          <a:lstStyle/>
          <a:p>
            <a:r>
              <a:rPr lang="en-US" dirty="0">
                <a:solidFill>
                  <a:schemeClr val="tx1"/>
                </a:solidFill>
              </a:rPr>
              <a:t>Regression</a:t>
            </a:r>
          </a:p>
        </p:txBody>
      </p:sp>
      <p:sp>
        <p:nvSpPr>
          <p:cNvPr id="3" name="Content Placeholder 2">
            <a:extLst>
              <a:ext uri="{FF2B5EF4-FFF2-40B4-BE49-F238E27FC236}">
                <a16:creationId xmlns:a16="http://schemas.microsoft.com/office/drawing/2014/main" id="{7DCFDB1E-4799-46D2-B1E3-F9A8E08967FA}"/>
              </a:ext>
            </a:extLst>
          </p:cNvPr>
          <p:cNvSpPr>
            <a:spLocks noGrp="1"/>
          </p:cNvSpPr>
          <p:nvPr>
            <p:ph idx="1"/>
          </p:nvPr>
        </p:nvSpPr>
        <p:spPr/>
        <p:txBody>
          <a:bodyPr/>
          <a:lstStyle/>
          <a:p>
            <a:r>
              <a:rPr lang="en-US" dirty="0">
                <a:solidFill>
                  <a:schemeClr val="tx1"/>
                </a:solidFill>
              </a:rPr>
              <a:t>Linear Regression (</a:t>
            </a:r>
            <a:r>
              <a:rPr lang="en-US" i="1" dirty="0">
                <a:solidFill>
                  <a:srgbClr val="00B050"/>
                </a:solidFill>
              </a:rPr>
              <a:t>predicting a value using a straight-line relationship</a:t>
            </a:r>
            <a:r>
              <a:rPr lang="en-US" dirty="0">
                <a:solidFill>
                  <a:schemeClr val="tx1"/>
                </a:solidFill>
              </a:rPr>
              <a:t>).</a:t>
            </a:r>
          </a:p>
          <a:p>
            <a:r>
              <a:rPr lang="en-US" dirty="0">
                <a:solidFill>
                  <a:schemeClr val="tx1"/>
                </a:solidFill>
              </a:rPr>
              <a:t>Polynomial Regression (</a:t>
            </a:r>
            <a:r>
              <a:rPr lang="en-US" i="1" dirty="0">
                <a:solidFill>
                  <a:srgbClr val="00B050"/>
                </a:solidFill>
              </a:rPr>
              <a:t>predicting values using a curved relationship</a:t>
            </a:r>
            <a:r>
              <a:rPr lang="en-US" dirty="0">
                <a:solidFill>
                  <a:schemeClr val="tx1"/>
                </a:solidFill>
              </a:rPr>
              <a:t>).</a:t>
            </a:r>
          </a:p>
          <a:p>
            <a:r>
              <a:rPr lang="en-US" dirty="0">
                <a:solidFill>
                  <a:schemeClr val="tx1"/>
                </a:solidFill>
              </a:rPr>
              <a:t>Logistic Regression (</a:t>
            </a:r>
            <a:r>
              <a:rPr lang="en-US" i="1" dirty="0">
                <a:solidFill>
                  <a:srgbClr val="00B050"/>
                </a:solidFill>
              </a:rPr>
              <a:t>though technically a classifier, it uses regression techniques</a:t>
            </a:r>
            <a:r>
              <a:rPr lang="en-US" dirty="0">
                <a:solidFill>
                  <a:schemeClr val="tx1"/>
                </a:solidFill>
              </a:rPr>
              <a:t>).</a:t>
            </a:r>
          </a:p>
          <a:p>
            <a:r>
              <a:rPr lang="en-US" dirty="0">
                <a:solidFill>
                  <a:schemeClr val="tx1"/>
                </a:solidFill>
              </a:rPr>
              <a:t>Ridge and Lasso Regression (</a:t>
            </a:r>
            <a:r>
              <a:rPr lang="en-US" i="1" dirty="0">
                <a:solidFill>
                  <a:srgbClr val="00B050"/>
                </a:solidFill>
              </a:rPr>
              <a:t>regularized regression methods for controlling overfitting</a:t>
            </a:r>
            <a:r>
              <a:rPr lang="en-US" dirty="0">
                <a:solidFill>
                  <a:schemeClr val="tx1"/>
                </a:solidFill>
              </a:rPr>
              <a:t>). </a:t>
            </a:r>
          </a:p>
          <a:p>
            <a:endParaRPr lang="en-US" dirty="0">
              <a:solidFill>
                <a:schemeClr val="tx1"/>
              </a:solidFill>
            </a:endParaRPr>
          </a:p>
        </p:txBody>
      </p:sp>
      <p:sp>
        <p:nvSpPr>
          <p:cNvPr id="4" name="Date Placeholder 3">
            <a:extLst>
              <a:ext uri="{FF2B5EF4-FFF2-40B4-BE49-F238E27FC236}">
                <a16:creationId xmlns:a16="http://schemas.microsoft.com/office/drawing/2014/main" id="{A22A9197-271E-4BB0-B7C8-1F7C36221284}"/>
              </a:ext>
            </a:extLst>
          </p:cNvPr>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a:extLst>
              <a:ext uri="{FF2B5EF4-FFF2-40B4-BE49-F238E27FC236}">
                <a16:creationId xmlns:a16="http://schemas.microsoft.com/office/drawing/2014/main" id="{6DA9BD1B-7895-498A-867B-67B9407836CC}"/>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04A940DE-FEFD-4BC7-99E9-0C77ADF6DEA6}"/>
              </a:ext>
            </a:extLst>
          </p:cNvPr>
          <p:cNvSpPr>
            <a:spLocks noGrp="1"/>
          </p:cNvSpPr>
          <p:nvPr>
            <p:ph type="sldNum" sz="quarter" idx="12"/>
          </p:nvPr>
        </p:nvSpPr>
        <p:spPr/>
        <p:txBody>
          <a:bodyPr/>
          <a:lstStyle/>
          <a:p>
            <a:fld id="{6113E31D-E2AB-40D1-8B51-AFA5AFEF393A}" type="slidenum">
              <a:rPr lang="en-US" smtClean="0"/>
              <a:pPr/>
              <a:t>4</a:t>
            </a:fld>
            <a:endParaRPr lang="en-US" dirty="0"/>
          </a:p>
        </p:txBody>
      </p:sp>
    </p:spTree>
    <p:extLst>
      <p:ext uri="{BB962C8B-B14F-4D97-AF65-F5344CB8AC3E}">
        <p14:creationId xmlns:p14="http://schemas.microsoft.com/office/powerpoint/2010/main" val="31341219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example</a:t>
            </a:r>
          </a:p>
        </p:txBody>
      </p:sp>
      <p:sp>
        <p:nvSpPr>
          <p:cNvPr id="3" name="Content Placeholder 2"/>
          <p:cNvSpPr>
            <a:spLocks noGrp="1"/>
          </p:cNvSpPr>
          <p:nvPr>
            <p:ph idx="1"/>
          </p:nvPr>
        </p:nvSpPr>
        <p:spPr/>
        <p:txBody>
          <a:bodyPr>
            <a:normAutofit/>
          </a:bodyPr>
          <a:lstStyle/>
          <a:p>
            <a:r>
              <a:rPr lang="en-US" sz="2800" b="1" i="1" dirty="0"/>
              <a:t>Data</a:t>
            </a:r>
          </a:p>
        </p:txBody>
      </p:sp>
      <p:sp>
        <p:nvSpPr>
          <p:cNvPr id="4" name="Date Placeholder 3"/>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p:cNvSpPr>
            <a:spLocks noGrp="1"/>
          </p:cNvSpPr>
          <p:nvPr>
            <p:ph type="ftr" sz="quarter" idx="11"/>
          </p:nvPr>
        </p:nvSpPr>
        <p:spPr/>
        <p:txBody>
          <a:bodyPr/>
          <a:lstStyle/>
          <a:p>
            <a:r>
              <a:rPr lang="en-US"/>
              <a:t>CU6051NI Artificial Intelligence</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40</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076939002"/>
              </p:ext>
            </p:extLst>
          </p:nvPr>
        </p:nvGraphicFramePr>
        <p:xfrm>
          <a:off x="1663700" y="1784518"/>
          <a:ext cx="1723807" cy="4358640"/>
        </p:xfrm>
        <a:graphic>
          <a:graphicData uri="http://schemas.openxmlformats.org/drawingml/2006/table">
            <a:tbl>
              <a:tblPr firstRow="1" bandRow="1">
                <a:tableStyleId>{16D9F66E-5EB9-4882-86FB-DCBF35E3C3E4}</a:tableStyleId>
              </a:tblPr>
              <a:tblGrid>
                <a:gridCol w="774700">
                  <a:extLst>
                    <a:ext uri="{9D8B030D-6E8A-4147-A177-3AD203B41FA5}">
                      <a16:colId xmlns:a16="http://schemas.microsoft.com/office/drawing/2014/main" val="20000"/>
                    </a:ext>
                  </a:extLst>
                </a:gridCol>
                <a:gridCol w="949107">
                  <a:extLst>
                    <a:ext uri="{9D8B030D-6E8A-4147-A177-3AD203B41FA5}">
                      <a16:colId xmlns:a16="http://schemas.microsoft.com/office/drawing/2014/main" val="20001"/>
                    </a:ext>
                  </a:extLst>
                </a:gridCol>
              </a:tblGrid>
              <a:tr h="370840">
                <a:tc>
                  <a:txBody>
                    <a:bodyPr/>
                    <a:lstStyle/>
                    <a:p>
                      <a:r>
                        <a:rPr lang="en-US" sz="2000" dirty="0"/>
                        <a:t>X</a:t>
                      </a:r>
                    </a:p>
                  </a:txBody>
                  <a:tcPr/>
                </a:tc>
                <a:tc>
                  <a:txBody>
                    <a:bodyPr/>
                    <a:lstStyle/>
                    <a:p>
                      <a:r>
                        <a:rPr lang="en-US" sz="2000" dirty="0"/>
                        <a:t>Y</a:t>
                      </a:r>
                    </a:p>
                  </a:txBody>
                  <a:tcPr/>
                </a:tc>
                <a:extLst>
                  <a:ext uri="{0D108BD9-81ED-4DB2-BD59-A6C34878D82A}">
                    <a16:rowId xmlns:a16="http://schemas.microsoft.com/office/drawing/2014/main" val="10000"/>
                  </a:ext>
                </a:extLst>
              </a:tr>
              <a:tr h="370840">
                <a:tc>
                  <a:txBody>
                    <a:bodyPr/>
                    <a:lstStyle/>
                    <a:p>
                      <a:r>
                        <a:rPr lang="en-US" sz="2000" dirty="0"/>
                        <a:t>1</a:t>
                      </a:r>
                      <a:endParaRPr lang="en-US" sz="2000" dirty="0">
                        <a:solidFill>
                          <a:schemeClr val="tx1">
                            <a:lumMod val="75000"/>
                            <a:lumOff val="25000"/>
                          </a:schemeClr>
                        </a:solidFill>
                      </a:endParaRPr>
                    </a:p>
                  </a:txBody>
                  <a:tcPr/>
                </a:tc>
                <a:tc>
                  <a:txBody>
                    <a:bodyPr/>
                    <a:lstStyle/>
                    <a:p>
                      <a:r>
                        <a:rPr lang="en-US" sz="2000" dirty="0"/>
                        <a:t>2.5</a:t>
                      </a:r>
                    </a:p>
                  </a:txBody>
                  <a:tcPr/>
                </a:tc>
                <a:extLst>
                  <a:ext uri="{0D108BD9-81ED-4DB2-BD59-A6C34878D82A}">
                    <a16:rowId xmlns:a16="http://schemas.microsoft.com/office/drawing/2014/main" val="10001"/>
                  </a:ext>
                </a:extLst>
              </a:tr>
              <a:tr h="370840">
                <a:tc>
                  <a:txBody>
                    <a:bodyPr/>
                    <a:lstStyle/>
                    <a:p>
                      <a:r>
                        <a:rPr lang="en-US" sz="2000" dirty="0"/>
                        <a:t>2</a:t>
                      </a:r>
                      <a:endParaRPr lang="en-US" sz="2000" dirty="0">
                        <a:solidFill>
                          <a:schemeClr val="tx1">
                            <a:lumMod val="75000"/>
                            <a:lumOff val="25000"/>
                          </a:schemeClr>
                        </a:solidFill>
                      </a:endParaRPr>
                    </a:p>
                  </a:txBody>
                  <a:tcPr/>
                </a:tc>
                <a:tc>
                  <a:txBody>
                    <a:bodyPr/>
                    <a:lstStyle/>
                    <a:p>
                      <a:r>
                        <a:rPr lang="en-US" sz="2000" dirty="0"/>
                        <a:t>3</a:t>
                      </a:r>
                    </a:p>
                  </a:txBody>
                  <a:tcPr/>
                </a:tc>
                <a:extLst>
                  <a:ext uri="{0D108BD9-81ED-4DB2-BD59-A6C34878D82A}">
                    <a16:rowId xmlns:a16="http://schemas.microsoft.com/office/drawing/2014/main" val="10002"/>
                  </a:ext>
                </a:extLst>
              </a:tr>
              <a:tr h="370840">
                <a:tc>
                  <a:txBody>
                    <a:bodyPr/>
                    <a:lstStyle/>
                    <a:p>
                      <a:r>
                        <a:rPr lang="en-US" sz="2000" dirty="0"/>
                        <a:t>3</a:t>
                      </a:r>
                      <a:endParaRPr lang="en-US" sz="2000" dirty="0">
                        <a:solidFill>
                          <a:schemeClr val="tx1">
                            <a:lumMod val="75000"/>
                            <a:lumOff val="25000"/>
                          </a:schemeClr>
                        </a:solidFill>
                      </a:endParaRPr>
                    </a:p>
                  </a:txBody>
                  <a:tcPr/>
                </a:tc>
                <a:tc>
                  <a:txBody>
                    <a:bodyPr/>
                    <a:lstStyle/>
                    <a:p>
                      <a:r>
                        <a:rPr lang="en-US" sz="2000" dirty="0"/>
                        <a:t>5.5</a:t>
                      </a:r>
                    </a:p>
                  </a:txBody>
                  <a:tcPr/>
                </a:tc>
                <a:extLst>
                  <a:ext uri="{0D108BD9-81ED-4DB2-BD59-A6C34878D82A}">
                    <a16:rowId xmlns:a16="http://schemas.microsoft.com/office/drawing/2014/main" val="10003"/>
                  </a:ext>
                </a:extLst>
              </a:tr>
              <a:tr h="370840">
                <a:tc>
                  <a:txBody>
                    <a:bodyPr/>
                    <a:lstStyle/>
                    <a:p>
                      <a:r>
                        <a:rPr lang="en-US" sz="2000" dirty="0"/>
                        <a:t>4</a:t>
                      </a:r>
                      <a:endParaRPr lang="en-US" sz="2000" dirty="0">
                        <a:solidFill>
                          <a:schemeClr val="tx1">
                            <a:lumMod val="75000"/>
                            <a:lumOff val="25000"/>
                          </a:schemeClr>
                        </a:solidFill>
                      </a:endParaRPr>
                    </a:p>
                  </a:txBody>
                  <a:tcPr/>
                </a:tc>
                <a:tc>
                  <a:txBody>
                    <a:bodyPr/>
                    <a:lstStyle/>
                    <a:p>
                      <a:r>
                        <a:rPr lang="en-US" sz="2000" dirty="0"/>
                        <a:t>9</a:t>
                      </a:r>
                    </a:p>
                  </a:txBody>
                  <a:tcPr/>
                </a:tc>
                <a:extLst>
                  <a:ext uri="{0D108BD9-81ED-4DB2-BD59-A6C34878D82A}">
                    <a16:rowId xmlns:a16="http://schemas.microsoft.com/office/drawing/2014/main" val="10004"/>
                  </a:ext>
                </a:extLst>
              </a:tr>
              <a:tr h="370840">
                <a:tc>
                  <a:txBody>
                    <a:bodyPr/>
                    <a:lstStyle/>
                    <a:p>
                      <a:r>
                        <a:rPr lang="en-US" sz="2000" dirty="0"/>
                        <a:t>5</a:t>
                      </a:r>
                      <a:endParaRPr lang="en-US" sz="2000" dirty="0">
                        <a:solidFill>
                          <a:schemeClr val="tx1">
                            <a:lumMod val="75000"/>
                            <a:lumOff val="25000"/>
                          </a:schemeClr>
                        </a:solidFill>
                      </a:endParaRPr>
                    </a:p>
                  </a:txBody>
                  <a:tcPr/>
                </a:tc>
                <a:tc>
                  <a:txBody>
                    <a:bodyPr/>
                    <a:lstStyle/>
                    <a:p>
                      <a:r>
                        <a:rPr lang="en-US" sz="2000" dirty="0"/>
                        <a:t>10.5</a:t>
                      </a:r>
                    </a:p>
                  </a:txBody>
                  <a:tcPr/>
                </a:tc>
                <a:extLst>
                  <a:ext uri="{0D108BD9-81ED-4DB2-BD59-A6C34878D82A}">
                    <a16:rowId xmlns:a16="http://schemas.microsoft.com/office/drawing/2014/main" val="10005"/>
                  </a:ext>
                </a:extLst>
              </a:tr>
              <a:tr h="370840">
                <a:tc>
                  <a:txBody>
                    <a:bodyPr/>
                    <a:lstStyle/>
                    <a:p>
                      <a:r>
                        <a:rPr lang="en-US" sz="2000" dirty="0"/>
                        <a:t>6</a:t>
                      </a:r>
                      <a:endParaRPr lang="en-US" sz="2000" dirty="0">
                        <a:solidFill>
                          <a:schemeClr val="tx1">
                            <a:lumMod val="75000"/>
                            <a:lumOff val="25000"/>
                          </a:schemeClr>
                        </a:solidFill>
                      </a:endParaRPr>
                    </a:p>
                  </a:txBody>
                  <a:tcPr/>
                </a:tc>
                <a:tc>
                  <a:txBody>
                    <a:bodyPr/>
                    <a:lstStyle/>
                    <a:p>
                      <a:r>
                        <a:rPr lang="en-US" sz="2000" dirty="0"/>
                        <a:t>11</a:t>
                      </a:r>
                    </a:p>
                  </a:txBody>
                  <a:tcPr/>
                </a:tc>
                <a:extLst>
                  <a:ext uri="{0D108BD9-81ED-4DB2-BD59-A6C34878D82A}">
                    <a16:rowId xmlns:a16="http://schemas.microsoft.com/office/drawing/2014/main" val="10006"/>
                  </a:ext>
                </a:extLst>
              </a:tr>
              <a:tr h="370840">
                <a:tc>
                  <a:txBody>
                    <a:bodyPr/>
                    <a:lstStyle/>
                    <a:p>
                      <a:r>
                        <a:rPr lang="en-US" sz="2000" dirty="0"/>
                        <a:t>7</a:t>
                      </a:r>
                      <a:endParaRPr lang="en-US" sz="2000" dirty="0">
                        <a:solidFill>
                          <a:schemeClr val="tx1">
                            <a:lumMod val="75000"/>
                            <a:lumOff val="25000"/>
                          </a:schemeClr>
                        </a:solidFill>
                      </a:endParaRPr>
                    </a:p>
                  </a:txBody>
                  <a:tcPr/>
                </a:tc>
                <a:tc>
                  <a:txBody>
                    <a:bodyPr/>
                    <a:lstStyle/>
                    <a:p>
                      <a:r>
                        <a:rPr lang="en-US" sz="2000" dirty="0"/>
                        <a:t>10.5</a:t>
                      </a:r>
                    </a:p>
                  </a:txBody>
                  <a:tcPr/>
                </a:tc>
                <a:extLst>
                  <a:ext uri="{0D108BD9-81ED-4DB2-BD59-A6C34878D82A}">
                    <a16:rowId xmlns:a16="http://schemas.microsoft.com/office/drawing/2014/main" val="10007"/>
                  </a:ext>
                </a:extLst>
              </a:tr>
              <a:tr h="370840">
                <a:tc>
                  <a:txBody>
                    <a:bodyPr/>
                    <a:lstStyle/>
                    <a:p>
                      <a:r>
                        <a:rPr lang="en-US" sz="2000" dirty="0"/>
                        <a:t>8</a:t>
                      </a:r>
                      <a:endParaRPr lang="en-US" sz="2000" dirty="0">
                        <a:solidFill>
                          <a:schemeClr val="tx1">
                            <a:lumMod val="75000"/>
                            <a:lumOff val="25000"/>
                          </a:schemeClr>
                        </a:solidFill>
                      </a:endParaRPr>
                    </a:p>
                  </a:txBody>
                  <a:tcPr/>
                </a:tc>
                <a:tc>
                  <a:txBody>
                    <a:bodyPr/>
                    <a:lstStyle/>
                    <a:p>
                      <a:r>
                        <a:rPr lang="en-US" sz="2000" dirty="0"/>
                        <a:t>13</a:t>
                      </a:r>
                    </a:p>
                  </a:txBody>
                  <a:tcPr/>
                </a:tc>
                <a:extLst>
                  <a:ext uri="{0D108BD9-81ED-4DB2-BD59-A6C34878D82A}">
                    <a16:rowId xmlns:a16="http://schemas.microsoft.com/office/drawing/2014/main" val="10008"/>
                  </a:ext>
                </a:extLst>
              </a:tr>
              <a:tr h="370840">
                <a:tc>
                  <a:txBody>
                    <a:bodyPr/>
                    <a:lstStyle/>
                    <a:p>
                      <a:r>
                        <a:rPr lang="en-US" sz="2000" dirty="0"/>
                        <a:t>9</a:t>
                      </a:r>
                      <a:endParaRPr lang="en-US" sz="2000" dirty="0">
                        <a:solidFill>
                          <a:schemeClr val="tx1">
                            <a:lumMod val="75000"/>
                            <a:lumOff val="25000"/>
                          </a:schemeClr>
                        </a:solidFill>
                      </a:endParaRPr>
                    </a:p>
                  </a:txBody>
                  <a:tcPr/>
                </a:tc>
                <a:tc>
                  <a:txBody>
                    <a:bodyPr/>
                    <a:lstStyle/>
                    <a:p>
                      <a:r>
                        <a:rPr lang="en-US" sz="2000" dirty="0"/>
                        <a:t>13.5</a:t>
                      </a:r>
                    </a:p>
                  </a:txBody>
                  <a:tcPr/>
                </a:tc>
                <a:extLst>
                  <a:ext uri="{0D108BD9-81ED-4DB2-BD59-A6C34878D82A}">
                    <a16:rowId xmlns:a16="http://schemas.microsoft.com/office/drawing/2014/main" val="10009"/>
                  </a:ext>
                </a:extLst>
              </a:tr>
              <a:tr h="370840">
                <a:tc>
                  <a:txBody>
                    <a:bodyPr/>
                    <a:lstStyle/>
                    <a:p>
                      <a:r>
                        <a:rPr lang="en-US" sz="2000" dirty="0"/>
                        <a:t>10</a:t>
                      </a:r>
                      <a:endParaRPr lang="en-US" sz="2000" dirty="0">
                        <a:solidFill>
                          <a:schemeClr val="tx1">
                            <a:lumMod val="75000"/>
                            <a:lumOff val="25000"/>
                          </a:schemeClr>
                        </a:solidFill>
                      </a:endParaRPr>
                    </a:p>
                  </a:txBody>
                  <a:tcPr/>
                </a:tc>
                <a:tc>
                  <a:txBody>
                    <a:bodyPr/>
                    <a:lstStyle/>
                    <a:p>
                      <a:r>
                        <a:rPr lang="en-US" sz="2000" dirty="0"/>
                        <a:t>15</a:t>
                      </a:r>
                    </a:p>
                  </a:txBody>
                  <a:tcPr/>
                </a:tc>
                <a:extLst>
                  <a:ext uri="{0D108BD9-81ED-4DB2-BD59-A6C34878D82A}">
                    <a16:rowId xmlns:a16="http://schemas.microsoft.com/office/drawing/2014/main" val="10010"/>
                  </a:ext>
                </a:extLst>
              </a:tr>
            </a:tbl>
          </a:graphicData>
        </a:graphic>
      </p:graphicFrame>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7711" y="2040721"/>
            <a:ext cx="5745978" cy="3894157"/>
          </a:xfrm>
          <a:prstGeom prst="rect">
            <a:avLst/>
          </a:prstGeom>
        </p:spPr>
      </p:pic>
    </p:spTree>
    <p:extLst>
      <p:ext uri="{BB962C8B-B14F-4D97-AF65-F5344CB8AC3E}">
        <p14:creationId xmlns:p14="http://schemas.microsoft.com/office/powerpoint/2010/main" val="25974042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666999" y="1384300"/>
                <a:ext cx="9209317" cy="4755242"/>
              </a:xfrm>
            </p:spPr>
            <p:txBody>
              <a:bodyPr>
                <a:normAutofit/>
              </a:bodyPr>
              <a:lstStyle/>
              <a:p>
                <a:pPr marL="119062" indent="0">
                  <a:buNone/>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a:ea typeface="Cambria Math"/>
                            </a:rPr>
                            <m:t>𝛽</m:t>
                          </m:r>
                        </m:e>
                        <m:sub>
                          <m:r>
                            <a:rPr lang="en-US" sz="2400" i="1">
                              <a:latin typeface="Cambria Math"/>
                            </a:rPr>
                            <m:t>1</m:t>
                          </m:r>
                        </m:sub>
                      </m:sSub>
                      <m:r>
                        <a:rPr lang="en-US" sz="2400" i="1">
                          <a:latin typeface="Cambria Math"/>
                        </a:rPr>
                        <m:t>=</m:t>
                      </m:r>
                      <m:f>
                        <m:fPr>
                          <m:ctrlPr>
                            <a:rPr lang="en-US" sz="2400" i="1">
                              <a:latin typeface="Cambria Math" panose="02040503050406030204" pitchFamily="18" charset="0"/>
                            </a:rPr>
                          </m:ctrlPr>
                        </m:fPr>
                        <m:num>
                          <m:nary>
                            <m:naryPr>
                              <m:chr m:val="∑"/>
                              <m:ctrlPr>
                                <a:rPr lang="en-US" sz="2400" i="1">
                                  <a:latin typeface="Cambria Math" panose="02040503050406030204" pitchFamily="18" charset="0"/>
                                </a:rPr>
                              </m:ctrlPr>
                            </m:naryPr>
                            <m:sub>
                              <m:r>
                                <m:rPr>
                                  <m:brk m:alnAt="23"/>
                                </m:rPr>
                                <a:rPr lang="en-US" sz="2400" i="1">
                                  <a:latin typeface="Cambria Math"/>
                                </a:rPr>
                                <m:t>𝑖</m:t>
                              </m:r>
                              <m:r>
                                <a:rPr lang="en-US" sz="2400" i="1">
                                  <a:latin typeface="Cambria Math"/>
                                </a:rPr>
                                <m:t>=1</m:t>
                              </m:r>
                            </m:sub>
                            <m:sup>
                              <m:r>
                                <a:rPr lang="en-US" sz="2400" i="1">
                                  <a:latin typeface="Cambria Math"/>
                                </a:rPr>
                                <m:t>𝑛</m:t>
                              </m:r>
                            </m:sup>
                            <m:e>
                              <m:sSub>
                                <m:sSubPr>
                                  <m:ctrlPr>
                                    <a:rPr lang="en-US" sz="2400" i="1">
                                      <a:latin typeface="Cambria Math" panose="02040503050406030204" pitchFamily="18" charset="0"/>
                                    </a:rPr>
                                  </m:ctrlPr>
                                </m:sSubPr>
                                <m:e>
                                  <m:r>
                                    <a:rPr lang="en-US" sz="2400" i="1">
                                      <a:latin typeface="Cambria Math"/>
                                    </a:rPr>
                                    <m:t>𝑦</m:t>
                                  </m:r>
                                </m:e>
                                <m:sub>
                                  <m:r>
                                    <a:rPr lang="en-US" sz="2400" i="1">
                                      <a:latin typeface="Cambria Math"/>
                                    </a:rPr>
                                    <m:t>𝑖</m:t>
                                  </m:r>
                                </m:sub>
                              </m:sSub>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a:rPr>
                                    <m:t>𝑖</m:t>
                                  </m:r>
                                </m:sub>
                              </m:sSub>
                            </m:e>
                          </m:nary>
                          <m:r>
                            <a:rPr lang="en-US" sz="2400" i="1">
                              <a:latin typeface="Cambria Math"/>
                            </a:rPr>
                            <m:t>−</m:t>
                          </m:r>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𝑛</m:t>
                              </m:r>
                            </m:den>
                          </m:f>
                          <m:nary>
                            <m:naryPr>
                              <m:chr m:val="∑"/>
                              <m:ctrlPr>
                                <a:rPr lang="en-US" sz="2400" i="1">
                                  <a:latin typeface="Cambria Math" panose="02040503050406030204" pitchFamily="18" charset="0"/>
                                </a:rPr>
                              </m:ctrlPr>
                            </m:naryPr>
                            <m:sub>
                              <m:r>
                                <m:rPr>
                                  <m:brk m:alnAt="23"/>
                                </m:rPr>
                                <a:rPr lang="en-US" sz="2400" i="1">
                                  <a:latin typeface="Cambria Math"/>
                                </a:rPr>
                                <m:t>𝑖</m:t>
                              </m:r>
                              <m:r>
                                <a:rPr lang="en-US" sz="2400" i="1">
                                  <a:latin typeface="Cambria Math"/>
                                </a:rPr>
                                <m:t>=1</m:t>
                              </m:r>
                            </m:sub>
                            <m:sup>
                              <m:r>
                                <a:rPr lang="en-US" sz="2400" i="1">
                                  <a:latin typeface="Cambria Math"/>
                                </a:rPr>
                                <m:t>𝑛</m:t>
                              </m:r>
                            </m:sup>
                            <m:e>
                              <m:sSub>
                                <m:sSubPr>
                                  <m:ctrlPr>
                                    <a:rPr lang="en-US" sz="2400" i="1">
                                      <a:latin typeface="Cambria Math" panose="02040503050406030204" pitchFamily="18" charset="0"/>
                                    </a:rPr>
                                  </m:ctrlPr>
                                </m:sSubPr>
                                <m:e>
                                  <m:r>
                                    <a:rPr lang="en-US" sz="2400" i="1">
                                      <a:latin typeface="Cambria Math"/>
                                    </a:rPr>
                                    <m:t>𝑦</m:t>
                                  </m:r>
                                </m:e>
                                <m:sub>
                                  <m:r>
                                    <a:rPr lang="en-US" sz="2400" i="1">
                                      <a:latin typeface="Cambria Math"/>
                                    </a:rPr>
                                    <m:t>𝑖</m:t>
                                  </m:r>
                                </m:sub>
                              </m:sSub>
                            </m:e>
                          </m:nary>
                          <m:nary>
                            <m:naryPr>
                              <m:chr m:val="∑"/>
                              <m:ctrlPr>
                                <a:rPr lang="en-US" sz="2400" i="1">
                                  <a:latin typeface="Cambria Math" panose="02040503050406030204" pitchFamily="18" charset="0"/>
                                </a:rPr>
                              </m:ctrlPr>
                            </m:naryPr>
                            <m:sub>
                              <m:r>
                                <m:rPr>
                                  <m:brk m:alnAt="23"/>
                                </m:rPr>
                                <a:rPr lang="en-US" sz="2400" i="1">
                                  <a:latin typeface="Cambria Math"/>
                                </a:rPr>
                                <m:t>𝑖</m:t>
                              </m:r>
                              <m:r>
                                <a:rPr lang="en-US" sz="2400" i="1">
                                  <a:latin typeface="Cambria Math"/>
                                </a:rPr>
                                <m:t>=1</m:t>
                              </m:r>
                            </m:sub>
                            <m:sup>
                              <m:r>
                                <a:rPr lang="en-US" sz="2400" i="1">
                                  <a:latin typeface="Cambria Math"/>
                                </a:rPr>
                                <m:t>𝑛</m:t>
                              </m:r>
                            </m:sup>
                            <m:e>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a:rPr>
                                    <m:t>𝑖</m:t>
                                  </m:r>
                                </m:sub>
                              </m:sSub>
                            </m:e>
                          </m:nary>
                        </m:num>
                        <m:den>
                          <m:nary>
                            <m:naryPr>
                              <m:chr m:val="∑"/>
                              <m:ctrlPr>
                                <a:rPr lang="en-US" sz="2400" i="1">
                                  <a:latin typeface="Cambria Math" panose="02040503050406030204" pitchFamily="18" charset="0"/>
                                </a:rPr>
                              </m:ctrlPr>
                            </m:naryPr>
                            <m:sub>
                              <m:r>
                                <m:rPr>
                                  <m:brk m:alnAt="23"/>
                                </m:rPr>
                                <a:rPr lang="en-US" sz="2400" i="1">
                                  <a:latin typeface="Cambria Math"/>
                                </a:rPr>
                                <m:t>𝑖</m:t>
                              </m:r>
                              <m:r>
                                <a:rPr lang="en-US" sz="2400" i="1">
                                  <a:latin typeface="Cambria Math"/>
                                </a:rPr>
                                <m:t>=1</m:t>
                              </m:r>
                            </m:sub>
                            <m:sup>
                              <m:r>
                                <a:rPr lang="en-US" sz="2400" i="1">
                                  <a:latin typeface="Cambria Math"/>
                                </a:rPr>
                                <m:t>𝑛</m:t>
                              </m:r>
                            </m:sup>
                            <m:e>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a:rPr>
                                        <m:t>𝑖</m:t>
                                      </m:r>
                                    </m:sub>
                                  </m:sSub>
                                </m:e>
                                <m:sup>
                                  <m:r>
                                    <a:rPr lang="en-US" sz="2400" i="1">
                                      <a:latin typeface="Cambria Math"/>
                                    </a:rPr>
                                    <m:t>2</m:t>
                                  </m:r>
                                </m:sup>
                              </m:sSup>
                            </m:e>
                          </m:nary>
                          <m:r>
                            <a:rPr lang="en-US" sz="2400" i="1">
                              <a:latin typeface="Cambria Math"/>
                            </a:rPr>
                            <m:t>−</m:t>
                          </m:r>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𝑛</m:t>
                              </m:r>
                            </m:den>
                          </m:f>
                          <m:nary>
                            <m:naryPr>
                              <m:chr m:val="∑"/>
                              <m:ctrlPr>
                                <a:rPr lang="en-US" sz="2400" i="1">
                                  <a:latin typeface="Cambria Math" panose="02040503050406030204" pitchFamily="18" charset="0"/>
                                </a:rPr>
                              </m:ctrlPr>
                            </m:naryPr>
                            <m:sub>
                              <m:r>
                                <m:rPr>
                                  <m:brk m:alnAt="23"/>
                                </m:rPr>
                                <a:rPr lang="en-US" sz="2400" i="1">
                                  <a:latin typeface="Cambria Math"/>
                                </a:rPr>
                                <m:t>𝑖</m:t>
                              </m:r>
                              <m:r>
                                <a:rPr lang="en-US" sz="2400" i="1">
                                  <a:latin typeface="Cambria Math"/>
                                </a:rPr>
                                <m:t>=1</m:t>
                              </m:r>
                            </m:sub>
                            <m:sup>
                              <m:r>
                                <a:rPr lang="en-US" sz="2400" i="1">
                                  <a:latin typeface="Cambria Math"/>
                                </a:rPr>
                                <m:t>𝑛</m:t>
                              </m:r>
                            </m:sup>
                            <m:e>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a:rPr>
                                    <m:t>𝑖</m:t>
                                  </m:r>
                                </m:sub>
                              </m:sSub>
                            </m:e>
                          </m:nary>
                          <m:nary>
                            <m:naryPr>
                              <m:chr m:val="∑"/>
                              <m:ctrlPr>
                                <a:rPr lang="en-US" sz="2400" i="1">
                                  <a:latin typeface="Cambria Math" panose="02040503050406030204" pitchFamily="18" charset="0"/>
                                </a:rPr>
                              </m:ctrlPr>
                            </m:naryPr>
                            <m:sub>
                              <m:r>
                                <m:rPr>
                                  <m:brk m:alnAt="23"/>
                                </m:rPr>
                                <a:rPr lang="en-US" sz="2400" i="1">
                                  <a:latin typeface="Cambria Math"/>
                                </a:rPr>
                                <m:t>𝑖</m:t>
                              </m:r>
                              <m:r>
                                <a:rPr lang="en-US" sz="2400" i="1">
                                  <a:latin typeface="Cambria Math"/>
                                </a:rPr>
                                <m:t>=1</m:t>
                              </m:r>
                            </m:sub>
                            <m:sup>
                              <m:r>
                                <a:rPr lang="en-US" sz="2400" i="1">
                                  <a:latin typeface="Cambria Math"/>
                                </a:rPr>
                                <m:t>𝑛</m:t>
                              </m:r>
                            </m:sup>
                            <m:e>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a:rPr>
                                    <m:t>𝑖</m:t>
                                  </m:r>
                                </m:sub>
                              </m:sSub>
                            </m:e>
                          </m:nary>
                        </m:den>
                      </m:f>
                      <m:r>
                        <a:rPr lang="en-US" sz="2400" b="0" i="0" smtClean="0">
                          <a:latin typeface="Cambria Math"/>
                        </a:rPr>
                        <m:t>,</m:t>
                      </m:r>
                      <m:sSub>
                        <m:sSubPr>
                          <m:ctrlPr>
                            <a:rPr lang="en-US" sz="2400" i="1">
                              <a:latin typeface="Cambria Math" panose="02040503050406030204" pitchFamily="18" charset="0"/>
                            </a:rPr>
                          </m:ctrlPr>
                        </m:sSubPr>
                        <m:e>
                          <m:r>
                            <a:rPr lang="en-US" sz="2400" i="1">
                              <a:latin typeface="Cambria Math"/>
                              <a:ea typeface="Cambria Math"/>
                            </a:rPr>
                            <m:t>𝛽</m:t>
                          </m:r>
                        </m:e>
                        <m:sub>
                          <m:r>
                            <a:rPr lang="en-US" sz="2400" i="1">
                              <a:latin typeface="Cambria Math"/>
                            </a:rPr>
                            <m:t>0</m:t>
                          </m:r>
                        </m:sub>
                      </m:sSub>
                      <m:r>
                        <a:rPr lang="en-US" sz="2400" i="1">
                          <a:latin typeface="Cambria Math"/>
                        </a:rPr>
                        <m:t>=</m:t>
                      </m:r>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𝑛</m:t>
                          </m:r>
                        </m:den>
                      </m:f>
                      <m:nary>
                        <m:naryPr>
                          <m:chr m:val="∑"/>
                          <m:ctrlPr>
                            <a:rPr lang="en-US" sz="2400" i="1">
                              <a:latin typeface="Cambria Math" panose="02040503050406030204" pitchFamily="18" charset="0"/>
                            </a:rPr>
                          </m:ctrlPr>
                        </m:naryPr>
                        <m:sub>
                          <m:r>
                            <m:rPr>
                              <m:brk m:alnAt="23"/>
                            </m:rPr>
                            <a:rPr lang="en-US" sz="2400" i="1">
                              <a:latin typeface="Cambria Math"/>
                            </a:rPr>
                            <m:t>𝑖</m:t>
                          </m:r>
                          <m:r>
                            <a:rPr lang="en-US" sz="2400" i="1">
                              <a:latin typeface="Cambria Math"/>
                            </a:rPr>
                            <m:t>=1</m:t>
                          </m:r>
                        </m:sub>
                        <m:sup>
                          <m:r>
                            <a:rPr lang="en-US" sz="2400" i="1">
                              <a:latin typeface="Cambria Math"/>
                            </a:rPr>
                            <m:t>𝑛</m:t>
                          </m:r>
                        </m:sup>
                        <m:e>
                          <m:sSub>
                            <m:sSubPr>
                              <m:ctrlPr>
                                <a:rPr lang="en-US" sz="2400" i="1">
                                  <a:latin typeface="Cambria Math" panose="02040503050406030204" pitchFamily="18" charset="0"/>
                                </a:rPr>
                              </m:ctrlPr>
                            </m:sSubPr>
                            <m:e>
                              <m:r>
                                <a:rPr lang="en-US" sz="2400" i="1">
                                  <a:latin typeface="Cambria Math"/>
                                </a:rPr>
                                <m:t>𝑦</m:t>
                              </m:r>
                            </m:e>
                            <m:sub>
                              <m:r>
                                <a:rPr lang="en-US" sz="2400" i="1">
                                  <a:latin typeface="Cambria Math"/>
                                </a:rPr>
                                <m:t>𝑖</m:t>
                              </m:r>
                            </m:sub>
                          </m:sSub>
                        </m:e>
                      </m:nary>
                      <m:r>
                        <a:rPr lang="en-US" sz="2400" i="1">
                          <a:latin typeface="Cambria Math"/>
                        </a:rPr>
                        <m:t>−</m:t>
                      </m:r>
                      <m:sSub>
                        <m:sSubPr>
                          <m:ctrlPr>
                            <a:rPr lang="en-US" sz="2400" i="1">
                              <a:latin typeface="Cambria Math" panose="02040503050406030204" pitchFamily="18" charset="0"/>
                            </a:rPr>
                          </m:ctrlPr>
                        </m:sSubPr>
                        <m:e>
                          <m:r>
                            <a:rPr lang="en-US" sz="2400" i="1">
                              <a:latin typeface="Cambria Math"/>
                              <a:ea typeface="Cambria Math"/>
                            </a:rPr>
                            <m:t>𝛽</m:t>
                          </m:r>
                        </m:e>
                        <m:sub>
                          <m:r>
                            <a:rPr lang="en-US" sz="2400" i="1">
                              <a:latin typeface="Cambria Math"/>
                            </a:rPr>
                            <m:t>1</m:t>
                          </m:r>
                        </m:sub>
                      </m:sSub>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𝑛</m:t>
                          </m:r>
                        </m:den>
                      </m:f>
                      <m:nary>
                        <m:naryPr>
                          <m:chr m:val="∑"/>
                          <m:ctrlPr>
                            <a:rPr lang="en-US" sz="2400" i="1">
                              <a:latin typeface="Cambria Math" panose="02040503050406030204" pitchFamily="18" charset="0"/>
                            </a:rPr>
                          </m:ctrlPr>
                        </m:naryPr>
                        <m:sub>
                          <m:r>
                            <m:rPr>
                              <m:brk m:alnAt="23"/>
                            </m:rPr>
                            <a:rPr lang="en-US" sz="2400" i="1">
                              <a:latin typeface="Cambria Math"/>
                            </a:rPr>
                            <m:t>𝑖</m:t>
                          </m:r>
                          <m:r>
                            <a:rPr lang="en-US" sz="2400" i="1">
                              <a:latin typeface="Cambria Math"/>
                            </a:rPr>
                            <m:t>=1</m:t>
                          </m:r>
                        </m:sub>
                        <m:sup>
                          <m:r>
                            <a:rPr lang="en-US" sz="2400" i="1">
                              <a:latin typeface="Cambria Math"/>
                            </a:rPr>
                            <m:t>𝑛</m:t>
                          </m:r>
                        </m:sup>
                        <m:e>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a:rPr>
                                <m:t>𝑖</m:t>
                              </m:r>
                            </m:sub>
                          </m:sSub>
                        </m:e>
                      </m:nary>
                    </m:oMath>
                  </m:oMathPara>
                </a14:m>
                <a:endParaRPr lang="en-US" sz="2400" dirty="0"/>
              </a:p>
              <a:p>
                <a:pPr marL="119062" indent="0">
                  <a:buNone/>
                </a:pPr>
                <a:endParaRPr lang="en-US" sz="2400" i="1" dirty="0">
                  <a:latin typeface="Cambria Math"/>
                </a:endParaRPr>
              </a:p>
              <a:p>
                <a:pPr marL="119062" indent="0">
                  <a:buNone/>
                </a:pPr>
                <a:endParaRPr lang="en-US" sz="2400" i="1" dirty="0">
                  <a:latin typeface="Cambria Math"/>
                </a:endParaRPr>
              </a:p>
              <a:p>
                <a:pPr marL="119062" indent="0">
                  <a:buNone/>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a:ea typeface="Cambria Math"/>
                            </a:rPr>
                            <m:t>𝛽</m:t>
                          </m:r>
                        </m:e>
                        <m:sub>
                          <m:r>
                            <a:rPr lang="en-US" sz="2400" i="1">
                              <a:latin typeface="Cambria Math"/>
                            </a:rPr>
                            <m:t>1</m:t>
                          </m:r>
                        </m:sub>
                      </m:sSub>
                      <m:r>
                        <a:rPr lang="en-US" sz="2400" i="1">
                          <a:latin typeface="Cambria Math"/>
                        </a:rPr>
                        <m:t>=</m:t>
                      </m:r>
                      <m:r>
                        <m:rPr>
                          <m:nor/>
                        </m:rPr>
                        <a:rPr lang="en-US" sz="2400">
                          <a:latin typeface="Cambria Math" panose="02040503050406030204" pitchFamily="18" charset="0"/>
                          <a:ea typeface="Cambria Math" panose="02040503050406030204" pitchFamily="18" charset="0"/>
                        </a:rPr>
                        <m:t>1.38</m:t>
                      </m:r>
                      <m:r>
                        <a:rPr lang="en-US" sz="2400">
                          <a:latin typeface="Cambria Math"/>
                        </a:rPr>
                        <m:t>,</m:t>
                      </m:r>
                      <m:sSub>
                        <m:sSubPr>
                          <m:ctrlPr>
                            <a:rPr lang="en-US" sz="2400" i="1">
                              <a:latin typeface="Cambria Math" panose="02040503050406030204" pitchFamily="18" charset="0"/>
                            </a:rPr>
                          </m:ctrlPr>
                        </m:sSubPr>
                        <m:e>
                          <m:r>
                            <a:rPr lang="en-US" sz="2400" i="1">
                              <a:latin typeface="Cambria Math"/>
                              <a:ea typeface="Cambria Math"/>
                            </a:rPr>
                            <m:t>𝛽</m:t>
                          </m:r>
                        </m:e>
                        <m:sub>
                          <m:r>
                            <a:rPr lang="en-US" sz="2400" i="1">
                              <a:latin typeface="Cambria Math"/>
                            </a:rPr>
                            <m:t>0</m:t>
                          </m:r>
                        </m:sub>
                      </m:sSub>
                      <m:r>
                        <a:rPr lang="en-US" sz="2400" i="1">
                          <a:latin typeface="Cambria Math"/>
                        </a:rPr>
                        <m:t>=</m:t>
                      </m:r>
                      <m:r>
                        <m:rPr>
                          <m:nor/>
                        </m:rPr>
                        <a:rPr lang="en-US" sz="2400">
                          <a:latin typeface="Cambria Math" panose="02040503050406030204" pitchFamily="18" charset="0"/>
                          <a:ea typeface="Cambria Math" panose="02040503050406030204" pitchFamily="18" charset="0"/>
                        </a:rPr>
                        <m:t>1.73</m:t>
                      </m:r>
                    </m:oMath>
                  </m:oMathPara>
                </a14:m>
                <a:endParaRPr lang="en-US" sz="2400" dirty="0">
                  <a:latin typeface="Cambria Math" panose="02040503050406030204" pitchFamily="18" charset="0"/>
                  <a:ea typeface="Cambria Math" panose="02040503050406030204" pitchFamily="18" charset="0"/>
                </a:endParaRPr>
              </a:p>
              <a:p>
                <a:pPr marL="119062" indent="0">
                  <a:buNone/>
                </a:pPr>
                <a14:m>
                  <m:oMath xmlns:m="http://schemas.openxmlformats.org/officeDocument/2006/math">
                    <m:r>
                      <a:rPr lang="en-US" sz="2400" b="0" i="1">
                        <a:latin typeface="Cambria Math"/>
                      </a:rPr>
                      <m:t>𝑓</m:t>
                    </m:r>
                    <m:d>
                      <m:dPr>
                        <m:ctrlPr>
                          <a:rPr lang="en-US" sz="2400" i="1">
                            <a:latin typeface="Cambria Math" panose="02040503050406030204" pitchFamily="18" charset="0"/>
                          </a:rPr>
                        </m:ctrlPr>
                      </m:dPr>
                      <m:e>
                        <m:r>
                          <a:rPr lang="en-US" sz="2400" b="0" i="1">
                            <a:latin typeface="Cambria Math"/>
                          </a:rPr>
                          <m:t>𝑥</m:t>
                        </m:r>
                      </m:e>
                    </m:d>
                    <m:r>
                      <a:rPr lang="en-US" sz="2400" b="0" i="1">
                        <a:latin typeface="Cambria Math"/>
                      </a:rPr>
                      <m:t>= </m:t>
                    </m:r>
                    <m:sSub>
                      <m:sSubPr>
                        <m:ctrlPr>
                          <a:rPr lang="en-US" sz="2400" i="1">
                            <a:latin typeface="Cambria Math" panose="02040503050406030204" pitchFamily="18" charset="0"/>
                          </a:rPr>
                        </m:ctrlPr>
                      </m:sSubPr>
                      <m:e>
                        <m:r>
                          <a:rPr lang="en-US" sz="2400" b="0" i="1">
                            <a:latin typeface="Cambria Math"/>
                            <a:ea typeface="Cambria Math"/>
                          </a:rPr>
                          <m:t>𝛽</m:t>
                        </m:r>
                      </m:e>
                      <m:sub>
                        <m:r>
                          <a:rPr lang="en-US" sz="2400" b="0" i="1">
                            <a:latin typeface="Cambria Math"/>
                          </a:rPr>
                          <m:t>0</m:t>
                        </m:r>
                      </m:sub>
                    </m:sSub>
                    <m:r>
                      <a:rPr lang="en-US" sz="2400" b="0" i="1">
                        <a:latin typeface="Cambria Math"/>
                      </a:rPr>
                      <m:t>+</m:t>
                    </m:r>
                    <m:sSub>
                      <m:sSubPr>
                        <m:ctrlPr>
                          <a:rPr lang="en-US" sz="2400" i="1">
                            <a:latin typeface="Cambria Math" panose="02040503050406030204" pitchFamily="18" charset="0"/>
                          </a:rPr>
                        </m:ctrlPr>
                      </m:sSubPr>
                      <m:e>
                        <m:r>
                          <a:rPr lang="en-US" sz="2400" b="0" i="1">
                            <a:latin typeface="Cambria Math"/>
                            <a:ea typeface="Cambria Math"/>
                          </a:rPr>
                          <m:t>𝛽</m:t>
                        </m:r>
                      </m:e>
                      <m:sub>
                        <m:r>
                          <a:rPr lang="en-US" sz="2400" b="0" i="1">
                            <a:latin typeface="Cambria Math"/>
                          </a:rPr>
                          <m:t>1</m:t>
                        </m:r>
                      </m:sub>
                    </m:sSub>
                    <m:r>
                      <a:rPr lang="en-US" sz="2400" b="0" i="1">
                        <a:latin typeface="Cambria Math"/>
                      </a:rPr>
                      <m:t>𝑥</m:t>
                    </m:r>
                  </m:oMath>
                </a14:m>
                <a:r>
                  <a:rPr lang="en-US" sz="2400" dirty="0"/>
                  <a:t> </a:t>
                </a:r>
              </a:p>
              <a:p>
                <a:pPr marL="119062" indent="0">
                  <a:buNone/>
                </a:pPr>
                <a14:m>
                  <m:oMath xmlns:m="http://schemas.openxmlformats.org/officeDocument/2006/math">
                    <m:r>
                      <a:rPr lang="en-US" sz="2400" i="1">
                        <a:latin typeface="Cambria Math"/>
                      </a:rPr>
                      <m:t>𝑓</m:t>
                    </m:r>
                    <m:d>
                      <m:dPr>
                        <m:ctrlPr>
                          <a:rPr lang="en-US" sz="2400" i="1">
                            <a:latin typeface="Cambria Math" panose="02040503050406030204" pitchFamily="18" charset="0"/>
                          </a:rPr>
                        </m:ctrlPr>
                      </m:dPr>
                      <m:e>
                        <m:r>
                          <a:rPr lang="en-US" sz="2400" i="1">
                            <a:latin typeface="Cambria Math"/>
                          </a:rPr>
                          <m:t>𝑥</m:t>
                        </m:r>
                      </m:e>
                    </m:d>
                  </m:oMath>
                </a14:m>
                <a:r>
                  <a:rPr lang="en-US" sz="2400" dirty="0">
                    <a:latin typeface="Cambria Math" panose="02040503050406030204" pitchFamily="18" charset="0"/>
                    <a:ea typeface="Cambria Math" panose="02040503050406030204" pitchFamily="18" charset="0"/>
                  </a:rPr>
                  <a:t> =</a:t>
                </a:r>
                <a:r>
                  <a:rPr lang="en-US" sz="2400" dirty="0"/>
                  <a:t> </a:t>
                </a:r>
                <a14:m>
                  <m:oMath xmlns:m="http://schemas.openxmlformats.org/officeDocument/2006/math">
                    <m:r>
                      <a:rPr lang="en-US" sz="2400" b="0" i="1">
                        <a:latin typeface="Cambria Math"/>
                      </a:rPr>
                      <m:t> </m:t>
                    </m:r>
                    <m:r>
                      <a:rPr lang="en-US" sz="2400" b="0" i="1" smtClean="0">
                        <a:latin typeface="Cambria Math"/>
                      </a:rPr>
                      <m:t>1.73</m:t>
                    </m:r>
                    <m:r>
                      <a:rPr lang="en-US" sz="2400" b="0" i="1">
                        <a:latin typeface="Cambria Math"/>
                      </a:rPr>
                      <m:t>+</m:t>
                    </m:r>
                    <m:r>
                      <a:rPr lang="en-US" sz="2400" b="0" i="1" smtClean="0">
                        <a:latin typeface="Cambria Math"/>
                      </a:rPr>
                      <m:t>1.38</m:t>
                    </m:r>
                    <m:r>
                      <a:rPr lang="en-US" sz="2400" b="0" i="1">
                        <a:latin typeface="Cambria Math"/>
                      </a:rPr>
                      <m:t>𝑥</m:t>
                    </m:r>
                  </m:oMath>
                </a14:m>
                <a:r>
                  <a:rPr lang="en-US" sz="2400" dirty="0"/>
                  <a:t> </a:t>
                </a:r>
              </a:p>
              <a:p>
                <a:pPr marL="119062" indent="0">
                  <a:buNone/>
                </a:pPr>
                <a:endParaRPr lang="en-US" sz="2400" b="1" i="1" dirty="0">
                  <a:latin typeface="Cambria Math"/>
                </a:endParaRPr>
              </a:p>
              <a:p>
                <a:pPr marL="119062" indent="0">
                  <a:buNone/>
                </a:pPr>
                <a:endParaRPr lang="en-US" sz="2400" i="1" dirty="0">
                  <a:solidFill>
                    <a:srgbClr val="FF0000"/>
                  </a:solidFill>
                </a:endParaRPr>
              </a:p>
              <a:p>
                <a:pPr marL="119062" indent="0">
                  <a:buNone/>
                </a:pPr>
                <a:endParaRPr lang="en-US" sz="2400" b="1" dirty="0"/>
              </a:p>
              <a:p>
                <a:pPr marL="119062" indent="0">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666999" y="1384300"/>
                <a:ext cx="9209317" cy="4755242"/>
              </a:xfrm>
              <a:blipFill rotWithShape="1">
                <a:blip r:embed="rId2"/>
                <a:stretch>
                  <a:fillRect l="-265" t="-12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p:cNvSpPr>
            <a:spLocks noGrp="1"/>
          </p:cNvSpPr>
          <p:nvPr>
            <p:ph type="ftr" sz="quarter" idx="11"/>
          </p:nvPr>
        </p:nvSpPr>
        <p:spPr/>
        <p:txBody>
          <a:bodyPr/>
          <a:lstStyle/>
          <a:p>
            <a:r>
              <a:rPr lang="en-US"/>
              <a:t>CU6051NI Artificial Intelligence</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41</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092455478"/>
              </p:ext>
            </p:extLst>
          </p:nvPr>
        </p:nvGraphicFramePr>
        <p:xfrm>
          <a:off x="609600" y="1329266"/>
          <a:ext cx="1723807" cy="4358640"/>
        </p:xfrm>
        <a:graphic>
          <a:graphicData uri="http://schemas.openxmlformats.org/drawingml/2006/table">
            <a:tbl>
              <a:tblPr firstRow="1" bandRow="1">
                <a:tableStyleId>{16D9F66E-5EB9-4882-86FB-DCBF35E3C3E4}</a:tableStyleId>
              </a:tblPr>
              <a:tblGrid>
                <a:gridCol w="774700">
                  <a:extLst>
                    <a:ext uri="{9D8B030D-6E8A-4147-A177-3AD203B41FA5}">
                      <a16:colId xmlns:a16="http://schemas.microsoft.com/office/drawing/2014/main" val="20000"/>
                    </a:ext>
                  </a:extLst>
                </a:gridCol>
                <a:gridCol w="949107">
                  <a:extLst>
                    <a:ext uri="{9D8B030D-6E8A-4147-A177-3AD203B41FA5}">
                      <a16:colId xmlns:a16="http://schemas.microsoft.com/office/drawing/2014/main" val="20001"/>
                    </a:ext>
                  </a:extLst>
                </a:gridCol>
              </a:tblGrid>
              <a:tr h="370840">
                <a:tc>
                  <a:txBody>
                    <a:bodyPr/>
                    <a:lstStyle/>
                    <a:p>
                      <a:r>
                        <a:rPr lang="en-US" sz="2000" dirty="0"/>
                        <a:t>X</a:t>
                      </a:r>
                    </a:p>
                  </a:txBody>
                  <a:tcPr/>
                </a:tc>
                <a:tc>
                  <a:txBody>
                    <a:bodyPr/>
                    <a:lstStyle/>
                    <a:p>
                      <a:r>
                        <a:rPr lang="en-US" sz="2000" dirty="0"/>
                        <a:t>Y</a:t>
                      </a:r>
                    </a:p>
                  </a:txBody>
                  <a:tcPr/>
                </a:tc>
                <a:extLst>
                  <a:ext uri="{0D108BD9-81ED-4DB2-BD59-A6C34878D82A}">
                    <a16:rowId xmlns:a16="http://schemas.microsoft.com/office/drawing/2014/main" val="10000"/>
                  </a:ext>
                </a:extLst>
              </a:tr>
              <a:tr h="370840">
                <a:tc>
                  <a:txBody>
                    <a:bodyPr/>
                    <a:lstStyle/>
                    <a:p>
                      <a:r>
                        <a:rPr lang="en-US" sz="2000" dirty="0"/>
                        <a:t>1</a:t>
                      </a:r>
                      <a:endParaRPr lang="en-US" sz="2000" dirty="0">
                        <a:solidFill>
                          <a:schemeClr val="tx1">
                            <a:lumMod val="75000"/>
                            <a:lumOff val="25000"/>
                          </a:schemeClr>
                        </a:solidFill>
                      </a:endParaRPr>
                    </a:p>
                  </a:txBody>
                  <a:tcPr/>
                </a:tc>
                <a:tc>
                  <a:txBody>
                    <a:bodyPr/>
                    <a:lstStyle/>
                    <a:p>
                      <a:r>
                        <a:rPr lang="en-US" sz="2000" dirty="0"/>
                        <a:t>2.5</a:t>
                      </a:r>
                    </a:p>
                  </a:txBody>
                  <a:tcPr/>
                </a:tc>
                <a:extLst>
                  <a:ext uri="{0D108BD9-81ED-4DB2-BD59-A6C34878D82A}">
                    <a16:rowId xmlns:a16="http://schemas.microsoft.com/office/drawing/2014/main" val="10001"/>
                  </a:ext>
                </a:extLst>
              </a:tr>
              <a:tr h="370840">
                <a:tc>
                  <a:txBody>
                    <a:bodyPr/>
                    <a:lstStyle/>
                    <a:p>
                      <a:r>
                        <a:rPr lang="en-US" sz="2000" dirty="0"/>
                        <a:t>2</a:t>
                      </a:r>
                      <a:endParaRPr lang="en-US" sz="2000" dirty="0">
                        <a:solidFill>
                          <a:schemeClr val="tx1">
                            <a:lumMod val="75000"/>
                            <a:lumOff val="25000"/>
                          </a:schemeClr>
                        </a:solidFill>
                      </a:endParaRPr>
                    </a:p>
                  </a:txBody>
                  <a:tcPr/>
                </a:tc>
                <a:tc>
                  <a:txBody>
                    <a:bodyPr/>
                    <a:lstStyle/>
                    <a:p>
                      <a:r>
                        <a:rPr lang="en-US" sz="2000" dirty="0"/>
                        <a:t>3</a:t>
                      </a:r>
                    </a:p>
                  </a:txBody>
                  <a:tcPr/>
                </a:tc>
                <a:extLst>
                  <a:ext uri="{0D108BD9-81ED-4DB2-BD59-A6C34878D82A}">
                    <a16:rowId xmlns:a16="http://schemas.microsoft.com/office/drawing/2014/main" val="10002"/>
                  </a:ext>
                </a:extLst>
              </a:tr>
              <a:tr h="370840">
                <a:tc>
                  <a:txBody>
                    <a:bodyPr/>
                    <a:lstStyle/>
                    <a:p>
                      <a:r>
                        <a:rPr lang="en-US" sz="2000" dirty="0"/>
                        <a:t>3</a:t>
                      </a:r>
                      <a:endParaRPr lang="en-US" sz="2000" dirty="0">
                        <a:solidFill>
                          <a:schemeClr val="tx1">
                            <a:lumMod val="75000"/>
                            <a:lumOff val="25000"/>
                          </a:schemeClr>
                        </a:solidFill>
                      </a:endParaRPr>
                    </a:p>
                  </a:txBody>
                  <a:tcPr/>
                </a:tc>
                <a:tc>
                  <a:txBody>
                    <a:bodyPr/>
                    <a:lstStyle/>
                    <a:p>
                      <a:r>
                        <a:rPr lang="en-US" sz="2000" dirty="0"/>
                        <a:t>5.5</a:t>
                      </a:r>
                    </a:p>
                  </a:txBody>
                  <a:tcPr/>
                </a:tc>
                <a:extLst>
                  <a:ext uri="{0D108BD9-81ED-4DB2-BD59-A6C34878D82A}">
                    <a16:rowId xmlns:a16="http://schemas.microsoft.com/office/drawing/2014/main" val="10003"/>
                  </a:ext>
                </a:extLst>
              </a:tr>
              <a:tr h="370840">
                <a:tc>
                  <a:txBody>
                    <a:bodyPr/>
                    <a:lstStyle/>
                    <a:p>
                      <a:r>
                        <a:rPr lang="en-US" sz="2000" dirty="0"/>
                        <a:t>4</a:t>
                      </a:r>
                      <a:endParaRPr lang="en-US" sz="2000" dirty="0">
                        <a:solidFill>
                          <a:schemeClr val="tx1">
                            <a:lumMod val="75000"/>
                            <a:lumOff val="25000"/>
                          </a:schemeClr>
                        </a:solidFill>
                      </a:endParaRPr>
                    </a:p>
                  </a:txBody>
                  <a:tcPr/>
                </a:tc>
                <a:tc>
                  <a:txBody>
                    <a:bodyPr/>
                    <a:lstStyle/>
                    <a:p>
                      <a:r>
                        <a:rPr lang="en-US" sz="2000" dirty="0"/>
                        <a:t>9</a:t>
                      </a:r>
                    </a:p>
                  </a:txBody>
                  <a:tcPr/>
                </a:tc>
                <a:extLst>
                  <a:ext uri="{0D108BD9-81ED-4DB2-BD59-A6C34878D82A}">
                    <a16:rowId xmlns:a16="http://schemas.microsoft.com/office/drawing/2014/main" val="10004"/>
                  </a:ext>
                </a:extLst>
              </a:tr>
              <a:tr h="370840">
                <a:tc>
                  <a:txBody>
                    <a:bodyPr/>
                    <a:lstStyle/>
                    <a:p>
                      <a:r>
                        <a:rPr lang="en-US" sz="2000" dirty="0"/>
                        <a:t>5</a:t>
                      </a:r>
                      <a:endParaRPr lang="en-US" sz="2000" dirty="0">
                        <a:solidFill>
                          <a:schemeClr val="tx1">
                            <a:lumMod val="75000"/>
                            <a:lumOff val="25000"/>
                          </a:schemeClr>
                        </a:solidFill>
                      </a:endParaRPr>
                    </a:p>
                  </a:txBody>
                  <a:tcPr/>
                </a:tc>
                <a:tc>
                  <a:txBody>
                    <a:bodyPr/>
                    <a:lstStyle/>
                    <a:p>
                      <a:r>
                        <a:rPr lang="en-US" sz="2000" dirty="0"/>
                        <a:t>10.5</a:t>
                      </a:r>
                    </a:p>
                  </a:txBody>
                  <a:tcPr/>
                </a:tc>
                <a:extLst>
                  <a:ext uri="{0D108BD9-81ED-4DB2-BD59-A6C34878D82A}">
                    <a16:rowId xmlns:a16="http://schemas.microsoft.com/office/drawing/2014/main" val="10005"/>
                  </a:ext>
                </a:extLst>
              </a:tr>
              <a:tr h="370840">
                <a:tc>
                  <a:txBody>
                    <a:bodyPr/>
                    <a:lstStyle/>
                    <a:p>
                      <a:r>
                        <a:rPr lang="en-US" sz="2000" dirty="0"/>
                        <a:t>6</a:t>
                      </a:r>
                      <a:endParaRPr lang="en-US" sz="2000" dirty="0">
                        <a:solidFill>
                          <a:schemeClr val="tx1">
                            <a:lumMod val="75000"/>
                            <a:lumOff val="25000"/>
                          </a:schemeClr>
                        </a:solidFill>
                      </a:endParaRPr>
                    </a:p>
                  </a:txBody>
                  <a:tcPr/>
                </a:tc>
                <a:tc>
                  <a:txBody>
                    <a:bodyPr/>
                    <a:lstStyle/>
                    <a:p>
                      <a:r>
                        <a:rPr lang="en-US" sz="2000" dirty="0"/>
                        <a:t>11</a:t>
                      </a:r>
                    </a:p>
                  </a:txBody>
                  <a:tcPr/>
                </a:tc>
                <a:extLst>
                  <a:ext uri="{0D108BD9-81ED-4DB2-BD59-A6C34878D82A}">
                    <a16:rowId xmlns:a16="http://schemas.microsoft.com/office/drawing/2014/main" val="10006"/>
                  </a:ext>
                </a:extLst>
              </a:tr>
              <a:tr h="370840">
                <a:tc>
                  <a:txBody>
                    <a:bodyPr/>
                    <a:lstStyle/>
                    <a:p>
                      <a:r>
                        <a:rPr lang="en-US" sz="2000" dirty="0"/>
                        <a:t>7</a:t>
                      </a:r>
                      <a:endParaRPr lang="en-US" sz="2000" dirty="0">
                        <a:solidFill>
                          <a:schemeClr val="tx1">
                            <a:lumMod val="75000"/>
                            <a:lumOff val="25000"/>
                          </a:schemeClr>
                        </a:solidFill>
                      </a:endParaRPr>
                    </a:p>
                  </a:txBody>
                  <a:tcPr/>
                </a:tc>
                <a:tc>
                  <a:txBody>
                    <a:bodyPr/>
                    <a:lstStyle/>
                    <a:p>
                      <a:r>
                        <a:rPr lang="en-US" sz="2000" dirty="0"/>
                        <a:t>10.5</a:t>
                      </a:r>
                    </a:p>
                  </a:txBody>
                  <a:tcPr/>
                </a:tc>
                <a:extLst>
                  <a:ext uri="{0D108BD9-81ED-4DB2-BD59-A6C34878D82A}">
                    <a16:rowId xmlns:a16="http://schemas.microsoft.com/office/drawing/2014/main" val="10007"/>
                  </a:ext>
                </a:extLst>
              </a:tr>
              <a:tr h="370840">
                <a:tc>
                  <a:txBody>
                    <a:bodyPr/>
                    <a:lstStyle/>
                    <a:p>
                      <a:r>
                        <a:rPr lang="en-US" sz="2000" dirty="0"/>
                        <a:t>8</a:t>
                      </a:r>
                      <a:endParaRPr lang="en-US" sz="2000" dirty="0">
                        <a:solidFill>
                          <a:schemeClr val="tx1">
                            <a:lumMod val="75000"/>
                            <a:lumOff val="25000"/>
                          </a:schemeClr>
                        </a:solidFill>
                      </a:endParaRPr>
                    </a:p>
                  </a:txBody>
                  <a:tcPr/>
                </a:tc>
                <a:tc>
                  <a:txBody>
                    <a:bodyPr/>
                    <a:lstStyle/>
                    <a:p>
                      <a:r>
                        <a:rPr lang="en-US" sz="2000" dirty="0"/>
                        <a:t>13</a:t>
                      </a:r>
                    </a:p>
                  </a:txBody>
                  <a:tcPr/>
                </a:tc>
                <a:extLst>
                  <a:ext uri="{0D108BD9-81ED-4DB2-BD59-A6C34878D82A}">
                    <a16:rowId xmlns:a16="http://schemas.microsoft.com/office/drawing/2014/main" val="10008"/>
                  </a:ext>
                </a:extLst>
              </a:tr>
              <a:tr h="370840">
                <a:tc>
                  <a:txBody>
                    <a:bodyPr/>
                    <a:lstStyle/>
                    <a:p>
                      <a:r>
                        <a:rPr lang="en-US" sz="2000" dirty="0"/>
                        <a:t>9</a:t>
                      </a:r>
                      <a:endParaRPr lang="en-US" sz="2000" dirty="0">
                        <a:solidFill>
                          <a:schemeClr val="tx1">
                            <a:lumMod val="75000"/>
                            <a:lumOff val="25000"/>
                          </a:schemeClr>
                        </a:solidFill>
                      </a:endParaRPr>
                    </a:p>
                  </a:txBody>
                  <a:tcPr/>
                </a:tc>
                <a:tc>
                  <a:txBody>
                    <a:bodyPr/>
                    <a:lstStyle/>
                    <a:p>
                      <a:r>
                        <a:rPr lang="en-US" sz="2000" dirty="0"/>
                        <a:t>13.5</a:t>
                      </a:r>
                    </a:p>
                  </a:txBody>
                  <a:tcPr/>
                </a:tc>
                <a:extLst>
                  <a:ext uri="{0D108BD9-81ED-4DB2-BD59-A6C34878D82A}">
                    <a16:rowId xmlns:a16="http://schemas.microsoft.com/office/drawing/2014/main" val="10009"/>
                  </a:ext>
                </a:extLst>
              </a:tr>
              <a:tr h="370840">
                <a:tc>
                  <a:txBody>
                    <a:bodyPr/>
                    <a:lstStyle/>
                    <a:p>
                      <a:r>
                        <a:rPr lang="en-US" sz="2000" dirty="0"/>
                        <a:t>10</a:t>
                      </a:r>
                      <a:endParaRPr lang="en-US" sz="2000" dirty="0">
                        <a:solidFill>
                          <a:schemeClr val="tx1">
                            <a:lumMod val="75000"/>
                            <a:lumOff val="25000"/>
                          </a:schemeClr>
                        </a:solidFill>
                      </a:endParaRPr>
                    </a:p>
                  </a:txBody>
                  <a:tcPr/>
                </a:tc>
                <a:tc>
                  <a:txBody>
                    <a:bodyPr/>
                    <a:lstStyle/>
                    <a:p>
                      <a:r>
                        <a:rPr lang="en-US" sz="2000" dirty="0"/>
                        <a:t>15</a:t>
                      </a:r>
                    </a:p>
                  </a:txBody>
                  <a:tcPr/>
                </a:tc>
                <a:extLst>
                  <a:ext uri="{0D108BD9-81ED-4DB2-BD59-A6C34878D82A}">
                    <a16:rowId xmlns:a16="http://schemas.microsoft.com/office/drawing/2014/main" val="10010"/>
                  </a:ext>
                </a:extLst>
              </a:tr>
            </a:tbl>
          </a:graphicData>
        </a:graphic>
      </p:graphicFrame>
      <p:grpSp>
        <p:nvGrpSpPr>
          <p:cNvPr id="10" name="Group 9"/>
          <p:cNvGrpSpPr/>
          <p:nvPr/>
        </p:nvGrpSpPr>
        <p:grpSpPr>
          <a:xfrm>
            <a:off x="6438900" y="3517900"/>
            <a:ext cx="4711700" cy="1569660"/>
            <a:chOff x="6438900" y="3517900"/>
            <a:chExt cx="4711700" cy="1569660"/>
          </a:xfrm>
        </p:grpSpPr>
        <mc:AlternateContent xmlns:mc="http://schemas.openxmlformats.org/markup-compatibility/2006" xmlns:a14="http://schemas.microsoft.com/office/drawing/2010/main">
          <mc:Choice Requires="a14">
            <p:sp>
              <p:nvSpPr>
                <p:cNvPr id="8" name="TextBox 7"/>
                <p:cNvSpPr txBox="1"/>
                <p:nvPr/>
              </p:nvSpPr>
              <p:spPr>
                <a:xfrm>
                  <a:off x="8140700" y="3517900"/>
                  <a:ext cx="3009900" cy="1569660"/>
                </a:xfrm>
                <a:prstGeom prst="rect">
                  <a:avLst/>
                </a:prstGeom>
                <a:noFill/>
              </p:spPr>
              <p:txBody>
                <a:bodyPr wrap="square" rtlCol="0">
                  <a:spAutoFit/>
                </a:bodyPr>
                <a:lstStyle/>
                <a:p>
                  <a:pPr marL="119062" indent="0">
                    <a:buNone/>
                  </a:pPr>
                  <a14:m>
                    <m:oMathPara xmlns:m="http://schemas.openxmlformats.org/officeDocument/2006/math">
                      <m:oMathParaPr>
                        <m:jc m:val="left"/>
                      </m:oMathParaPr>
                      <m:oMath xmlns:m="http://schemas.openxmlformats.org/officeDocument/2006/math">
                        <m:r>
                          <a:rPr lang="en-US" sz="2400" i="1" smtClean="0">
                            <a:solidFill>
                              <a:schemeClr val="tx1">
                                <a:lumMod val="75000"/>
                                <a:lumOff val="25000"/>
                              </a:schemeClr>
                            </a:solidFill>
                            <a:latin typeface="Cambria Math"/>
                          </a:rPr>
                          <m:t>𝑦</m:t>
                        </m:r>
                        <m:r>
                          <a:rPr lang="en-US" sz="2400" i="1" smtClean="0">
                            <a:solidFill>
                              <a:schemeClr val="tx1">
                                <a:lumMod val="75000"/>
                                <a:lumOff val="25000"/>
                              </a:schemeClr>
                            </a:solidFill>
                            <a:latin typeface="Cambria Math"/>
                          </a:rPr>
                          <m:t>=</m:t>
                        </m:r>
                        <m:r>
                          <a:rPr lang="en-US" sz="2400" i="1" smtClean="0">
                            <a:solidFill>
                              <a:schemeClr val="tx1">
                                <a:lumMod val="75000"/>
                                <a:lumOff val="25000"/>
                              </a:schemeClr>
                            </a:solidFill>
                            <a:latin typeface="Cambria Math"/>
                          </a:rPr>
                          <m:t>𝑚𝑥</m:t>
                        </m:r>
                        <m:r>
                          <a:rPr lang="en-US" sz="2400" i="1" smtClean="0">
                            <a:solidFill>
                              <a:schemeClr val="tx1">
                                <a:lumMod val="75000"/>
                                <a:lumOff val="25000"/>
                              </a:schemeClr>
                            </a:solidFill>
                            <a:latin typeface="Cambria Math"/>
                          </a:rPr>
                          <m:t>+</m:t>
                        </m:r>
                        <m:r>
                          <a:rPr lang="en-US" sz="2400" i="1" smtClean="0">
                            <a:solidFill>
                              <a:schemeClr val="tx1">
                                <a:lumMod val="75000"/>
                                <a:lumOff val="25000"/>
                              </a:schemeClr>
                            </a:solidFill>
                            <a:latin typeface="Cambria Math"/>
                          </a:rPr>
                          <m:t>𝑐</m:t>
                        </m:r>
                        <m:r>
                          <a:rPr lang="en-US" sz="2400" i="1" smtClean="0">
                            <a:solidFill>
                              <a:schemeClr val="tx1">
                                <a:lumMod val="75000"/>
                                <a:lumOff val="25000"/>
                              </a:schemeClr>
                            </a:solidFill>
                            <a:latin typeface="Cambria Math"/>
                          </a:rPr>
                          <m:t>, </m:t>
                        </m:r>
                      </m:oMath>
                    </m:oMathPara>
                  </a14:m>
                  <a:endParaRPr lang="en-US" sz="2400" i="1" dirty="0">
                    <a:solidFill>
                      <a:schemeClr val="tx1">
                        <a:lumMod val="75000"/>
                        <a:lumOff val="25000"/>
                      </a:schemeClr>
                    </a:solidFill>
                    <a:latin typeface="Cambria Math"/>
                  </a:endParaRPr>
                </a:p>
                <a:p>
                  <a:pPr marL="119062" indent="0">
                    <a:buNone/>
                  </a:pPr>
                  <a14:m>
                    <m:oMathPara xmlns:m="http://schemas.openxmlformats.org/officeDocument/2006/math">
                      <m:oMathParaPr>
                        <m:jc m:val="left"/>
                      </m:oMathParaPr>
                      <m:oMath xmlns:m="http://schemas.openxmlformats.org/officeDocument/2006/math">
                        <m:sSub>
                          <m:sSubPr>
                            <m:ctrlPr>
                              <a:rPr lang="en-US" sz="2400" i="1">
                                <a:solidFill>
                                  <a:schemeClr val="tx1">
                                    <a:lumMod val="75000"/>
                                    <a:lumOff val="25000"/>
                                  </a:schemeClr>
                                </a:solidFill>
                                <a:latin typeface="Cambria Math" panose="02040503050406030204" pitchFamily="18" charset="0"/>
                              </a:rPr>
                            </m:ctrlPr>
                          </m:sSubPr>
                          <m:e>
                            <m:r>
                              <a:rPr lang="en-US" sz="2400" i="1">
                                <a:solidFill>
                                  <a:schemeClr val="tx1">
                                    <a:lumMod val="75000"/>
                                    <a:lumOff val="25000"/>
                                  </a:schemeClr>
                                </a:solidFill>
                                <a:latin typeface="Cambria Math"/>
                              </a:rPr>
                              <m:t>𝑐</m:t>
                            </m:r>
                            <m:r>
                              <a:rPr lang="en-US" sz="2400" i="1">
                                <a:solidFill>
                                  <a:schemeClr val="tx1">
                                    <a:lumMod val="75000"/>
                                    <a:lumOff val="25000"/>
                                  </a:schemeClr>
                                </a:solidFill>
                                <a:latin typeface="Cambria Math"/>
                              </a:rPr>
                              <m:t>= </m:t>
                            </m:r>
                            <m:r>
                              <a:rPr lang="en-US" sz="2400" i="1">
                                <a:solidFill>
                                  <a:schemeClr val="tx1">
                                    <a:lumMod val="75000"/>
                                    <a:lumOff val="25000"/>
                                  </a:schemeClr>
                                </a:solidFill>
                                <a:latin typeface="Cambria Math"/>
                                <a:ea typeface="Cambria Math"/>
                              </a:rPr>
                              <m:t>𝛽</m:t>
                            </m:r>
                          </m:e>
                          <m:sub>
                            <m:r>
                              <a:rPr lang="en-US" sz="2400" i="1">
                                <a:solidFill>
                                  <a:schemeClr val="tx1">
                                    <a:lumMod val="75000"/>
                                    <a:lumOff val="25000"/>
                                  </a:schemeClr>
                                </a:solidFill>
                                <a:latin typeface="Cambria Math"/>
                              </a:rPr>
                              <m:t>0</m:t>
                            </m:r>
                          </m:sub>
                        </m:sSub>
                        <m:r>
                          <a:rPr lang="en-US" sz="2400" i="1">
                            <a:solidFill>
                              <a:schemeClr val="tx1">
                                <a:lumMod val="75000"/>
                                <a:lumOff val="25000"/>
                              </a:schemeClr>
                            </a:solidFill>
                            <a:latin typeface="Cambria Math"/>
                          </a:rPr>
                          <m:t>,</m:t>
                        </m:r>
                        <m:r>
                          <a:rPr lang="en-US" sz="2400" i="1">
                            <a:solidFill>
                              <a:schemeClr val="tx1">
                                <a:lumMod val="75000"/>
                                <a:lumOff val="25000"/>
                              </a:schemeClr>
                            </a:solidFill>
                            <a:latin typeface="Cambria Math"/>
                          </a:rPr>
                          <m:t>𝑚</m:t>
                        </m:r>
                        <m:r>
                          <a:rPr lang="en-US" sz="2400" i="1">
                            <a:solidFill>
                              <a:schemeClr val="tx1">
                                <a:lumMod val="75000"/>
                                <a:lumOff val="25000"/>
                              </a:schemeClr>
                            </a:solidFill>
                            <a:latin typeface="Cambria Math"/>
                          </a:rPr>
                          <m:t>= </m:t>
                        </m:r>
                        <m:sSub>
                          <m:sSubPr>
                            <m:ctrlPr>
                              <a:rPr lang="en-US" sz="2400" i="1">
                                <a:solidFill>
                                  <a:schemeClr val="tx1">
                                    <a:lumMod val="75000"/>
                                    <a:lumOff val="25000"/>
                                  </a:schemeClr>
                                </a:solidFill>
                                <a:latin typeface="Cambria Math" panose="02040503050406030204" pitchFamily="18" charset="0"/>
                              </a:rPr>
                            </m:ctrlPr>
                          </m:sSubPr>
                          <m:e>
                            <m:r>
                              <a:rPr lang="en-US" sz="2400" i="1">
                                <a:solidFill>
                                  <a:schemeClr val="tx1">
                                    <a:lumMod val="75000"/>
                                    <a:lumOff val="25000"/>
                                  </a:schemeClr>
                                </a:solidFill>
                                <a:latin typeface="Cambria Math"/>
                                <a:ea typeface="Cambria Math"/>
                              </a:rPr>
                              <m:t>𝛽</m:t>
                            </m:r>
                          </m:e>
                          <m:sub>
                            <m:r>
                              <a:rPr lang="en-US" sz="2400" i="1">
                                <a:solidFill>
                                  <a:schemeClr val="tx1">
                                    <a:lumMod val="75000"/>
                                    <a:lumOff val="25000"/>
                                  </a:schemeClr>
                                </a:solidFill>
                                <a:latin typeface="Cambria Math"/>
                              </a:rPr>
                              <m:t>1</m:t>
                            </m:r>
                          </m:sub>
                        </m:sSub>
                      </m:oMath>
                    </m:oMathPara>
                  </a14:m>
                  <a:endParaRPr lang="en-US" sz="2400" i="1" dirty="0">
                    <a:solidFill>
                      <a:schemeClr val="tx1">
                        <a:lumMod val="75000"/>
                        <a:lumOff val="25000"/>
                      </a:schemeClr>
                    </a:solidFill>
                  </a:endParaRPr>
                </a:p>
                <a:p>
                  <a:pPr marL="119062" indent="0">
                    <a:buNone/>
                  </a:pPr>
                  <a14:m>
                    <m:oMathPara xmlns:m="http://schemas.openxmlformats.org/officeDocument/2006/math">
                      <m:oMathParaPr>
                        <m:jc m:val="left"/>
                      </m:oMathParaPr>
                      <m:oMath xmlns:m="http://schemas.openxmlformats.org/officeDocument/2006/math">
                        <m:r>
                          <a:rPr lang="en-US" sz="2400" i="1">
                            <a:solidFill>
                              <a:schemeClr val="tx1">
                                <a:lumMod val="75000"/>
                                <a:lumOff val="25000"/>
                              </a:schemeClr>
                            </a:solidFill>
                            <a:latin typeface="Cambria Math"/>
                          </a:rPr>
                          <m:t>𝑦</m:t>
                        </m:r>
                        <m:r>
                          <a:rPr lang="en-US" sz="2400" i="1">
                            <a:solidFill>
                              <a:schemeClr val="tx1">
                                <a:lumMod val="75000"/>
                                <a:lumOff val="25000"/>
                              </a:schemeClr>
                            </a:solidFill>
                            <a:latin typeface="Cambria Math"/>
                          </a:rPr>
                          <m:t>=1.38</m:t>
                        </m:r>
                        <m:r>
                          <a:rPr lang="en-US" sz="2400" i="1">
                            <a:solidFill>
                              <a:schemeClr val="tx1">
                                <a:lumMod val="75000"/>
                                <a:lumOff val="25000"/>
                              </a:schemeClr>
                            </a:solidFill>
                            <a:latin typeface="Cambria Math"/>
                          </a:rPr>
                          <m:t>𝑥</m:t>
                        </m:r>
                        <m:r>
                          <a:rPr lang="en-US" sz="2400" i="1">
                            <a:solidFill>
                              <a:schemeClr val="tx1">
                                <a:lumMod val="75000"/>
                                <a:lumOff val="25000"/>
                              </a:schemeClr>
                            </a:solidFill>
                            <a:latin typeface="Cambria Math"/>
                          </a:rPr>
                          <m:t>+1.73</m:t>
                        </m:r>
                      </m:oMath>
                    </m:oMathPara>
                  </a14:m>
                  <a:endParaRPr lang="en-US" sz="2400" i="1" dirty="0">
                    <a:solidFill>
                      <a:schemeClr val="tx1">
                        <a:lumMod val="75000"/>
                        <a:lumOff val="25000"/>
                      </a:schemeClr>
                    </a:solidFill>
                  </a:endParaRPr>
                </a:p>
                <a:p>
                  <a:endParaRPr lang="en-US" sz="2400" dirty="0">
                    <a:solidFill>
                      <a:schemeClr val="tx1">
                        <a:lumMod val="75000"/>
                        <a:lumOff val="25000"/>
                      </a:schemeClr>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8140700" y="3517900"/>
                  <a:ext cx="3009900" cy="1569660"/>
                </a:xfrm>
                <a:prstGeom prst="rect">
                  <a:avLst/>
                </a:prstGeom>
                <a:blipFill rotWithShape="1">
                  <a:blip r:embed="rId3"/>
                  <a:stretch>
                    <a:fillRect/>
                  </a:stretch>
                </a:blipFill>
              </p:spPr>
              <p:txBody>
                <a:bodyPr/>
                <a:lstStyle/>
                <a:p>
                  <a:r>
                    <a:rPr lang="en-US">
                      <a:noFill/>
                    </a:rPr>
                    <a:t> </a:t>
                  </a:r>
                </a:p>
              </p:txBody>
            </p:sp>
          </mc:Fallback>
        </mc:AlternateContent>
        <p:sp>
          <p:nvSpPr>
            <p:cNvPr id="9" name="Right Arrow 8"/>
            <p:cNvSpPr/>
            <p:nvPr/>
          </p:nvSpPr>
          <p:spPr>
            <a:xfrm>
              <a:off x="6438900" y="3878490"/>
              <a:ext cx="1104900" cy="673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3551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example</a:t>
            </a:r>
          </a:p>
        </p:txBody>
      </p:sp>
      <p:sp>
        <p:nvSpPr>
          <p:cNvPr id="4" name="Date Placeholder 3"/>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p:cNvSpPr>
            <a:spLocks noGrp="1"/>
          </p:cNvSpPr>
          <p:nvPr>
            <p:ph type="ftr" sz="quarter" idx="11"/>
          </p:nvPr>
        </p:nvSpPr>
        <p:spPr/>
        <p:txBody>
          <a:bodyPr/>
          <a:lstStyle/>
          <a:p>
            <a:r>
              <a:rPr lang="en-US"/>
              <a:t>CU6051NI Artificial Intelligence</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42</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899933174"/>
              </p:ext>
            </p:extLst>
          </p:nvPr>
        </p:nvGraphicFramePr>
        <p:xfrm>
          <a:off x="609600" y="1329266"/>
          <a:ext cx="1723807" cy="4358640"/>
        </p:xfrm>
        <a:graphic>
          <a:graphicData uri="http://schemas.openxmlformats.org/drawingml/2006/table">
            <a:tbl>
              <a:tblPr firstRow="1" bandRow="1">
                <a:tableStyleId>{16D9F66E-5EB9-4882-86FB-DCBF35E3C3E4}</a:tableStyleId>
              </a:tblPr>
              <a:tblGrid>
                <a:gridCol w="774700">
                  <a:extLst>
                    <a:ext uri="{9D8B030D-6E8A-4147-A177-3AD203B41FA5}">
                      <a16:colId xmlns:a16="http://schemas.microsoft.com/office/drawing/2014/main" val="20000"/>
                    </a:ext>
                  </a:extLst>
                </a:gridCol>
                <a:gridCol w="949107">
                  <a:extLst>
                    <a:ext uri="{9D8B030D-6E8A-4147-A177-3AD203B41FA5}">
                      <a16:colId xmlns:a16="http://schemas.microsoft.com/office/drawing/2014/main" val="20001"/>
                    </a:ext>
                  </a:extLst>
                </a:gridCol>
              </a:tblGrid>
              <a:tr h="370840">
                <a:tc>
                  <a:txBody>
                    <a:bodyPr/>
                    <a:lstStyle/>
                    <a:p>
                      <a:r>
                        <a:rPr lang="en-US" sz="2000" dirty="0"/>
                        <a:t>X</a:t>
                      </a:r>
                    </a:p>
                  </a:txBody>
                  <a:tcPr/>
                </a:tc>
                <a:tc>
                  <a:txBody>
                    <a:bodyPr/>
                    <a:lstStyle/>
                    <a:p>
                      <a:r>
                        <a:rPr lang="en-US" sz="2000" dirty="0"/>
                        <a:t>Y</a:t>
                      </a:r>
                    </a:p>
                  </a:txBody>
                  <a:tcPr/>
                </a:tc>
                <a:extLst>
                  <a:ext uri="{0D108BD9-81ED-4DB2-BD59-A6C34878D82A}">
                    <a16:rowId xmlns:a16="http://schemas.microsoft.com/office/drawing/2014/main" val="10000"/>
                  </a:ext>
                </a:extLst>
              </a:tr>
              <a:tr h="370840">
                <a:tc>
                  <a:txBody>
                    <a:bodyPr/>
                    <a:lstStyle/>
                    <a:p>
                      <a:r>
                        <a:rPr lang="en-US" sz="2000" dirty="0"/>
                        <a:t>1</a:t>
                      </a:r>
                      <a:endParaRPr lang="en-US" sz="2000" dirty="0">
                        <a:solidFill>
                          <a:schemeClr val="tx1">
                            <a:lumMod val="75000"/>
                            <a:lumOff val="25000"/>
                          </a:schemeClr>
                        </a:solidFill>
                      </a:endParaRPr>
                    </a:p>
                  </a:txBody>
                  <a:tcPr/>
                </a:tc>
                <a:tc>
                  <a:txBody>
                    <a:bodyPr/>
                    <a:lstStyle/>
                    <a:p>
                      <a:r>
                        <a:rPr lang="en-US" sz="2000" dirty="0"/>
                        <a:t>2.5</a:t>
                      </a:r>
                    </a:p>
                  </a:txBody>
                  <a:tcPr/>
                </a:tc>
                <a:extLst>
                  <a:ext uri="{0D108BD9-81ED-4DB2-BD59-A6C34878D82A}">
                    <a16:rowId xmlns:a16="http://schemas.microsoft.com/office/drawing/2014/main" val="10001"/>
                  </a:ext>
                </a:extLst>
              </a:tr>
              <a:tr h="370840">
                <a:tc>
                  <a:txBody>
                    <a:bodyPr/>
                    <a:lstStyle/>
                    <a:p>
                      <a:r>
                        <a:rPr lang="en-US" sz="2000" dirty="0"/>
                        <a:t>2</a:t>
                      </a:r>
                      <a:endParaRPr lang="en-US" sz="2000" dirty="0">
                        <a:solidFill>
                          <a:schemeClr val="tx1">
                            <a:lumMod val="75000"/>
                            <a:lumOff val="25000"/>
                          </a:schemeClr>
                        </a:solidFill>
                      </a:endParaRPr>
                    </a:p>
                  </a:txBody>
                  <a:tcPr/>
                </a:tc>
                <a:tc>
                  <a:txBody>
                    <a:bodyPr/>
                    <a:lstStyle/>
                    <a:p>
                      <a:r>
                        <a:rPr lang="en-US" sz="2000" dirty="0"/>
                        <a:t>3</a:t>
                      </a:r>
                    </a:p>
                  </a:txBody>
                  <a:tcPr/>
                </a:tc>
                <a:extLst>
                  <a:ext uri="{0D108BD9-81ED-4DB2-BD59-A6C34878D82A}">
                    <a16:rowId xmlns:a16="http://schemas.microsoft.com/office/drawing/2014/main" val="10002"/>
                  </a:ext>
                </a:extLst>
              </a:tr>
              <a:tr h="370840">
                <a:tc>
                  <a:txBody>
                    <a:bodyPr/>
                    <a:lstStyle/>
                    <a:p>
                      <a:r>
                        <a:rPr lang="en-US" sz="2000" dirty="0"/>
                        <a:t>3</a:t>
                      </a:r>
                      <a:endParaRPr lang="en-US" sz="2000" dirty="0">
                        <a:solidFill>
                          <a:schemeClr val="tx1">
                            <a:lumMod val="75000"/>
                            <a:lumOff val="25000"/>
                          </a:schemeClr>
                        </a:solidFill>
                      </a:endParaRPr>
                    </a:p>
                  </a:txBody>
                  <a:tcPr/>
                </a:tc>
                <a:tc>
                  <a:txBody>
                    <a:bodyPr/>
                    <a:lstStyle/>
                    <a:p>
                      <a:r>
                        <a:rPr lang="en-US" sz="2000" dirty="0"/>
                        <a:t>5.5</a:t>
                      </a:r>
                    </a:p>
                  </a:txBody>
                  <a:tcPr/>
                </a:tc>
                <a:extLst>
                  <a:ext uri="{0D108BD9-81ED-4DB2-BD59-A6C34878D82A}">
                    <a16:rowId xmlns:a16="http://schemas.microsoft.com/office/drawing/2014/main" val="10003"/>
                  </a:ext>
                </a:extLst>
              </a:tr>
              <a:tr h="370840">
                <a:tc>
                  <a:txBody>
                    <a:bodyPr/>
                    <a:lstStyle/>
                    <a:p>
                      <a:r>
                        <a:rPr lang="en-US" sz="2000" dirty="0"/>
                        <a:t>4</a:t>
                      </a:r>
                      <a:endParaRPr lang="en-US" sz="2000" dirty="0">
                        <a:solidFill>
                          <a:schemeClr val="tx1">
                            <a:lumMod val="75000"/>
                            <a:lumOff val="25000"/>
                          </a:schemeClr>
                        </a:solidFill>
                      </a:endParaRPr>
                    </a:p>
                  </a:txBody>
                  <a:tcPr/>
                </a:tc>
                <a:tc>
                  <a:txBody>
                    <a:bodyPr/>
                    <a:lstStyle/>
                    <a:p>
                      <a:r>
                        <a:rPr lang="en-US" sz="2000" dirty="0"/>
                        <a:t>9</a:t>
                      </a:r>
                    </a:p>
                  </a:txBody>
                  <a:tcPr/>
                </a:tc>
                <a:extLst>
                  <a:ext uri="{0D108BD9-81ED-4DB2-BD59-A6C34878D82A}">
                    <a16:rowId xmlns:a16="http://schemas.microsoft.com/office/drawing/2014/main" val="10004"/>
                  </a:ext>
                </a:extLst>
              </a:tr>
              <a:tr h="370840">
                <a:tc>
                  <a:txBody>
                    <a:bodyPr/>
                    <a:lstStyle/>
                    <a:p>
                      <a:r>
                        <a:rPr lang="en-US" sz="2000" dirty="0"/>
                        <a:t>5</a:t>
                      </a:r>
                      <a:endParaRPr lang="en-US" sz="2000" dirty="0">
                        <a:solidFill>
                          <a:schemeClr val="tx1">
                            <a:lumMod val="75000"/>
                            <a:lumOff val="25000"/>
                          </a:schemeClr>
                        </a:solidFill>
                      </a:endParaRPr>
                    </a:p>
                  </a:txBody>
                  <a:tcPr/>
                </a:tc>
                <a:tc>
                  <a:txBody>
                    <a:bodyPr/>
                    <a:lstStyle/>
                    <a:p>
                      <a:r>
                        <a:rPr lang="en-US" sz="2000" dirty="0"/>
                        <a:t>10.5</a:t>
                      </a:r>
                    </a:p>
                  </a:txBody>
                  <a:tcPr/>
                </a:tc>
                <a:extLst>
                  <a:ext uri="{0D108BD9-81ED-4DB2-BD59-A6C34878D82A}">
                    <a16:rowId xmlns:a16="http://schemas.microsoft.com/office/drawing/2014/main" val="10005"/>
                  </a:ext>
                </a:extLst>
              </a:tr>
              <a:tr h="370840">
                <a:tc>
                  <a:txBody>
                    <a:bodyPr/>
                    <a:lstStyle/>
                    <a:p>
                      <a:r>
                        <a:rPr lang="en-US" sz="2000" dirty="0"/>
                        <a:t>6</a:t>
                      </a:r>
                      <a:endParaRPr lang="en-US" sz="2000" dirty="0">
                        <a:solidFill>
                          <a:schemeClr val="tx1">
                            <a:lumMod val="75000"/>
                            <a:lumOff val="25000"/>
                          </a:schemeClr>
                        </a:solidFill>
                      </a:endParaRPr>
                    </a:p>
                  </a:txBody>
                  <a:tcPr/>
                </a:tc>
                <a:tc>
                  <a:txBody>
                    <a:bodyPr/>
                    <a:lstStyle/>
                    <a:p>
                      <a:r>
                        <a:rPr lang="en-US" sz="2000" dirty="0"/>
                        <a:t>11</a:t>
                      </a:r>
                    </a:p>
                  </a:txBody>
                  <a:tcPr/>
                </a:tc>
                <a:extLst>
                  <a:ext uri="{0D108BD9-81ED-4DB2-BD59-A6C34878D82A}">
                    <a16:rowId xmlns:a16="http://schemas.microsoft.com/office/drawing/2014/main" val="10006"/>
                  </a:ext>
                </a:extLst>
              </a:tr>
              <a:tr h="370840">
                <a:tc>
                  <a:txBody>
                    <a:bodyPr/>
                    <a:lstStyle/>
                    <a:p>
                      <a:r>
                        <a:rPr lang="en-US" sz="2000" dirty="0"/>
                        <a:t>7</a:t>
                      </a:r>
                      <a:endParaRPr lang="en-US" sz="2000" dirty="0">
                        <a:solidFill>
                          <a:schemeClr val="tx1">
                            <a:lumMod val="75000"/>
                            <a:lumOff val="25000"/>
                          </a:schemeClr>
                        </a:solidFill>
                      </a:endParaRPr>
                    </a:p>
                  </a:txBody>
                  <a:tcPr/>
                </a:tc>
                <a:tc>
                  <a:txBody>
                    <a:bodyPr/>
                    <a:lstStyle/>
                    <a:p>
                      <a:r>
                        <a:rPr lang="en-US" sz="2000" dirty="0"/>
                        <a:t>10.5</a:t>
                      </a:r>
                    </a:p>
                  </a:txBody>
                  <a:tcPr/>
                </a:tc>
                <a:extLst>
                  <a:ext uri="{0D108BD9-81ED-4DB2-BD59-A6C34878D82A}">
                    <a16:rowId xmlns:a16="http://schemas.microsoft.com/office/drawing/2014/main" val="10007"/>
                  </a:ext>
                </a:extLst>
              </a:tr>
              <a:tr h="370840">
                <a:tc>
                  <a:txBody>
                    <a:bodyPr/>
                    <a:lstStyle/>
                    <a:p>
                      <a:r>
                        <a:rPr lang="en-US" sz="2000" dirty="0"/>
                        <a:t>8</a:t>
                      </a:r>
                      <a:endParaRPr lang="en-US" sz="2000" dirty="0">
                        <a:solidFill>
                          <a:schemeClr val="tx1">
                            <a:lumMod val="75000"/>
                            <a:lumOff val="25000"/>
                          </a:schemeClr>
                        </a:solidFill>
                      </a:endParaRPr>
                    </a:p>
                  </a:txBody>
                  <a:tcPr/>
                </a:tc>
                <a:tc>
                  <a:txBody>
                    <a:bodyPr/>
                    <a:lstStyle/>
                    <a:p>
                      <a:r>
                        <a:rPr lang="en-US" sz="2000" dirty="0"/>
                        <a:t>13</a:t>
                      </a:r>
                    </a:p>
                  </a:txBody>
                  <a:tcPr/>
                </a:tc>
                <a:extLst>
                  <a:ext uri="{0D108BD9-81ED-4DB2-BD59-A6C34878D82A}">
                    <a16:rowId xmlns:a16="http://schemas.microsoft.com/office/drawing/2014/main" val="10008"/>
                  </a:ext>
                </a:extLst>
              </a:tr>
              <a:tr h="370840">
                <a:tc>
                  <a:txBody>
                    <a:bodyPr/>
                    <a:lstStyle/>
                    <a:p>
                      <a:r>
                        <a:rPr lang="en-US" sz="2000" dirty="0"/>
                        <a:t>9</a:t>
                      </a:r>
                      <a:endParaRPr lang="en-US" sz="2000" dirty="0">
                        <a:solidFill>
                          <a:schemeClr val="tx1">
                            <a:lumMod val="75000"/>
                            <a:lumOff val="25000"/>
                          </a:schemeClr>
                        </a:solidFill>
                      </a:endParaRPr>
                    </a:p>
                  </a:txBody>
                  <a:tcPr/>
                </a:tc>
                <a:tc>
                  <a:txBody>
                    <a:bodyPr/>
                    <a:lstStyle/>
                    <a:p>
                      <a:r>
                        <a:rPr lang="en-US" sz="2000" dirty="0"/>
                        <a:t>13.5</a:t>
                      </a:r>
                    </a:p>
                  </a:txBody>
                  <a:tcPr/>
                </a:tc>
                <a:extLst>
                  <a:ext uri="{0D108BD9-81ED-4DB2-BD59-A6C34878D82A}">
                    <a16:rowId xmlns:a16="http://schemas.microsoft.com/office/drawing/2014/main" val="10009"/>
                  </a:ext>
                </a:extLst>
              </a:tr>
              <a:tr h="370840">
                <a:tc>
                  <a:txBody>
                    <a:bodyPr/>
                    <a:lstStyle/>
                    <a:p>
                      <a:r>
                        <a:rPr lang="en-US" sz="2000" dirty="0"/>
                        <a:t>10</a:t>
                      </a:r>
                      <a:endParaRPr lang="en-US" sz="2000" dirty="0">
                        <a:solidFill>
                          <a:schemeClr val="tx1">
                            <a:lumMod val="75000"/>
                            <a:lumOff val="25000"/>
                          </a:schemeClr>
                        </a:solidFill>
                      </a:endParaRPr>
                    </a:p>
                  </a:txBody>
                  <a:tcPr/>
                </a:tc>
                <a:tc>
                  <a:txBody>
                    <a:bodyPr/>
                    <a:lstStyle/>
                    <a:p>
                      <a:r>
                        <a:rPr lang="en-US" sz="2000" dirty="0"/>
                        <a:t>15</a:t>
                      </a:r>
                    </a:p>
                  </a:txBody>
                  <a:tcPr/>
                </a:tc>
                <a:extLst>
                  <a:ext uri="{0D108BD9-81ED-4DB2-BD59-A6C34878D82A}">
                    <a16:rowId xmlns:a16="http://schemas.microsoft.com/office/drawing/2014/main" val="10010"/>
                  </a:ext>
                </a:extLst>
              </a:tr>
            </a:tbl>
          </a:graphicData>
        </a:graphic>
      </p:graphicFrame>
      <mc:AlternateContent xmlns:mc="http://schemas.openxmlformats.org/markup-compatibility/2006" xmlns:a14="http://schemas.microsoft.com/office/drawing/2010/main">
        <mc:Choice Requires="a14">
          <p:sp>
            <p:nvSpPr>
              <p:cNvPr id="8" name="Content Placeholder 7"/>
              <p:cNvSpPr txBox="1">
                <a:spLocks noGrp="1"/>
              </p:cNvSpPr>
              <p:nvPr>
                <p:ph idx="1"/>
              </p:nvPr>
            </p:nvSpPr>
            <p:spPr>
              <a:xfrm>
                <a:off x="2844800" y="1214438"/>
                <a:ext cx="9031288" cy="4924425"/>
              </a:xfrm>
              <a:prstGeom prst="rect">
                <a:avLst/>
              </a:prstGeom>
              <a:noFill/>
            </p:spPr>
            <p:txBody>
              <a:bodyPr wrap="square" rtlCol="0">
                <a:spAutoFit/>
              </a:bodyPr>
              <a:lstStyle/>
              <a:p>
                <a:pPr marL="119062" indent="0">
                  <a:buNone/>
                </a:pPr>
                <a14:m>
                  <m:oMathPara xmlns:m="http://schemas.openxmlformats.org/officeDocument/2006/math">
                    <m:oMathParaPr>
                      <m:jc m:val="left"/>
                    </m:oMathParaPr>
                    <m:oMath xmlns:m="http://schemas.openxmlformats.org/officeDocument/2006/math">
                      <m:r>
                        <a:rPr lang="en-US" sz="2400" i="1" smtClean="0">
                          <a:solidFill>
                            <a:schemeClr val="tx1">
                              <a:lumMod val="75000"/>
                              <a:lumOff val="25000"/>
                            </a:schemeClr>
                          </a:solidFill>
                          <a:latin typeface="Cambria Math"/>
                        </a:rPr>
                        <m:t>𝑦</m:t>
                      </m:r>
                      <m:r>
                        <a:rPr lang="en-US" sz="2400" i="1" smtClean="0">
                          <a:solidFill>
                            <a:schemeClr val="tx1">
                              <a:lumMod val="75000"/>
                              <a:lumOff val="25000"/>
                            </a:schemeClr>
                          </a:solidFill>
                          <a:latin typeface="Cambria Math"/>
                        </a:rPr>
                        <m:t>=</m:t>
                      </m:r>
                      <m:r>
                        <a:rPr lang="en-US" sz="2400" i="1" smtClean="0">
                          <a:solidFill>
                            <a:schemeClr val="tx1">
                              <a:lumMod val="75000"/>
                              <a:lumOff val="25000"/>
                            </a:schemeClr>
                          </a:solidFill>
                          <a:latin typeface="Cambria Math"/>
                        </a:rPr>
                        <m:t>𝑚𝑥</m:t>
                      </m:r>
                      <m:r>
                        <a:rPr lang="en-US" sz="2400" i="1" smtClean="0">
                          <a:solidFill>
                            <a:schemeClr val="tx1">
                              <a:lumMod val="75000"/>
                              <a:lumOff val="25000"/>
                            </a:schemeClr>
                          </a:solidFill>
                          <a:latin typeface="Cambria Math"/>
                        </a:rPr>
                        <m:t>+</m:t>
                      </m:r>
                      <m:r>
                        <a:rPr lang="en-US" sz="2400" i="1" smtClean="0">
                          <a:solidFill>
                            <a:schemeClr val="tx1">
                              <a:lumMod val="75000"/>
                              <a:lumOff val="25000"/>
                            </a:schemeClr>
                          </a:solidFill>
                          <a:latin typeface="Cambria Math"/>
                        </a:rPr>
                        <m:t>𝑐</m:t>
                      </m:r>
                      <m:r>
                        <a:rPr lang="en-US" sz="2400" i="1" smtClean="0">
                          <a:solidFill>
                            <a:schemeClr val="tx1">
                              <a:lumMod val="75000"/>
                              <a:lumOff val="25000"/>
                            </a:schemeClr>
                          </a:solidFill>
                          <a:latin typeface="Cambria Math"/>
                        </a:rPr>
                        <m:t>, </m:t>
                      </m:r>
                    </m:oMath>
                  </m:oMathPara>
                </a14:m>
                <a:endParaRPr lang="en-US" sz="2400" i="1" dirty="0">
                  <a:solidFill>
                    <a:schemeClr val="tx1">
                      <a:lumMod val="75000"/>
                      <a:lumOff val="25000"/>
                    </a:schemeClr>
                  </a:solidFill>
                  <a:latin typeface="Cambria Math"/>
                </a:endParaRPr>
              </a:p>
              <a:p>
                <a:pPr marL="119062" indent="0">
                  <a:buNone/>
                </a:pPr>
                <a14:m>
                  <m:oMathPara xmlns:m="http://schemas.openxmlformats.org/officeDocument/2006/math">
                    <m:oMathParaPr>
                      <m:jc m:val="left"/>
                    </m:oMathParaPr>
                    <m:oMath xmlns:m="http://schemas.openxmlformats.org/officeDocument/2006/math">
                      <m:sSub>
                        <m:sSubPr>
                          <m:ctrlPr>
                            <a:rPr lang="en-US" sz="2400" i="1">
                              <a:solidFill>
                                <a:schemeClr val="tx1">
                                  <a:lumMod val="75000"/>
                                  <a:lumOff val="25000"/>
                                </a:schemeClr>
                              </a:solidFill>
                              <a:latin typeface="Cambria Math" panose="02040503050406030204" pitchFamily="18" charset="0"/>
                            </a:rPr>
                          </m:ctrlPr>
                        </m:sSubPr>
                        <m:e>
                          <m:r>
                            <a:rPr lang="en-US" sz="2400" i="1">
                              <a:solidFill>
                                <a:schemeClr val="tx1">
                                  <a:lumMod val="75000"/>
                                  <a:lumOff val="25000"/>
                                </a:schemeClr>
                              </a:solidFill>
                              <a:latin typeface="Cambria Math"/>
                            </a:rPr>
                            <m:t>𝑐</m:t>
                          </m:r>
                          <m:r>
                            <a:rPr lang="en-US" sz="2400" i="1">
                              <a:solidFill>
                                <a:schemeClr val="tx1">
                                  <a:lumMod val="75000"/>
                                  <a:lumOff val="25000"/>
                                </a:schemeClr>
                              </a:solidFill>
                              <a:latin typeface="Cambria Math"/>
                            </a:rPr>
                            <m:t>= </m:t>
                          </m:r>
                          <m:r>
                            <a:rPr lang="en-US" sz="2400" i="1">
                              <a:solidFill>
                                <a:schemeClr val="tx1">
                                  <a:lumMod val="75000"/>
                                  <a:lumOff val="25000"/>
                                </a:schemeClr>
                              </a:solidFill>
                              <a:latin typeface="Cambria Math"/>
                              <a:ea typeface="Cambria Math"/>
                            </a:rPr>
                            <m:t>𝛽</m:t>
                          </m:r>
                        </m:e>
                        <m:sub>
                          <m:r>
                            <a:rPr lang="en-US" sz="2400" i="1">
                              <a:solidFill>
                                <a:schemeClr val="tx1">
                                  <a:lumMod val="75000"/>
                                  <a:lumOff val="25000"/>
                                </a:schemeClr>
                              </a:solidFill>
                              <a:latin typeface="Cambria Math"/>
                            </a:rPr>
                            <m:t>0</m:t>
                          </m:r>
                        </m:sub>
                      </m:sSub>
                      <m:r>
                        <a:rPr lang="en-US" sz="2400" i="1">
                          <a:solidFill>
                            <a:schemeClr val="tx1">
                              <a:lumMod val="75000"/>
                              <a:lumOff val="25000"/>
                            </a:schemeClr>
                          </a:solidFill>
                          <a:latin typeface="Cambria Math"/>
                        </a:rPr>
                        <m:t>,</m:t>
                      </m:r>
                      <m:r>
                        <a:rPr lang="en-US" sz="2400" i="1">
                          <a:solidFill>
                            <a:schemeClr val="tx1">
                              <a:lumMod val="75000"/>
                              <a:lumOff val="25000"/>
                            </a:schemeClr>
                          </a:solidFill>
                          <a:latin typeface="Cambria Math"/>
                        </a:rPr>
                        <m:t>𝑚</m:t>
                      </m:r>
                      <m:r>
                        <a:rPr lang="en-US" sz="2400" i="1">
                          <a:solidFill>
                            <a:schemeClr val="tx1">
                              <a:lumMod val="75000"/>
                              <a:lumOff val="25000"/>
                            </a:schemeClr>
                          </a:solidFill>
                          <a:latin typeface="Cambria Math"/>
                        </a:rPr>
                        <m:t>= </m:t>
                      </m:r>
                      <m:sSub>
                        <m:sSubPr>
                          <m:ctrlPr>
                            <a:rPr lang="en-US" sz="2400" i="1">
                              <a:solidFill>
                                <a:schemeClr val="tx1">
                                  <a:lumMod val="75000"/>
                                  <a:lumOff val="25000"/>
                                </a:schemeClr>
                              </a:solidFill>
                              <a:latin typeface="Cambria Math" panose="02040503050406030204" pitchFamily="18" charset="0"/>
                            </a:rPr>
                          </m:ctrlPr>
                        </m:sSubPr>
                        <m:e>
                          <m:r>
                            <a:rPr lang="en-US" sz="2400" i="1">
                              <a:solidFill>
                                <a:schemeClr val="tx1">
                                  <a:lumMod val="75000"/>
                                  <a:lumOff val="25000"/>
                                </a:schemeClr>
                              </a:solidFill>
                              <a:latin typeface="Cambria Math"/>
                              <a:ea typeface="Cambria Math"/>
                            </a:rPr>
                            <m:t>𝛽</m:t>
                          </m:r>
                        </m:e>
                        <m:sub>
                          <m:r>
                            <a:rPr lang="en-US" sz="2400" i="1">
                              <a:solidFill>
                                <a:schemeClr val="tx1">
                                  <a:lumMod val="75000"/>
                                  <a:lumOff val="25000"/>
                                </a:schemeClr>
                              </a:solidFill>
                              <a:latin typeface="Cambria Math"/>
                            </a:rPr>
                            <m:t>1</m:t>
                          </m:r>
                        </m:sub>
                      </m:sSub>
                    </m:oMath>
                  </m:oMathPara>
                </a14:m>
                <a:endParaRPr lang="en-US" sz="2400" i="1" dirty="0">
                  <a:solidFill>
                    <a:schemeClr val="tx1">
                      <a:lumMod val="75000"/>
                      <a:lumOff val="25000"/>
                    </a:schemeClr>
                  </a:solidFill>
                </a:endParaRPr>
              </a:p>
              <a:p>
                <a:pPr marL="119062" indent="0">
                  <a:buNone/>
                </a:pPr>
                <a14:m>
                  <m:oMathPara xmlns:m="http://schemas.openxmlformats.org/officeDocument/2006/math">
                    <m:oMathParaPr>
                      <m:jc m:val="left"/>
                    </m:oMathParaPr>
                    <m:oMath xmlns:m="http://schemas.openxmlformats.org/officeDocument/2006/math">
                      <m:r>
                        <a:rPr lang="en-US" sz="2400" i="1">
                          <a:solidFill>
                            <a:schemeClr val="tx1">
                              <a:lumMod val="75000"/>
                              <a:lumOff val="25000"/>
                            </a:schemeClr>
                          </a:solidFill>
                          <a:latin typeface="Cambria Math"/>
                        </a:rPr>
                        <m:t>𝑦</m:t>
                      </m:r>
                      <m:r>
                        <a:rPr lang="en-US" sz="2400" i="1">
                          <a:solidFill>
                            <a:schemeClr val="tx1">
                              <a:lumMod val="75000"/>
                              <a:lumOff val="25000"/>
                            </a:schemeClr>
                          </a:solidFill>
                          <a:latin typeface="Cambria Math"/>
                        </a:rPr>
                        <m:t>=1.38</m:t>
                      </m:r>
                      <m:r>
                        <a:rPr lang="en-US" sz="2400" i="1">
                          <a:solidFill>
                            <a:schemeClr val="tx1">
                              <a:lumMod val="75000"/>
                              <a:lumOff val="25000"/>
                            </a:schemeClr>
                          </a:solidFill>
                          <a:latin typeface="Cambria Math"/>
                        </a:rPr>
                        <m:t>𝑥</m:t>
                      </m:r>
                      <m:r>
                        <a:rPr lang="en-US" sz="2400" i="1">
                          <a:solidFill>
                            <a:schemeClr val="tx1">
                              <a:lumMod val="75000"/>
                              <a:lumOff val="25000"/>
                            </a:schemeClr>
                          </a:solidFill>
                          <a:latin typeface="Cambria Math"/>
                        </a:rPr>
                        <m:t>+1.73</m:t>
                      </m:r>
                    </m:oMath>
                  </m:oMathPara>
                </a14:m>
                <a:endParaRPr lang="en-US" sz="2400" i="1" dirty="0">
                  <a:solidFill>
                    <a:schemeClr val="tx1">
                      <a:lumMod val="75000"/>
                      <a:lumOff val="25000"/>
                    </a:schemeClr>
                  </a:solidFill>
                </a:endParaRPr>
              </a:p>
              <a:p>
                <a:endParaRPr lang="en-US" sz="2400" dirty="0">
                  <a:solidFill>
                    <a:schemeClr val="tx1">
                      <a:lumMod val="75000"/>
                      <a:lumOff val="25000"/>
                    </a:schemeClr>
                  </a:solidFill>
                </a:endParaRPr>
              </a:p>
            </p:txBody>
          </p:sp>
        </mc:Choice>
        <mc:Fallback xmlns="">
          <p:sp>
            <p:nvSpPr>
              <p:cNvPr id="8" name="Content Placeholder 7"/>
              <p:cNvSpPr txBox="1">
                <a:spLocks noGrp="1" noRot="1" noChangeAspect="1" noMove="1" noResize="1" noEditPoints="1" noAdjustHandles="1" noChangeArrowheads="1" noChangeShapeType="1" noTextEdit="1"/>
              </p:cNvSpPr>
              <p:nvPr>
                <p:ph idx="1"/>
              </p:nvPr>
            </p:nvSpPr>
            <p:spPr>
              <a:xfrm>
                <a:off x="2844800" y="1214438"/>
                <a:ext cx="9031288" cy="4924425"/>
              </a:xfrm>
              <a:prstGeom prst="rect">
                <a:avLst/>
              </a:prstGeom>
              <a:blipFill rotWithShape="1">
                <a:blip r:embed="rId2"/>
                <a:stretch>
                  <a:fillRect/>
                </a:stretch>
              </a:blipFill>
            </p:spPr>
            <p:txBody>
              <a:bodyPr/>
              <a:lstStyle/>
              <a:p>
                <a:r>
                  <a:rPr lang="en-US">
                    <a:noFill/>
                  </a:rPr>
                  <a:t> </a:t>
                </a:r>
              </a:p>
            </p:txBody>
          </p:sp>
        </mc:Fallback>
      </mc:AlternateContent>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1525" y="2184231"/>
            <a:ext cx="5883150" cy="3886537"/>
          </a:xfrm>
          <a:prstGeom prst="rect">
            <a:avLst/>
          </a:prstGeom>
        </p:spPr>
      </p:pic>
    </p:spTree>
    <p:extLst>
      <p:ext uri="{BB962C8B-B14F-4D97-AF65-F5344CB8AC3E}">
        <p14:creationId xmlns:p14="http://schemas.microsoft.com/office/powerpoint/2010/main" val="14836506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example</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2536" y="1729572"/>
            <a:ext cx="5745978" cy="3894157"/>
          </a:xfrm>
        </p:spPr>
      </p:pic>
      <p:sp>
        <p:nvSpPr>
          <p:cNvPr id="4" name="Date Placeholder 3"/>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p:cNvSpPr>
            <a:spLocks noGrp="1"/>
          </p:cNvSpPr>
          <p:nvPr>
            <p:ph type="ftr" sz="quarter" idx="11"/>
          </p:nvPr>
        </p:nvSpPr>
        <p:spPr/>
        <p:txBody>
          <a:bodyPr/>
          <a:lstStyle/>
          <a:p>
            <a:r>
              <a:rPr lang="en-US"/>
              <a:t>CU6051NI Artificial Intelligence</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43</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71302981"/>
              </p:ext>
            </p:extLst>
          </p:nvPr>
        </p:nvGraphicFramePr>
        <p:xfrm>
          <a:off x="609600" y="1329266"/>
          <a:ext cx="1723807" cy="4358640"/>
        </p:xfrm>
        <a:graphic>
          <a:graphicData uri="http://schemas.openxmlformats.org/drawingml/2006/table">
            <a:tbl>
              <a:tblPr firstRow="1" bandRow="1">
                <a:tableStyleId>{16D9F66E-5EB9-4882-86FB-DCBF35E3C3E4}</a:tableStyleId>
              </a:tblPr>
              <a:tblGrid>
                <a:gridCol w="774700">
                  <a:extLst>
                    <a:ext uri="{9D8B030D-6E8A-4147-A177-3AD203B41FA5}">
                      <a16:colId xmlns:a16="http://schemas.microsoft.com/office/drawing/2014/main" val="20000"/>
                    </a:ext>
                  </a:extLst>
                </a:gridCol>
                <a:gridCol w="949107">
                  <a:extLst>
                    <a:ext uri="{9D8B030D-6E8A-4147-A177-3AD203B41FA5}">
                      <a16:colId xmlns:a16="http://schemas.microsoft.com/office/drawing/2014/main" val="20001"/>
                    </a:ext>
                  </a:extLst>
                </a:gridCol>
              </a:tblGrid>
              <a:tr h="370840">
                <a:tc>
                  <a:txBody>
                    <a:bodyPr/>
                    <a:lstStyle/>
                    <a:p>
                      <a:r>
                        <a:rPr lang="en-US" sz="2000" dirty="0"/>
                        <a:t>X</a:t>
                      </a:r>
                    </a:p>
                  </a:txBody>
                  <a:tcPr/>
                </a:tc>
                <a:tc>
                  <a:txBody>
                    <a:bodyPr/>
                    <a:lstStyle/>
                    <a:p>
                      <a:r>
                        <a:rPr lang="en-US" sz="2000" dirty="0"/>
                        <a:t>Y</a:t>
                      </a:r>
                    </a:p>
                  </a:txBody>
                  <a:tcPr/>
                </a:tc>
                <a:extLst>
                  <a:ext uri="{0D108BD9-81ED-4DB2-BD59-A6C34878D82A}">
                    <a16:rowId xmlns:a16="http://schemas.microsoft.com/office/drawing/2014/main" val="10000"/>
                  </a:ext>
                </a:extLst>
              </a:tr>
              <a:tr h="370840">
                <a:tc>
                  <a:txBody>
                    <a:bodyPr/>
                    <a:lstStyle/>
                    <a:p>
                      <a:r>
                        <a:rPr lang="en-US" sz="2000" dirty="0"/>
                        <a:t>1</a:t>
                      </a:r>
                      <a:endParaRPr lang="en-US" sz="2000" dirty="0">
                        <a:solidFill>
                          <a:schemeClr val="tx1">
                            <a:lumMod val="75000"/>
                            <a:lumOff val="25000"/>
                          </a:schemeClr>
                        </a:solidFill>
                      </a:endParaRPr>
                    </a:p>
                  </a:txBody>
                  <a:tcPr/>
                </a:tc>
                <a:tc>
                  <a:txBody>
                    <a:bodyPr/>
                    <a:lstStyle/>
                    <a:p>
                      <a:r>
                        <a:rPr lang="en-US" sz="2000" dirty="0"/>
                        <a:t>2.5</a:t>
                      </a:r>
                    </a:p>
                  </a:txBody>
                  <a:tcPr/>
                </a:tc>
                <a:extLst>
                  <a:ext uri="{0D108BD9-81ED-4DB2-BD59-A6C34878D82A}">
                    <a16:rowId xmlns:a16="http://schemas.microsoft.com/office/drawing/2014/main" val="10001"/>
                  </a:ext>
                </a:extLst>
              </a:tr>
              <a:tr h="370840">
                <a:tc>
                  <a:txBody>
                    <a:bodyPr/>
                    <a:lstStyle/>
                    <a:p>
                      <a:r>
                        <a:rPr lang="en-US" sz="2000" dirty="0"/>
                        <a:t>2</a:t>
                      </a:r>
                      <a:endParaRPr lang="en-US" sz="2000" dirty="0">
                        <a:solidFill>
                          <a:schemeClr val="tx1">
                            <a:lumMod val="75000"/>
                            <a:lumOff val="25000"/>
                          </a:schemeClr>
                        </a:solidFill>
                      </a:endParaRPr>
                    </a:p>
                  </a:txBody>
                  <a:tcPr/>
                </a:tc>
                <a:tc>
                  <a:txBody>
                    <a:bodyPr/>
                    <a:lstStyle/>
                    <a:p>
                      <a:r>
                        <a:rPr lang="en-US" sz="2000" dirty="0"/>
                        <a:t>3</a:t>
                      </a:r>
                    </a:p>
                  </a:txBody>
                  <a:tcPr/>
                </a:tc>
                <a:extLst>
                  <a:ext uri="{0D108BD9-81ED-4DB2-BD59-A6C34878D82A}">
                    <a16:rowId xmlns:a16="http://schemas.microsoft.com/office/drawing/2014/main" val="10002"/>
                  </a:ext>
                </a:extLst>
              </a:tr>
              <a:tr h="370840">
                <a:tc>
                  <a:txBody>
                    <a:bodyPr/>
                    <a:lstStyle/>
                    <a:p>
                      <a:r>
                        <a:rPr lang="en-US" sz="2000" dirty="0"/>
                        <a:t>3</a:t>
                      </a:r>
                      <a:endParaRPr lang="en-US" sz="2000" dirty="0">
                        <a:solidFill>
                          <a:schemeClr val="tx1">
                            <a:lumMod val="75000"/>
                            <a:lumOff val="25000"/>
                          </a:schemeClr>
                        </a:solidFill>
                      </a:endParaRPr>
                    </a:p>
                  </a:txBody>
                  <a:tcPr/>
                </a:tc>
                <a:tc>
                  <a:txBody>
                    <a:bodyPr/>
                    <a:lstStyle/>
                    <a:p>
                      <a:r>
                        <a:rPr lang="en-US" sz="2000" dirty="0"/>
                        <a:t>5.5</a:t>
                      </a:r>
                    </a:p>
                  </a:txBody>
                  <a:tcPr/>
                </a:tc>
                <a:extLst>
                  <a:ext uri="{0D108BD9-81ED-4DB2-BD59-A6C34878D82A}">
                    <a16:rowId xmlns:a16="http://schemas.microsoft.com/office/drawing/2014/main" val="10003"/>
                  </a:ext>
                </a:extLst>
              </a:tr>
              <a:tr h="370840">
                <a:tc>
                  <a:txBody>
                    <a:bodyPr/>
                    <a:lstStyle/>
                    <a:p>
                      <a:r>
                        <a:rPr lang="en-US" sz="2000" dirty="0"/>
                        <a:t>4</a:t>
                      </a:r>
                      <a:endParaRPr lang="en-US" sz="2000" dirty="0">
                        <a:solidFill>
                          <a:schemeClr val="tx1">
                            <a:lumMod val="75000"/>
                            <a:lumOff val="25000"/>
                          </a:schemeClr>
                        </a:solidFill>
                      </a:endParaRPr>
                    </a:p>
                  </a:txBody>
                  <a:tcPr/>
                </a:tc>
                <a:tc>
                  <a:txBody>
                    <a:bodyPr/>
                    <a:lstStyle/>
                    <a:p>
                      <a:r>
                        <a:rPr lang="en-US" sz="2000" dirty="0"/>
                        <a:t>9</a:t>
                      </a:r>
                    </a:p>
                  </a:txBody>
                  <a:tcPr/>
                </a:tc>
                <a:extLst>
                  <a:ext uri="{0D108BD9-81ED-4DB2-BD59-A6C34878D82A}">
                    <a16:rowId xmlns:a16="http://schemas.microsoft.com/office/drawing/2014/main" val="10004"/>
                  </a:ext>
                </a:extLst>
              </a:tr>
              <a:tr h="370840">
                <a:tc>
                  <a:txBody>
                    <a:bodyPr/>
                    <a:lstStyle/>
                    <a:p>
                      <a:r>
                        <a:rPr lang="en-US" sz="2000" dirty="0"/>
                        <a:t>5</a:t>
                      </a:r>
                      <a:endParaRPr lang="en-US" sz="2000" dirty="0">
                        <a:solidFill>
                          <a:schemeClr val="tx1">
                            <a:lumMod val="75000"/>
                            <a:lumOff val="25000"/>
                          </a:schemeClr>
                        </a:solidFill>
                      </a:endParaRPr>
                    </a:p>
                  </a:txBody>
                  <a:tcPr/>
                </a:tc>
                <a:tc>
                  <a:txBody>
                    <a:bodyPr/>
                    <a:lstStyle/>
                    <a:p>
                      <a:r>
                        <a:rPr lang="en-US" sz="2000" dirty="0"/>
                        <a:t>10.5</a:t>
                      </a:r>
                    </a:p>
                  </a:txBody>
                  <a:tcPr/>
                </a:tc>
                <a:extLst>
                  <a:ext uri="{0D108BD9-81ED-4DB2-BD59-A6C34878D82A}">
                    <a16:rowId xmlns:a16="http://schemas.microsoft.com/office/drawing/2014/main" val="10005"/>
                  </a:ext>
                </a:extLst>
              </a:tr>
              <a:tr h="370840">
                <a:tc>
                  <a:txBody>
                    <a:bodyPr/>
                    <a:lstStyle/>
                    <a:p>
                      <a:r>
                        <a:rPr lang="en-US" sz="2000" dirty="0"/>
                        <a:t>6</a:t>
                      </a:r>
                      <a:endParaRPr lang="en-US" sz="2000" dirty="0">
                        <a:solidFill>
                          <a:schemeClr val="tx1">
                            <a:lumMod val="75000"/>
                            <a:lumOff val="25000"/>
                          </a:schemeClr>
                        </a:solidFill>
                      </a:endParaRPr>
                    </a:p>
                  </a:txBody>
                  <a:tcPr/>
                </a:tc>
                <a:tc>
                  <a:txBody>
                    <a:bodyPr/>
                    <a:lstStyle/>
                    <a:p>
                      <a:r>
                        <a:rPr lang="en-US" sz="2000" dirty="0"/>
                        <a:t>11</a:t>
                      </a:r>
                    </a:p>
                  </a:txBody>
                  <a:tcPr/>
                </a:tc>
                <a:extLst>
                  <a:ext uri="{0D108BD9-81ED-4DB2-BD59-A6C34878D82A}">
                    <a16:rowId xmlns:a16="http://schemas.microsoft.com/office/drawing/2014/main" val="10006"/>
                  </a:ext>
                </a:extLst>
              </a:tr>
              <a:tr h="370840">
                <a:tc>
                  <a:txBody>
                    <a:bodyPr/>
                    <a:lstStyle/>
                    <a:p>
                      <a:r>
                        <a:rPr lang="en-US" sz="2000" dirty="0"/>
                        <a:t>7</a:t>
                      </a:r>
                      <a:endParaRPr lang="en-US" sz="2000" dirty="0">
                        <a:solidFill>
                          <a:schemeClr val="tx1">
                            <a:lumMod val="75000"/>
                            <a:lumOff val="25000"/>
                          </a:schemeClr>
                        </a:solidFill>
                      </a:endParaRPr>
                    </a:p>
                  </a:txBody>
                  <a:tcPr/>
                </a:tc>
                <a:tc>
                  <a:txBody>
                    <a:bodyPr/>
                    <a:lstStyle/>
                    <a:p>
                      <a:r>
                        <a:rPr lang="en-US" sz="2000" dirty="0"/>
                        <a:t>10.5</a:t>
                      </a:r>
                    </a:p>
                  </a:txBody>
                  <a:tcPr/>
                </a:tc>
                <a:extLst>
                  <a:ext uri="{0D108BD9-81ED-4DB2-BD59-A6C34878D82A}">
                    <a16:rowId xmlns:a16="http://schemas.microsoft.com/office/drawing/2014/main" val="10007"/>
                  </a:ext>
                </a:extLst>
              </a:tr>
              <a:tr h="370840">
                <a:tc>
                  <a:txBody>
                    <a:bodyPr/>
                    <a:lstStyle/>
                    <a:p>
                      <a:r>
                        <a:rPr lang="en-US" sz="2000" dirty="0"/>
                        <a:t>8</a:t>
                      </a:r>
                      <a:endParaRPr lang="en-US" sz="2000" dirty="0">
                        <a:solidFill>
                          <a:schemeClr val="tx1">
                            <a:lumMod val="75000"/>
                            <a:lumOff val="25000"/>
                          </a:schemeClr>
                        </a:solidFill>
                      </a:endParaRPr>
                    </a:p>
                  </a:txBody>
                  <a:tcPr/>
                </a:tc>
                <a:tc>
                  <a:txBody>
                    <a:bodyPr/>
                    <a:lstStyle/>
                    <a:p>
                      <a:r>
                        <a:rPr lang="en-US" sz="2000" dirty="0"/>
                        <a:t>13</a:t>
                      </a:r>
                    </a:p>
                  </a:txBody>
                  <a:tcPr/>
                </a:tc>
                <a:extLst>
                  <a:ext uri="{0D108BD9-81ED-4DB2-BD59-A6C34878D82A}">
                    <a16:rowId xmlns:a16="http://schemas.microsoft.com/office/drawing/2014/main" val="10008"/>
                  </a:ext>
                </a:extLst>
              </a:tr>
              <a:tr h="370840">
                <a:tc>
                  <a:txBody>
                    <a:bodyPr/>
                    <a:lstStyle/>
                    <a:p>
                      <a:r>
                        <a:rPr lang="en-US" sz="2000" dirty="0"/>
                        <a:t>9</a:t>
                      </a:r>
                      <a:endParaRPr lang="en-US" sz="2000" dirty="0">
                        <a:solidFill>
                          <a:schemeClr val="tx1">
                            <a:lumMod val="75000"/>
                            <a:lumOff val="25000"/>
                          </a:schemeClr>
                        </a:solidFill>
                      </a:endParaRPr>
                    </a:p>
                  </a:txBody>
                  <a:tcPr/>
                </a:tc>
                <a:tc>
                  <a:txBody>
                    <a:bodyPr/>
                    <a:lstStyle/>
                    <a:p>
                      <a:r>
                        <a:rPr lang="en-US" sz="2000" dirty="0"/>
                        <a:t>13.5</a:t>
                      </a:r>
                    </a:p>
                  </a:txBody>
                  <a:tcPr/>
                </a:tc>
                <a:extLst>
                  <a:ext uri="{0D108BD9-81ED-4DB2-BD59-A6C34878D82A}">
                    <a16:rowId xmlns:a16="http://schemas.microsoft.com/office/drawing/2014/main" val="10009"/>
                  </a:ext>
                </a:extLst>
              </a:tr>
              <a:tr h="370840">
                <a:tc>
                  <a:txBody>
                    <a:bodyPr/>
                    <a:lstStyle/>
                    <a:p>
                      <a:r>
                        <a:rPr lang="en-US" sz="2000" dirty="0"/>
                        <a:t>10</a:t>
                      </a:r>
                      <a:endParaRPr lang="en-US" sz="2000" dirty="0">
                        <a:solidFill>
                          <a:schemeClr val="tx1">
                            <a:lumMod val="75000"/>
                            <a:lumOff val="25000"/>
                          </a:schemeClr>
                        </a:solidFill>
                      </a:endParaRPr>
                    </a:p>
                  </a:txBody>
                  <a:tcPr/>
                </a:tc>
                <a:tc>
                  <a:txBody>
                    <a:bodyPr/>
                    <a:lstStyle/>
                    <a:p>
                      <a:r>
                        <a:rPr lang="en-US" sz="2000" dirty="0"/>
                        <a:t>15</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5912494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example</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3950" y="1733382"/>
            <a:ext cx="5883150" cy="3886537"/>
          </a:xfrm>
        </p:spPr>
      </p:pic>
      <p:sp>
        <p:nvSpPr>
          <p:cNvPr id="4" name="Date Placeholder 3"/>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p:cNvSpPr>
            <a:spLocks noGrp="1"/>
          </p:cNvSpPr>
          <p:nvPr>
            <p:ph type="ftr" sz="quarter" idx="11"/>
          </p:nvPr>
        </p:nvSpPr>
        <p:spPr/>
        <p:txBody>
          <a:bodyPr/>
          <a:lstStyle/>
          <a:p>
            <a:r>
              <a:rPr lang="en-US"/>
              <a:t>CU6051NI Artificial Intelligence</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44</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71302981"/>
              </p:ext>
            </p:extLst>
          </p:nvPr>
        </p:nvGraphicFramePr>
        <p:xfrm>
          <a:off x="609600" y="1329266"/>
          <a:ext cx="1723807" cy="4358640"/>
        </p:xfrm>
        <a:graphic>
          <a:graphicData uri="http://schemas.openxmlformats.org/drawingml/2006/table">
            <a:tbl>
              <a:tblPr firstRow="1" bandRow="1">
                <a:tableStyleId>{16D9F66E-5EB9-4882-86FB-DCBF35E3C3E4}</a:tableStyleId>
              </a:tblPr>
              <a:tblGrid>
                <a:gridCol w="774700">
                  <a:extLst>
                    <a:ext uri="{9D8B030D-6E8A-4147-A177-3AD203B41FA5}">
                      <a16:colId xmlns:a16="http://schemas.microsoft.com/office/drawing/2014/main" val="20000"/>
                    </a:ext>
                  </a:extLst>
                </a:gridCol>
                <a:gridCol w="949107">
                  <a:extLst>
                    <a:ext uri="{9D8B030D-6E8A-4147-A177-3AD203B41FA5}">
                      <a16:colId xmlns:a16="http://schemas.microsoft.com/office/drawing/2014/main" val="20001"/>
                    </a:ext>
                  </a:extLst>
                </a:gridCol>
              </a:tblGrid>
              <a:tr h="370840">
                <a:tc>
                  <a:txBody>
                    <a:bodyPr/>
                    <a:lstStyle/>
                    <a:p>
                      <a:r>
                        <a:rPr lang="en-US" sz="2000" dirty="0"/>
                        <a:t>X</a:t>
                      </a:r>
                    </a:p>
                  </a:txBody>
                  <a:tcPr/>
                </a:tc>
                <a:tc>
                  <a:txBody>
                    <a:bodyPr/>
                    <a:lstStyle/>
                    <a:p>
                      <a:r>
                        <a:rPr lang="en-US" sz="2000" dirty="0"/>
                        <a:t>Y</a:t>
                      </a:r>
                    </a:p>
                  </a:txBody>
                  <a:tcPr/>
                </a:tc>
                <a:extLst>
                  <a:ext uri="{0D108BD9-81ED-4DB2-BD59-A6C34878D82A}">
                    <a16:rowId xmlns:a16="http://schemas.microsoft.com/office/drawing/2014/main" val="10000"/>
                  </a:ext>
                </a:extLst>
              </a:tr>
              <a:tr h="370840">
                <a:tc>
                  <a:txBody>
                    <a:bodyPr/>
                    <a:lstStyle/>
                    <a:p>
                      <a:r>
                        <a:rPr lang="en-US" sz="2000" dirty="0"/>
                        <a:t>1</a:t>
                      </a:r>
                      <a:endParaRPr lang="en-US" sz="2000" dirty="0">
                        <a:solidFill>
                          <a:schemeClr val="tx1">
                            <a:lumMod val="75000"/>
                            <a:lumOff val="25000"/>
                          </a:schemeClr>
                        </a:solidFill>
                      </a:endParaRPr>
                    </a:p>
                  </a:txBody>
                  <a:tcPr/>
                </a:tc>
                <a:tc>
                  <a:txBody>
                    <a:bodyPr/>
                    <a:lstStyle/>
                    <a:p>
                      <a:r>
                        <a:rPr lang="en-US" sz="2000" dirty="0"/>
                        <a:t>2.5</a:t>
                      </a:r>
                    </a:p>
                  </a:txBody>
                  <a:tcPr/>
                </a:tc>
                <a:extLst>
                  <a:ext uri="{0D108BD9-81ED-4DB2-BD59-A6C34878D82A}">
                    <a16:rowId xmlns:a16="http://schemas.microsoft.com/office/drawing/2014/main" val="10001"/>
                  </a:ext>
                </a:extLst>
              </a:tr>
              <a:tr h="370840">
                <a:tc>
                  <a:txBody>
                    <a:bodyPr/>
                    <a:lstStyle/>
                    <a:p>
                      <a:r>
                        <a:rPr lang="en-US" sz="2000" dirty="0"/>
                        <a:t>2</a:t>
                      </a:r>
                      <a:endParaRPr lang="en-US" sz="2000" dirty="0">
                        <a:solidFill>
                          <a:schemeClr val="tx1">
                            <a:lumMod val="75000"/>
                            <a:lumOff val="25000"/>
                          </a:schemeClr>
                        </a:solidFill>
                      </a:endParaRPr>
                    </a:p>
                  </a:txBody>
                  <a:tcPr/>
                </a:tc>
                <a:tc>
                  <a:txBody>
                    <a:bodyPr/>
                    <a:lstStyle/>
                    <a:p>
                      <a:r>
                        <a:rPr lang="en-US" sz="2000" dirty="0"/>
                        <a:t>3</a:t>
                      </a:r>
                    </a:p>
                  </a:txBody>
                  <a:tcPr/>
                </a:tc>
                <a:extLst>
                  <a:ext uri="{0D108BD9-81ED-4DB2-BD59-A6C34878D82A}">
                    <a16:rowId xmlns:a16="http://schemas.microsoft.com/office/drawing/2014/main" val="10002"/>
                  </a:ext>
                </a:extLst>
              </a:tr>
              <a:tr h="370840">
                <a:tc>
                  <a:txBody>
                    <a:bodyPr/>
                    <a:lstStyle/>
                    <a:p>
                      <a:r>
                        <a:rPr lang="en-US" sz="2000" dirty="0"/>
                        <a:t>3</a:t>
                      </a:r>
                      <a:endParaRPr lang="en-US" sz="2000" dirty="0">
                        <a:solidFill>
                          <a:schemeClr val="tx1">
                            <a:lumMod val="75000"/>
                            <a:lumOff val="25000"/>
                          </a:schemeClr>
                        </a:solidFill>
                      </a:endParaRPr>
                    </a:p>
                  </a:txBody>
                  <a:tcPr/>
                </a:tc>
                <a:tc>
                  <a:txBody>
                    <a:bodyPr/>
                    <a:lstStyle/>
                    <a:p>
                      <a:r>
                        <a:rPr lang="en-US" sz="2000" dirty="0"/>
                        <a:t>5.5</a:t>
                      </a:r>
                    </a:p>
                  </a:txBody>
                  <a:tcPr/>
                </a:tc>
                <a:extLst>
                  <a:ext uri="{0D108BD9-81ED-4DB2-BD59-A6C34878D82A}">
                    <a16:rowId xmlns:a16="http://schemas.microsoft.com/office/drawing/2014/main" val="10003"/>
                  </a:ext>
                </a:extLst>
              </a:tr>
              <a:tr h="370840">
                <a:tc>
                  <a:txBody>
                    <a:bodyPr/>
                    <a:lstStyle/>
                    <a:p>
                      <a:r>
                        <a:rPr lang="en-US" sz="2000" dirty="0"/>
                        <a:t>4</a:t>
                      </a:r>
                      <a:endParaRPr lang="en-US" sz="2000" dirty="0">
                        <a:solidFill>
                          <a:schemeClr val="tx1">
                            <a:lumMod val="75000"/>
                            <a:lumOff val="25000"/>
                          </a:schemeClr>
                        </a:solidFill>
                      </a:endParaRPr>
                    </a:p>
                  </a:txBody>
                  <a:tcPr/>
                </a:tc>
                <a:tc>
                  <a:txBody>
                    <a:bodyPr/>
                    <a:lstStyle/>
                    <a:p>
                      <a:r>
                        <a:rPr lang="en-US" sz="2000" dirty="0"/>
                        <a:t>9</a:t>
                      </a:r>
                    </a:p>
                  </a:txBody>
                  <a:tcPr/>
                </a:tc>
                <a:extLst>
                  <a:ext uri="{0D108BD9-81ED-4DB2-BD59-A6C34878D82A}">
                    <a16:rowId xmlns:a16="http://schemas.microsoft.com/office/drawing/2014/main" val="10004"/>
                  </a:ext>
                </a:extLst>
              </a:tr>
              <a:tr h="370840">
                <a:tc>
                  <a:txBody>
                    <a:bodyPr/>
                    <a:lstStyle/>
                    <a:p>
                      <a:r>
                        <a:rPr lang="en-US" sz="2000" dirty="0"/>
                        <a:t>5</a:t>
                      </a:r>
                      <a:endParaRPr lang="en-US" sz="2000" dirty="0">
                        <a:solidFill>
                          <a:schemeClr val="tx1">
                            <a:lumMod val="75000"/>
                            <a:lumOff val="25000"/>
                          </a:schemeClr>
                        </a:solidFill>
                      </a:endParaRPr>
                    </a:p>
                  </a:txBody>
                  <a:tcPr/>
                </a:tc>
                <a:tc>
                  <a:txBody>
                    <a:bodyPr/>
                    <a:lstStyle/>
                    <a:p>
                      <a:r>
                        <a:rPr lang="en-US" sz="2000" dirty="0"/>
                        <a:t>10.5</a:t>
                      </a:r>
                    </a:p>
                  </a:txBody>
                  <a:tcPr/>
                </a:tc>
                <a:extLst>
                  <a:ext uri="{0D108BD9-81ED-4DB2-BD59-A6C34878D82A}">
                    <a16:rowId xmlns:a16="http://schemas.microsoft.com/office/drawing/2014/main" val="10005"/>
                  </a:ext>
                </a:extLst>
              </a:tr>
              <a:tr h="370840">
                <a:tc>
                  <a:txBody>
                    <a:bodyPr/>
                    <a:lstStyle/>
                    <a:p>
                      <a:r>
                        <a:rPr lang="en-US" sz="2000" dirty="0"/>
                        <a:t>6</a:t>
                      </a:r>
                      <a:endParaRPr lang="en-US" sz="2000" dirty="0">
                        <a:solidFill>
                          <a:schemeClr val="tx1">
                            <a:lumMod val="75000"/>
                            <a:lumOff val="25000"/>
                          </a:schemeClr>
                        </a:solidFill>
                      </a:endParaRPr>
                    </a:p>
                  </a:txBody>
                  <a:tcPr/>
                </a:tc>
                <a:tc>
                  <a:txBody>
                    <a:bodyPr/>
                    <a:lstStyle/>
                    <a:p>
                      <a:r>
                        <a:rPr lang="en-US" sz="2000" dirty="0"/>
                        <a:t>11</a:t>
                      </a:r>
                    </a:p>
                  </a:txBody>
                  <a:tcPr/>
                </a:tc>
                <a:extLst>
                  <a:ext uri="{0D108BD9-81ED-4DB2-BD59-A6C34878D82A}">
                    <a16:rowId xmlns:a16="http://schemas.microsoft.com/office/drawing/2014/main" val="10006"/>
                  </a:ext>
                </a:extLst>
              </a:tr>
              <a:tr h="370840">
                <a:tc>
                  <a:txBody>
                    <a:bodyPr/>
                    <a:lstStyle/>
                    <a:p>
                      <a:r>
                        <a:rPr lang="en-US" sz="2000" dirty="0"/>
                        <a:t>7</a:t>
                      </a:r>
                      <a:endParaRPr lang="en-US" sz="2000" dirty="0">
                        <a:solidFill>
                          <a:schemeClr val="tx1">
                            <a:lumMod val="75000"/>
                            <a:lumOff val="25000"/>
                          </a:schemeClr>
                        </a:solidFill>
                      </a:endParaRPr>
                    </a:p>
                  </a:txBody>
                  <a:tcPr/>
                </a:tc>
                <a:tc>
                  <a:txBody>
                    <a:bodyPr/>
                    <a:lstStyle/>
                    <a:p>
                      <a:r>
                        <a:rPr lang="en-US" sz="2000" dirty="0"/>
                        <a:t>10.5</a:t>
                      </a:r>
                    </a:p>
                  </a:txBody>
                  <a:tcPr/>
                </a:tc>
                <a:extLst>
                  <a:ext uri="{0D108BD9-81ED-4DB2-BD59-A6C34878D82A}">
                    <a16:rowId xmlns:a16="http://schemas.microsoft.com/office/drawing/2014/main" val="10007"/>
                  </a:ext>
                </a:extLst>
              </a:tr>
              <a:tr h="370840">
                <a:tc>
                  <a:txBody>
                    <a:bodyPr/>
                    <a:lstStyle/>
                    <a:p>
                      <a:r>
                        <a:rPr lang="en-US" sz="2000" dirty="0"/>
                        <a:t>8</a:t>
                      </a:r>
                      <a:endParaRPr lang="en-US" sz="2000" dirty="0">
                        <a:solidFill>
                          <a:schemeClr val="tx1">
                            <a:lumMod val="75000"/>
                            <a:lumOff val="25000"/>
                          </a:schemeClr>
                        </a:solidFill>
                      </a:endParaRPr>
                    </a:p>
                  </a:txBody>
                  <a:tcPr/>
                </a:tc>
                <a:tc>
                  <a:txBody>
                    <a:bodyPr/>
                    <a:lstStyle/>
                    <a:p>
                      <a:r>
                        <a:rPr lang="en-US" sz="2000" dirty="0"/>
                        <a:t>13</a:t>
                      </a:r>
                    </a:p>
                  </a:txBody>
                  <a:tcPr/>
                </a:tc>
                <a:extLst>
                  <a:ext uri="{0D108BD9-81ED-4DB2-BD59-A6C34878D82A}">
                    <a16:rowId xmlns:a16="http://schemas.microsoft.com/office/drawing/2014/main" val="10008"/>
                  </a:ext>
                </a:extLst>
              </a:tr>
              <a:tr h="370840">
                <a:tc>
                  <a:txBody>
                    <a:bodyPr/>
                    <a:lstStyle/>
                    <a:p>
                      <a:r>
                        <a:rPr lang="en-US" sz="2000" dirty="0"/>
                        <a:t>9</a:t>
                      </a:r>
                      <a:endParaRPr lang="en-US" sz="2000" dirty="0">
                        <a:solidFill>
                          <a:schemeClr val="tx1">
                            <a:lumMod val="75000"/>
                            <a:lumOff val="25000"/>
                          </a:schemeClr>
                        </a:solidFill>
                      </a:endParaRPr>
                    </a:p>
                  </a:txBody>
                  <a:tcPr/>
                </a:tc>
                <a:tc>
                  <a:txBody>
                    <a:bodyPr/>
                    <a:lstStyle/>
                    <a:p>
                      <a:r>
                        <a:rPr lang="en-US" sz="2000" dirty="0"/>
                        <a:t>13.5</a:t>
                      </a:r>
                    </a:p>
                  </a:txBody>
                  <a:tcPr/>
                </a:tc>
                <a:extLst>
                  <a:ext uri="{0D108BD9-81ED-4DB2-BD59-A6C34878D82A}">
                    <a16:rowId xmlns:a16="http://schemas.microsoft.com/office/drawing/2014/main" val="10009"/>
                  </a:ext>
                </a:extLst>
              </a:tr>
              <a:tr h="370840">
                <a:tc>
                  <a:txBody>
                    <a:bodyPr/>
                    <a:lstStyle/>
                    <a:p>
                      <a:r>
                        <a:rPr lang="en-US" sz="2000" dirty="0"/>
                        <a:t>10</a:t>
                      </a:r>
                      <a:endParaRPr lang="en-US" sz="2000" dirty="0">
                        <a:solidFill>
                          <a:schemeClr val="tx1">
                            <a:lumMod val="75000"/>
                            <a:lumOff val="25000"/>
                          </a:schemeClr>
                        </a:solidFill>
                      </a:endParaRPr>
                    </a:p>
                  </a:txBody>
                  <a:tcPr/>
                </a:tc>
                <a:tc>
                  <a:txBody>
                    <a:bodyPr/>
                    <a:lstStyle/>
                    <a:p>
                      <a:r>
                        <a:rPr lang="en-US" sz="2000" dirty="0"/>
                        <a:t>15</a:t>
                      </a:r>
                    </a:p>
                  </a:txBody>
                  <a:tcPr/>
                </a:tc>
                <a:extLst>
                  <a:ext uri="{0D108BD9-81ED-4DB2-BD59-A6C34878D82A}">
                    <a16:rowId xmlns:a16="http://schemas.microsoft.com/office/drawing/2014/main" val="10010"/>
                  </a:ext>
                </a:extLst>
              </a:tr>
            </a:tbl>
          </a:graphicData>
        </a:graphic>
      </p:graphicFrame>
      <mc:AlternateContent xmlns:mc="http://schemas.openxmlformats.org/markup-compatibility/2006" xmlns:a14="http://schemas.microsoft.com/office/drawing/2010/main">
        <mc:Choice Requires="a14">
          <p:sp>
            <p:nvSpPr>
              <p:cNvPr id="9" name="Rectangle 8"/>
              <p:cNvSpPr/>
              <p:nvPr/>
            </p:nvSpPr>
            <p:spPr>
              <a:xfrm>
                <a:off x="9160568" y="2756840"/>
                <a:ext cx="2633863" cy="450380"/>
              </a:xfrm>
              <a:prstGeom prst="rect">
                <a:avLst/>
              </a:prstGeom>
            </p:spPr>
            <p:txBody>
              <a:bodyPr wrap="none">
                <a:spAutoFit/>
              </a:bodyPr>
              <a:lstStyle/>
              <a:p>
                <a:pPr marL="119062" lvl="0" defTabSz="914400">
                  <a:lnSpc>
                    <a:spcPct val="90000"/>
                  </a:lnSpc>
                  <a:spcBef>
                    <a:spcPts val="1200"/>
                  </a:spcBef>
                  <a:spcAft>
                    <a:spcPts val="200"/>
                  </a:spcAft>
                  <a:buSzPct val="100000"/>
                </a:pPr>
                <a14:m>
                  <m:oMathPara xmlns:m="http://schemas.openxmlformats.org/officeDocument/2006/math">
                    <m:oMathParaPr>
                      <m:jc m:val="left"/>
                    </m:oMathParaPr>
                    <m:oMath xmlns:m="http://schemas.openxmlformats.org/officeDocument/2006/math">
                      <m:r>
                        <a:rPr lang="en-US" sz="2400" i="1">
                          <a:solidFill>
                            <a:srgbClr val="000000">
                              <a:lumMod val="75000"/>
                              <a:lumOff val="25000"/>
                            </a:srgbClr>
                          </a:solidFill>
                          <a:latin typeface="Cambria Math"/>
                        </a:rPr>
                        <m:t>𝑦</m:t>
                      </m:r>
                      <m:r>
                        <a:rPr lang="en-US" sz="2400" i="1">
                          <a:solidFill>
                            <a:srgbClr val="000000">
                              <a:lumMod val="75000"/>
                              <a:lumOff val="25000"/>
                            </a:srgbClr>
                          </a:solidFill>
                          <a:latin typeface="Cambria Math"/>
                        </a:rPr>
                        <m:t>=1.38</m:t>
                      </m:r>
                      <m:r>
                        <a:rPr lang="en-US" sz="2400" i="1">
                          <a:solidFill>
                            <a:srgbClr val="000000">
                              <a:lumMod val="75000"/>
                              <a:lumOff val="25000"/>
                            </a:srgbClr>
                          </a:solidFill>
                          <a:latin typeface="Cambria Math"/>
                        </a:rPr>
                        <m:t>𝑥</m:t>
                      </m:r>
                      <m:r>
                        <a:rPr lang="en-US" sz="2400" i="1">
                          <a:solidFill>
                            <a:srgbClr val="000000">
                              <a:lumMod val="75000"/>
                              <a:lumOff val="25000"/>
                            </a:srgbClr>
                          </a:solidFill>
                          <a:latin typeface="Cambria Math"/>
                        </a:rPr>
                        <m:t>+1.73</m:t>
                      </m:r>
                    </m:oMath>
                  </m:oMathPara>
                </a14:m>
                <a:endParaRPr lang="en-US" sz="2400" i="1" dirty="0">
                  <a:solidFill>
                    <a:srgbClr val="000000">
                      <a:lumMod val="75000"/>
                      <a:lumOff val="25000"/>
                    </a:srgbClr>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9160568" y="2756840"/>
                <a:ext cx="2633863" cy="450380"/>
              </a:xfrm>
              <a:prstGeom prst="rect">
                <a:avLst/>
              </a:prstGeom>
              <a:blipFill rotWithShape="1">
                <a:blip r:embed="rId3"/>
                <a:stretch>
                  <a:fillRect b="-4054"/>
                </a:stretch>
              </a:blipFill>
            </p:spPr>
            <p:txBody>
              <a:bodyPr/>
              <a:lstStyle/>
              <a:p>
                <a:r>
                  <a:rPr lang="en-US">
                    <a:noFill/>
                  </a:rPr>
                  <a:t> </a:t>
                </a:r>
              </a:p>
            </p:txBody>
          </p:sp>
        </mc:Fallback>
      </mc:AlternateContent>
    </p:spTree>
    <p:extLst>
      <p:ext uri="{BB962C8B-B14F-4D97-AF65-F5344CB8AC3E}">
        <p14:creationId xmlns:p14="http://schemas.microsoft.com/office/powerpoint/2010/main" val="19771916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E5B2D-ED0D-4213-9788-8227458DA534}"/>
              </a:ext>
            </a:extLst>
          </p:cNvPr>
          <p:cNvSpPr>
            <a:spLocks noGrp="1"/>
          </p:cNvSpPr>
          <p:nvPr>
            <p:ph type="title"/>
          </p:nvPr>
        </p:nvSpPr>
        <p:spPr/>
        <p:txBody>
          <a:bodyPr/>
          <a:lstStyle/>
          <a:p>
            <a:r>
              <a:rPr lang="en-US" b="1" dirty="0"/>
              <a:t>Limitations of Linear Regression</a:t>
            </a:r>
            <a:endParaRPr lang="en-US" dirty="0"/>
          </a:p>
        </p:txBody>
      </p:sp>
      <p:sp>
        <p:nvSpPr>
          <p:cNvPr id="3" name="Content Placeholder 2">
            <a:extLst>
              <a:ext uri="{FF2B5EF4-FFF2-40B4-BE49-F238E27FC236}">
                <a16:creationId xmlns:a16="http://schemas.microsoft.com/office/drawing/2014/main" id="{A3893ADF-3AE9-400C-8296-1396AEDC1C0D}"/>
              </a:ext>
            </a:extLst>
          </p:cNvPr>
          <p:cNvSpPr>
            <a:spLocks noGrp="1"/>
          </p:cNvSpPr>
          <p:nvPr>
            <p:ph idx="1"/>
          </p:nvPr>
        </p:nvSpPr>
        <p:spPr/>
        <p:txBody>
          <a:bodyPr>
            <a:normAutofit fontScale="92500"/>
          </a:bodyPr>
          <a:lstStyle/>
          <a:p>
            <a:r>
              <a:rPr lang="en-US" b="1" dirty="0"/>
              <a:t>Linear Assumption</a:t>
            </a:r>
            <a:r>
              <a:rPr lang="en-US" dirty="0"/>
              <a:t>: Assumes that the relationship between the independent and dependent variables is linear, which may not always be the case in real-world data.</a:t>
            </a:r>
          </a:p>
          <a:p>
            <a:r>
              <a:rPr lang="en-US" b="1" dirty="0"/>
              <a:t>Sensitive to Outliers</a:t>
            </a:r>
            <a:r>
              <a:rPr lang="en-US" dirty="0"/>
              <a:t>: Linear regression is sensitive to outliers. A few extreme points can have a large impact on the slope and the intercept.</a:t>
            </a:r>
          </a:p>
          <a:p>
            <a:r>
              <a:rPr lang="en-US" b="1" dirty="0"/>
              <a:t>Multicollinearity</a:t>
            </a:r>
            <a:r>
              <a:rPr lang="en-US" dirty="0"/>
              <a:t>: When independent variables are highly correlated with each other, it can distort the coefficients and make it difficult to interpret the model.</a:t>
            </a:r>
          </a:p>
          <a:p>
            <a:r>
              <a:rPr lang="en-US" b="1" dirty="0"/>
              <a:t>Overfitting</a:t>
            </a:r>
            <a:r>
              <a:rPr lang="en-US" dirty="0"/>
              <a:t>: With too many features, the model may overfit the training data and perform poorly on unseen data.</a:t>
            </a:r>
          </a:p>
          <a:p>
            <a:endParaRPr lang="en-US" dirty="0"/>
          </a:p>
        </p:txBody>
      </p:sp>
      <p:sp>
        <p:nvSpPr>
          <p:cNvPr id="4" name="Date Placeholder 3">
            <a:extLst>
              <a:ext uri="{FF2B5EF4-FFF2-40B4-BE49-F238E27FC236}">
                <a16:creationId xmlns:a16="http://schemas.microsoft.com/office/drawing/2014/main" id="{86C4E7F1-CE0A-45E6-8172-1F9818162D69}"/>
              </a:ext>
            </a:extLst>
          </p:cNvPr>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a:extLst>
              <a:ext uri="{FF2B5EF4-FFF2-40B4-BE49-F238E27FC236}">
                <a16:creationId xmlns:a16="http://schemas.microsoft.com/office/drawing/2014/main" id="{BDF9AD4C-A284-4359-8C29-0F28782D001A}"/>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74881909-30D9-4DCD-9327-12B964B4CE31}"/>
              </a:ext>
            </a:extLst>
          </p:cNvPr>
          <p:cNvSpPr>
            <a:spLocks noGrp="1"/>
          </p:cNvSpPr>
          <p:nvPr>
            <p:ph type="sldNum" sz="quarter" idx="12"/>
          </p:nvPr>
        </p:nvSpPr>
        <p:spPr/>
        <p:txBody>
          <a:bodyPr/>
          <a:lstStyle/>
          <a:p>
            <a:fld id="{6113E31D-E2AB-40D1-8B51-AFA5AFEF393A}" type="slidenum">
              <a:rPr lang="en-US" smtClean="0"/>
              <a:pPr/>
              <a:t>45</a:t>
            </a:fld>
            <a:endParaRPr lang="en-US" dirty="0"/>
          </a:p>
        </p:txBody>
      </p:sp>
    </p:spTree>
    <p:extLst>
      <p:ext uri="{BB962C8B-B14F-4D97-AF65-F5344CB8AC3E}">
        <p14:creationId xmlns:p14="http://schemas.microsoft.com/office/powerpoint/2010/main" val="818728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CAC2B-72CB-410F-87E1-B939AF79A256}"/>
              </a:ext>
            </a:extLst>
          </p:cNvPr>
          <p:cNvSpPr>
            <a:spLocks noGrp="1"/>
          </p:cNvSpPr>
          <p:nvPr>
            <p:ph type="title"/>
          </p:nvPr>
        </p:nvSpPr>
        <p:spPr/>
        <p:txBody>
          <a:bodyPr/>
          <a:lstStyle/>
          <a:p>
            <a:r>
              <a:rPr lang="en-US" dirty="0"/>
              <a:t>Ridge and Lasso Regression</a:t>
            </a:r>
          </a:p>
        </p:txBody>
      </p:sp>
      <p:sp>
        <p:nvSpPr>
          <p:cNvPr id="3" name="Content Placeholder 2">
            <a:extLst>
              <a:ext uri="{FF2B5EF4-FFF2-40B4-BE49-F238E27FC236}">
                <a16:creationId xmlns:a16="http://schemas.microsoft.com/office/drawing/2014/main" id="{92FF774B-F132-47B1-8C07-FA74DD772039}"/>
              </a:ext>
            </a:extLst>
          </p:cNvPr>
          <p:cNvSpPr>
            <a:spLocks noGrp="1"/>
          </p:cNvSpPr>
          <p:nvPr>
            <p:ph idx="1"/>
          </p:nvPr>
        </p:nvSpPr>
        <p:spPr/>
        <p:txBody>
          <a:bodyPr>
            <a:normAutofit fontScale="92500" lnSpcReduction="20000"/>
          </a:bodyPr>
          <a:lstStyle/>
          <a:p>
            <a:r>
              <a:rPr lang="en-US" dirty="0"/>
              <a:t>Ridge and Lasso regression are both </a:t>
            </a:r>
            <a:r>
              <a:rPr lang="en-US" b="1" dirty="0"/>
              <a:t>regularization techniques</a:t>
            </a:r>
            <a:r>
              <a:rPr lang="en-US" dirty="0"/>
              <a:t> that help improve the performance of linear regression models by preventing overfitting. </a:t>
            </a:r>
          </a:p>
          <a:p>
            <a:r>
              <a:rPr lang="en-US" dirty="0"/>
              <a:t>Regularization adds a </a:t>
            </a:r>
            <a:r>
              <a:rPr lang="en-US" b="1" dirty="0"/>
              <a:t>penalty term</a:t>
            </a:r>
            <a:r>
              <a:rPr lang="en-US" dirty="0"/>
              <a:t> to the linear regression cost function, discouraging the model from becoming too complex. This added penalty term modifies the objective function, reducing the impact of less important features.</a:t>
            </a:r>
          </a:p>
          <a:p>
            <a:r>
              <a:rPr lang="en-US" dirty="0"/>
              <a:t>both extensions of </a:t>
            </a:r>
            <a:r>
              <a:rPr lang="en-US" b="1" dirty="0"/>
              <a:t>Linear Regression</a:t>
            </a:r>
            <a:r>
              <a:rPr lang="en-US" dirty="0"/>
              <a:t> that are used to address some of its limitations, particularly when dealing with multicollinearity (high correlation between features) and overfitting</a:t>
            </a:r>
          </a:p>
          <a:p>
            <a:r>
              <a:rPr lang="en-US" dirty="0"/>
              <a:t>Both methods introduce regularization (or penalty) terms to the linear regression model to control the complexity of the model. This helps improve the model’s generalization to unseen data.</a:t>
            </a:r>
          </a:p>
        </p:txBody>
      </p:sp>
      <p:sp>
        <p:nvSpPr>
          <p:cNvPr id="4" name="Date Placeholder 3">
            <a:extLst>
              <a:ext uri="{FF2B5EF4-FFF2-40B4-BE49-F238E27FC236}">
                <a16:creationId xmlns:a16="http://schemas.microsoft.com/office/drawing/2014/main" id="{7FE471A3-27A7-4D7E-9FCB-29E25206799F}"/>
              </a:ext>
            </a:extLst>
          </p:cNvPr>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a:extLst>
              <a:ext uri="{FF2B5EF4-FFF2-40B4-BE49-F238E27FC236}">
                <a16:creationId xmlns:a16="http://schemas.microsoft.com/office/drawing/2014/main" id="{25C5DDF4-2E29-4818-9AAF-2C1F6E9B0173}"/>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5DA29BC2-F64F-4F31-A181-613ADA49205B}"/>
              </a:ext>
            </a:extLst>
          </p:cNvPr>
          <p:cNvSpPr>
            <a:spLocks noGrp="1"/>
          </p:cNvSpPr>
          <p:nvPr>
            <p:ph type="sldNum" sz="quarter" idx="12"/>
          </p:nvPr>
        </p:nvSpPr>
        <p:spPr/>
        <p:txBody>
          <a:bodyPr/>
          <a:lstStyle/>
          <a:p>
            <a:fld id="{6113E31D-E2AB-40D1-8B51-AFA5AFEF393A}" type="slidenum">
              <a:rPr lang="en-US" smtClean="0"/>
              <a:pPr/>
              <a:t>46</a:t>
            </a:fld>
            <a:endParaRPr lang="en-US" dirty="0"/>
          </a:p>
        </p:txBody>
      </p:sp>
    </p:spTree>
    <p:extLst>
      <p:ext uri="{BB962C8B-B14F-4D97-AF65-F5344CB8AC3E}">
        <p14:creationId xmlns:p14="http://schemas.microsoft.com/office/powerpoint/2010/main" val="3443670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EB05D-4576-4665-AFF0-62232C0B315B}"/>
              </a:ext>
            </a:extLst>
          </p:cNvPr>
          <p:cNvSpPr>
            <a:spLocks noGrp="1"/>
          </p:cNvSpPr>
          <p:nvPr>
            <p:ph type="title"/>
          </p:nvPr>
        </p:nvSpPr>
        <p:spPr/>
        <p:txBody>
          <a:bodyPr/>
          <a:lstStyle/>
          <a:p>
            <a:r>
              <a:rPr lang="en-US" b="1" dirty="0"/>
              <a:t>Ridge Regression</a:t>
            </a:r>
            <a:endParaRPr lang="en-US" dirty="0"/>
          </a:p>
        </p:txBody>
      </p:sp>
      <p:sp>
        <p:nvSpPr>
          <p:cNvPr id="3" name="Content Placeholder 2">
            <a:extLst>
              <a:ext uri="{FF2B5EF4-FFF2-40B4-BE49-F238E27FC236}">
                <a16:creationId xmlns:a16="http://schemas.microsoft.com/office/drawing/2014/main" id="{76C85248-C998-450F-B3DD-B59BF80227C1}"/>
              </a:ext>
            </a:extLst>
          </p:cNvPr>
          <p:cNvSpPr>
            <a:spLocks noGrp="1"/>
          </p:cNvSpPr>
          <p:nvPr>
            <p:ph idx="1"/>
          </p:nvPr>
        </p:nvSpPr>
        <p:spPr/>
        <p:txBody>
          <a:bodyPr>
            <a:normAutofit lnSpcReduction="10000"/>
          </a:bodyPr>
          <a:lstStyle/>
          <a:p>
            <a:r>
              <a:rPr lang="en-US" dirty="0"/>
              <a:t>Ridge regression, also known as </a:t>
            </a:r>
            <a:r>
              <a:rPr lang="en-US" b="1" dirty="0"/>
              <a:t>L2 regularization</a:t>
            </a:r>
          </a:p>
          <a:p>
            <a:r>
              <a:rPr lang="en-US" dirty="0"/>
              <a:t>adds a penalty equal to the sum of the squares of the coefficients. It aims to reduce the magnitude of the coefficients, effectively "shrinking" them toward zero. </a:t>
            </a:r>
          </a:p>
          <a:p>
            <a:r>
              <a:rPr lang="en-US" dirty="0"/>
              <a:t>Ridge regression is ideal when you want to retain all features but reduce their impact if they aren’t significantly contributing.</a:t>
            </a:r>
          </a:p>
          <a:p>
            <a:r>
              <a:rPr lang="en-US" dirty="0"/>
              <a:t>Reduces overfitting by shrinking large coefficients.</a:t>
            </a:r>
          </a:p>
          <a:p>
            <a:r>
              <a:rPr lang="en-US" dirty="0"/>
              <a:t>Keeps all features but limits their influence on the model.</a:t>
            </a:r>
          </a:p>
          <a:p>
            <a:r>
              <a:rPr lang="en-US" dirty="0"/>
              <a:t>Often useful when dealing with multicollinearity (correlated predictors).</a:t>
            </a:r>
          </a:p>
        </p:txBody>
      </p:sp>
      <p:sp>
        <p:nvSpPr>
          <p:cNvPr id="4" name="Date Placeholder 3">
            <a:extLst>
              <a:ext uri="{FF2B5EF4-FFF2-40B4-BE49-F238E27FC236}">
                <a16:creationId xmlns:a16="http://schemas.microsoft.com/office/drawing/2014/main" id="{33018178-7D5E-4E93-8C74-504C19C035AA}"/>
              </a:ext>
            </a:extLst>
          </p:cNvPr>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a:extLst>
              <a:ext uri="{FF2B5EF4-FFF2-40B4-BE49-F238E27FC236}">
                <a16:creationId xmlns:a16="http://schemas.microsoft.com/office/drawing/2014/main" id="{53C4F931-9414-4EED-BF5D-B596D50EBE65}"/>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376A41F1-EB6D-44E0-AA6A-087005DB9D8E}"/>
              </a:ext>
            </a:extLst>
          </p:cNvPr>
          <p:cNvSpPr>
            <a:spLocks noGrp="1"/>
          </p:cNvSpPr>
          <p:nvPr>
            <p:ph type="sldNum" sz="quarter" idx="12"/>
          </p:nvPr>
        </p:nvSpPr>
        <p:spPr/>
        <p:txBody>
          <a:bodyPr/>
          <a:lstStyle/>
          <a:p>
            <a:fld id="{6113E31D-E2AB-40D1-8B51-AFA5AFEF393A}" type="slidenum">
              <a:rPr lang="en-US" smtClean="0"/>
              <a:pPr/>
              <a:t>47</a:t>
            </a:fld>
            <a:endParaRPr lang="en-US" dirty="0"/>
          </a:p>
        </p:txBody>
      </p:sp>
    </p:spTree>
    <p:extLst>
      <p:ext uri="{BB962C8B-B14F-4D97-AF65-F5344CB8AC3E}">
        <p14:creationId xmlns:p14="http://schemas.microsoft.com/office/powerpoint/2010/main" val="17459095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6802-51CB-421C-BEAC-6B379E7D4E9B}"/>
              </a:ext>
            </a:extLst>
          </p:cNvPr>
          <p:cNvSpPr>
            <a:spLocks noGrp="1"/>
          </p:cNvSpPr>
          <p:nvPr>
            <p:ph type="title"/>
          </p:nvPr>
        </p:nvSpPr>
        <p:spPr/>
        <p:txBody>
          <a:bodyPr/>
          <a:lstStyle/>
          <a:p>
            <a:r>
              <a:rPr lang="en-US" b="1" dirty="0"/>
              <a:t>Lasso Regression</a:t>
            </a:r>
            <a:endParaRPr lang="en-US" dirty="0"/>
          </a:p>
        </p:txBody>
      </p:sp>
      <p:sp>
        <p:nvSpPr>
          <p:cNvPr id="3" name="Content Placeholder 2">
            <a:extLst>
              <a:ext uri="{FF2B5EF4-FFF2-40B4-BE49-F238E27FC236}">
                <a16:creationId xmlns:a16="http://schemas.microsoft.com/office/drawing/2014/main" id="{74F0A11D-0AAA-4BB9-9FFB-23C4437B4A63}"/>
              </a:ext>
            </a:extLst>
          </p:cNvPr>
          <p:cNvSpPr>
            <a:spLocks noGrp="1"/>
          </p:cNvSpPr>
          <p:nvPr>
            <p:ph idx="1"/>
          </p:nvPr>
        </p:nvSpPr>
        <p:spPr/>
        <p:txBody>
          <a:bodyPr>
            <a:normAutofit fontScale="92500" lnSpcReduction="10000"/>
          </a:bodyPr>
          <a:lstStyle/>
          <a:p>
            <a:r>
              <a:rPr lang="en-US" dirty="0"/>
              <a:t>Lasso regression, or </a:t>
            </a:r>
            <a:r>
              <a:rPr lang="en-US" b="1" dirty="0"/>
              <a:t>L1 regularization</a:t>
            </a:r>
            <a:r>
              <a:rPr lang="en-US" dirty="0"/>
              <a:t>, adds a penalty equal to the sum of the absolute values of the coefficients. </a:t>
            </a:r>
          </a:p>
          <a:p>
            <a:r>
              <a:rPr lang="en-US" dirty="0"/>
              <a:t>Unlike Ridge, Lasso can shrink some coefficients </a:t>
            </a:r>
            <a:r>
              <a:rPr lang="en-US" b="1" dirty="0"/>
              <a:t>exactly to zero</a:t>
            </a:r>
            <a:r>
              <a:rPr lang="en-US" dirty="0"/>
              <a:t>, effectively performing </a:t>
            </a:r>
            <a:r>
              <a:rPr lang="en-US" b="1" dirty="0"/>
              <a:t>feature selection</a:t>
            </a:r>
            <a:r>
              <a:rPr lang="en-US" dirty="0"/>
              <a:t> by eliminating irrelevant features.</a:t>
            </a:r>
          </a:p>
          <a:p>
            <a:r>
              <a:rPr lang="en-US" dirty="0"/>
              <a:t>Can drive certain feature coefficients to zero, thereby excluding them from the model.</a:t>
            </a:r>
          </a:p>
          <a:p>
            <a:r>
              <a:rPr lang="en-US" dirty="0"/>
              <a:t>Reduces overfitting and provides a more interpretable model by selecting only the most important features.</a:t>
            </a:r>
          </a:p>
          <a:p>
            <a:r>
              <a:rPr lang="en-US" dirty="0"/>
              <a:t>Suitable when only a subset of predictors is expected to be relevant.</a:t>
            </a:r>
          </a:p>
          <a:p>
            <a:endParaRPr lang="en-US" dirty="0"/>
          </a:p>
        </p:txBody>
      </p:sp>
      <p:sp>
        <p:nvSpPr>
          <p:cNvPr id="4" name="Date Placeholder 3">
            <a:extLst>
              <a:ext uri="{FF2B5EF4-FFF2-40B4-BE49-F238E27FC236}">
                <a16:creationId xmlns:a16="http://schemas.microsoft.com/office/drawing/2014/main" id="{F042D4FB-2AF4-4351-A550-FA53DE220AA7}"/>
              </a:ext>
            </a:extLst>
          </p:cNvPr>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a:extLst>
              <a:ext uri="{FF2B5EF4-FFF2-40B4-BE49-F238E27FC236}">
                <a16:creationId xmlns:a16="http://schemas.microsoft.com/office/drawing/2014/main" id="{9DB7BF4C-3C60-4995-A0E5-3B8EBEB797C1}"/>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0092891D-8509-4A66-B936-10171DC5019C}"/>
              </a:ext>
            </a:extLst>
          </p:cNvPr>
          <p:cNvSpPr>
            <a:spLocks noGrp="1"/>
          </p:cNvSpPr>
          <p:nvPr>
            <p:ph type="sldNum" sz="quarter" idx="12"/>
          </p:nvPr>
        </p:nvSpPr>
        <p:spPr/>
        <p:txBody>
          <a:bodyPr/>
          <a:lstStyle/>
          <a:p>
            <a:fld id="{6113E31D-E2AB-40D1-8B51-AFA5AFEF393A}" type="slidenum">
              <a:rPr lang="en-US" smtClean="0"/>
              <a:pPr/>
              <a:t>48</a:t>
            </a:fld>
            <a:endParaRPr lang="en-US" dirty="0"/>
          </a:p>
        </p:txBody>
      </p:sp>
    </p:spTree>
    <p:extLst>
      <p:ext uri="{BB962C8B-B14F-4D97-AF65-F5344CB8AC3E}">
        <p14:creationId xmlns:p14="http://schemas.microsoft.com/office/powerpoint/2010/main" val="4963757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2C5C5-3CC4-4830-8A65-7AE1B6C524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EAC34E-E3EC-4080-992E-E5867146F023}"/>
              </a:ext>
            </a:extLst>
          </p:cNvPr>
          <p:cNvSpPr>
            <a:spLocks noGrp="1"/>
          </p:cNvSpPr>
          <p:nvPr>
            <p:ph idx="1"/>
          </p:nvPr>
        </p:nvSpPr>
        <p:spPr/>
        <p:txBody>
          <a:bodyPr/>
          <a:lstStyle/>
          <a:p>
            <a:r>
              <a:rPr lang="en-US" dirty="0"/>
              <a:t>Ridge: Shrinks coefficients without reducing them to zero; all features remain in the model.</a:t>
            </a:r>
          </a:p>
          <a:p>
            <a:r>
              <a:rPr lang="en-US" dirty="0"/>
              <a:t>Lasso: Shrinks some coefficients to zero, effectively performing feature selection.</a:t>
            </a:r>
          </a:p>
          <a:p>
            <a:endParaRPr lang="en-US" dirty="0"/>
          </a:p>
        </p:txBody>
      </p:sp>
      <p:sp>
        <p:nvSpPr>
          <p:cNvPr id="4" name="Date Placeholder 3">
            <a:extLst>
              <a:ext uri="{FF2B5EF4-FFF2-40B4-BE49-F238E27FC236}">
                <a16:creationId xmlns:a16="http://schemas.microsoft.com/office/drawing/2014/main" id="{EE6D1E09-103D-4721-A517-EB6A8BB7CAD7}"/>
              </a:ext>
            </a:extLst>
          </p:cNvPr>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a:extLst>
              <a:ext uri="{FF2B5EF4-FFF2-40B4-BE49-F238E27FC236}">
                <a16:creationId xmlns:a16="http://schemas.microsoft.com/office/drawing/2014/main" id="{6C307F2D-5CCF-46E1-8BDB-3A9CB609E199}"/>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9C71ED60-EAB3-4A9D-B25E-3971A15B8FED}"/>
              </a:ext>
            </a:extLst>
          </p:cNvPr>
          <p:cNvSpPr>
            <a:spLocks noGrp="1"/>
          </p:cNvSpPr>
          <p:nvPr>
            <p:ph type="sldNum" sz="quarter" idx="12"/>
          </p:nvPr>
        </p:nvSpPr>
        <p:spPr/>
        <p:txBody>
          <a:bodyPr/>
          <a:lstStyle/>
          <a:p>
            <a:fld id="{6113E31D-E2AB-40D1-8B51-AFA5AFEF393A}" type="slidenum">
              <a:rPr lang="en-US" smtClean="0"/>
              <a:pPr/>
              <a:t>49</a:t>
            </a:fld>
            <a:endParaRPr lang="en-US" dirty="0"/>
          </a:p>
        </p:txBody>
      </p:sp>
    </p:spTree>
    <p:extLst>
      <p:ext uri="{BB962C8B-B14F-4D97-AF65-F5344CB8AC3E}">
        <p14:creationId xmlns:p14="http://schemas.microsoft.com/office/powerpoint/2010/main" val="1850056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23F8F-C14C-4AF5-9DED-21C3C967C5E9}"/>
              </a:ext>
            </a:extLst>
          </p:cNvPr>
          <p:cNvSpPr>
            <a:spLocks noGrp="1"/>
          </p:cNvSpPr>
          <p:nvPr>
            <p:ph type="title"/>
          </p:nvPr>
        </p:nvSpPr>
        <p:spPr/>
        <p:txBody>
          <a:bodyPr/>
          <a:lstStyle/>
          <a:p>
            <a:r>
              <a:rPr lang="en-US" dirty="0"/>
              <a:t>Linear Regression</a:t>
            </a:r>
          </a:p>
        </p:txBody>
      </p:sp>
      <p:sp>
        <p:nvSpPr>
          <p:cNvPr id="3" name="Content Placeholder 2">
            <a:extLst>
              <a:ext uri="{FF2B5EF4-FFF2-40B4-BE49-F238E27FC236}">
                <a16:creationId xmlns:a16="http://schemas.microsoft.com/office/drawing/2014/main" id="{A94E2188-4E82-49BC-96DF-8106B808A8A2}"/>
              </a:ext>
            </a:extLst>
          </p:cNvPr>
          <p:cNvSpPr>
            <a:spLocks noGrp="1"/>
          </p:cNvSpPr>
          <p:nvPr>
            <p:ph idx="1"/>
          </p:nvPr>
        </p:nvSpPr>
        <p:spPr/>
        <p:txBody>
          <a:bodyPr/>
          <a:lstStyle/>
          <a:p>
            <a:r>
              <a:rPr lang="en-US" dirty="0">
                <a:solidFill>
                  <a:schemeClr val="tx1"/>
                </a:solidFill>
              </a:rPr>
              <a:t>one of the simplest and most commonly used regression techniques</a:t>
            </a:r>
          </a:p>
          <a:p>
            <a:r>
              <a:rPr lang="en-US" dirty="0">
                <a:solidFill>
                  <a:schemeClr val="tx1"/>
                </a:solidFill>
              </a:rPr>
              <a:t>finds the best line that minimizes the differences between predicted and actual values</a:t>
            </a:r>
          </a:p>
          <a:p>
            <a:r>
              <a:rPr lang="en-US" dirty="0">
                <a:solidFill>
                  <a:schemeClr val="tx1"/>
                </a:solidFill>
              </a:rPr>
              <a:t>assumes a linear relationship between the dependent variable (target) and the independent variables (features)</a:t>
            </a:r>
          </a:p>
          <a:p>
            <a:r>
              <a:rPr lang="en-US" dirty="0">
                <a:solidFill>
                  <a:schemeClr val="tx1"/>
                </a:solidFill>
              </a:rPr>
              <a:t>analyze and forecast data trends</a:t>
            </a:r>
          </a:p>
        </p:txBody>
      </p:sp>
      <p:sp>
        <p:nvSpPr>
          <p:cNvPr id="4" name="Date Placeholder 3">
            <a:extLst>
              <a:ext uri="{FF2B5EF4-FFF2-40B4-BE49-F238E27FC236}">
                <a16:creationId xmlns:a16="http://schemas.microsoft.com/office/drawing/2014/main" id="{CD0B740B-C1B1-47C4-9534-FF455524D3E9}"/>
              </a:ext>
            </a:extLst>
          </p:cNvPr>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a:extLst>
              <a:ext uri="{FF2B5EF4-FFF2-40B4-BE49-F238E27FC236}">
                <a16:creationId xmlns:a16="http://schemas.microsoft.com/office/drawing/2014/main" id="{8128F7E5-6E24-4A65-A95F-7619E9142E32}"/>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00A10B71-A5E8-467C-94F3-85F105AB303A}"/>
              </a:ext>
            </a:extLst>
          </p:cNvPr>
          <p:cNvSpPr>
            <a:spLocks noGrp="1"/>
          </p:cNvSpPr>
          <p:nvPr>
            <p:ph type="sldNum" sz="quarter" idx="12"/>
          </p:nvPr>
        </p:nvSpPr>
        <p:spPr/>
        <p:txBody>
          <a:bodyPr/>
          <a:lstStyle/>
          <a:p>
            <a:fld id="{6113E31D-E2AB-40D1-8B51-AFA5AFEF393A}" type="slidenum">
              <a:rPr lang="en-US" smtClean="0"/>
              <a:pPr/>
              <a:t>5</a:t>
            </a:fld>
            <a:endParaRPr lang="en-US" dirty="0"/>
          </a:p>
        </p:txBody>
      </p:sp>
      <p:pic>
        <p:nvPicPr>
          <p:cNvPr id="2050" name="Picture 2" descr="Lightbox">
            <a:extLst>
              <a:ext uri="{FF2B5EF4-FFF2-40B4-BE49-F238E27FC236}">
                <a16:creationId xmlns:a16="http://schemas.microsoft.com/office/drawing/2014/main" id="{93D8D70C-1730-4B16-8C06-9BA36A6641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385" b="4093"/>
          <a:stretch/>
        </p:blipFill>
        <p:spPr bwMode="auto">
          <a:xfrm>
            <a:off x="4957098" y="590842"/>
            <a:ext cx="7234902" cy="3924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33637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37C7B-1FDF-49F1-9C2A-1FCA32C77F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1238AB-33E7-4A36-A97E-11D7EFE03918}"/>
              </a:ext>
            </a:extLst>
          </p:cNvPr>
          <p:cNvSpPr>
            <a:spLocks noGrp="1"/>
          </p:cNvSpPr>
          <p:nvPr>
            <p:ph idx="1"/>
          </p:nvPr>
        </p:nvSpPr>
        <p:spPr/>
        <p:txBody>
          <a:bodyPr/>
          <a:lstStyle/>
          <a:p>
            <a:r>
              <a:rPr lang="en-US" dirty="0"/>
              <a:t>the terms </a:t>
            </a:r>
            <a:r>
              <a:rPr lang="en-US" b="1" dirty="0"/>
              <a:t>L1</a:t>
            </a:r>
            <a:r>
              <a:rPr lang="en-US" dirty="0"/>
              <a:t> and </a:t>
            </a:r>
            <a:r>
              <a:rPr lang="en-US" b="1" dirty="0"/>
              <a:t>L2</a:t>
            </a:r>
            <a:r>
              <a:rPr lang="en-US" dirty="0"/>
              <a:t> come from mathematics, specifically </a:t>
            </a:r>
            <a:r>
              <a:rPr lang="en-US" b="1" dirty="0"/>
              <a:t>norms</a:t>
            </a:r>
            <a:r>
              <a:rPr lang="en-US" dirty="0"/>
              <a:t> in linear algebra.</a:t>
            </a:r>
          </a:p>
          <a:p>
            <a:r>
              <a:rPr lang="en-US" dirty="0"/>
              <a:t>L1 (or Manhattan distance) measures distances based on absolute values.</a:t>
            </a:r>
          </a:p>
          <a:p>
            <a:r>
              <a:rPr lang="en-US" dirty="0"/>
              <a:t>L2 (or Euclidean distance) measures distances based on squared values.</a:t>
            </a:r>
          </a:p>
        </p:txBody>
      </p:sp>
      <p:sp>
        <p:nvSpPr>
          <p:cNvPr id="4" name="Date Placeholder 3">
            <a:extLst>
              <a:ext uri="{FF2B5EF4-FFF2-40B4-BE49-F238E27FC236}">
                <a16:creationId xmlns:a16="http://schemas.microsoft.com/office/drawing/2014/main" id="{7DA6CB98-9B8C-4F09-8E1C-81F1055EB1EE}"/>
              </a:ext>
            </a:extLst>
          </p:cNvPr>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a:extLst>
              <a:ext uri="{FF2B5EF4-FFF2-40B4-BE49-F238E27FC236}">
                <a16:creationId xmlns:a16="http://schemas.microsoft.com/office/drawing/2014/main" id="{39809829-BEAB-4AAC-8624-8F315CFC7DA7}"/>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61066478-0DB4-45E5-9DBD-0C673802DC28}"/>
              </a:ext>
            </a:extLst>
          </p:cNvPr>
          <p:cNvSpPr>
            <a:spLocks noGrp="1"/>
          </p:cNvSpPr>
          <p:nvPr>
            <p:ph type="sldNum" sz="quarter" idx="12"/>
          </p:nvPr>
        </p:nvSpPr>
        <p:spPr/>
        <p:txBody>
          <a:bodyPr/>
          <a:lstStyle/>
          <a:p>
            <a:fld id="{6113E31D-E2AB-40D1-8B51-AFA5AFEF393A}" type="slidenum">
              <a:rPr lang="en-US" smtClean="0"/>
              <a:pPr/>
              <a:t>50</a:t>
            </a:fld>
            <a:endParaRPr lang="en-US" dirty="0"/>
          </a:p>
        </p:txBody>
      </p:sp>
    </p:spTree>
    <p:extLst>
      <p:ext uri="{BB962C8B-B14F-4D97-AF65-F5344CB8AC3E}">
        <p14:creationId xmlns:p14="http://schemas.microsoft.com/office/powerpoint/2010/main" val="13911521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CCFBB-7117-48F9-A47D-BCE924AAAB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38EF5D-BEBF-478D-8F1F-64BC6F5DE1C1}"/>
              </a:ext>
            </a:extLst>
          </p:cNvPr>
          <p:cNvSpPr>
            <a:spLocks noGrp="1"/>
          </p:cNvSpPr>
          <p:nvPr>
            <p:ph idx="1"/>
          </p:nvPr>
        </p:nvSpPr>
        <p:spPr/>
        <p:txBody>
          <a:bodyPr>
            <a:normAutofit fontScale="92500" lnSpcReduction="10000"/>
          </a:bodyPr>
          <a:lstStyle/>
          <a:p>
            <a:r>
              <a:rPr lang="en-US" dirty="0"/>
              <a:t># Apply Ridge Regression</a:t>
            </a:r>
          </a:p>
          <a:p>
            <a:r>
              <a:rPr lang="en-US" dirty="0"/>
              <a:t>ridge = Ridge(alpha=1.0)  # alpha is the regularization parameter</a:t>
            </a:r>
          </a:p>
          <a:p>
            <a:r>
              <a:rPr lang="en-US" dirty="0" err="1"/>
              <a:t>ridge.fit</a:t>
            </a:r>
            <a:r>
              <a:rPr lang="en-US" dirty="0"/>
              <a:t>(</a:t>
            </a:r>
            <a:r>
              <a:rPr lang="en-US" dirty="0" err="1"/>
              <a:t>X_train</a:t>
            </a:r>
            <a:r>
              <a:rPr lang="en-US" dirty="0"/>
              <a:t>, </a:t>
            </a:r>
            <a:r>
              <a:rPr lang="en-US" dirty="0" err="1"/>
              <a:t>y_train</a:t>
            </a:r>
            <a:r>
              <a:rPr lang="en-US" dirty="0"/>
              <a:t>)</a:t>
            </a:r>
          </a:p>
          <a:p>
            <a:r>
              <a:rPr lang="en-US" dirty="0" err="1"/>
              <a:t>ridge_predictions</a:t>
            </a:r>
            <a:r>
              <a:rPr lang="en-US" dirty="0"/>
              <a:t> = </a:t>
            </a:r>
            <a:r>
              <a:rPr lang="en-US" dirty="0" err="1"/>
              <a:t>ridge.predict</a:t>
            </a:r>
            <a:r>
              <a:rPr lang="en-US" dirty="0"/>
              <a:t>(</a:t>
            </a:r>
            <a:r>
              <a:rPr lang="en-US" dirty="0" err="1"/>
              <a:t>X_test</a:t>
            </a:r>
            <a:r>
              <a:rPr lang="en-US" dirty="0"/>
              <a:t>)</a:t>
            </a:r>
          </a:p>
          <a:p>
            <a:endParaRPr lang="en-US" dirty="0"/>
          </a:p>
          <a:p>
            <a:r>
              <a:rPr lang="en-US" dirty="0"/>
              <a:t># Apply Lasso Regression</a:t>
            </a:r>
          </a:p>
          <a:p>
            <a:r>
              <a:rPr lang="en-US" dirty="0"/>
              <a:t>lasso = Lasso(alpha=1.0)</a:t>
            </a:r>
          </a:p>
          <a:p>
            <a:r>
              <a:rPr lang="en-US" dirty="0" err="1"/>
              <a:t>lasso.fit</a:t>
            </a:r>
            <a:r>
              <a:rPr lang="en-US" dirty="0"/>
              <a:t>(</a:t>
            </a:r>
            <a:r>
              <a:rPr lang="en-US" dirty="0" err="1"/>
              <a:t>X_train</a:t>
            </a:r>
            <a:r>
              <a:rPr lang="en-US" dirty="0"/>
              <a:t>, </a:t>
            </a:r>
            <a:r>
              <a:rPr lang="en-US" dirty="0" err="1"/>
              <a:t>y_train</a:t>
            </a:r>
            <a:r>
              <a:rPr lang="en-US" dirty="0"/>
              <a:t>)</a:t>
            </a:r>
          </a:p>
          <a:p>
            <a:r>
              <a:rPr lang="en-US" dirty="0" err="1"/>
              <a:t>lasso_predictions</a:t>
            </a:r>
            <a:r>
              <a:rPr lang="en-US" dirty="0"/>
              <a:t> = </a:t>
            </a:r>
            <a:r>
              <a:rPr lang="en-US" dirty="0" err="1"/>
              <a:t>lasso.predict</a:t>
            </a:r>
            <a:r>
              <a:rPr lang="en-US" dirty="0"/>
              <a:t>(</a:t>
            </a:r>
            <a:r>
              <a:rPr lang="en-US" dirty="0" err="1"/>
              <a:t>X_test</a:t>
            </a:r>
            <a:r>
              <a:rPr lang="en-US" dirty="0"/>
              <a:t>)</a:t>
            </a:r>
          </a:p>
        </p:txBody>
      </p:sp>
      <p:sp>
        <p:nvSpPr>
          <p:cNvPr id="4" name="Date Placeholder 3">
            <a:extLst>
              <a:ext uri="{FF2B5EF4-FFF2-40B4-BE49-F238E27FC236}">
                <a16:creationId xmlns:a16="http://schemas.microsoft.com/office/drawing/2014/main" id="{1025A116-F545-44C6-BA4A-E59B4BDD0F5D}"/>
              </a:ext>
            </a:extLst>
          </p:cNvPr>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a:extLst>
              <a:ext uri="{FF2B5EF4-FFF2-40B4-BE49-F238E27FC236}">
                <a16:creationId xmlns:a16="http://schemas.microsoft.com/office/drawing/2014/main" id="{16C188C4-286E-45DC-B215-982549A60AB6}"/>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EE0B51B1-50F5-4705-A5D4-208F837CE0DE}"/>
              </a:ext>
            </a:extLst>
          </p:cNvPr>
          <p:cNvSpPr>
            <a:spLocks noGrp="1"/>
          </p:cNvSpPr>
          <p:nvPr>
            <p:ph type="sldNum" sz="quarter" idx="12"/>
          </p:nvPr>
        </p:nvSpPr>
        <p:spPr/>
        <p:txBody>
          <a:bodyPr/>
          <a:lstStyle/>
          <a:p>
            <a:fld id="{6113E31D-E2AB-40D1-8B51-AFA5AFEF393A}" type="slidenum">
              <a:rPr lang="en-US" smtClean="0"/>
              <a:pPr/>
              <a:t>51</a:t>
            </a:fld>
            <a:endParaRPr lang="en-US" dirty="0"/>
          </a:p>
        </p:txBody>
      </p:sp>
    </p:spTree>
    <p:extLst>
      <p:ext uri="{BB962C8B-B14F-4D97-AF65-F5344CB8AC3E}">
        <p14:creationId xmlns:p14="http://schemas.microsoft.com/office/powerpoint/2010/main" val="5659516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p:cNvSpPr>
            <a:spLocks noGrp="1"/>
          </p:cNvSpPr>
          <p:nvPr>
            <p:ph type="ftr" sz="quarter" idx="11"/>
          </p:nvPr>
        </p:nvSpPr>
        <p:spPr/>
        <p:txBody>
          <a:bodyPr/>
          <a:lstStyle/>
          <a:p>
            <a:r>
              <a:rPr lang="en-US"/>
              <a:t>CU6051NI Artificial Intelligence</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52</a:t>
            </a:fld>
            <a:endParaRPr lang="en-US" dirty="0"/>
          </a:p>
        </p:txBody>
      </p:sp>
      <p:sp>
        <p:nvSpPr>
          <p:cNvPr id="8" name="Title 1"/>
          <p:cNvSpPr txBox="1">
            <a:spLocks/>
          </p:cNvSpPr>
          <p:nvPr/>
        </p:nvSpPr>
        <p:spPr>
          <a:xfrm>
            <a:off x="357054" y="2090080"/>
            <a:ext cx="11508377" cy="1600199"/>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7200" dirty="0"/>
              <a:t>End of Lecture 4</a:t>
            </a:r>
          </a:p>
        </p:txBody>
      </p:sp>
      <p:sp>
        <p:nvSpPr>
          <p:cNvPr id="7" name="Title 1"/>
          <p:cNvSpPr txBox="1">
            <a:spLocks/>
          </p:cNvSpPr>
          <p:nvPr/>
        </p:nvSpPr>
        <p:spPr>
          <a:xfrm>
            <a:off x="365762" y="3204752"/>
            <a:ext cx="11508377" cy="1600199"/>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2800" i="1" dirty="0">
              <a:solidFill>
                <a:srgbClr val="0000FF"/>
              </a:solidFill>
            </a:endParaRPr>
          </a:p>
        </p:txBody>
      </p:sp>
    </p:spTree>
    <p:extLst>
      <p:ext uri="{BB962C8B-B14F-4D97-AF65-F5344CB8AC3E}">
        <p14:creationId xmlns:p14="http://schemas.microsoft.com/office/powerpoint/2010/main" val="13383033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p:cNvSpPr>
            <a:spLocks noGrp="1"/>
          </p:cNvSpPr>
          <p:nvPr>
            <p:ph type="ftr" sz="quarter" idx="11"/>
          </p:nvPr>
        </p:nvSpPr>
        <p:spPr/>
        <p:txBody>
          <a:bodyPr/>
          <a:lstStyle/>
          <a:p>
            <a:r>
              <a:rPr lang="en-US"/>
              <a:t>CU6051NI Artificial Intelligence</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53</a:t>
            </a:fld>
            <a:endParaRPr lang="en-US" dirty="0"/>
          </a:p>
        </p:txBody>
      </p:sp>
      <p:sp>
        <p:nvSpPr>
          <p:cNvPr id="7" name="Title 1"/>
          <p:cNvSpPr>
            <a:spLocks noGrp="1"/>
          </p:cNvSpPr>
          <p:nvPr>
            <p:ph type="title"/>
          </p:nvPr>
        </p:nvSpPr>
        <p:spPr>
          <a:xfrm>
            <a:off x="335282" y="1861467"/>
            <a:ext cx="11508377" cy="2286000"/>
          </a:xfrm>
        </p:spPr>
        <p:txBody>
          <a:bodyPr/>
          <a:lstStyle/>
          <a:p>
            <a:pPr algn="ctr"/>
            <a:r>
              <a:rPr lang="en-US" sz="7200" dirty="0"/>
              <a:t>Thank you ! </a:t>
            </a:r>
            <a:br>
              <a:rPr lang="en-US" sz="7200" dirty="0"/>
            </a:br>
            <a:r>
              <a:rPr lang="en-US" sz="7200" dirty="0"/>
              <a:t>Any questions ?</a:t>
            </a:r>
          </a:p>
        </p:txBody>
      </p:sp>
    </p:spTree>
    <p:extLst>
      <p:ext uri="{BB962C8B-B14F-4D97-AF65-F5344CB8AC3E}">
        <p14:creationId xmlns:p14="http://schemas.microsoft.com/office/powerpoint/2010/main" val="3505994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76DD9-2F00-41E7-AB29-D14149AF3E22}"/>
              </a:ext>
            </a:extLst>
          </p:cNvPr>
          <p:cNvSpPr>
            <a:spLocks noGrp="1"/>
          </p:cNvSpPr>
          <p:nvPr>
            <p:ph type="title"/>
          </p:nvPr>
        </p:nvSpPr>
        <p:spPr/>
        <p:txBody>
          <a:bodyPr/>
          <a:lstStyle/>
          <a:p>
            <a:r>
              <a:rPr lang="en-US" dirty="0"/>
              <a:t>Linear Regression</a:t>
            </a:r>
          </a:p>
        </p:txBody>
      </p:sp>
      <p:sp>
        <p:nvSpPr>
          <p:cNvPr id="3" name="Content Placeholder 2">
            <a:extLst>
              <a:ext uri="{FF2B5EF4-FFF2-40B4-BE49-F238E27FC236}">
                <a16:creationId xmlns:a16="http://schemas.microsoft.com/office/drawing/2014/main" id="{735FF0A1-FC29-4037-A9F6-235ECD64771A}"/>
              </a:ext>
            </a:extLst>
          </p:cNvPr>
          <p:cNvSpPr>
            <a:spLocks noGrp="1"/>
          </p:cNvSpPr>
          <p:nvPr>
            <p:ph idx="1"/>
          </p:nvPr>
        </p:nvSpPr>
        <p:spPr/>
        <p:txBody>
          <a:bodyPr/>
          <a:lstStyle/>
          <a:p>
            <a:r>
              <a:rPr lang="en-US" dirty="0">
                <a:solidFill>
                  <a:schemeClr val="tx1"/>
                </a:solidFill>
              </a:rPr>
              <a:t>Dependent Variable (Y): The variable to predict (</a:t>
            </a:r>
            <a:r>
              <a:rPr lang="en-US" dirty="0">
                <a:solidFill>
                  <a:srgbClr val="FF0000"/>
                </a:solidFill>
              </a:rPr>
              <a:t>the output</a:t>
            </a:r>
            <a:r>
              <a:rPr lang="en-US" dirty="0">
                <a:solidFill>
                  <a:schemeClr val="tx1"/>
                </a:solidFill>
              </a:rPr>
              <a:t>).</a:t>
            </a:r>
          </a:p>
          <a:p>
            <a:r>
              <a:rPr lang="en-US" dirty="0">
                <a:solidFill>
                  <a:schemeClr val="tx1"/>
                </a:solidFill>
              </a:rPr>
              <a:t>Independent Variable(s) (X): The variables to make predictions (</a:t>
            </a:r>
            <a:r>
              <a:rPr lang="en-US" dirty="0">
                <a:solidFill>
                  <a:srgbClr val="FF0000"/>
                </a:solidFill>
              </a:rPr>
              <a:t>the inputs</a:t>
            </a:r>
            <a:r>
              <a:rPr lang="en-US" dirty="0">
                <a:solidFill>
                  <a:schemeClr val="tx1"/>
                </a:solidFill>
              </a:rPr>
              <a:t>).</a:t>
            </a:r>
          </a:p>
          <a:p>
            <a:r>
              <a:rPr lang="en-US" dirty="0">
                <a:solidFill>
                  <a:schemeClr val="tx1"/>
                </a:solidFill>
              </a:rPr>
              <a:t>Linear Relationship: The model assumes that the relationship between X and Y can be represented as a straight line.</a:t>
            </a:r>
          </a:p>
          <a:p>
            <a:pPr marL="119062" indent="0">
              <a:buNone/>
            </a:pPr>
            <a:endParaRPr lang="en-US" dirty="0">
              <a:solidFill>
                <a:schemeClr val="tx1"/>
              </a:solidFill>
            </a:endParaRPr>
          </a:p>
        </p:txBody>
      </p:sp>
      <p:sp>
        <p:nvSpPr>
          <p:cNvPr id="4" name="Date Placeholder 3">
            <a:extLst>
              <a:ext uri="{FF2B5EF4-FFF2-40B4-BE49-F238E27FC236}">
                <a16:creationId xmlns:a16="http://schemas.microsoft.com/office/drawing/2014/main" id="{800B16B1-02C9-4A2B-AD23-FEC2C0696588}"/>
              </a:ext>
            </a:extLst>
          </p:cNvPr>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a:extLst>
              <a:ext uri="{FF2B5EF4-FFF2-40B4-BE49-F238E27FC236}">
                <a16:creationId xmlns:a16="http://schemas.microsoft.com/office/drawing/2014/main" id="{ACCFC0C1-263D-4F82-8B39-C07213C4B682}"/>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373BA8D1-EE35-4A5C-9593-6C795B1F4CAA}"/>
              </a:ext>
            </a:extLst>
          </p:cNvPr>
          <p:cNvSpPr>
            <a:spLocks noGrp="1"/>
          </p:cNvSpPr>
          <p:nvPr>
            <p:ph type="sldNum" sz="quarter" idx="12"/>
          </p:nvPr>
        </p:nvSpPr>
        <p:spPr/>
        <p:txBody>
          <a:bodyPr/>
          <a:lstStyle/>
          <a:p>
            <a:fld id="{6113E31D-E2AB-40D1-8B51-AFA5AFEF393A}" type="slidenum">
              <a:rPr lang="en-US" smtClean="0"/>
              <a:pPr/>
              <a:t>6</a:t>
            </a:fld>
            <a:endParaRPr lang="en-US" dirty="0"/>
          </a:p>
        </p:txBody>
      </p:sp>
      <p:pic>
        <p:nvPicPr>
          <p:cNvPr id="8" name="Picture 7">
            <a:extLst>
              <a:ext uri="{FF2B5EF4-FFF2-40B4-BE49-F238E27FC236}">
                <a16:creationId xmlns:a16="http://schemas.microsoft.com/office/drawing/2014/main" id="{AFB2839F-5953-4131-8CC2-22D58535DC09}"/>
              </a:ext>
            </a:extLst>
          </p:cNvPr>
          <p:cNvPicPr>
            <a:picLocks noChangeAspect="1"/>
          </p:cNvPicPr>
          <p:nvPr/>
        </p:nvPicPr>
        <p:blipFill>
          <a:blip r:embed="rId2"/>
          <a:stretch>
            <a:fillRect/>
          </a:stretch>
        </p:blipFill>
        <p:spPr>
          <a:xfrm>
            <a:off x="5938782" y="3909944"/>
            <a:ext cx="4443175" cy="2393304"/>
          </a:xfrm>
          <a:prstGeom prst="rect">
            <a:avLst/>
          </a:prstGeom>
        </p:spPr>
      </p:pic>
    </p:spTree>
    <p:extLst>
      <p:ext uri="{BB962C8B-B14F-4D97-AF65-F5344CB8AC3E}">
        <p14:creationId xmlns:p14="http://schemas.microsoft.com/office/powerpoint/2010/main" val="1371740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C75D9-3914-40B6-8F52-A85A1E1894D6}"/>
              </a:ext>
            </a:extLst>
          </p:cNvPr>
          <p:cNvSpPr>
            <a:spLocks noGrp="1"/>
          </p:cNvSpPr>
          <p:nvPr>
            <p:ph type="title"/>
          </p:nvPr>
        </p:nvSpPr>
        <p:spPr/>
        <p:txBody>
          <a:bodyPr/>
          <a:lstStyle/>
          <a:p>
            <a:r>
              <a:rPr lang="en-US" dirty="0"/>
              <a:t>Assumptions of Linear Regression:</a:t>
            </a:r>
          </a:p>
        </p:txBody>
      </p:sp>
      <p:sp>
        <p:nvSpPr>
          <p:cNvPr id="3" name="Content Placeholder 2">
            <a:extLst>
              <a:ext uri="{FF2B5EF4-FFF2-40B4-BE49-F238E27FC236}">
                <a16:creationId xmlns:a16="http://schemas.microsoft.com/office/drawing/2014/main" id="{DFF0EF97-5274-48C3-95CB-6F264D06CD4F}"/>
              </a:ext>
            </a:extLst>
          </p:cNvPr>
          <p:cNvSpPr>
            <a:spLocks noGrp="1"/>
          </p:cNvSpPr>
          <p:nvPr>
            <p:ph idx="1"/>
          </p:nvPr>
        </p:nvSpPr>
        <p:spPr/>
        <p:txBody>
          <a:bodyPr>
            <a:normAutofit fontScale="92500" lnSpcReduction="20000"/>
          </a:bodyPr>
          <a:lstStyle/>
          <a:p>
            <a:r>
              <a:rPr lang="en-US" b="1" dirty="0">
                <a:solidFill>
                  <a:schemeClr val="tx1"/>
                </a:solidFill>
              </a:rPr>
              <a:t>Linearity</a:t>
            </a:r>
            <a:r>
              <a:rPr lang="en-US" dirty="0">
                <a:solidFill>
                  <a:schemeClr val="tx1"/>
                </a:solidFill>
              </a:rPr>
              <a:t>: </a:t>
            </a:r>
          </a:p>
          <a:p>
            <a:r>
              <a:rPr lang="en-US" dirty="0">
                <a:solidFill>
                  <a:schemeClr val="tx1"/>
                </a:solidFill>
              </a:rPr>
              <a:t>The relationship between the dependent and independent variables is linear.</a:t>
            </a:r>
          </a:p>
          <a:p>
            <a:r>
              <a:rPr lang="en-US" b="1" dirty="0">
                <a:solidFill>
                  <a:schemeClr val="tx1"/>
                </a:solidFill>
              </a:rPr>
              <a:t>Independence</a:t>
            </a:r>
            <a:r>
              <a:rPr lang="en-US" dirty="0">
                <a:solidFill>
                  <a:schemeClr val="tx1"/>
                </a:solidFill>
              </a:rPr>
              <a:t>: </a:t>
            </a:r>
          </a:p>
          <a:p>
            <a:r>
              <a:rPr lang="en-US" dirty="0">
                <a:solidFill>
                  <a:schemeClr val="tx1"/>
                </a:solidFill>
              </a:rPr>
              <a:t>The observations are independent of each other.</a:t>
            </a:r>
          </a:p>
          <a:p>
            <a:r>
              <a:rPr lang="en-US" b="1" dirty="0">
                <a:solidFill>
                  <a:schemeClr val="tx1"/>
                </a:solidFill>
              </a:rPr>
              <a:t>Homoscedasticity</a:t>
            </a:r>
            <a:r>
              <a:rPr lang="en-US" dirty="0">
                <a:solidFill>
                  <a:schemeClr val="tx1"/>
                </a:solidFill>
              </a:rPr>
              <a:t>: </a:t>
            </a:r>
          </a:p>
          <a:p>
            <a:r>
              <a:rPr lang="en-US" dirty="0">
                <a:solidFill>
                  <a:schemeClr val="tx1"/>
                </a:solidFill>
              </a:rPr>
              <a:t>The residuals (errors) have constant variance (i.e., they are equally spread out across the regression line).</a:t>
            </a:r>
          </a:p>
          <a:p>
            <a:r>
              <a:rPr lang="en-US" b="1" dirty="0">
                <a:solidFill>
                  <a:schemeClr val="tx1"/>
                </a:solidFill>
              </a:rPr>
              <a:t>Normality of Residuals</a:t>
            </a:r>
            <a:r>
              <a:rPr lang="en-US" dirty="0">
                <a:solidFill>
                  <a:schemeClr val="tx1"/>
                </a:solidFill>
              </a:rPr>
              <a:t>: </a:t>
            </a:r>
          </a:p>
          <a:p>
            <a:r>
              <a:rPr lang="en-US" dirty="0">
                <a:solidFill>
                  <a:schemeClr val="tx1"/>
                </a:solidFill>
              </a:rPr>
              <a:t>The residuals (differences between the observed and predicted values) are normally distributed.</a:t>
            </a:r>
          </a:p>
        </p:txBody>
      </p:sp>
      <p:sp>
        <p:nvSpPr>
          <p:cNvPr id="4" name="Date Placeholder 3">
            <a:extLst>
              <a:ext uri="{FF2B5EF4-FFF2-40B4-BE49-F238E27FC236}">
                <a16:creationId xmlns:a16="http://schemas.microsoft.com/office/drawing/2014/main" id="{D483C7F9-226C-4DDA-A534-F5ED4ABC3564}"/>
              </a:ext>
            </a:extLst>
          </p:cNvPr>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a:extLst>
              <a:ext uri="{FF2B5EF4-FFF2-40B4-BE49-F238E27FC236}">
                <a16:creationId xmlns:a16="http://schemas.microsoft.com/office/drawing/2014/main" id="{3CD4B8E2-C25A-41D3-82CD-835CCAAE468D}"/>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C28F898D-C5E1-48E4-AD14-075422274B16}"/>
              </a:ext>
            </a:extLst>
          </p:cNvPr>
          <p:cNvSpPr>
            <a:spLocks noGrp="1"/>
          </p:cNvSpPr>
          <p:nvPr>
            <p:ph type="sldNum" sz="quarter" idx="12"/>
          </p:nvPr>
        </p:nvSpPr>
        <p:spPr/>
        <p:txBody>
          <a:bodyPr/>
          <a:lstStyle/>
          <a:p>
            <a:fld id="{6113E31D-E2AB-40D1-8B51-AFA5AFEF393A}" type="slidenum">
              <a:rPr lang="en-US" smtClean="0"/>
              <a:pPr/>
              <a:t>7</a:t>
            </a:fld>
            <a:endParaRPr lang="en-US" dirty="0"/>
          </a:p>
        </p:txBody>
      </p:sp>
    </p:spTree>
    <p:extLst>
      <p:ext uri="{BB962C8B-B14F-4D97-AF65-F5344CB8AC3E}">
        <p14:creationId xmlns:p14="http://schemas.microsoft.com/office/powerpoint/2010/main" val="3537109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325F6-E0EF-4F8B-90C1-3438054B59FB}"/>
              </a:ext>
            </a:extLst>
          </p:cNvPr>
          <p:cNvSpPr>
            <a:spLocks noGrp="1"/>
          </p:cNvSpPr>
          <p:nvPr>
            <p:ph type="title"/>
          </p:nvPr>
        </p:nvSpPr>
        <p:spPr/>
        <p:txBody>
          <a:bodyPr/>
          <a:lstStyle/>
          <a:p>
            <a:r>
              <a:rPr lang="en-US" dirty="0"/>
              <a:t>Types of Linear Regression</a:t>
            </a:r>
          </a:p>
        </p:txBody>
      </p:sp>
      <p:sp>
        <p:nvSpPr>
          <p:cNvPr id="3" name="Content Placeholder 2">
            <a:extLst>
              <a:ext uri="{FF2B5EF4-FFF2-40B4-BE49-F238E27FC236}">
                <a16:creationId xmlns:a16="http://schemas.microsoft.com/office/drawing/2014/main" id="{E1E8AF56-C1B8-4572-BDE6-615D91C1D80F}"/>
              </a:ext>
            </a:extLst>
          </p:cNvPr>
          <p:cNvSpPr>
            <a:spLocks noGrp="1"/>
          </p:cNvSpPr>
          <p:nvPr>
            <p:ph idx="1"/>
          </p:nvPr>
        </p:nvSpPr>
        <p:spPr/>
        <p:txBody>
          <a:bodyPr/>
          <a:lstStyle/>
          <a:p>
            <a:r>
              <a:rPr lang="en-US" dirty="0">
                <a:solidFill>
                  <a:schemeClr val="tx1"/>
                </a:solidFill>
              </a:rPr>
              <a:t>Simple Linear Regression</a:t>
            </a:r>
          </a:p>
          <a:p>
            <a:r>
              <a:rPr lang="en-US" dirty="0">
                <a:solidFill>
                  <a:schemeClr val="tx1"/>
                </a:solidFill>
              </a:rPr>
              <a:t>Multiple Linear Regression</a:t>
            </a:r>
          </a:p>
          <a:p>
            <a:endParaRPr lang="en-US" dirty="0">
              <a:solidFill>
                <a:schemeClr val="tx1"/>
              </a:solidFill>
            </a:endParaRPr>
          </a:p>
        </p:txBody>
      </p:sp>
      <p:sp>
        <p:nvSpPr>
          <p:cNvPr id="4" name="Date Placeholder 3">
            <a:extLst>
              <a:ext uri="{FF2B5EF4-FFF2-40B4-BE49-F238E27FC236}">
                <a16:creationId xmlns:a16="http://schemas.microsoft.com/office/drawing/2014/main" id="{F2F4E588-00DF-402D-BEAC-4EFDF42863B9}"/>
              </a:ext>
            </a:extLst>
          </p:cNvPr>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a:extLst>
              <a:ext uri="{FF2B5EF4-FFF2-40B4-BE49-F238E27FC236}">
                <a16:creationId xmlns:a16="http://schemas.microsoft.com/office/drawing/2014/main" id="{5482D419-0967-455C-A3C8-10DD5230EE1E}"/>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3E8AD816-7EAF-461B-AF31-0198366D6062}"/>
              </a:ext>
            </a:extLst>
          </p:cNvPr>
          <p:cNvSpPr>
            <a:spLocks noGrp="1"/>
          </p:cNvSpPr>
          <p:nvPr>
            <p:ph type="sldNum" sz="quarter" idx="12"/>
          </p:nvPr>
        </p:nvSpPr>
        <p:spPr/>
        <p:txBody>
          <a:bodyPr/>
          <a:lstStyle/>
          <a:p>
            <a:fld id="{6113E31D-E2AB-40D1-8B51-AFA5AFEF393A}" type="slidenum">
              <a:rPr lang="en-US" smtClean="0"/>
              <a:pPr/>
              <a:t>8</a:t>
            </a:fld>
            <a:endParaRPr lang="en-US" dirty="0"/>
          </a:p>
        </p:txBody>
      </p:sp>
    </p:spTree>
    <p:extLst>
      <p:ext uri="{BB962C8B-B14F-4D97-AF65-F5344CB8AC3E}">
        <p14:creationId xmlns:p14="http://schemas.microsoft.com/office/powerpoint/2010/main" val="2840477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4CA59-A2D3-41DD-8E56-11A1350E4730}"/>
              </a:ext>
            </a:extLst>
          </p:cNvPr>
          <p:cNvSpPr>
            <a:spLocks noGrp="1"/>
          </p:cNvSpPr>
          <p:nvPr>
            <p:ph type="title"/>
          </p:nvPr>
        </p:nvSpPr>
        <p:spPr/>
        <p:txBody>
          <a:bodyPr/>
          <a:lstStyle/>
          <a:p>
            <a:r>
              <a:rPr lang="en-US" dirty="0">
                <a:solidFill>
                  <a:schemeClr val="tx1"/>
                </a:solidFill>
              </a:rPr>
              <a:t>Simple Linear Regression</a:t>
            </a:r>
          </a:p>
        </p:txBody>
      </p:sp>
      <p:sp>
        <p:nvSpPr>
          <p:cNvPr id="3" name="Content Placeholder 2">
            <a:extLst>
              <a:ext uri="{FF2B5EF4-FFF2-40B4-BE49-F238E27FC236}">
                <a16:creationId xmlns:a16="http://schemas.microsoft.com/office/drawing/2014/main" id="{823F5A04-6CBF-4535-A55F-FE44E3623354}"/>
              </a:ext>
            </a:extLst>
          </p:cNvPr>
          <p:cNvSpPr>
            <a:spLocks noGrp="1"/>
          </p:cNvSpPr>
          <p:nvPr>
            <p:ph idx="1"/>
          </p:nvPr>
        </p:nvSpPr>
        <p:spPr/>
        <p:txBody>
          <a:bodyPr/>
          <a:lstStyle/>
          <a:p>
            <a:r>
              <a:rPr lang="en-US" dirty="0">
                <a:solidFill>
                  <a:schemeClr val="tx1"/>
                </a:solidFill>
              </a:rPr>
              <a:t>one independent variable and one dependent variable</a:t>
            </a:r>
          </a:p>
          <a:p>
            <a:r>
              <a:rPr lang="en-US" dirty="0">
                <a:solidFill>
                  <a:schemeClr val="tx1"/>
                </a:solidFill>
              </a:rPr>
              <a:t>Equation for simple linear regression:</a:t>
            </a:r>
          </a:p>
          <a:p>
            <a:endParaRPr lang="en-US" dirty="0">
              <a:solidFill>
                <a:schemeClr val="tx1"/>
              </a:solidFill>
            </a:endParaRPr>
          </a:p>
          <a:p>
            <a:r>
              <a:rPr lang="en-US" dirty="0">
                <a:solidFill>
                  <a:schemeClr val="tx1"/>
                </a:solidFill>
              </a:rPr>
              <a:t>y is the dependent variable</a:t>
            </a:r>
          </a:p>
          <a:p>
            <a:r>
              <a:rPr lang="en-US" dirty="0">
                <a:solidFill>
                  <a:schemeClr val="tx1"/>
                </a:solidFill>
              </a:rPr>
              <a:t>X is the independent variable </a:t>
            </a:r>
          </a:p>
          <a:p>
            <a:pPr fontAlgn="base"/>
            <a:r>
              <a:rPr lang="en-US" dirty="0">
                <a:solidFill>
                  <a:schemeClr val="tx1"/>
                </a:solidFill>
              </a:rPr>
              <a:t>β0 is the intercept</a:t>
            </a:r>
          </a:p>
          <a:p>
            <a:pPr fontAlgn="base"/>
            <a:r>
              <a:rPr lang="en-US" dirty="0">
                <a:solidFill>
                  <a:schemeClr val="tx1"/>
                </a:solidFill>
              </a:rPr>
              <a:t>β1 is the slope</a:t>
            </a:r>
          </a:p>
          <a:p>
            <a:endParaRPr lang="en-US" dirty="0">
              <a:solidFill>
                <a:schemeClr val="tx1"/>
              </a:solidFill>
            </a:endParaRPr>
          </a:p>
        </p:txBody>
      </p:sp>
      <p:sp>
        <p:nvSpPr>
          <p:cNvPr id="4" name="Date Placeholder 3">
            <a:extLst>
              <a:ext uri="{FF2B5EF4-FFF2-40B4-BE49-F238E27FC236}">
                <a16:creationId xmlns:a16="http://schemas.microsoft.com/office/drawing/2014/main" id="{783BE06F-8BAC-4AA2-895D-96C67A9719E4}"/>
              </a:ext>
            </a:extLst>
          </p:cNvPr>
          <p:cNvSpPr>
            <a:spLocks noGrp="1"/>
          </p:cNvSpPr>
          <p:nvPr>
            <p:ph type="dt" sz="half" idx="10"/>
          </p:nvPr>
        </p:nvSpPr>
        <p:spPr/>
        <p:txBody>
          <a:bodyPr/>
          <a:lstStyle/>
          <a:p>
            <a:fld id="{D5D11A0B-A1B1-4BB5-B71B-64A1865B7FD5}" type="datetime3">
              <a:rPr lang="en-US" smtClean="0"/>
              <a:pPr/>
              <a:t>14 November 2024</a:t>
            </a:fld>
            <a:endParaRPr lang="en-US" dirty="0"/>
          </a:p>
        </p:txBody>
      </p:sp>
      <p:sp>
        <p:nvSpPr>
          <p:cNvPr id="5" name="Footer Placeholder 4">
            <a:extLst>
              <a:ext uri="{FF2B5EF4-FFF2-40B4-BE49-F238E27FC236}">
                <a16:creationId xmlns:a16="http://schemas.microsoft.com/office/drawing/2014/main" id="{B00F41BA-0DAF-4E75-97A2-F33104A8ADFB}"/>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506E3EAD-E3DC-44D8-BDD0-EB1343F56337}"/>
              </a:ext>
            </a:extLst>
          </p:cNvPr>
          <p:cNvSpPr>
            <a:spLocks noGrp="1"/>
          </p:cNvSpPr>
          <p:nvPr>
            <p:ph type="sldNum" sz="quarter" idx="12"/>
          </p:nvPr>
        </p:nvSpPr>
        <p:spPr/>
        <p:txBody>
          <a:bodyPr/>
          <a:lstStyle/>
          <a:p>
            <a:fld id="{6113E31D-E2AB-40D1-8B51-AFA5AFEF393A}" type="slidenum">
              <a:rPr lang="en-US" smtClean="0"/>
              <a:pPr/>
              <a:t>9</a:t>
            </a:fld>
            <a:endParaRPr lang="en-US" dirty="0"/>
          </a:p>
        </p:txBody>
      </p:sp>
      <p:pic>
        <p:nvPicPr>
          <p:cNvPr id="7" name="Picture 6">
            <a:extLst>
              <a:ext uri="{FF2B5EF4-FFF2-40B4-BE49-F238E27FC236}">
                <a16:creationId xmlns:a16="http://schemas.microsoft.com/office/drawing/2014/main" id="{4E52BF2B-F9BB-4317-8DB7-7DF74E3F2F76}"/>
              </a:ext>
            </a:extLst>
          </p:cNvPr>
          <p:cNvPicPr>
            <a:picLocks noChangeAspect="1"/>
          </p:cNvPicPr>
          <p:nvPr/>
        </p:nvPicPr>
        <p:blipFill>
          <a:blip r:embed="rId2"/>
          <a:stretch>
            <a:fillRect/>
          </a:stretch>
        </p:blipFill>
        <p:spPr>
          <a:xfrm>
            <a:off x="2883877" y="2224755"/>
            <a:ext cx="2178497" cy="588783"/>
          </a:xfrm>
          <a:prstGeom prst="rect">
            <a:avLst/>
          </a:prstGeom>
        </p:spPr>
      </p:pic>
      <p:pic>
        <p:nvPicPr>
          <p:cNvPr id="6146" name="Picture 2" descr="Simple Linear Regression | Medium">
            <a:extLst>
              <a:ext uri="{FF2B5EF4-FFF2-40B4-BE49-F238E27FC236}">
                <a16:creationId xmlns:a16="http://schemas.microsoft.com/office/drawing/2014/main" id="{11802C7F-41E2-47AB-BEAD-5B5B6467F1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99" t="3282" r="2712" b="2153"/>
          <a:stretch/>
        </p:blipFill>
        <p:spPr bwMode="auto">
          <a:xfrm>
            <a:off x="5893298" y="2377440"/>
            <a:ext cx="6092378" cy="3826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41664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39861</TotalTime>
  <Words>3507</Words>
  <Application>Microsoft Office PowerPoint</Application>
  <PresentationFormat>Widescreen</PresentationFormat>
  <Paragraphs>548</Paragraphs>
  <Slides>53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Calibri Light</vt:lpstr>
      <vt:lpstr>Cambria Math</vt:lpstr>
      <vt:lpstr>Wingdings</vt:lpstr>
      <vt:lpstr>Retrospect</vt:lpstr>
      <vt:lpstr>Lecture 4: Regression Analysis</vt:lpstr>
      <vt:lpstr>Agenda</vt:lpstr>
      <vt:lpstr>Regression</vt:lpstr>
      <vt:lpstr>Regression</vt:lpstr>
      <vt:lpstr>Linear Regression</vt:lpstr>
      <vt:lpstr>Linear Regression</vt:lpstr>
      <vt:lpstr>Assumptions of Linear Regression:</vt:lpstr>
      <vt:lpstr>Types of Linear Regression</vt:lpstr>
      <vt:lpstr>Simple Linear Regression</vt:lpstr>
      <vt:lpstr>Multiple Linear Regression</vt:lpstr>
      <vt:lpstr>Intercept and slopes</vt:lpstr>
      <vt:lpstr>Intercept</vt:lpstr>
      <vt:lpstr>Slope (β)</vt:lpstr>
      <vt:lpstr>PowerPoint Presentation</vt:lpstr>
      <vt:lpstr>Underfitting and overfitting</vt:lpstr>
      <vt:lpstr>Underfitting</vt:lpstr>
      <vt:lpstr>Underfitting</vt:lpstr>
      <vt:lpstr>Underfitting</vt:lpstr>
      <vt:lpstr>Overfitting</vt:lpstr>
      <vt:lpstr>Overfitting</vt:lpstr>
      <vt:lpstr>Overfitting</vt:lpstr>
      <vt:lpstr>Bias and Variance</vt:lpstr>
      <vt:lpstr>Bias</vt:lpstr>
      <vt:lpstr>Variance</vt:lpstr>
      <vt:lpstr>PowerPoint Presentation</vt:lpstr>
      <vt:lpstr>Primary Errors</vt:lpstr>
      <vt:lpstr>PowerPoint Presentation</vt:lpstr>
      <vt:lpstr>PowerPoint Presentation</vt:lpstr>
      <vt:lpstr>PowerPoint Presentation</vt:lpstr>
      <vt:lpstr>PowerPoint Presentation</vt:lpstr>
      <vt:lpstr>PowerPoint Presentation</vt:lpstr>
      <vt:lpstr>PowerPoint Presentation</vt:lpstr>
      <vt:lpstr>correlation</vt:lpstr>
      <vt:lpstr>PowerPoint Presentation</vt:lpstr>
      <vt:lpstr>Linear Regression</vt:lpstr>
      <vt:lpstr>Linear Regression</vt:lpstr>
      <vt:lpstr>Linear Regression</vt:lpstr>
      <vt:lpstr>Supervised Learning</vt:lpstr>
      <vt:lpstr>Linear Regression</vt:lpstr>
      <vt:lpstr>Linear Regression example</vt:lpstr>
      <vt:lpstr>Linear Regression example</vt:lpstr>
      <vt:lpstr>Linear Regression example</vt:lpstr>
      <vt:lpstr>Linear Regression example</vt:lpstr>
      <vt:lpstr>Linear Regression example</vt:lpstr>
      <vt:lpstr>Limitations of Linear Regression</vt:lpstr>
      <vt:lpstr>Ridge and Lasso Regression</vt:lpstr>
      <vt:lpstr>Ridge Regression</vt:lpstr>
      <vt:lpstr>Lasso Regression</vt:lpstr>
      <vt:lpstr>PowerPoint Presentation</vt:lpstr>
      <vt:lpstr>PowerPoint Presentation</vt:lpstr>
      <vt:lpstr>PowerPoint Presentation</vt:lpstr>
      <vt:lpstr>PowerPoint Presentation</vt:lpstr>
      <vt:lpstr>Thank you !  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Sukrit</dc:creator>
  <cp:lastModifiedBy>Roshan  Shrestha</cp:lastModifiedBy>
  <cp:revision>597</cp:revision>
  <dcterms:created xsi:type="dcterms:W3CDTF">2014-09-12T02:11:56Z</dcterms:created>
  <dcterms:modified xsi:type="dcterms:W3CDTF">2024-11-18T12:06:18Z</dcterms:modified>
</cp:coreProperties>
</file>