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7"/>
  </p:notesMasterIdLst>
  <p:sldIdLst>
    <p:sldId id="258" r:id="rId2"/>
    <p:sldId id="334" r:id="rId3"/>
    <p:sldId id="386" r:id="rId4"/>
    <p:sldId id="336" r:id="rId5"/>
    <p:sldId id="359" r:id="rId6"/>
    <p:sldId id="337" r:id="rId7"/>
    <p:sldId id="338" r:id="rId8"/>
    <p:sldId id="373" r:id="rId9"/>
    <p:sldId id="339" r:id="rId10"/>
    <p:sldId id="340" r:id="rId11"/>
    <p:sldId id="341" r:id="rId12"/>
    <p:sldId id="342" r:id="rId13"/>
    <p:sldId id="343" r:id="rId14"/>
    <p:sldId id="344" r:id="rId15"/>
    <p:sldId id="345" r:id="rId16"/>
    <p:sldId id="346" r:id="rId17"/>
    <p:sldId id="360" r:id="rId18"/>
    <p:sldId id="361" r:id="rId19"/>
    <p:sldId id="388" r:id="rId20"/>
    <p:sldId id="263" r:id="rId21"/>
    <p:sldId id="264" r:id="rId22"/>
    <p:sldId id="265" r:id="rId23"/>
    <p:sldId id="266" r:id="rId24"/>
    <p:sldId id="363" r:id="rId25"/>
    <p:sldId id="364" r:id="rId26"/>
    <p:sldId id="365" r:id="rId27"/>
    <p:sldId id="366" r:id="rId28"/>
    <p:sldId id="367" r:id="rId29"/>
    <p:sldId id="368" r:id="rId30"/>
    <p:sldId id="369" r:id="rId31"/>
    <p:sldId id="371" r:id="rId32"/>
    <p:sldId id="370" r:id="rId33"/>
    <p:sldId id="372" r:id="rId34"/>
    <p:sldId id="267" r:id="rId35"/>
    <p:sldId id="268" r:id="rId36"/>
    <p:sldId id="269" r:id="rId37"/>
    <p:sldId id="270" r:id="rId38"/>
    <p:sldId id="271" r:id="rId39"/>
    <p:sldId id="272" r:id="rId40"/>
    <p:sldId id="273" r:id="rId41"/>
    <p:sldId id="275" r:id="rId42"/>
    <p:sldId id="276" r:id="rId43"/>
    <p:sldId id="277" r:id="rId44"/>
    <p:sldId id="348" r:id="rId45"/>
    <p:sldId id="349" r:id="rId46"/>
    <p:sldId id="350" r:id="rId47"/>
    <p:sldId id="351" r:id="rId48"/>
    <p:sldId id="352" r:id="rId49"/>
    <p:sldId id="353" r:id="rId50"/>
    <p:sldId id="354" r:id="rId51"/>
    <p:sldId id="355" r:id="rId52"/>
    <p:sldId id="356" r:id="rId53"/>
    <p:sldId id="357" r:id="rId54"/>
    <p:sldId id="260" r:id="rId55"/>
    <p:sldId id="261"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a:srgbClr val="1641CC"/>
    <a:srgbClr val="58357B"/>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31" autoAdjust="0"/>
    <p:restoredTop sz="95104" autoAdjust="0"/>
  </p:normalViewPr>
  <p:slideViewPr>
    <p:cSldViewPr snapToGrid="0">
      <p:cViewPr varScale="1">
        <p:scale>
          <a:sx n="68" d="100"/>
          <a:sy n="68" d="100"/>
        </p:scale>
        <p:origin x="1020" y="36"/>
      </p:cViewPr>
      <p:guideLst>
        <p:guide orient="horz" pos="2160"/>
        <p:guide pos="3840"/>
      </p:guideLst>
    </p:cSldViewPr>
  </p:slideViewPr>
  <p:outlineViewPr>
    <p:cViewPr>
      <p:scale>
        <a:sx n="33" d="100"/>
        <a:sy n="33" d="100"/>
      </p:scale>
      <p:origin x="0" y="7421"/>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4" d="100"/>
          <a:sy n="64" d="100"/>
        </p:scale>
        <p:origin x="-306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64F211-9F52-4E64-9579-5CEB8964D9F2}" type="datetimeFigureOut">
              <a:rPr lang="en-US" smtClean="0"/>
              <a:t>11/22/2024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EB3C8A-B589-4A75-8BD3-6ECA9D42B19A}" type="slidenum">
              <a:rPr lang="en-US" smtClean="0"/>
              <a:t>‹#›</a:t>
            </a:fld>
            <a:endParaRPr lang="en-US" dirty="0"/>
          </a:p>
        </p:txBody>
      </p:sp>
    </p:spTree>
    <p:extLst>
      <p:ext uri="{BB962C8B-B14F-4D97-AF65-F5344CB8AC3E}">
        <p14:creationId xmlns:p14="http://schemas.microsoft.com/office/powerpoint/2010/main" val="1202023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EB3C8A-B589-4A75-8BD3-6ECA9D42B19A}" type="slidenum">
              <a:rPr lang="en-US" smtClean="0"/>
              <a:t>1</a:t>
            </a:fld>
            <a:endParaRPr lang="en-US"/>
          </a:p>
        </p:txBody>
      </p:sp>
    </p:spTree>
    <p:extLst>
      <p:ext uri="{BB962C8B-B14F-4D97-AF65-F5344CB8AC3E}">
        <p14:creationId xmlns:p14="http://schemas.microsoft.com/office/powerpoint/2010/main" val="1776510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b="0"/>
            </a:lvl1pPr>
          </a:lstStyle>
          <a:p>
            <a:fld id="{D8BCAECA-0632-47B0-8F22-1EF32A7BA29A}" type="datetime3">
              <a:rPr lang="en-US" smtClean="0"/>
              <a:pPr/>
              <a:t>22 November 2024</a:t>
            </a:fld>
            <a:endParaRPr lang="en-US" dirty="0"/>
          </a:p>
        </p:txBody>
      </p:sp>
      <p:sp>
        <p:nvSpPr>
          <p:cNvPr id="5" name="Footer Placeholder 4"/>
          <p:cNvSpPr>
            <a:spLocks noGrp="1"/>
          </p:cNvSpPr>
          <p:nvPr>
            <p:ph type="ftr" sz="quarter" idx="11"/>
          </p:nvPr>
        </p:nvSpPr>
        <p:spPr>
          <a:xfrm>
            <a:off x="4252259" y="6446837"/>
            <a:ext cx="5163883" cy="365125"/>
          </a:xfrm>
        </p:spPr>
        <p:txBody>
          <a:bodyPr/>
          <a:lstStyle>
            <a:lvl1pPr>
              <a:defRPr lang="en-US" sz="2500" b="0" i="0" smtClean="0">
                <a:solidFill>
                  <a:schemeClr val="bg1"/>
                </a:solidFill>
                <a:effectLst/>
              </a:defRPr>
            </a:lvl1pPr>
          </a:lstStyle>
          <a:p>
            <a:r>
              <a:rPr lang="en-US" dirty="0"/>
              <a:t>CU6051NI Artificial Intelligence</a:t>
            </a:r>
          </a:p>
        </p:txBody>
      </p:sp>
      <p:sp>
        <p:nvSpPr>
          <p:cNvPr id="6" name="Slide Number Placeholder 5"/>
          <p:cNvSpPr>
            <a:spLocks noGrp="1"/>
          </p:cNvSpPr>
          <p:nvPr>
            <p:ph type="sldNum" sz="quarter" idx="12"/>
          </p:nvPr>
        </p:nvSpPr>
        <p:spPr/>
        <p:txBody>
          <a:bodyPr/>
          <a:lstStyle>
            <a:lvl1pPr>
              <a:defRPr b="0"/>
            </a:lvl1p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b="0"/>
            </a:lvl1pPr>
          </a:lstStyle>
          <a:p>
            <a:fld id="{ED45BA14-5B82-442E-A02E-94056B2AC4FD}" type="datetime3">
              <a:rPr lang="en-US" smtClean="0"/>
              <a:pPr/>
              <a:t>22 November 2024</a:t>
            </a:fld>
            <a:endParaRPr lang="en-US" dirty="0"/>
          </a:p>
        </p:txBody>
      </p:sp>
      <p:sp>
        <p:nvSpPr>
          <p:cNvPr id="5" name="Footer Placeholder 4"/>
          <p:cNvSpPr>
            <a:spLocks noGrp="1"/>
          </p:cNvSpPr>
          <p:nvPr>
            <p:ph type="ftr" sz="quarter" idx="11"/>
          </p:nvPr>
        </p:nvSpPr>
        <p:spPr/>
        <p:txBody>
          <a:bodyPr/>
          <a:lstStyle>
            <a:lvl1pPr>
              <a:defRPr lang="en-US" b="0" i="0" smtClean="0">
                <a:effectLst/>
              </a:defRPr>
            </a:lvl1pPr>
          </a:lstStyle>
          <a:p>
            <a:r>
              <a:rPr lang="en-US" dirty="0"/>
              <a:t>CU6051NI Artificial Intelligence</a:t>
            </a:r>
          </a:p>
        </p:txBody>
      </p:sp>
      <p:sp>
        <p:nvSpPr>
          <p:cNvPr id="6" name="Slide Number Placeholder 5"/>
          <p:cNvSpPr>
            <a:spLocks noGrp="1"/>
          </p:cNvSpPr>
          <p:nvPr>
            <p:ph type="sldNum" sz="quarter" idx="12"/>
          </p:nvPr>
        </p:nvSpPr>
        <p:spPr/>
        <p:txBody>
          <a:bodyPr/>
          <a:lstStyle>
            <a:lvl1pPr>
              <a:defRPr b="0"/>
            </a:lvl1pPr>
          </a:lstStyle>
          <a:p>
            <a:fld id="{4FAB73BC-B049-4115-A692-8D63A059BFB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b="0"/>
            </a:lvl1pPr>
          </a:lstStyle>
          <a:p>
            <a:fld id="{BF00E68B-24BC-42EC-880D-6427F83A0019}" type="datetime3">
              <a:rPr lang="en-US" smtClean="0"/>
              <a:pPr/>
              <a:t>22 November 2024</a:t>
            </a:fld>
            <a:endParaRPr lang="en-US" dirty="0"/>
          </a:p>
        </p:txBody>
      </p:sp>
      <p:sp>
        <p:nvSpPr>
          <p:cNvPr id="5" name="Footer Placeholder 4"/>
          <p:cNvSpPr>
            <a:spLocks noGrp="1"/>
          </p:cNvSpPr>
          <p:nvPr>
            <p:ph type="ftr" sz="quarter" idx="11"/>
          </p:nvPr>
        </p:nvSpPr>
        <p:spPr/>
        <p:txBody>
          <a:bodyPr/>
          <a:lstStyle>
            <a:lvl1pPr>
              <a:defRPr lang="en-US" b="0" i="0" smtClean="0">
                <a:effectLst/>
              </a:defRPr>
            </a:lvl1pPr>
          </a:lstStyle>
          <a:p>
            <a:r>
              <a:rPr lang="en-US" dirty="0"/>
              <a:t>CU6051NI Artificial Intelligence</a:t>
            </a:r>
          </a:p>
        </p:txBody>
      </p:sp>
      <p:sp>
        <p:nvSpPr>
          <p:cNvPr id="6" name="Slide Number Placeholder 5"/>
          <p:cNvSpPr>
            <a:spLocks noGrp="1"/>
          </p:cNvSpPr>
          <p:nvPr>
            <p:ph type="sldNum" sz="quarter" idx="12"/>
          </p:nvPr>
        </p:nvSpPr>
        <p:spPr/>
        <p:txBody>
          <a:bodyPr/>
          <a:lstStyle>
            <a:lvl1pPr>
              <a:defRPr b="0"/>
            </a:lvl1pPr>
          </a:lstStyle>
          <a:p>
            <a:fld id="{4FAB73BC-B049-4115-A692-8D63A059BFB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5282" y="239485"/>
            <a:ext cx="11508377" cy="790303"/>
          </a:xfrm>
        </p:spPr>
        <p:txBody>
          <a:bodyPr>
            <a:noAutofit/>
          </a:bodyPr>
          <a:lstStyle>
            <a:lvl1pPr marL="0">
              <a:defRPr sz="4800" baseline="0"/>
            </a:lvl1pPr>
          </a:lstStyle>
          <a:p>
            <a:r>
              <a:rPr lang="en-US" dirty="0"/>
              <a:t>Click to edit Master title style</a:t>
            </a:r>
          </a:p>
        </p:txBody>
      </p:sp>
      <p:sp>
        <p:nvSpPr>
          <p:cNvPr id="3" name="Content Placeholder 2"/>
          <p:cNvSpPr>
            <a:spLocks noGrp="1"/>
          </p:cNvSpPr>
          <p:nvPr>
            <p:ph idx="1"/>
          </p:nvPr>
        </p:nvSpPr>
        <p:spPr>
          <a:xfrm>
            <a:off x="335283" y="1214361"/>
            <a:ext cx="11541034" cy="4925181"/>
          </a:xfrm>
        </p:spPr>
        <p:txBody>
          <a:bodyPr/>
          <a:lstStyle>
            <a:lvl1pPr marL="457200" indent="-338138">
              <a:buFont typeface="Arial" panose="020B0604020202020204" pitchFamily="34" charset="0"/>
              <a:buChar char="•"/>
              <a:defRPr sz="3200"/>
            </a:lvl1pPr>
            <a:lvl2pPr marL="914400" indent="-457200">
              <a:buClrTx/>
              <a:buFont typeface="Wingdings" panose="05000000000000000000" pitchFamily="2" charset="2"/>
              <a:buChar char="§"/>
              <a:defRPr sz="2800"/>
            </a:lvl2pPr>
            <a:lvl4pPr marL="749300" indent="-182563">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b="0"/>
            </a:lvl1pPr>
          </a:lstStyle>
          <a:p>
            <a:fld id="{D5D11A0B-A1B1-4BB5-B71B-64A1865B7FD5}" type="datetime3">
              <a:rPr lang="en-US" smtClean="0"/>
              <a:pPr/>
              <a:t>22 November 2024</a:t>
            </a:fld>
            <a:endParaRPr lang="en-US" dirty="0"/>
          </a:p>
        </p:txBody>
      </p:sp>
      <p:sp>
        <p:nvSpPr>
          <p:cNvPr id="5" name="Footer Placeholder 4"/>
          <p:cNvSpPr>
            <a:spLocks noGrp="1"/>
          </p:cNvSpPr>
          <p:nvPr>
            <p:ph type="ftr" sz="quarter" idx="11"/>
          </p:nvPr>
        </p:nvSpPr>
        <p:spPr/>
        <p:txBody>
          <a:bodyPr/>
          <a:lstStyle>
            <a:lvl1pPr>
              <a:defRPr lang="en-US" b="0" i="0" smtClean="0">
                <a:effectLst/>
              </a:defRPr>
            </a:lvl1pPr>
          </a:lstStyle>
          <a:p>
            <a:r>
              <a:rPr lang="en-US" dirty="0"/>
              <a:t>CU6051NI Artificial Intelligence</a:t>
            </a:r>
          </a:p>
        </p:txBody>
      </p:sp>
      <p:sp>
        <p:nvSpPr>
          <p:cNvPr id="6" name="Slide Number Placeholder 5"/>
          <p:cNvSpPr>
            <a:spLocks noGrp="1"/>
          </p:cNvSpPr>
          <p:nvPr>
            <p:ph type="sldNum" sz="quarter" idx="12"/>
          </p:nvPr>
        </p:nvSpPr>
        <p:spPr/>
        <p:txBody>
          <a:bodyPr/>
          <a:lstStyle>
            <a:lvl1pPr>
              <a:defRPr b="0"/>
            </a:lvl1pPr>
          </a:lstStyle>
          <a:p>
            <a:fld id="{6113E31D-E2AB-40D1-8B51-AFA5AFEF393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b="0"/>
            </a:lvl1pPr>
          </a:lstStyle>
          <a:p>
            <a:fld id="{7B5EF370-6A5C-48D0-A926-CFDF484B6589}" type="datetime3">
              <a:rPr lang="en-US" smtClean="0"/>
              <a:pPr/>
              <a:t>22 November 2024</a:t>
            </a:fld>
            <a:endParaRPr lang="en-US" dirty="0"/>
          </a:p>
        </p:txBody>
      </p:sp>
      <p:sp>
        <p:nvSpPr>
          <p:cNvPr id="5" name="Footer Placeholder 4"/>
          <p:cNvSpPr>
            <a:spLocks noGrp="1"/>
          </p:cNvSpPr>
          <p:nvPr>
            <p:ph type="ftr" sz="quarter" idx="11"/>
          </p:nvPr>
        </p:nvSpPr>
        <p:spPr/>
        <p:txBody>
          <a:bodyPr/>
          <a:lstStyle>
            <a:lvl1pPr>
              <a:defRPr lang="en-US" b="0" i="0" smtClean="0">
                <a:effectLst/>
              </a:defRPr>
            </a:lvl1pPr>
          </a:lstStyle>
          <a:p>
            <a:r>
              <a:rPr lang="en-US" dirty="0"/>
              <a:t>CU6051NI Artificial Intelligence</a:t>
            </a:r>
          </a:p>
        </p:txBody>
      </p:sp>
      <p:sp>
        <p:nvSpPr>
          <p:cNvPr id="6" name="Slide Number Placeholder 5"/>
          <p:cNvSpPr>
            <a:spLocks noGrp="1"/>
          </p:cNvSpPr>
          <p:nvPr>
            <p:ph type="sldNum" sz="quarter" idx="12"/>
          </p:nvPr>
        </p:nvSpPr>
        <p:spPr/>
        <p:txBody>
          <a:bodyPr/>
          <a:lstStyle>
            <a:lvl1pPr>
              <a:defRPr b="0"/>
            </a:lvl1p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b="0"/>
            </a:lvl1pPr>
          </a:lstStyle>
          <a:p>
            <a:fld id="{20ABDFD6-765A-4498-9EF3-6049CD94227E}" type="datetime3">
              <a:rPr lang="en-US" smtClean="0"/>
              <a:pPr/>
              <a:t>22 November 2024</a:t>
            </a:fld>
            <a:endParaRPr lang="en-US" dirty="0"/>
          </a:p>
        </p:txBody>
      </p:sp>
      <p:sp>
        <p:nvSpPr>
          <p:cNvPr id="6" name="Footer Placeholder 5"/>
          <p:cNvSpPr>
            <a:spLocks noGrp="1"/>
          </p:cNvSpPr>
          <p:nvPr>
            <p:ph type="ftr" sz="quarter" idx="11"/>
          </p:nvPr>
        </p:nvSpPr>
        <p:spPr/>
        <p:txBody>
          <a:bodyPr/>
          <a:lstStyle>
            <a:lvl1pPr>
              <a:defRPr lang="en-US" b="0" i="0" smtClean="0">
                <a:effectLst/>
              </a:defRPr>
            </a:lvl1pPr>
          </a:lstStyle>
          <a:p>
            <a:r>
              <a:rPr lang="en-US" dirty="0"/>
              <a:t>CU6051NI Artificial Intelligence</a:t>
            </a:r>
          </a:p>
        </p:txBody>
      </p:sp>
      <p:sp>
        <p:nvSpPr>
          <p:cNvPr id="7" name="Slide Number Placeholder 6"/>
          <p:cNvSpPr>
            <a:spLocks noGrp="1"/>
          </p:cNvSpPr>
          <p:nvPr>
            <p:ph type="sldNum" sz="quarter" idx="12"/>
          </p:nvPr>
        </p:nvSpPr>
        <p:spPr/>
        <p:txBody>
          <a:bodyPr/>
          <a:lstStyle>
            <a:lvl1pPr>
              <a:defRPr b="0"/>
            </a:lvl1pPr>
          </a:lstStyle>
          <a:p>
            <a:fld id="{4FAB73BC-B049-4115-A692-8D63A059BFB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b="0"/>
            </a:lvl1pPr>
          </a:lstStyle>
          <a:p>
            <a:fld id="{023C65D7-405C-47AB-B661-C2D4E5FCA2DC}" type="datetime3">
              <a:rPr lang="en-US" smtClean="0"/>
              <a:pPr/>
              <a:t>22 November 2024</a:t>
            </a:fld>
            <a:endParaRPr lang="en-US" dirty="0"/>
          </a:p>
        </p:txBody>
      </p:sp>
      <p:sp>
        <p:nvSpPr>
          <p:cNvPr id="8" name="Footer Placeholder 7"/>
          <p:cNvSpPr>
            <a:spLocks noGrp="1"/>
          </p:cNvSpPr>
          <p:nvPr>
            <p:ph type="ftr" sz="quarter" idx="11"/>
          </p:nvPr>
        </p:nvSpPr>
        <p:spPr/>
        <p:txBody>
          <a:bodyPr/>
          <a:lstStyle>
            <a:lvl1pPr>
              <a:defRPr lang="en-US" b="0" i="0" smtClean="0">
                <a:effectLst/>
              </a:defRPr>
            </a:lvl1pPr>
          </a:lstStyle>
          <a:p>
            <a:r>
              <a:rPr lang="en-US" dirty="0"/>
              <a:t>CU6051NI Artificial Intelligence</a:t>
            </a:r>
          </a:p>
        </p:txBody>
      </p:sp>
      <p:sp>
        <p:nvSpPr>
          <p:cNvPr id="9" name="Slide Number Placeholder 8"/>
          <p:cNvSpPr>
            <a:spLocks noGrp="1"/>
          </p:cNvSpPr>
          <p:nvPr>
            <p:ph type="sldNum" sz="quarter" idx="12"/>
          </p:nvPr>
        </p:nvSpPr>
        <p:spPr/>
        <p:txBody>
          <a:bodyPr/>
          <a:lstStyle>
            <a:lvl1pPr>
              <a:defRPr b="0"/>
            </a:lvl1pPr>
          </a:lstStyle>
          <a:p>
            <a:fld id="{4FAB73BC-B049-4115-A692-8D63A059BFB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b="0"/>
            </a:lvl1pPr>
          </a:lstStyle>
          <a:p>
            <a:fld id="{6BB34F9F-5B0F-4EED-A533-6967CEF1EFA4}" type="datetime3">
              <a:rPr lang="en-US" smtClean="0"/>
              <a:pPr/>
              <a:t>22 November 2024</a:t>
            </a:fld>
            <a:endParaRPr lang="en-US" dirty="0"/>
          </a:p>
        </p:txBody>
      </p:sp>
      <p:sp>
        <p:nvSpPr>
          <p:cNvPr id="4" name="Footer Placeholder 3"/>
          <p:cNvSpPr>
            <a:spLocks noGrp="1"/>
          </p:cNvSpPr>
          <p:nvPr>
            <p:ph type="ftr" sz="quarter" idx="11"/>
          </p:nvPr>
        </p:nvSpPr>
        <p:spPr/>
        <p:txBody>
          <a:bodyPr/>
          <a:lstStyle>
            <a:lvl1pPr>
              <a:defRPr lang="en-US" b="0" i="0" smtClean="0">
                <a:effectLst/>
              </a:defRPr>
            </a:lvl1pPr>
          </a:lstStyle>
          <a:p>
            <a:r>
              <a:rPr lang="en-US" dirty="0"/>
              <a:t>CU6051NI Artificial Intelligence</a:t>
            </a:r>
          </a:p>
        </p:txBody>
      </p:sp>
      <p:sp>
        <p:nvSpPr>
          <p:cNvPr id="5" name="Slide Number Placeholder 4"/>
          <p:cNvSpPr>
            <a:spLocks noGrp="1"/>
          </p:cNvSpPr>
          <p:nvPr>
            <p:ph type="sldNum" sz="quarter" idx="12"/>
          </p:nvPr>
        </p:nvSpPr>
        <p:spPr/>
        <p:txBody>
          <a:bodyPr/>
          <a:lstStyle>
            <a:lvl1pPr>
              <a:defRPr b="0"/>
            </a:lvl1pPr>
          </a:lstStyle>
          <a:p>
            <a:fld id="{4FAB73BC-B049-4115-A692-8D63A059BFB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lvl1pPr>
              <a:defRPr b="0"/>
            </a:lvl1pPr>
          </a:lstStyle>
          <a:p>
            <a:fld id="{D008AE70-F868-426F-BCDA-89FCF2B89A6E}" type="datetime3">
              <a:rPr lang="en-US" smtClean="0"/>
              <a:pPr/>
              <a:t>22 November 2024</a:t>
            </a:fld>
            <a:endParaRPr lang="en-US" dirty="0"/>
          </a:p>
        </p:txBody>
      </p:sp>
      <p:sp>
        <p:nvSpPr>
          <p:cNvPr id="8" name="Footer Placeholder 7"/>
          <p:cNvSpPr>
            <a:spLocks noGrp="1"/>
          </p:cNvSpPr>
          <p:nvPr>
            <p:ph type="ftr" sz="quarter" idx="11"/>
          </p:nvPr>
        </p:nvSpPr>
        <p:spPr/>
        <p:txBody>
          <a:bodyPr/>
          <a:lstStyle>
            <a:lvl1pPr>
              <a:defRPr lang="en-US" b="0" i="0" smtClean="0">
                <a:effectLst/>
              </a:defRPr>
            </a:lvl1pPr>
          </a:lstStyle>
          <a:p>
            <a:r>
              <a:rPr lang="en-US" dirty="0"/>
              <a:t>CU6051NI Artificial Intelligence</a:t>
            </a:r>
          </a:p>
        </p:txBody>
      </p:sp>
      <p:sp>
        <p:nvSpPr>
          <p:cNvPr id="9" name="Slide Number Placeholder 8"/>
          <p:cNvSpPr>
            <a:spLocks noGrp="1"/>
          </p:cNvSpPr>
          <p:nvPr>
            <p:ph type="sldNum" sz="quarter" idx="12"/>
          </p:nvPr>
        </p:nvSpPr>
        <p:spPr/>
        <p:txBody>
          <a:bodyPr/>
          <a:lstStyle>
            <a:lvl1pPr>
              <a:defRPr b="0"/>
            </a:lvl1pPr>
          </a:lstStyle>
          <a:p>
            <a:fld id="{4FAB73BC-B049-4115-A692-8D63A059BF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b="0"/>
            </a:lvl1pPr>
          </a:lstStyle>
          <a:p>
            <a:fld id="{06FA515D-F488-4615-BA30-5AA0E6F53232}" type="datetime3">
              <a:rPr lang="en-US" smtClean="0"/>
              <a:pPr/>
              <a:t>22 November 2024</a:t>
            </a:fld>
            <a:endParaRPr lang="en-US" dirty="0"/>
          </a:p>
        </p:txBody>
      </p:sp>
      <p:sp>
        <p:nvSpPr>
          <p:cNvPr id="6" name="Footer Placeholder 5"/>
          <p:cNvSpPr>
            <a:spLocks noGrp="1"/>
          </p:cNvSpPr>
          <p:nvPr>
            <p:ph type="ftr" sz="quarter" idx="11"/>
          </p:nvPr>
        </p:nvSpPr>
        <p:spPr>
          <a:xfrm>
            <a:off x="4419600" y="6459785"/>
            <a:ext cx="5029200" cy="365125"/>
          </a:xfrm>
        </p:spPr>
        <p:txBody>
          <a:bodyPr/>
          <a:lstStyle>
            <a:lvl1pPr algn="l">
              <a:defRPr lang="en-US" b="1" i="0" smtClean="0">
                <a:effectLst/>
              </a:defRPr>
            </a:lvl1pPr>
          </a:lstStyle>
          <a:p>
            <a:r>
              <a:rPr lang="en-US" dirty="0"/>
              <a:t>CU6051NI Artificial Intelligence</a:t>
            </a:r>
          </a:p>
        </p:txBody>
      </p:sp>
      <p:sp>
        <p:nvSpPr>
          <p:cNvPr id="7" name="Slide Number Placeholder 6"/>
          <p:cNvSpPr>
            <a:spLocks noGrp="1"/>
          </p:cNvSpPr>
          <p:nvPr>
            <p:ph type="sldNum" sz="quarter" idx="12"/>
          </p:nvPr>
        </p:nvSpPr>
        <p:spPr/>
        <p:txBody>
          <a:bodyPr/>
          <a:lstStyle>
            <a:lvl1pPr>
              <a:defRPr b="1">
                <a:solidFill>
                  <a:schemeClr val="tx2"/>
                </a:solidFill>
              </a:defRPr>
            </a:lvl1pPr>
          </a:lstStyle>
          <a:p>
            <a:fld id="{4FAB73BC-B049-4115-A692-8D63A059BFB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3"/>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b="0"/>
            </a:lvl1pPr>
          </a:lstStyle>
          <a:p>
            <a:fld id="{B603C77E-5EBF-450B-B2E8-7691E8145A5D}" type="datetime3">
              <a:rPr lang="en-US" smtClean="0"/>
              <a:pPr/>
              <a:t>22 November 2024</a:t>
            </a:fld>
            <a:endParaRPr lang="en-US" dirty="0"/>
          </a:p>
        </p:txBody>
      </p:sp>
      <p:sp>
        <p:nvSpPr>
          <p:cNvPr id="6" name="Footer Placeholder 5"/>
          <p:cNvSpPr>
            <a:spLocks noGrp="1"/>
          </p:cNvSpPr>
          <p:nvPr>
            <p:ph type="ftr" sz="quarter" idx="11"/>
          </p:nvPr>
        </p:nvSpPr>
        <p:spPr/>
        <p:txBody>
          <a:bodyPr/>
          <a:lstStyle>
            <a:lvl1pPr>
              <a:defRPr lang="en-US" b="0" i="0" smtClean="0">
                <a:effectLst/>
              </a:defRPr>
            </a:lvl1pPr>
          </a:lstStyle>
          <a:p>
            <a:r>
              <a:rPr lang="en-US" dirty="0"/>
              <a:t>CU6051NI Artificial Intelligence</a:t>
            </a:r>
          </a:p>
        </p:txBody>
      </p:sp>
      <p:sp>
        <p:nvSpPr>
          <p:cNvPr id="7" name="Slide Number Placeholder 6"/>
          <p:cNvSpPr>
            <a:spLocks noGrp="1"/>
          </p:cNvSpPr>
          <p:nvPr>
            <p:ph type="sldNum" sz="quarter" idx="12"/>
          </p:nvPr>
        </p:nvSpPr>
        <p:spPr/>
        <p:txBody>
          <a:bodyPr/>
          <a:lstStyle>
            <a:lvl1pPr>
              <a:defRPr b="0"/>
            </a:lvl1pPr>
          </a:lstStyle>
          <a:p>
            <a:fld id="{4FAB73BC-B049-4115-A692-8D63A059BFB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5149" y="6449333"/>
            <a:ext cx="2963080" cy="365125"/>
          </a:xfrm>
          <a:prstGeom prst="rect">
            <a:avLst/>
          </a:prstGeom>
        </p:spPr>
        <p:txBody>
          <a:bodyPr vert="horz" lIns="91440" tIns="45720" rIns="91440" bIns="45720" rtlCol="0" anchor="ctr"/>
          <a:lstStyle>
            <a:lvl1pPr algn="l">
              <a:defRPr sz="2500" b="0">
                <a:solidFill>
                  <a:srgbClr val="FFFFFF"/>
                </a:solidFill>
              </a:defRPr>
            </a:lvl1pPr>
          </a:lstStyle>
          <a:p>
            <a:fld id="{81A6AFCE-1C59-40D2-9DA1-21904313C4EC}" type="datetime3">
              <a:rPr lang="en-US" smtClean="0"/>
              <a:pPr/>
              <a:t>22 November 2024</a:t>
            </a:fld>
            <a:endParaRPr lang="en-US" dirty="0"/>
          </a:p>
        </p:txBody>
      </p:sp>
      <p:sp>
        <p:nvSpPr>
          <p:cNvPr id="5" name="Footer Placeholder 4"/>
          <p:cNvSpPr>
            <a:spLocks noGrp="1"/>
          </p:cNvSpPr>
          <p:nvPr>
            <p:ph type="ftr" sz="quarter" idx="3"/>
          </p:nvPr>
        </p:nvSpPr>
        <p:spPr>
          <a:xfrm>
            <a:off x="4241373" y="6446837"/>
            <a:ext cx="5098569" cy="365125"/>
          </a:xfrm>
          <a:prstGeom prst="rect">
            <a:avLst/>
          </a:prstGeom>
        </p:spPr>
        <p:txBody>
          <a:bodyPr vert="horz" lIns="91440" tIns="45720" rIns="91440" bIns="45720" rtlCol="0" anchor="ctr"/>
          <a:lstStyle>
            <a:lvl1pPr algn="ctr">
              <a:defRPr lang="en-US" sz="2500" b="0" i="0" smtClean="0">
                <a:solidFill>
                  <a:schemeClr val="bg1"/>
                </a:solidFill>
                <a:effectLst/>
              </a:defRPr>
            </a:lvl1pPr>
          </a:lstStyle>
          <a:p>
            <a:r>
              <a:rPr lang="en-US" dirty="0"/>
              <a:t>CU6051NI Artificial Intelligence</a:t>
            </a:r>
          </a:p>
        </p:txBody>
      </p:sp>
      <p:sp>
        <p:nvSpPr>
          <p:cNvPr id="6" name="Slide Number Placeholder 5"/>
          <p:cNvSpPr>
            <a:spLocks noGrp="1"/>
          </p:cNvSpPr>
          <p:nvPr>
            <p:ph type="sldNum" sz="quarter" idx="4"/>
          </p:nvPr>
        </p:nvSpPr>
        <p:spPr>
          <a:xfrm>
            <a:off x="9900458" y="6438013"/>
            <a:ext cx="1312025" cy="365125"/>
          </a:xfrm>
          <a:prstGeom prst="rect">
            <a:avLst/>
          </a:prstGeom>
        </p:spPr>
        <p:txBody>
          <a:bodyPr vert="horz" lIns="91440" tIns="45720" rIns="91440" bIns="45720" rtlCol="0" anchor="ctr"/>
          <a:lstStyle>
            <a:lvl1pPr algn="r">
              <a:defRPr sz="2500" b="0">
                <a:solidFill>
                  <a:srgbClr val="FFFFFF"/>
                </a:solidFill>
              </a:defRPr>
            </a:lvl1pPr>
          </a:lstStyle>
          <a:p>
            <a:fld id="{4FAB73BC-B049-4115-A692-8D63A059BFB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9351" y="1164772"/>
            <a:ext cx="10709366" cy="2445954"/>
          </a:xfrm>
        </p:spPr>
        <p:txBody>
          <a:bodyPr>
            <a:normAutofit fontScale="90000"/>
          </a:bodyPr>
          <a:lstStyle/>
          <a:p>
            <a:pPr algn="ctr"/>
            <a:r>
              <a:rPr lang="en-US" sz="6600" dirty="0"/>
              <a:t>Lecture 5:</a:t>
            </a:r>
            <a:br>
              <a:rPr lang="en-US" sz="6600" dirty="0"/>
            </a:br>
            <a:r>
              <a:rPr lang="en-US" sz="6600" dirty="0"/>
              <a:t>Logistic Regression and </a:t>
            </a:r>
            <a:r>
              <a:rPr lang="en-US" sz="6600" dirty="0" err="1"/>
              <a:t>Kmeans</a:t>
            </a:r>
            <a:r>
              <a:rPr lang="en-US" sz="6600" dirty="0"/>
              <a:t> clustering</a:t>
            </a:r>
          </a:p>
        </p:txBody>
      </p:sp>
      <p:sp>
        <p:nvSpPr>
          <p:cNvPr id="3" name="Subtitle 2"/>
          <p:cNvSpPr>
            <a:spLocks noGrp="1"/>
          </p:cNvSpPr>
          <p:nvPr>
            <p:ph type="subTitle" idx="1"/>
          </p:nvPr>
        </p:nvSpPr>
        <p:spPr>
          <a:xfrm>
            <a:off x="1100051" y="4923718"/>
            <a:ext cx="10058400" cy="1143000"/>
          </a:xfrm>
        </p:spPr>
        <p:txBody>
          <a:bodyPr/>
          <a:lstStyle/>
          <a:p>
            <a:pPr algn="r"/>
            <a:r>
              <a:rPr lang="en-US" cap="none" dirty="0" err="1"/>
              <a:t>Er.Roshan</a:t>
            </a:r>
            <a:r>
              <a:rPr lang="en-US" cap="none" dirty="0"/>
              <a:t> Shrestha</a:t>
            </a:r>
          </a:p>
          <a:p>
            <a:pPr algn="r"/>
            <a:r>
              <a:rPr lang="en-US" cap="none" dirty="0"/>
              <a:t>roshan.shrestha@islingtoncollege.edu.np</a:t>
            </a:r>
          </a:p>
        </p:txBody>
      </p:sp>
      <p:sp>
        <p:nvSpPr>
          <p:cNvPr id="4" name="Date Placeholder 3"/>
          <p:cNvSpPr>
            <a:spLocks noGrp="1"/>
          </p:cNvSpPr>
          <p:nvPr>
            <p:ph type="dt" sz="half" idx="10"/>
          </p:nvPr>
        </p:nvSpPr>
        <p:spPr>
          <a:xfrm>
            <a:off x="784327" y="6435725"/>
            <a:ext cx="2963080" cy="365125"/>
          </a:xfrm>
        </p:spPr>
        <p:txBody>
          <a:bodyPr/>
          <a:lstStyle/>
          <a:p>
            <a:fld id="{D8BCAECA-0632-47B0-8F22-1EF32A7BA29A}" type="datetime3">
              <a:rPr lang="en-US" smtClean="0"/>
              <a:t>22 November 2024</a:t>
            </a:fld>
            <a:endParaRPr lang="en-US" dirty="0"/>
          </a:p>
        </p:txBody>
      </p:sp>
      <p:sp>
        <p:nvSpPr>
          <p:cNvPr id="5" name="Footer Placeholder 4"/>
          <p:cNvSpPr>
            <a:spLocks noGrp="1"/>
          </p:cNvSpPr>
          <p:nvPr>
            <p:ph type="ftr" sz="quarter" idx="11"/>
          </p:nvPr>
        </p:nvSpPr>
        <p:spPr>
          <a:xfrm>
            <a:off x="3905250" y="6442754"/>
            <a:ext cx="5341264" cy="365125"/>
          </a:xfrm>
        </p:spPr>
        <p:txBody>
          <a:bodyPr/>
          <a:lstStyle/>
          <a:p>
            <a:r>
              <a:rPr lang="en-US" dirty="0"/>
              <a:t>CU6051NI Artificial Intelligence</a:t>
            </a:r>
          </a:p>
        </p:txBody>
      </p:sp>
      <p:sp>
        <p:nvSpPr>
          <p:cNvPr id="6" name="Slide Number Placeholder 5"/>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1231709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8CAC3-2E9F-4480-81D2-04F0EB80D6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3EEEC0F-112B-463E-A22B-DFBF3474849F}"/>
              </a:ext>
            </a:extLst>
          </p:cNvPr>
          <p:cNvSpPr>
            <a:spLocks noGrp="1"/>
          </p:cNvSpPr>
          <p:nvPr>
            <p:ph idx="1"/>
          </p:nvPr>
        </p:nvSpPr>
        <p:spPr/>
        <p:txBody>
          <a:bodyPr/>
          <a:lstStyle/>
          <a:p>
            <a:r>
              <a:rPr lang="en-US" b="1" dirty="0"/>
              <a:t>Decision Rule</a:t>
            </a:r>
            <a:r>
              <a:rPr lang="en-US" dirty="0"/>
              <a:t>: </a:t>
            </a:r>
          </a:p>
          <a:p>
            <a:r>
              <a:rPr lang="en-US" dirty="0"/>
              <a:t>Logistic regression typically applies a threshold (default is 0.5) to classify an instance into one of two categories:</a:t>
            </a:r>
          </a:p>
          <a:p>
            <a:r>
              <a:rPr lang="en-US" i="1" dirty="0">
                <a:solidFill>
                  <a:schemeClr val="tx1"/>
                </a:solidFill>
              </a:rPr>
              <a:t>If P(Y=1∣X)&gt;0.5, classify as 1 (positive class).</a:t>
            </a:r>
          </a:p>
          <a:p>
            <a:r>
              <a:rPr lang="en-US" i="1" dirty="0">
                <a:solidFill>
                  <a:schemeClr val="tx1"/>
                </a:solidFill>
              </a:rPr>
              <a:t>If P(Y=1∣X)≤0.5, classify as 0 (negative class).</a:t>
            </a:r>
          </a:p>
          <a:p>
            <a:endParaRPr lang="en-US" dirty="0"/>
          </a:p>
        </p:txBody>
      </p:sp>
      <p:sp>
        <p:nvSpPr>
          <p:cNvPr id="4" name="Date Placeholder 3">
            <a:extLst>
              <a:ext uri="{FF2B5EF4-FFF2-40B4-BE49-F238E27FC236}">
                <a16:creationId xmlns:a16="http://schemas.microsoft.com/office/drawing/2014/main" id="{AC58006E-BB3D-43BF-A973-7B286FAB2860}"/>
              </a:ext>
            </a:extLst>
          </p:cNvPr>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a:extLst>
              <a:ext uri="{FF2B5EF4-FFF2-40B4-BE49-F238E27FC236}">
                <a16:creationId xmlns:a16="http://schemas.microsoft.com/office/drawing/2014/main" id="{22036CCE-6F22-49C7-8AEB-88DD28D0AAE4}"/>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76BDD897-C6CE-437B-9F5A-D7D3E5CD2F3B}"/>
              </a:ext>
            </a:extLst>
          </p:cNvPr>
          <p:cNvSpPr>
            <a:spLocks noGrp="1"/>
          </p:cNvSpPr>
          <p:nvPr>
            <p:ph type="sldNum" sz="quarter" idx="12"/>
          </p:nvPr>
        </p:nvSpPr>
        <p:spPr/>
        <p:txBody>
          <a:bodyPr/>
          <a:lstStyle/>
          <a:p>
            <a:fld id="{6113E31D-E2AB-40D1-8B51-AFA5AFEF393A}" type="slidenum">
              <a:rPr lang="en-US" smtClean="0"/>
              <a:pPr/>
              <a:t>10</a:t>
            </a:fld>
            <a:endParaRPr lang="en-US" dirty="0"/>
          </a:p>
        </p:txBody>
      </p:sp>
    </p:spTree>
    <p:extLst>
      <p:ext uri="{BB962C8B-B14F-4D97-AF65-F5344CB8AC3E}">
        <p14:creationId xmlns:p14="http://schemas.microsoft.com/office/powerpoint/2010/main" val="2667437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7D641-37BF-46BC-840B-82534081B958}"/>
              </a:ext>
            </a:extLst>
          </p:cNvPr>
          <p:cNvSpPr>
            <a:spLocks noGrp="1"/>
          </p:cNvSpPr>
          <p:nvPr>
            <p:ph type="title"/>
          </p:nvPr>
        </p:nvSpPr>
        <p:spPr/>
        <p:txBody>
          <a:bodyPr/>
          <a:lstStyle/>
          <a:p>
            <a:r>
              <a:rPr lang="en-US" b="1" dirty="0"/>
              <a:t>Advantages of Logistic Regression:</a:t>
            </a:r>
            <a:endParaRPr lang="en-US" dirty="0"/>
          </a:p>
        </p:txBody>
      </p:sp>
      <p:sp>
        <p:nvSpPr>
          <p:cNvPr id="3" name="Content Placeholder 2">
            <a:extLst>
              <a:ext uri="{FF2B5EF4-FFF2-40B4-BE49-F238E27FC236}">
                <a16:creationId xmlns:a16="http://schemas.microsoft.com/office/drawing/2014/main" id="{55EA47A7-2C1C-4F08-85C6-FFE77CBCAA15}"/>
              </a:ext>
            </a:extLst>
          </p:cNvPr>
          <p:cNvSpPr>
            <a:spLocks noGrp="1"/>
          </p:cNvSpPr>
          <p:nvPr>
            <p:ph idx="1"/>
          </p:nvPr>
        </p:nvSpPr>
        <p:spPr/>
        <p:txBody>
          <a:bodyPr/>
          <a:lstStyle/>
          <a:p>
            <a:r>
              <a:rPr lang="en-US" b="1" dirty="0"/>
              <a:t>Interpretability</a:t>
            </a:r>
            <a:r>
              <a:rPr lang="en-US" dirty="0"/>
              <a:t>: The coefficients tell you how each feature contributes to the probability of the positive class.</a:t>
            </a:r>
          </a:p>
          <a:p>
            <a:r>
              <a:rPr lang="en-US" b="1" dirty="0"/>
              <a:t>Probability Output</a:t>
            </a:r>
            <a:r>
              <a:rPr lang="en-US" dirty="0"/>
              <a:t>: It outputs probabilities, which can be useful for certain decision-making tasks (e.g., in healthcare).</a:t>
            </a:r>
          </a:p>
          <a:p>
            <a:r>
              <a:rPr lang="en-US" b="1" dirty="0"/>
              <a:t>Efficient Training</a:t>
            </a:r>
            <a:r>
              <a:rPr lang="en-US" dirty="0"/>
              <a:t>: It's computationally efficient and works well with large datasets.</a:t>
            </a:r>
          </a:p>
          <a:p>
            <a:r>
              <a:rPr lang="en-US" b="1" dirty="0"/>
              <a:t>Feature Importance</a:t>
            </a:r>
            <a:r>
              <a:rPr lang="en-US" dirty="0"/>
              <a:t>: Logistic regression shows which features are most important for making predictions.</a:t>
            </a:r>
          </a:p>
          <a:p>
            <a:endParaRPr lang="en-US" dirty="0"/>
          </a:p>
        </p:txBody>
      </p:sp>
      <p:sp>
        <p:nvSpPr>
          <p:cNvPr id="4" name="Date Placeholder 3">
            <a:extLst>
              <a:ext uri="{FF2B5EF4-FFF2-40B4-BE49-F238E27FC236}">
                <a16:creationId xmlns:a16="http://schemas.microsoft.com/office/drawing/2014/main" id="{E6C11233-E636-47AA-A84F-A4EBB8E0504F}"/>
              </a:ext>
            </a:extLst>
          </p:cNvPr>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a:extLst>
              <a:ext uri="{FF2B5EF4-FFF2-40B4-BE49-F238E27FC236}">
                <a16:creationId xmlns:a16="http://schemas.microsoft.com/office/drawing/2014/main" id="{DA6CB997-F52F-43B0-BDAA-C2FB971D627F}"/>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8458CE99-3D4A-4009-899A-25BAEF4A16C7}"/>
              </a:ext>
            </a:extLst>
          </p:cNvPr>
          <p:cNvSpPr>
            <a:spLocks noGrp="1"/>
          </p:cNvSpPr>
          <p:nvPr>
            <p:ph type="sldNum" sz="quarter" idx="12"/>
          </p:nvPr>
        </p:nvSpPr>
        <p:spPr/>
        <p:txBody>
          <a:bodyPr/>
          <a:lstStyle/>
          <a:p>
            <a:fld id="{6113E31D-E2AB-40D1-8B51-AFA5AFEF393A}" type="slidenum">
              <a:rPr lang="en-US" smtClean="0"/>
              <a:pPr/>
              <a:t>11</a:t>
            </a:fld>
            <a:endParaRPr lang="en-US" dirty="0"/>
          </a:p>
        </p:txBody>
      </p:sp>
      <p:sp>
        <p:nvSpPr>
          <p:cNvPr id="7" name="Rectangle 6">
            <a:extLst>
              <a:ext uri="{FF2B5EF4-FFF2-40B4-BE49-F238E27FC236}">
                <a16:creationId xmlns:a16="http://schemas.microsoft.com/office/drawing/2014/main" id="{4FB8C778-B3EC-4CE7-93A7-E506C4353625}"/>
              </a:ext>
            </a:extLst>
          </p:cNvPr>
          <p:cNvSpPr/>
          <p:nvPr/>
        </p:nvSpPr>
        <p:spPr>
          <a:xfrm>
            <a:off x="3502855" y="1252024"/>
            <a:ext cx="8539089" cy="689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b="1" i="1" dirty="0"/>
              <a:t>predicts whether a patient has heart disease (1) or not (0) based on features like Cholesterol level and Age</a:t>
            </a:r>
          </a:p>
        </p:txBody>
      </p:sp>
      <p:sp>
        <p:nvSpPr>
          <p:cNvPr id="8" name="Rectangle 7">
            <a:extLst>
              <a:ext uri="{FF2B5EF4-FFF2-40B4-BE49-F238E27FC236}">
                <a16:creationId xmlns:a16="http://schemas.microsoft.com/office/drawing/2014/main" id="{A2DEC402-9FC6-4028-B47A-165A323C42EA}"/>
              </a:ext>
            </a:extLst>
          </p:cNvPr>
          <p:cNvSpPr/>
          <p:nvPr/>
        </p:nvSpPr>
        <p:spPr>
          <a:xfrm>
            <a:off x="4077286" y="2318824"/>
            <a:ext cx="7936523" cy="846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b="1" i="1" dirty="0"/>
              <a:t>predict whether a loan applicant will default on a loan, nuanced decision-making</a:t>
            </a:r>
          </a:p>
        </p:txBody>
      </p:sp>
      <p:sp>
        <p:nvSpPr>
          <p:cNvPr id="9" name="Rectangle 8">
            <a:extLst>
              <a:ext uri="{FF2B5EF4-FFF2-40B4-BE49-F238E27FC236}">
                <a16:creationId xmlns:a16="http://schemas.microsoft.com/office/drawing/2014/main" id="{F44669B9-21B1-461F-8693-9B5DF42FAF1E}"/>
              </a:ext>
            </a:extLst>
          </p:cNvPr>
          <p:cNvSpPr/>
          <p:nvPr/>
        </p:nvSpPr>
        <p:spPr>
          <a:xfrm>
            <a:off x="3751386" y="3329352"/>
            <a:ext cx="8262424" cy="820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b="1" i="1" dirty="0"/>
              <a:t>Classify customers as either churn risk (1) or loyal (0) based on their browsing habits, purchase history,  </a:t>
            </a:r>
            <a:r>
              <a:rPr lang="en-US" sz="2200" b="1" i="1" dirty="0" err="1"/>
              <a:t>etc</a:t>
            </a:r>
            <a:endParaRPr lang="en-US" sz="2200" b="1" i="1" dirty="0"/>
          </a:p>
        </p:txBody>
      </p:sp>
      <p:sp>
        <p:nvSpPr>
          <p:cNvPr id="10" name="Rectangle 9">
            <a:extLst>
              <a:ext uri="{FF2B5EF4-FFF2-40B4-BE49-F238E27FC236}">
                <a16:creationId xmlns:a16="http://schemas.microsoft.com/office/drawing/2014/main" id="{97C9C455-E272-414D-A1C8-7DFF39CEECCB}"/>
              </a:ext>
            </a:extLst>
          </p:cNvPr>
          <p:cNvSpPr/>
          <p:nvPr/>
        </p:nvSpPr>
        <p:spPr>
          <a:xfrm>
            <a:off x="4213273" y="4353947"/>
            <a:ext cx="7758333" cy="1202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i="1" dirty="0"/>
              <a:t> predict whether an employee will leave the company (1) or stay (0) based on features like Salary increment percentage, Workload, Manager’s rating</a:t>
            </a:r>
          </a:p>
        </p:txBody>
      </p:sp>
    </p:spTree>
    <p:extLst>
      <p:ext uri="{BB962C8B-B14F-4D97-AF65-F5344CB8AC3E}">
        <p14:creationId xmlns:p14="http://schemas.microsoft.com/office/powerpoint/2010/main" val="986121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FAD9D-8467-4821-9F3C-2E70D905330B}"/>
              </a:ext>
            </a:extLst>
          </p:cNvPr>
          <p:cNvSpPr>
            <a:spLocks noGrp="1"/>
          </p:cNvSpPr>
          <p:nvPr>
            <p:ph type="title"/>
          </p:nvPr>
        </p:nvSpPr>
        <p:spPr/>
        <p:txBody>
          <a:bodyPr/>
          <a:lstStyle/>
          <a:p>
            <a:r>
              <a:rPr lang="en-US" b="1" dirty="0"/>
              <a:t>Disadvantages of Logistic Regression:</a:t>
            </a:r>
            <a:endParaRPr lang="en-US" dirty="0"/>
          </a:p>
        </p:txBody>
      </p:sp>
      <p:sp>
        <p:nvSpPr>
          <p:cNvPr id="3" name="Content Placeholder 2">
            <a:extLst>
              <a:ext uri="{FF2B5EF4-FFF2-40B4-BE49-F238E27FC236}">
                <a16:creationId xmlns:a16="http://schemas.microsoft.com/office/drawing/2014/main" id="{8729AB82-F967-4FB5-8D0C-4077019017B2}"/>
              </a:ext>
            </a:extLst>
          </p:cNvPr>
          <p:cNvSpPr>
            <a:spLocks noGrp="1"/>
          </p:cNvSpPr>
          <p:nvPr>
            <p:ph idx="1"/>
          </p:nvPr>
        </p:nvSpPr>
        <p:spPr/>
        <p:txBody>
          <a:bodyPr>
            <a:normAutofit lnSpcReduction="10000"/>
          </a:bodyPr>
          <a:lstStyle/>
          <a:p>
            <a:endParaRPr lang="en-US" b="1" dirty="0"/>
          </a:p>
          <a:p>
            <a:r>
              <a:rPr lang="en-US" b="1" dirty="0"/>
              <a:t>Linear Decision Boundary</a:t>
            </a:r>
            <a:r>
              <a:rPr lang="en-US" dirty="0"/>
              <a:t>: It assumes a linear relationship between the features and the log-odds of the target, </a:t>
            </a:r>
            <a:r>
              <a:rPr lang="en-US" i="1" dirty="0">
                <a:solidFill>
                  <a:srgbClr val="FF0000"/>
                </a:solidFill>
              </a:rPr>
              <a:t>which may not be suitable for more complex data</a:t>
            </a:r>
            <a:r>
              <a:rPr lang="en-US" dirty="0"/>
              <a:t>.</a:t>
            </a:r>
          </a:p>
          <a:p>
            <a:r>
              <a:rPr lang="en-US" b="1" dirty="0"/>
              <a:t>Not Suitable for Nonlinear Problems</a:t>
            </a:r>
            <a:r>
              <a:rPr lang="en-US" dirty="0"/>
              <a:t>: For datasets that have complex, non-linear decision boundaries, </a:t>
            </a:r>
            <a:r>
              <a:rPr lang="en-US" i="1" dirty="0">
                <a:solidFill>
                  <a:srgbClr val="FF0000"/>
                </a:solidFill>
              </a:rPr>
              <a:t>logistic regression may underperform</a:t>
            </a:r>
            <a:r>
              <a:rPr lang="en-US" dirty="0"/>
              <a:t>.</a:t>
            </a:r>
          </a:p>
          <a:p>
            <a:r>
              <a:rPr lang="en-US" b="1" dirty="0"/>
              <a:t>Sensitive to Imbalanced Data</a:t>
            </a:r>
            <a:r>
              <a:rPr lang="en-US" dirty="0"/>
              <a:t>: Logistic regression can struggle when the classes are heavily imbalanced, </a:t>
            </a:r>
            <a:r>
              <a:rPr lang="en-US" i="1" dirty="0">
                <a:solidFill>
                  <a:srgbClr val="FF0000"/>
                </a:solidFill>
              </a:rPr>
              <a:t>leading to biased predictions toward the majority class</a:t>
            </a:r>
            <a:r>
              <a:rPr lang="en-US" dirty="0"/>
              <a:t>.</a:t>
            </a:r>
          </a:p>
          <a:p>
            <a:endParaRPr lang="en-US" dirty="0"/>
          </a:p>
        </p:txBody>
      </p:sp>
      <p:sp>
        <p:nvSpPr>
          <p:cNvPr id="4" name="Date Placeholder 3">
            <a:extLst>
              <a:ext uri="{FF2B5EF4-FFF2-40B4-BE49-F238E27FC236}">
                <a16:creationId xmlns:a16="http://schemas.microsoft.com/office/drawing/2014/main" id="{8DFFC619-AA23-48DD-8CBF-0E102EB2CC22}"/>
              </a:ext>
            </a:extLst>
          </p:cNvPr>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a:extLst>
              <a:ext uri="{FF2B5EF4-FFF2-40B4-BE49-F238E27FC236}">
                <a16:creationId xmlns:a16="http://schemas.microsoft.com/office/drawing/2014/main" id="{CBF41E2C-DE2D-4E9D-98F2-657F958D9CEC}"/>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D1964352-2BAA-439D-9167-2766781CFF1A}"/>
              </a:ext>
            </a:extLst>
          </p:cNvPr>
          <p:cNvSpPr>
            <a:spLocks noGrp="1"/>
          </p:cNvSpPr>
          <p:nvPr>
            <p:ph type="sldNum" sz="quarter" idx="12"/>
          </p:nvPr>
        </p:nvSpPr>
        <p:spPr/>
        <p:txBody>
          <a:bodyPr/>
          <a:lstStyle/>
          <a:p>
            <a:fld id="{6113E31D-E2AB-40D1-8B51-AFA5AFEF393A}" type="slidenum">
              <a:rPr lang="en-US" smtClean="0"/>
              <a:pPr/>
              <a:t>12</a:t>
            </a:fld>
            <a:endParaRPr lang="en-US" dirty="0"/>
          </a:p>
        </p:txBody>
      </p:sp>
      <p:sp>
        <p:nvSpPr>
          <p:cNvPr id="7" name="Rectangle 6">
            <a:extLst>
              <a:ext uri="{FF2B5EF4-FFF2-40B4-BE49-F238E27FC236}">
                <a16:creationId xmlns:a16="http://schemas.microsoft.com/office/drawing/2014/main" id="{F61E73ED-029C-4297-AE01-272808BF4BD3}"/>
              </a:ext>
            </a:extLst>
          </p:cNvPr>
          <p:cNvSpPr/>
          <p:nvPr/>
        </p:nvSpPr>
        <p:spPr>
          <a:xfrm>
            <a:off x="5205046" y="1814732"/>
            <a:ext cx="6330462" cy="1139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b="1" dirty="0"/>
              <a:t>classifying customers into "High Spenders" (1) or "Low Spenders" (0) when looking at the moderate ones (forming a circular boundary )</a:t>
            </a:r>
          </a:p>
        </p:txBody>
      </p:sp>
      <p:sp>
        <p:nvSpPr>
          <p:cNvPr id="8" name="Rectangle 7">
            <a:extLst>
              <a:ext uri="{FF2B5EF4-FFF2-40B4-BE49-F238E27FC236}">
                <a16:creationId xmlns:a16="http://schemas.microsoft.com/office/drawing/2014/main" id="{F46D14C1-D5BE-490F-946C-2E6CB5DD175F}"/>
              </a:ext>
            </a:extLst>
          </p:cNvPr>
          <p:cNvSpPr/>
          <p:nvPr/>
        </p:nvSpPr>
        <p:spPr>
          <a:xfrm>
            <a:off x="787789" y="3486445"/>
            <a:ext cx="10747717" cy="1057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b="1" dirty="0"/>
              <a:t>predicts whether a policyholder will claim insurance or not</a:t>
            </a:r>
          </a:p>
          <a:p>
            <a:pPr algn="just"/>
            <a:r>
              <a:rPr lang="en-US" sz="2200" b="1" dirty="0"/>
              <a:t>Chances of claiming insurance decreases initially with driving experience, then increases slightly for older age groups (a non-linear relationship)</a:t>
            </a:r>
          </a:p>
        </p:txBody>
      </p:sp>
      <p:sp>
        <p:nvSpPr>
          <p:cNvPr id="9" name="Rectangle 8">
            <a:extLst>
              <a:ext uri="{FF2B5EF4-FFF2-40B4-BE49-F238E27FC236}">
                <a16:creationId xmlns:a16="http://schemas.microsoft.com/office/drawing/2014/main" id="{6C066C3D-2E4E-4C6F-9AB6-E0288CD80677}"/>
              </a:ext>
            </a:extLst>
          </p:cNvPr>
          <p:cNvSpPr/>
          <p:nvPr/>
        </p:nvSpPr>
        <p:spPr>
          <a:xfrm>
            <a:off x="3601330" y="4839286"/>
            <a:ext cx="8074856" cy="11676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b="1" dirty="0"/>
              <a:t> predict whether a patient has a rare disease (1) or not (0) based on symptoms. 10,000 patients, but only 100 have the disease (1% prevalence)</a:t>
            </a:r>
          </a:p>
          <a:p>
            <a:pPr algn="just"/>
            <a:endParaRPr lang="en-US" sz="2200" b="1" dirty="0"/>
          </a:p>
        </p:txBody>
      </p:sp>
    </p:spTree>
    <p:extLst>
      <p:ext uri="{BB962C8B-B14F-4D97-AF65-F5344CB8AC3E}">
        <p14:creationId xmlns:p14="http://schemas.microsoft.com/office/powerpoint/2010/main" val="4080086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AC91F-F19B-4475-A600-D4741E4960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F045B8-EACD-4704-97A7-98A7DE05A61E}"/>
              </a:ext>
            </a:extLst>
          </p:cNvPr>
          <p:cNvSpPr>
            <a:spLocks noGrp="1"/>
          </p:cNvSpPr>
          <p:nvPr>
            <p:ph idx="1"/>
          </p:nvPr>
        </p:nvSpPr>
        <p:spPr/>
        <p:txBody>
          <a:bodyPr/>
          <a:lstStyle/>
          <a:p>
            <a:r>
              <a:rPr lang="en-US" b="1" dirty="0"/>
              <a:t>Suppose we want to predict whether a student will pass or fail an exam based on the number of hours they studied. </a:t>
            </a:r>
          </a:p>
          <a:p>
            <a:r>
              <a:rPr lang="en-US" dirty="0"/>
              <a:t>The outcome is binary: </a:t>
            </a:r>
            <a:r>
              <a:rPr lang="en-US" b="1" dirty="0"/>
              <a:t>pass (1)</a:t>
            </a:r>
            <a:r>
              <a:rPr lang="en-US" dirty="0"/>
              <a:t> or </a:t>
            </a:r>
            <a:r>
              <a:rPr lang="en-US" b="1" dirty="0"/>
              <a:t>fail (0)</a:t>
            </a:r>
            <a:r>
              <a:rPr lang="en-US" dirty="0"/>
              <a:t>.</a:t>
            </a:r>
          </a:p>
          <a:p>
            <a:r>
              <a:rPr lang="en-US" b="1" dirty="0"/>
              <a:t>Step 1: Logistic Function</a:t>
            </a:r>
          </a:p>
          <a:p>
            <a:r>
              <a:rPr lang="en-US" dirty="0"/>
              <a:t>We use the logistic function to predict the probability that a student will pass:</a:t>
            </a:r>
          </a:p>
          <a:p>
            <a:endParaRPr lang="en-US" dirty="0"/>
          </a:p>
        </p:txBody>
      </p:sp>
      <p:sp>
        <p:nvSpPr>
          <p:cNvPr id="4" name="Date Placeholder 3">
            <a:extLst>
              <a:ext uri="{FF2B5EF4-FFF2-40B4-BE49-F238E27FC236}">
                <a16:creationId xmlns:a16="http://schemas.microsoft.com/office/drawing/2014/main" id="{C2EB5E94-34B5-4F3C-B361-69E7AB115951}"/>
              </a:ext>
            </a:extLst>
          </p:cNvPr>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a:extLst>
              <a:ext uri="{FF2B5EF4-FFF2-40B4-BE49-F238E27FC236}">
                <a16:creationId xmlns:a16="http://schemas.microsoft.com/office/drawing/2014/main" id="{1FA76874-9137-485E-86DD-5DDBC9E26396}"/>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F9FC7BC2-F484-4415-A9FB-929C4538ECEA}"/>
              </a:ext>
            </a:extLst>
          </p:cNvPr>
          <p:cNvSpPr>
            <a:spLocks noGrp="1"/>
          </p:cNvSpPr>
          <p:nvPr>
            <p:ph type="sldNum" sz="quarter" idx="12"/>
          </p:nvPr>
        </p:nvSpPr>
        <p:spPr/>
        <p:txBody>
          <a:bodyPr/>
          <a:lstStyle/>
          <a:p>
            <a:fld id="{6113E31D-E2AB-40D1-8B51-AFA5AFEF393A}" type="slidenum">
              <a:rPr lang="en-US" smtClean="0"/>
              <a:pPr/>
              <a:t>13</a:t>
            </a:fld>
            <a:endParaRPr lang="en-US" dirty="0"/>
          </a:p>
        </p:txBody>
      </p:sp>
      <p:pic>
        <p:nvPicPr>
          <p:cNvPr id="7" name="Picture 6">
            <a:extLst>
              <a:ext uri="{FF2B5EF4-FFF2-40B4-BE49-F238E27FC236}">
                <a16:creationId xmlns:a16="http://schemas.microsoft.com/office/drawing/2014/main" id="{267B8192-577D-40B6-AE19-9B63B4F51E20}"/>
              </a:ext>
            </a:extLst>
          </p:cNvPr>
          <p:cNvPicPr>
            <a:picLocks noChangeAspect="1"/>
          </p:cNvPicPr>
          <p:nvPr/>
        </p:nvPicPr>
        <p:blipFill>
          <a:blip r:embed="rId2"/>
          <a:stretch>
            <a:fillRect/>
          </a:stretch>
        </p:blipFill>
        <p:spPr>
          <a:xfrm>
            <a:off x="2320512" y="4559285"/>
            <a:ext cx="5781744" cy="1081860"/>
          </a:xfrm>
          <a:prstGeom prst="rect">
            <a:avLst/>
          </a:prstGeom>
        </p:spPr>
      </p:pic>
    </p:spTree>
    <p:extLst>
      <p:ext uri="{BB962C8B-B14F-4D97-AF65-F5344CB8AC3E}">
        <p14:creationId xmlns:p14="http://schemas.microsoft.com/office/powerpoint/2010/main" val="563985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7AE42-2BCB-4791-AAAF-3D7001A095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6AC338-44D2-4362-9463-0EFCED470D3C}"/>
              </a:ext>
            </a:extLst>
          </p:cNvPr>
          <p:cNvSpPr>
            <a:spLocks noGrp="1"/>
          </p:cNvSpPr>
          <p:nvPr>
            <p:ph idx="1"/>
          </p:nvPr>
        </p:nvSpPr>
        <p:spPr/>
        <p:txBody>
          <a:bodyPr>
            <a:normAutofit fontScale="92500" lnSpcReduction="10000"/>
          </a:bodyPr>
          <a:lstStyle/>
          <a:p>
            <a:r>
              <a:rPr lang="en-US" b="1" dirty="0"/>
              <a:t>Step 2: </a:t>
            </a:r>
            <a:r>
              <a:rPr lang="en-US" dirty="0">
                <a:solidFill>
                  <a:srgbClr val="FF0000"/>
                </a:solidFill>
              </a:rPr>
              <a:t>Probability Prediction</a:t>
            </a:r>
          </a:p>
          <a:p>
            <a:r>
              <a:rPr lang="en-US" dirty="0"/>
              <a:t>Assume we have the logistic regression model:</a:t>
            </a:r>
          </a:p>
          <a:p>
            <a:pPr marL="119062" indent="0">
              <a:buNone/>
            </a:pPr>
            <a:endParaRPr lang="en-US" dirty="0"/>
          </a:p>
          <a:p>
            <a:endParaRPr lang="en-US" dirty="0"/>
          </a:p>
          <a:p>
            <a:r>
              <a:rPr lang="en-US" dirty="0"/>
              <a:t>Let’s say after training, we find β0=−2 and β1=1.</a:t>
            </a:r>
          </a:p>
          <a:p>
            <a:r>
              <a:rPr lang="en-US" dirty="0"/>
              <a:t>If a student studied for 3 hours, the probability of passing is:</a:t>
            </a:r>
          </a:p>
          <a:p>
            <a:endParaRPr lang="en-US" dirty="0"/>
          </a:p>
          <a:p>
            <a:endParaRPr lang="en-US" dirty="0"/>
          </a:p>
          <a:p>
            <a:r>
              <a:rPr lang="en-US" dirty="0"/>
              <a:t>This means the model predicts a 73% chance that the student will pass.</a:t>
            </a:r>
          </a:p>
          <a:p>
            <a:endParaRPr lang="en-US" dirty="0"/>
          </a:p>
        </p:txBody>
      </p:sp>
      <p:sp>
        <p:nvSpPr>
          <p:cNvPr id="4" name="Date Placeholder 3">
            <a:extLst>
              <a:ext uri="{FF2B5EF4-FFF2-40B4-BE49-F238E27FC236}">
                <a16:creationId xmlns:a16="http://schemas.microsoft.com/office/drawing/2014/main" id="{61DC57FD-D957-4079-A76E-6F8029B9121F}"/>
              </a:ext>
            </a:extLst>
          </p:cNvPr>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a:extLst>
              <a:ext uri="{FF2B5EF4-FFF2-40B4-BE49-F238E27FC236}">
                <a16:creationId xmlns:a16="http://schemas.microsoft.com/office/drawing/2014/main" id="{467DD515-3EED-4F0E-BEBB-8C14A975EB70}"/>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6C1A277C-3F48-420F-B757-D1DFB63D0164}"/>
              </a:ext>
            </a:extLst>
          </p:cNvPr>
          <p:cNvSpPr>
            <a:spLocks noGrp="1"/>
          </p:cNvSpPr>
          <p:nvPr>
            <p:ph type="sldNum" sz="quarter" idx="12"/>
          </p:nvPr>
        </p:nvSpPr>
        <p:spPr/>
        <p:txBody>
          <a:bodyPr/>
          <a:lstStyle/>
          <a:p>
            <a:fld id="{6113E31D-E2AB-40D1-8B51-AFA5AFEF393A}" type="slidenum">
              <a:rPr lang="en-US" smtClean="0"/>
              <a:pPr/>
              <a:t>14</a:t>
            </a:fld>
            <a:endParaRPr lang="en-US" dirty="0"/>
          </a:p>
        </p:txBody>
      </p:sp>
      <p:pic>
        <p:nvPicPr>
          <p:cNvPr id="7" name="Picture 6">
            <a:extLst>
              <a:ext uri="{FF2B5EF4-FFF2-40B4-BE49-F238E27FC236}">
                <a16:creationId xmlns:a16="http://schemas.microsoft.com/office/drawing/2014/main" id="{FAB59943-834B-48EE-B35A-8C413DC528B4}"/>
              </a:ext>
            </a:extLst>
          </p:cNvPr>
          <p:cNvPicPr>
            <a:picLocks noChangeAspect="1"/>
          </p:cNvPicPr>
          <p:nvPr/>
        </p:nvPicPr>
        <p:blipFill>
          <a:blip r:embed="rId2"/>
          <a:stretch>
            <a:fillRect/>
          </a:stretch>
        </p:blipFill>
        <p:spPr>
          <a:xfrm>
            <a:off x="2497637" y="2125130"/>
            <a:ext cx="3818758" cy="923670"/>
          </a:xfrm>
          <a:prstGeom prst="rect">
            <a:avLst/>
          </a:prstGeom>
        </p:spPr>
      </p:pic>
      <p:pic>
        <p:nvPicPr>
          <p:cNvPr id="8" name="Picture 7">
            <a:extLst>
              <a:ext uri="{FF2B5EF4-FFF2-40B4-BE49-F238E27FC236}">
                <a16:creationId xmlns:a16="http://schemas.microsoft.com/office/drawing/2014/main" id="{55074DD8-6E69-482E-A333-BF4644E6B6E5}"/>
              </a:ext>
            </a:extLst>
          </p:cNvPr>
          <p:cNvPicPr>
            <a:picLocks noChangeAspect="1"/>
          </p:cNvPicPr>
          <p:nvPr/>
        </p:nvPicPr>
        <p:blipFill>
          <a:blip r:embed="rId3"/>
          <a:stretch>
            <a:fillRect/>
          </a:stretch>
        </p:blipFill>
        <p:spPr>
          <a:xfrm>
            <a:off x="2177489" y="4464019"/>
            <a:ext cx="6631316" cy="980177"/>
          </a:xfrm>
          <a:prstGeom prst="rect">
            <a:avLst/>
          </a:prstGeom>
        </p:spPr>
      </p:pic>
    </p:spTree>
    <p:extLst>
      <p:ext uri="{BB962C8B-B14F-4D97-AF65-F5344CB8AC3E}">
        <p14:creationId xmlns:p14="http://schemas.microsoft.com/office/powerpoint/2010/main" val="2455727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43BB6-9FB2-4D9B-B8F6-FC750217DB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4E9BA89-E0E3-4E5C-BC78-08C6237E10E6}"/>
              </a:ext>
            </a:extLst>
          </p:cNvPr>
          <p:cNvSpPr>
            <a:spLocks noGrp="1"/>
          </p:cNvSpPr>
          <p:nvPr>
            <p:ph idx="1"/>
          </p:nvPr>
        </p:nvSpPr>
        <p:spPr/>
        <p:txBody>
          <a:bodyPr/>
          <a:lstStyle/>
          <a:p>
            <a:r>
              <a:rPr lang="en-US" b="1" dirty="0"/>
              <a:t>Step 3: </a:t>
            </a:r>
            <a:r>
              <a:rPr lang="en-US" b="1" dirty="0">
                <a:solidFill>
                  <a:srgbClr val="FF0000"/>
                </a:solidFill>
              </a:rPr>
              <a:t>Classification</a:t>
            </a:r>
          </a:p>
          <a:p>
            <a:r>
              <a:rPr lang="en-US" dirty="0"/>
              <a:t>Using a threshold of 0.5, since the probability of passing (0.73) is greater than 0.5, we predict that the student </a:t>
            </a:r>
            <a:r>
              <a:rPr lang="en-US" b="1" dirty="0"/>
              <a:t>will pass</a:t>
            </a:r>
            <a:r>
              <a:rPr lang="en-US" dirty="0"/>
              <a:t>.</a:t>
            </a:r>
          </a:p>
          <a:p>
            <a:endParaRPr lang="en-US" dirty="0"/>
          </a:p>
        </p:txBody>
      </p:sp>
      <p:sp>
        <p:nvSpPr>
          <p:cNvPr id="4" name="Date Placeholder 3">
            <a:extLst>
              <a:ext uri="{FF2B5EF4-FFF2-40B4-BE49-F238E27FC236}">
                <a16:creationId xmlns:a16="http://schemas.microsoft.com/office/drawing/2014/main" id="{40D14967-D9FA-4406-A520-3BCBA2C06307}"/>
              </a:ext>
            </a:extLst>
          </p:cNvPr>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a:extLst>
              <a:ext uri="{FF2B5EF4-FFF2-40B4-BE49-F238E27FC236}">
                <a16:creationId xmlns:a16="http://schemas.microsoft.com/office/drawing/2014/main" id="{1AF0B50D-8621-4C98-9561-CB0AEBF3E684}"/>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18455824-5080-4187-8260-468D7934F599}"/>
              </a:ext>
            </a:extLst>
          </p:cNvPr>
          <p:cNvSpPr>
            <a:spLocks noGrp="1"/>
          </p:cNvSpPr>
          <p:nvPr>
            <p:ph type="sldNum" sz="quarter" idx="12"/>
          </p:nvPr>
        </p:nvSpPr>
        <p:spPr/>
        <p:txBody>
          <a:bodyPr/>
          <a:lstStyle/>
          <a:p>
            <a:fld id="{6113E31D-E2AB-40D1-8B51-AFA5AFEF393A}" type="slidenum">
              <a:rPr lang="en-US" smtClean="0"/>
              <a:pPr/>
              <a:t>15</a:t>
            </a:fld>
            <a:endParaRPr lang="en-US" dirty="0"/>
          </a:p>
        </p:txBody>
      </p:sp>
    </p:spTree>
    <p:extLst>
      <p:ext uri="{BB962C8B-B14F-4D97-AF65-F5344CB8AC3E}">
        <p14:creationId xmlns:p14="http://schemas.microsoft.com/office/powerpoint/2010/main" val="1887131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E9B74-8F11-41C4-BB5F-AB6EF54254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CBC61F-0882-4611-9F15-4D2E76DC7A18}"/>
              </a:ext>
            </a:extLst>
          </p:cNvPr>
          <p:cNvSpPr>
            <a:spLocks noGrp="1"/>
          </p:cNvSpPr>
          <p:nvPr>
            <p:ph idx="1"/>
          </p:nvPr>
        </p:nvSpPr>
        <p:spPr/>
        <p:txBody>
          <a:bodyPr>
            <a:normAutofit fontScale="92500" lnSpcReduction="10000"/>
          </a:bodyPr>
          <a:lstStyle/>
          <a:p>
            <a:r>
              <a:rPr lang="en-US" b="1" dirty="0"/>
              <a:t>Working Mechanism </a:t>
            </a:r>
          </a:p>
          <a:p>
            <a:r>
              <a:rPr lang="en-US" dirty="0"/>
              <a:t>Logistic regression calculates a weighted sum of the input features, which it passes through the sigmoid function to produce a probability.</a:t>
            </a:r>
          </a:p>
          <a:p>
            <a:r>
              <a:rPr lang="en-US" b="1" dirty="0"/>
              <a:t>Training</a:t>
            </a:r>
            <a:r>
              <a:rPr lang="en-US" dirty="0"/>
              <a:t>: </a:t>
            </a:r>
          </a:p>
          <a:p>
            <a:r>
              <a:rPr lang="en-US" dirty="0"/>
              <a:t>During training, logistic regression adjusts the coefficients (weights) to minimize the difference between predicted and actual probabilities, usually using a method called </a:t>
            </a:r>
            <a:r>
              <a:rPr lang="en-US" b="1" dirty="0">
                <a:solidFill>
                  <a:srgbClr val="FF0000"/>
                </a:solidFill>
              </a:rPr>
              <a:t>maximum likelihood estimation (MLE)</a:t>
            </a:r>
            <a:r>
              <a:rPr lang="en-US" dirty="0"/>
              <a:t>.</a:t>
            </a:r>
          </a:p>
          <a:p>
            <a:r>
              <a:rPr lang="en-US" b="1" dirty="0"/>
              <a:t>Prediction</a:t>
            </a:r>
            <a:r>
              <a:rPr lang="en-US" dirty="0"/>
              <a:t>: </a:t>
            </a:r>
          </a:p>
          <a:p>
            <a:r>
              <a:rPr lang="en-US" dirty="0"/>
              <a:t>Once trained, the model uses these coefficients to predict outcomes for new data.</a:t>
            </a:r>
          </a:p>
          <a:p>
            <a:endParaRPr lang="en-US" dirty="0"/>
          </a:p>
        </p:txBody>
      </p:sp>
      <p:sp>
        <p:nvSpPr>
          <p:cNvPr id="4" name="Date Placeholder 3">
            <a:extLst>
              <a:ext uri="{FF2B5EF4-FFF2-40B4-BE49-F238E27FC236}">
                <a16:creationId xmlns:a16="http://schemas.microsoft.com/office/drawing/2014/main" id="{90956E15-B599-4C93-9BA4-7BB101618619}"/>
              </a:ext>
            </a:extLst>
          </p:cNvPr>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a:extLst>
              <a:ext uri="{FF2B5EF4-FFF2-40B4-BE49-F238E27FC236}">
                <a16:creationId xmlns:a16="http://schemas.microsoft.com/office/drawing/2014/main" id="{95132056-2C53-4F65-B68F-7B8E824EDF8B}"/>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3FAF275E-480A-40EA-931B-F86EEC439ADA}"/>
              </a:ext>
            </a:extLst>
          </p:cNvPr>
          <p:cNvSpPr>
            <a:spLocks noGrp="1"/>
          </p:cNvSpPr>
          <p:nvPr>
            <p:ph type="sldNum" sz="quarter" idx="12"/>
          </p:nvPr>
        </p:nvSpPr>
        <p:spPr/>
        <p:txBody>
          <a:bodyPr/>
          <a:lstStyle/>
          <a:p>
            <a:fld id="{6113E31D-E2AB-40D1-8B51-AFA5AFEF393A}" type="slidenum">
              <a:rPr lang="en-US" smtClean="0"/>
              <a:pPr/>
              <a:t>16</a:t>
            </a:fld>
            <a:endParaRPr lang="en-US" dirty="0"/>
          </a:p>
        </p:txBody>
      </p:sp>
    </p:spTree>
    <p:extLst>
      <p:ext uri="{BB962C8B-B14F-4D97-AF65-F5344CB8AC3E}">
        <p14:creationId xmlns:p14="http://schemas.microsoft.com/office/powerpoint/2010/main" val="512661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B505B-5472-4E9D-B949-15EC390B4462}"/>
              </a:ext>
            </a:extLst>
          </p:cNvPr>
          <p:cNvSpPr>
            <a:spLocks noGrp="1"/>
          </p:cNvSpPr>
          <p:nvPr>
            <p:ph type="title"/>
          </p:nvPr>
        </p:nvSpPr>
        <p:spPr/>
        <p:txBody>
          <a:bodyPr/>
          <a:lstStyle/>
          <a:p>
            <a:r>
              <a:rPr lang="en-US" b="1" dirty="0"/>
              <a:t>Applications</a:t>
            </a:r>
          </a:p>
        </p:txBody>
      </p:sp>
      <p:sp>
        <p:nvSpPr>
          <p:cNvPr id="3" name="Content Placeholder 2">
            <a:extLst>
              <a:ext uri="{FF2B5EF4-FFF2-40B4-BE49-F238E27FC236}">
                <a16:creationId xmlns:a16="http://schemas.microsoft.com/office/drawing/2014/main" id="{68D9C1CC-3401-4076-BD0C-32EBFEF67FB7}"/>
              </a:ext>
            </a:extLst>
          </p:cNvPr>
          <p:cNvSpPr>
            <a:spLocks noGrp="1"/>
          </p:cNvSpPr>
          <p:nvPr>
            <p:ph idx="1"/>
          </p:nvPr>
        </p:nvSpPr>
        <p:spPr/>
        <p:txBody>
          <a:bodyPr>
            <a:normAutofit lnSpcReduction="10000"/>
          </a:bodyPr>
          <a:lstStyle/>
          <a:p>
            <a:r>
              <a:rPr lang="en-US" b="1" dirty="0"/>
              <a:t>Medical Diagnosis</a:t>
            </a:r>
            <a:r>
              <a:rPr lang="en-US" dirty="0"/>
              <a:t>: </a:t>
            </a:r>
          </a:p>
          <a:p>
            <a:pPr lvl="1"/>
            <a:r>
              <a:rPr lang="en-US" dirty="0"/>
              <a:t>Predicting </a:t>
            </a:r>
            <a:r>
              <a:rPr lang="en-US" dirty="0">
                <a:solidFill>
                  <a:srgbClr val="FF0000"/>
                </a:solidFill>
              </a:rPr>
              <a:t>whether a patient has a disease</a:t>
            </a:r>
            <a:r>
              <a:rPr lang="en-US" dirty="0"/>
              <a:t> based on symptoms and test results.</a:t>
            </a:r>
          </a:p>
          <a:p>
            <a:r>
              <a:rPr lang="en-US" b="1" dirty="0"/>
              <a:t>Customer Churn Prediction</a:t>
            </a:r>
            <a:r>
              <a:rPr lang="en-US" dirty="0"/>
              <a:t>: </a:t>
            </a:r>
          </a:p>
          <a:p>
            <a:pPr lvl="1"/>
            <a:r>
              <a:rPr lang="en-US" dirty="0"/>
              <a:t>Determining the </a:t>
            </a:r>
            <a:r>
              <a:rPr lang="en-US" dirty="0">
                <a:solidFill>
                  <a:srgbClr val="FF0000"/>
                </a:solidFill>
              </a:rPr>
              <a:t>likelihood </a:t>
            </a:r>
            <a:r>
              <a:rPr lang="en-US" dirty="0"/>
              <a:t>of a customer leaving a service.</a:t>
            </a:r>
          </a:p>
          <a:p>
            <a:r>
              <a:rPr lang="en-US" b="1" dirty="0"/>
              <a:t>Spam Detection</a:t>
            </a:r>
            <a:r>
              <a:rPr lang="en-US" dirty="0"/>
              <a:t>: </a:t>
            </a:r>
          </a:p>
          <a:p>
            <a:pPr lvl="1"/>
            <a:r>
              <a:rPr lang="en-US" dirty="0"/>
              <a:t>Classifying emails as </a:t>
            </a:r>
            <a:r>
              <a:rPr lang="en-US" dirty="0">
                <a:solidFill>
                  <a:srgbClr val="FF0000"/>
                </a:solidFill>
              </a:rPr>
              <a:t>spam or not spam</a:t>
            </a:r>
            <a:r>
              <a:rPr lang="en-US" dirty="0"/>
              <a:t> based on features like keywords and sender information.</a:t>
            </a:r>
          </a:p>
          <a:p>
            <a:r>
              <a:rPr lang="en-US" b="1" dirty="0"/>
              <a:t>Credit Scoring</a:t>
            </a:r>
            <a:r>
              <a:rPr lang="en-US" dirty="0"/>
              <a:t>: </a:t>
            </a:r>
          </a:p>
          <a:p>
            <a:pPr lvl="1"/>
            <a:r>
              <a:rPr lang="en-US" dirty="0"/>
              <a:t>Assessing the </a:t>
            </a:r>
            <a:r>
              <a:rPr lang="en-US" dirty="0">
                <a:solidFill>
                  <a:srgbClr val="FF0000"/>
                </a:solidFill>
              </a:rPr>
              <a:t>probability of loan default</a:t>
            </a:r>
            <a:r>
              <a:rPr lang="en-US" dirty="0"/>
              <a:t> based on financial history. </a:t>
            </a:r>
          </a:p>
          <a:p>
            <a:endParaRPr lang="en-US" dirty="0"/>
          </a:p>
        </p:txBody>
      </p:sp>
      <p:sp>
        <p:nvSpPr>
          <p:cNvPr id="4" name="Date Placeholder 3">
            <a:extLst>
              <a:ext uri="{FF2B5EF4-FFF2-40B4-BE49-F238E27FC236}">
                <a16:creationId xmlns:a16="http://schemas.microsoft.com/office/drawing/2014/main" id="{7B907E5B-3A1E-4046-BADA-77D08430EF20}"/>
              </a:ext>
            </a:extLst>
          </p:cNvPr>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a:extLst>
              <a:ext uri="{FF2B5EF4-FFF2-40B4-BE49-F238E27FC236}">
                <a16:creationId xmlns:a16="http://schemas.microsoft.com/office/drawing/2014/main" id="{2EF414C3-DA19-4980-A6AB-A611EB4F7371}"/>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70875802-54BB-4C17-A909-141386D9E243}"/>
              </a:ext>
            </a:extLst>
          </p:cNvPr>
          <p:cNvSpPr>
            <a:spLocks noGrp="1"/>
          </p:cNvSpPr>
          <p:nvPr>
            <p:ph type="sldNum" sz="quarter" idx="12"/>
          </p:nvPr>
        </p:nvSpPr>
        <p:spPr/>
        <p:txBody>
          <a:bodyPr/>
          <a:lstStyle/>
          <a:p>
            <a:fld id="{6113E31D-E2AB-40D1-8B51-AFA5AFEF393A}" type="slidenum">
              <a:rPr lang="en-US" smtClean="0"/>
              <a:pPr/>
              <a:t>17</a:t>
            </a:fld>
            <a:endParaRPr lang="en-US" dirty="0"/>
          </a:p>
        </p:txBody>
      </p:sp>
    </p:spTree>
    <p:extLst>
      <p:ext uri="{BB962C8B-B14F-4D97-AF65-F5344CB8AC3E}">
        <p14:creationId xmlns:p14="http://schemas.microsoft.com/office/powerpoint/2010/main" val="2960434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CB4C2-B4EE-4CAD-AC2D-BA29CD1A5D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413523D-F4BA-479B-BB26-5F9B6E5A12B5}"/>
              </a:ext>
            </a:extLst>
          </p:cNvPr>
          <p:cNvSpPr>
            <a:spLocks noGrp="1"/>
          </p:cNvSpPr>
          <p:nvPr>
            <p:ph idx="1"/>
          </p:nvPr>
        </p:nvSpPr>
        <p:spPr/>
        <p:txBody>
          <a:bodyPr>
            <a:normAutofit fontScale="77500" lnSpcReduction="20000"/>
          </a:bodyPr>
          <a:lstStyle/>
          <a:p>
            <a:r>
              <a:rPr lang="en-US" b="1" dirty="0"/>
              <a:t>Example Scenario</a:t>
            </a:r>
          </a:p>
          <a:p>
            <a:r>
              <a:rPr lang="en-US" b="1" dirty="0"/>
              <a:t>Suppose a hospital wants to predict whether a patient has a high risk of heart disease (1) or not (0) based on their age, cholesterol level, and blood pressure.</a:t>
            </a:r>
          </a:p>
          <a:p>
            <a:r>
              <a:rPr lang="en-US" b="1" dirty="0"/>
              <a:t>Step 1</a:t>
            </a:r>
            <a:r>
              <a:rPr lang="en-US" dirty="0"/>
              <a:t>: </a:t>
            </a:r>
          </a:p>
          <a:p>
            <a:pPr lvl="1"/>
            <a:r>
              <a:rPr lang="en-US" dirty="0"/>
              <a:t>Collect data with features like age, cholesterol level, and blood pressure, and label the target as 1 (high risk) or 0 (low risk).</a:t>
            </a:r>
          </a:p>
          <a:p>
            <a:r>
              <a:rPr lang="en-US" b="1" dirty="0"/>
              <a:t>Step 2</a:t>
            </a:r>
            <a:r>
              <a:rPr lang="en-US" dirty="0"/>
              <a:t>: </a:t>
            </a:r>
          </a:p>
          <a:p>
            <a:pPr lvl="1"/>
            <a:r>
              <a:rPr lang="en-US" dirty="0"/>
              <a:t>Train the logistic regression model on this data.</a:t>
            </a:r>
          </a:p>
          <a:p>
            <a:r>
              <a:rPr lang="en-US" b="1" dirty="0"/>
              <a:t>Step 3</a:t>
            </a:r>
            <a:r>
              <a:rPr lang="en-US" dirty="0"/>
              <a:t>: </a:t>
            </a:r>
          </a:p>
          <a:p>
            <a:pPr lvl="1"/>
            <a:r>
              <a:rPr lang="en-US" dirty="0"/>
              <a:t>For each new patient, the model calculates the probability of having high-risk heart disease. If the probability is greater than 0.5, it classifies them as high-risk.</a:t>
            </a:r>
          </a:p>
          <a:p>
            <a:r>
              <a:rPr lang="en-US" i="1" dirty="0">
                <a:solidFill>
                  <a:srgbClr val="00B050"/>
                </a:solidFill>
              </a:rPr>
              <a:t>In this way, logistic regression helps make informed, probability-based predictions for binary outcomes.</a:t>
            </a:r>
          </a:p>
          <a:p>
            <a:endParaRPr lang="en-US" dirty="0"/>
          </a:p>
        </p:txBody>
      </p:sp>
      <p:sp>
        <p:nvSpPr>
          <p:cNvPr id="4" name="Date Placeholder 3">
            <a:extLst>
              <a:ext uri="{FF2B5EF4-FFF2-40B4-BE49-F238E27FC236}">
                <a16:creationId xmlns:a16="http://schemas.microsoft.com/office/drawing/2014/main" id="{C6EDA26C-CE3F-4327-97DE-482BDB6BEE51}"/>
              </a:ext>
            </a:extLst>
          </p:cNvPr>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a:extLst>
              <a:ext uri="{FF2B5EF4-FFF2-40B4-BE49-F238E27FC236}">
                <a16:creationId xmlns:a16="http://schemas.microsoft.com/office/drawing/2014/main" id="{964B487C-36A1-48EE-A024-DB65C56833F5}"/>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5671067D-7684-47E6-B475-3F7E23114CDA}"/>
              </a:ext>
            </a:extLst>
          </p:cNvPr>
          <p:cNvSpPr>
            <a:spLocks noGrp="1"/>
          </p:cNvSpPr>
          <p:nvPr>
            <p:ph type="sldNum" sz="quarter" idx="12"/>
          </p:nvPr>
        </p:nvSpPr>
        <p:spPr/>
        <p:txBody>
          <a:bodyPr/>
          <a:lstStyle/>
          <a:p>
            <a:fld id="{6113E31D-E2AB-40D1-8B51-AFA5AFEF393A}" type="slidenum">
              <a:rPr lang="en-US" smtClean="0"/>
              <a:pPr/>
              <a:t>18</a:t>
            </a:fld>
            <a:endParaRPr lang="en-US" dirty="0"/>
          </a:p>
        </p:txBody>
      </p:sp>
    </p:spTree>
    <p:extLst>
      <p:ext uri="{BB962C8B-B14F-4D97-AF65-F5344CB8AC3E}">
        <p14:creationId xmlns:p14="http://schemas.microsoft.com/office/powerpoint/2010/main" val="4117042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940F0-6B06-41C1-AE43-A09A7E6BFB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5E3BA33-1078-457F-8790-C6A7EEA7A128}"/>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B154D09F-D8E3-4705-B459-1E89A1A23F52}"/>
              </a:ext>
            </a:extLst>
          </p:cNvPr>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a:extLst>
              <a:ext uri="{FF2B5EF4-FFF2-40B4-BE49-F238E27FC236}">
                <a16:creationId xmlns:a16="http://schemas.microsoft.com/office/drawing/2014/main" id="{C6889428-BA62-4FB5-9CAB-52F5D271C06A}"/>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047128DF-212D-4CF4-88DC-6FB59D672A58}"/>
              </a:ext>
            </a:extLst>
          </p:cNvPr>
          <p:cNvSpPr>
            <a:spLocks noGrp="1"/>
          </p:cNvSpPr>
          <p:nvPr>
            <p:ph type="sldNum" sz="quarter" idx="12"/>
          </p:nvPr>
        </p:nvSpPr>
        <p:spPr/>
        <p:txBody>
          <a:bodyPr/>
          <a:lstStyle/>
          <a:p>
            <a:fld id="{6113E31D-E2AB-40D1-8B51-AFA5AFEF393A}" type="slidenum">
              <a:rPr lang="en-US" smtClean="0"/>
              <a:pPr/>
              <a:t>19</a:t>
            </a:fld>
            <a:endParaRPr lang="en-US" dirty="0"/>
          </a:p>
        </p:txBody>
      </p:sp>
      <p:sp>
        <p:nvSpPr>
          <p:cNvPr id="16" name="Oval 15">
            <a:extLst>
              <a:ext uri="{FF2B5EF4-FFF2-40B4-BE49-F238E27FC236}">
                <a16:creationId xmlns:a16="http://schemas.microsoft.com/office/drawing/2014/main" id="{1FCF09F0-D1E5-44F9-B791-F0AEA4C0135C}"/>
              </a:ext>
            </a:extLst>
          </p:cNvPr>
          <p:cNvSpPr/>
          <p:nvPr/>
        </p:nvSpPr>
        <p:spPr>
          <a:xfrm>
            <a:off x="5658843" y="3559126"/>
            <a:ext cx="882635" cy="801858"/>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275" tIns="34138" rIns="68275" bIns="34138" numCol="1" spcCol="0" rtlCol="0" fromWordArt="0" anchor="ctr" anchorCtr="0" forceAA="0" compatLnSpc="1">
            <a:prstTxWarp prst="textNoShape">
              <a:avLst/>
            </a:prstTxWarp>
            <a:noAutofit/>
          </a:bodyPr>
          <a:lstStyle/>
          <a:p>
            <a:pPr algn="ctr"/>
            <a:r>
              <a:rPr lang="en-US" sz="6600" dirty="0"/>
              <a:t>?</a:t>
            </a:r>
          </a:p>
        </p:txBody>
      </p:sp>
      <p:sp>
        <p:nvSpPr>
          <p:cNvPr id="17" name="Rectangle 16">
            <a:extLst>
              <a:ext uri="{FF2B5EF4-FFF2-40B4-BE49-F238E27FC236}">
                <a16:creationId xmlns:a16="http://schemas.microsoft.com/office/drawing/2014/main" id="{C5670C45-4F1E-4BCA-B99D-8FA055FB389D}"/>
              </a:ext>
            </a:extLst>
          </p:cNvPr>
          <p:cNvSpPr/>
          <p:nvPr/>
        </p:nvSpPr>
        <p:spPr>
          <a:xfrm>
            <a:off x="745590" y="1266091"/>
            <a:ext cx="5725551" cy="1392702"/>
          </a:xfrm>
          <a:prstGeom prst="rect">
            <a:avLst/>
          </a:prstGeom>
          <a:solidFill>
            <a:srgbClr val="1641CC"/>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275" tIns="34138" rIns="68275" bIns="34138" numCol="1" spcCol="0" rtlCol="0" fromWordArt="0" anchor="ctr" anchorCtr="0" forceAA="0" compatLnSpc="1">
            <a:prstTxWarp prst="textNoShape">
              <a:avLst/>
            </a:prstTxWarp>
            <a:noAutofit/>
          </a:bodyPr>
          <a:lstStyle/>
          <a:p>
            <a:pPr algn="just"/>
            <a:r>
              <a:rPr lang="en-US" sz="2400" b="1" dirty="0"/>
              <a:t>How Netflix figure out which groups of users prefer action movies, comedies, or dramas?</a:t>
            </a:r>
            <a:endParaRPr lang="en-US" sz="2800" b="1" dirty="0"/>
          </a:p>
        </p:txBody>
      </p:sp>
      <p:sp>
        <p:nvSpPr>
          <p:cNvPr id="18" name="Rectangle: Rounded Corners 17">
            <a:extLst>
              <a:ext uri="{FF2B5EF4-FFF2-40B4-BE49-F238E27FC236}">
                <a16:creationId xmlns:a16="http://schemas.microsoft.com/office/drawing/2014/main" id="{C18E4755-F5B5-4997-93F9-0AE1B0D60018}"/>
              </a:ext>
            </a:extLst>
          </p:cNvPr>
          <p:cNvSpPr/>
          <p:nvPr/>
        </p:nvSpPr>
        <p:spPr>
          <a:xfrm>
            <a:off x="6619191" y="1448972"/>
            <a:ext cx="4578691" cy="9215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275" tIns="34138" rIns="68275" bIns="34138" numCol="1" spcCol="0" rtlCol="0" fromWordArt="0" anchor="ctr" anchorCtr="0" forceAA="0" compatLnSpc="1">
            <a:prstTxWarp prst="textNoShape">
              <a:avLst/>
            </a:prstTxWarp>
            <a:noAutofit/>
          </a:bodyPr>
          <a:lstStyle/>
          <a:p>
            <a:pPr algn="ctr"/>
            <a:r>
              <a:rPr lang="en-US" sz="2400" b="1" i="1" dirty="0"/>
              <a:t>Clustering, finding natural groupings</a:t>
            </a:r>
            <a:endParaRPr lang="en-US" sz="2200" b="1" i="1" dirty="0"/>
          </a:p>
        </p:txBody>
      </p:sp>
      <p:sp>
        <p:nvSpPr>
          <p:cNvPr id="19" name="Rectangle 18">
            <a:extLst>
              <a:ext uri="{FF2B5EF4-FFF2-40B4-BE49-F238E27FC236}">
                <a16:creationId xmlns:a16="http://schemas.microsoft.com/office/drawing/2014/main" id="{ADCAD037-F6CB-4EB6-A75A-7109C1C10B0C}"/>
              </a:ext>
            </a:extLst>
          </p:cNvPr>
          <p:cNvSpPr/>
          <p:nvPr/>
        </p:nvSpPr>
        <p:spPr>
          <a:xfrm>
            <a:off x="758527" y="2715243"/>
            <a:ext cx="5192107" cy="745409"/>
          </a:xfrm>
          <a:prstGeom prst="rect">
            <a:avLst/>
          </a:prstGeom>
          <a:solidFill>
            <a:srgbClr val="1641CC"/>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275" tIns="34138" rIns="68275" bIns="34138" numCol="1" spcCol="0" rtlCol="0" fromWordArt="0" anchor="ctr" anchorCtr="0" forceAA="0" compatLnSpc="1">
            <a:prstTxWarp prst="textNoShape">
              <a:avLst/>
            </a:prstTxWarp>
            <a:noAutofit/>
          </a:bodyPr>
          <a:lstStyle/>
          <a:p>
            <a:pPr algn="just"/>
            <a:r>
              <a:rPr lang="en-US" sz="2200" b="1" dirty="0"/>
              <a:t>Supermarkets: </a:t>
            </a:r>
            <a:r>
              <a:rPr lang="en-US" sz="2400" b="1" dirty="0"/>
              <a:t>which products are often bought together</a:t>
            </a:r>
            <a:endParaRPr lang="en-US" sz="2200" b="1" dirty="0"/>
          </a:p>
        </p:txBody>
      </p:sp>
      <p:sp>
        <p:nvSpPr>
          <p:cNvPr id="20" name="Rectangle: Rounded Corners 19">
            <a:extLst>
              <a:ext uri="{FF2B5EF4-FFF2-40B4-BE49-F238E27FC236}">
                <a16:creationId xmlns:a16="http://schemas.microsoft.com/office/drawing/2014/main" id="{308CD580-60F6-4349-ABC2-009D0A6C3393}"/>
              </a:ext>
            </a:extLst>
          </p:cNvPr>
          <p:cNvSpPr/>
          <p:nvPr/>
        </p:nvSpPr>
        <p:spPr>
          <a:xfrm>
            <a:off x="6669967" y="2585444"/>
            <a:ext cx="4992152" cy="673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275" tIns="34138" rIns="68275" bIns="34138" numCol="1" spcCol="0" rtlCol="0" fromWordArt="0" anchor="ctr" anchorCtr="0" forceAA="0" compatLnSpc="1">
            <a:prstTxWarp prst="textNoShape">
              <a:avLst/>
            </a:prstTxWarp>
            <a:noAutofit/>
          </a:bodyPr>
          <a:lstStyle/>
          <a:p>
            <a:pPr algn="ctr"/>
            <a:r>
              <a:rPr lang="en-US" sz="2400" b="1" i="1" dirty="0"/>
              <a:t>uncovering hidden patterns</a:t>
            </a:r>
            <a:endParaRPr lang="en-US" sz="2200" b="1" i="1" dirty="0"/>
          </a:p>
        </p:txBody>
      </p:sp>
      <p:sp>
        <p:nvSpPr>
          <p:cNvPr id="21" name="Rectangle 20">
            <a:extLst>
              <a:ext uri="{FF2B5EF4-FFF2-40B4-BE49-F238E27FC236}">
                <a16:creationId xmlns:a16="http://schemas.microsoft.com/office/drawing/2014/main" id="{4D934B9E-F65A-4E29-A2D9-73D8DA1AD4FA}"/>
              </a:ext>
            </a:extLst>
          </p:cNvPr>
          <p:cNvSpPr/>
          <p:nvPr/>
        </p:nvSpPr>
        <p:spPr>
          <a:xfrm>
            <a:off x="759657" y="3502855"/>
            <a:ext cx="4740812" cy="618979"/>
          </a:xfrm>
          <a:prstGeom prst="rect">
            <a:avLst/>
          </a:prstGeom>
          <a:solidFill>
            <a:srgbClr val="1641CC"/>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275" tIns="34138" rIns="68275" bIns="34138" numCol="1" spcCol="0" rtlCol="0" fromWordArt="0" anchor="ctr" anchorCtr="0" forceAA="0" compatLnSpc="1">
            <a:prstTxWarp prst="textNoShape">
              <a:avLst/>
            </a:prstTxWarp>
            <a:noAutofit/>
          </a:bodyPr>
          <a:lstStyle/>
          <a:p>
            <a:pPr algn="just"/>
            <a:r>
              <a:rPr lang="en-US" sz="2400" b="1" dirty="0"/>
              <a:t>group animals into categories like mammals, birds, and reptiles</a:t>
            </a:r>
            <a:endParaRPr lang="en-US" sz="2200" b="1" dirty="0"/>
          </a:p>
        </p:txBody>
      </p:sp>
      <p:sp>
        <p:nvSpPr>
          <p:cNvPr id="22" name="Rectangle: Rounded Corners 21">
            <a:extLst>
              <a:ext uri="{FF2B5EF4-FFF2-40B4-BE49-F238E27FC236}">
                <a16:creationId xmlns:a16="http://schemas.microsoft.com/office/drawing/2014/main" id="{F457FB58-4161-4BB3-8D29-06F13DB55627}"/>
              </a:ext>
            </a:extLst>
          </p:cNvPr>
          <p:cNvSpPr/>
          <p:nvPr/>
        </p:nvSpPr>
        <p:spPr>
          <a:xfrm>
            <a:off x="6597879" y="3431126"/>
            <a:ext cx="4940324" cy="6127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275" tIns="34138" rIns="68275" bIns="34138" numCol="1" spcCol="0" rtlCol="0" fromWordArt="0" anchor="ctr" anchorCtr="0" forceAA="0" compatLnSpc="1">
            <a:prstTxWarp prst="textNoShape">
              <a:avLst/>
            </a:prstTxWarp>
            <a:noAutofit/>
          </a:bodyPr>
          <a:lstStyle/>
          <a:p>
            <a:pPr algn="ctr"/>
            <a:r>
              <a:rPr lang="en-US" sz="2200" b="1" i="1" dirty="0"/>
              <a:t>unsupervised</a:t>
            </a:r>
          </a:p>
        </p:txBody>
      </p:sp>
      <p:sp>
        <p:nvSpPr>
          <p:cNvPr id="23" name="Rectangle 22">
            <a:extLst>
              <a:ext uri="{FF2B5EF4-FFF2-40B4-BE49-F238E27FC236}">
                <a16:creationId xmlns:a16="http://schemas.microsoft.com/office/drawing/2014/main" id="{691CFA08-6135-4D0D-9158-144277DA0986}"/>
              </a:ext>
            </a:extLst>
          </p:cNvPr>
          <p:cNvSpPr/>
          <p:nvPr/>
        </p:nvSpPr>
        <p:spPr>
          <a:xfrm>
            <a:off x="773723" y="4276578"/>
            <a:ext cx="4726746" cy="767400"/>
          </a:xfrm>
          <a:prstGeom prst="rect">
            <a:avLst/>
          </a:prstGeom>
          <a:solidFill>
            <a:srgbClr val="1641CC"/>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275" tIns="34138" rIns="68275" bIns="34138" numCol="1" spcCol="0" rtlCol="0" fromWordArt="0" anchor="ctr" anchorCtr="0" forceAA="0" compatLnSpc="1">
            <a:prstTxWarp prst="textNoShape">
              <a:avLst/>
            </a:prstTxWarp>
            <a:noAutofit/>
          </a:bodyPr>
          <a:lstStyle/>
          <a:p>
            <a:pPr algn="just"/>
            <a:r>
              <a:rPr lang="en-US" sz="2400" b="1" dirty="0"/>
              <a:t>How cities decide the best locations for new hospitals, fire stations</a:t>
            </a:r>
            <a:endParaRPr lang="en-US" sz="2200" b="1" dirty="0"/>
          </a:p>
        </p:txBody>
      </p:sp>
      <p:sp>
        <p:nvSpPr>
          <p:cNvPr id="24" name="Rectangle: Rounded Corners 23">
            <a:extLst>
              <a:ext uri="{FF2B5EF4-FFF2-40B4-BE49-F238E27FC236}">
                <a16:creationId xmlns:a16="http://schemas.microsoft.com/office/drawing/2014/main" id="{3A1D956F-D8A9-4091-9998-1BB5A2D41C69}"/>
              </a:ext>
            </a:extLst>
          </p:cNvPr>
          <p:cNvSpPr/>
          <p:nvPr/>
        </p:nvSpPr>
        <p:spPr>
          <a:xfrm>
            <a:off x="6630827" y="4357845"/>
            <a:ext cx="3526047" cy="677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275" tIns="34138" rIns="68275" bIns="34138" numCol="1" spcCol="0" rtlCol="0" fromWordArt="0" anchor="ctr" anchorCtr="0" forceAA="0" compatLnSpc="1">
            <a:prstTxWarp prst="textNoShape">
              <a:avLst/>
            </a:prstTxWarp>
            <a:noAutofit/>
          </a:bodyPr>
          <a:lstStyle/>
          <a:p>
            <a:pPr algn="ctr"/>
            <a:r>
              <a:rPr lang="en-US" sz="2400" b="1" i="1" dirty="0"/>
              <a:t>location optimization</a:t>
            </a:r>
            <a:endParaRPr lang="en-US" sz="2200" b="1" i="1" dirty="0"/>
          </a:p>
        </p:txBody>
      </p:sp>
      <p:sp>
        <p:nvSpPr>
          <p:cNvPr id="35" name="Rectangle 34">
            <a:extLst>
              <a:ext uri="{FF2B5EF4-FFF2-40B4-BE49-F238E27FC236}">
                <a16:creationId xmlns:a16="http://schemas.microsoft.com/office/drawing/2014/main" id="{D8BDE5B1-010E-4983-B5A2-AF8C85E566F4}"/>
              </a:ext>
            </a:extLst>
          </p:cNvPr>
          <p:cNvSpPr/>
          <p:nvPr/>
        </p:nvSpPr>
        <p:spPr>
          <a:xfrm>
            <a:off x="759656" y="5162843"/>
            <a:ext cx="4923692" cy="604911"/>
          </a:xfrm>
          <a:prstGeom prst="rect">
            <a:avLst/>
          </a:prstGeom>
          <a:solidFill>
            <a:srgbClr val="1641CC"/>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275" tIns="34138" rIns="68275" bIns="34138" numCol="1" spcCol="0" rtlCol="0" fromWordArt="0" anchor="ctr" anchorCtr="0" forceAA="0" compatLnSpc="1">
            <a:prstTxWarp prst="textNoShape">
              <a:avLst/>
            </a:prstTxWarp>
            <a:noAutofit/>
          </a:bodyPr>
          <a:lstStyle/>
          <a:p>
            <a:pPr algn="just"/>
            <a:r>
              <a:rPr lang="en-US" sz="2200" b="1" dirty="0"/>
              <a:t>Divide people into clusters</a:t>
            </a:r>
          </a:p>
        </p:txBody>
      </p:sp>
      <p:sp>
        <p:nvSpPr>
          <p:cNvPr id="37" name="Rectangle: Rounded Corners 36">
            <a:extLst>
              <a:ext uri="{FF2B5EF4-FFF2-40B4-BE49-F238E27FC236}">
                <a16:creationId xmlns:a16="http://schemas.microsoft.com/office/drawing/2014/main" id="{CFC5C36A-3B55-44DC-A026-C6CFB4CAE098}"/>
              </a:ext>
            </a:extLst>
          </p:cNvPr>
          <p:cNvSpPr/>
          <p:nvPr/>
        </p:nvSpPr>
        <p:spPr>
          <a:xfrm>
            <a:off x="6656617" y="5227697"/>
            <a:ext cx="4892958" cy="677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275" tIns="34138" rIns="68275" bIns="34138" numCol="1" spcCol="0" rtlCol="0" fromWordArt="0" anchor="ctr" anchorCtr="0" forceAA="0" compatLnSpc="1">
            <a:prstTxWarp prst="textNoShape">
              <a:avLst/>
            </a:prstTxWarp>
            <a:noAutofit/>
          </a:bodyPr>
          <a:lstStyle/>
          <a:p>
            <a:pPr algn="ctr"/>
            <a:r>
              <a:rPr lang="en-US" sz="2200" b="1" i="1" dirty="0"/>
              <a:t>Similarity and clusters</a:t>
            </a:r>
          </a:p>
        </p:txBody>
      </p:sp>
      <p:sp>
        <p:nvSpPr>
          <p:cNvPr id="25" name="Oval 24">
            <a:extLst>
              <a:ext uri="{FF2B5EF4-FFF2-40B4-BE49-F238E27FC236}">
                <a16:creationId xmlns:a16="http://schemas.microsoft.com/office/drawing/2014/main" id="{EB1A643F-3473-4D85-8A8D-720618ABB2EF}"/>
              </a:ext>
            </a:extLst>
          </p:cNvPr>
          <p:cNvSpPr/>
          <p:nvPr/>
        </p:nvSpPr>
        <p:spPr>
          <a:xfrm>
            <a:off x="3981157" y="1392701"/>
            <a:ext cx="4656406" cy="399522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i="1" dirty="0">
                <a:solidFill>
                  <a:schemeClr val="bg2">
                    <a:lumMod val="50000"/>
                  </a:schemeClr>
                </a:solidFill>
              </a:rPr>
              <a:t>K Means clustering comes into action</a:t>
            </a:r>
          </a:p>
        </p:txBody>
      </p:sp>
    </p:spTree>
    <p:extLst>
      <p:ext uri="{BB962C8B-B14F-4D97-AF65-F5344CB8AC3E}">
        <p14:creationId xmlns:p14="http://schemas.microsoft.com/office/powerpoint/2010/main" val="792345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down)">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down)">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fill="hold"/>
                                        <p:tgtEl>
                                          <p:spTgt spid="21"/>
                                        </p:tgtEl>
                                        <p:attrNameLst>
                                          <p:attrName>ppt_x</p:attrName>
                                        </p:attrNameLst>
                                      </p:cBhvr>
                                      <p:tavLst>
                                        <p:tav tm="0">
                                          <p:val>
                                            <p:strVal val="#ppt_x"/>
                                          </p:val>
                                        </p:tav>
                                        <p:tav tm="100000">
                                          <p:val>
                                            <p:strVal val="#ppt_x"/>
                                          </p:val>
                                        </p:tav>
                                      </p:tavLst>
                                    </p:anim>
                                    <p:anim calcmode="lin" valueType="num">
                                      <p:cBhvr additive="base">
                                        <p:cTn id="35"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wipe(down)">
                                      <p:cBhvr>
                                        <p:cTn id="40" dur="500"/>
                                        <p:tgtEl>
                                          <p:spTgt spid="22"/>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anim calcmode="lin" valueType="num">
                                      <p:cBhvr additive="base">
                                        <p:cTn id="45" dur="500" fill="hold"/>
                                        <p:tgtEl>
                                          <p:spTgt spid="23"/>
                                        </p:tgtEl>
                                        <p:attrNameLst>
                                          <p:attrName>ppt_x</p:attrName>
                                        </p:attrNameLst>
                                      </p:cBhvr>
                                      <p:tavLst>
                                        <p:tav tm="0">
                                          <p:val>
                                            <p:strVal val="#ppt_x"/>
                                          </p:val>
                                        </p:tav>
                                        <p:tav tm="100000">
                                          <p:val>
                                            <p:strVal val="#ppt_x"/>
                                          </p:val>
                                        </p:tav>
                                      </p:tavLst>
                                    </p:anim>
                                    <p:anim calcmode="lin" valueType="num">
                                      <p:cBhvr additive="base">
                                        <p:cTn id="4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down)">
                                      <p:cBhvr>
                                        <p:cTn id="51" dur="500"/>
                                        <p:tgtEl>
                                          <p:spTgt spid="24"/>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35"/>
                                        </p:tgtEl>
                                        <p:attrNameLst>
                                          <p:attrName>style.visibility</p:attrName>
                                        </p:attrNameLst>
                                      </p:cBhvr>
                                      <p:to>
                                        <p:strVal val="visible"/>
                                      </p:to>
                                    </p:set>
                                    <p:anim calcmode="lin" valueType="num">
                                      <p:cBhvr additive="base">
                                        <p:cTn id="56" dur="500" fill="hold"/>
                                        <p:tgtEl>
                                          <p:spTgt spid="35"/>
                                        </p:tgtEl>
                                        <p:attrNameLst>
                                          <p:attrName>ppt_x</p:attrName>
                                        </p:attrNameLst>
                                      </p:cBhvr>
                                      <p:tavLst>
                                        <p:tav tm="0">
                                          <p:val>
                                            <p:strVal val="#ppt_x"/>
                                          </p:val>
                                        </p:tav>
                                        <p:tav tm="100000">
                                          <p:val>
                                            <p:strVal val="#ppt_x"/>
                                          </p:val>
                                        </p:tav>
                                      </p:tavLst>
                                    </p:anim>
                                    <p:anim calcmode="lin" valueType="num">
                                      <p:cBhvr additive="base">
                                        <p:cTn id="57"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wipe(down)">
                                      <p:cBhvr>
                                        <p:cTn id="62" dur="500"/>
                                        <p:tgtEl>
                                          <p:spTgt spid="37"/>
                                        </p:tgtEl>
                                      </p:cBhvr>
                                    </p:animEffect>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circle(in)">
                                      <p:cBhvr>
                                        <p:cTn id="67"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P spid="35" grpId="0" animBg="1"/>
      <p:bldP spid="37" grpId="0" animBg="1"/>
      <p:bldP spid="2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C0868-1215-436A-83A5-714FABBD422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8CE8E8B-1808-481E-94F9-BBCE05B68B07}"/>
              </a:ext>
            </a:extLst>
          </p:cNvPr>
          <p:cNvSpPr>
            <a:spLocks noGrp="1"/>
          </p:cNvSpPr>
          <p:nvPr>
            <p:ph idx="1"/>
          </p:nvPr>
        </p:nvSpPr>
        <p:spPr/>
        <p:txBody>
          <a:bodyPr/>
          <a:lstStyle/>
          <a:p>
            <a:r>
              <a:rPr lang="en-US" dirty="0"/>
              <a:t>Logistic Regression</a:t>
            </a:r>
          </a:p>
          <a:p>
            <a:r>
              <a:rPr lang="en-US" dirty="0"/>
              <a:t>ROC AUC, PR AUC </a:t>
            </a:r>
          </a:p>
          <a:p>
            <a:r>
              <a:rPr lang="en-US" dirty="0" err="1"/>
              <a:t>Kmeans</a:t>
            </a:r>
            <a:r>
              <a:rPr lang="en-US" dirty="0"/>
              <a:t> clustering</a:t>
            </a:r>
          </a:p>
        </p:txBody>
      </p:sp>
      <p:sp>
        <p:nvSpPr>
          <p:cNvPr id="4" name="Date Placeholder 3">
            <a:extLst>
              <a:ext uri="{FF2B5EF4-FFF2-40B4-BE49-F238E27FC236}">
                <a16:creationId xmlns:a16="http://schemas.microsoft.com/office/drawing/2014/main" id="{B9B8F652-E216-4D84-B9D8-03AACA399E7F}"/>
              </a:ext>
            </a:extLst>
          </p:cNvPr>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a:extLst>
              <a:ext uri="{FF2B5EF4-FFF2-40B4-BE49-F238E27FC236}">
                <a16:creationId xmlns:a16="http://schemas.microsoft.com/office/drawing/2014/main" id="{7CB6BBF6-1163-46B0-BAE2-405A40612F30}"/>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4036A374-9E19-4ACA-96B1-E82EB3AC6F85}"/>
              </a:ext>
            </a:extLst>
          </p:cNvPr>
          <p:cNvSpPr>
            <a:spLocks noGrp="1"/>
          </p:cNvSpPr>
          <p:nvPr>
            <p:ph type="sldNum" sz="quarter" idx="12"/>
          </p:nvPr>
        </p:nvSpPr>
        <p:spPr/>
        <p:txBody>
          <a:bodyPr/>
          <a:lstStyle/>
          <a:p>
            <a:fld id="{6113E31D-E2AB-40D1-8B51-AFA5AFEF393A}" type="slidenum">
              <a:rPr lang="en-US" smtClean="0"/>
              <a:pPr/>
              <a:t>2</a:t>
            </a:fld>
            <a:endParaRPr lang="en-US" dirty="0"/>
          </a:p>
        </p:txBody>
      </p:sp>
    </p:spTree>
    <p:extLst>
      <p:ext uri="{BB962C8B-B14F-4D97-AF65-F5344CB8AC3E}">
        <p14:creationId xmlns:p14="http://schemas.microsoft.com/office/powerpoint/2010/main" val="2650857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Learning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3000" dirty="0">
                    <a:solidFill>
                      <a:srgbClr val="0000FF"/>
                    </a:solidFill>
                  </a:rPr>
                  <a:t>Training data</a:t>
                </a:r>
                <a:r>
                  <a:rPr lang="en-US" sz="3000" dirty="0"/>
                  <a:t>: “examples” </a:t>
                </a:r>
                <a14:m>
                  <m:oMath xmlns:m="http://schemas.openxmlformats.org/officeDocument/2006/math">
                    <m:r>
                      <a:rPr lang="en-US" sz="3000" b="1" i="1" smtClean="0">
                        <a:latin typeface="Cambria Math"/>
                      </a:rPr>
                      <m:t>𝑿</m:t>
                    </m:r>
                  </m:oMath>
                </a14:m>
                <a:endParaRPr lang="en-US" sz="3000" b="1" dirty="0"/>
              </a:p>
              <a:p>
                <a:pPr marL="119062" indent="0">
                  <a:buNone/>
                </a:pPr>
                <a:r>
                  <a:rPr lang="en-US" sz="3000" dirty="0"/>
                  <a:t>			</a:t>
                </a:r>
                <a14:m>
                  <m:oMath xmlns:m="http://schemas.openxmlformats.org/officeDocument/2006/math">
                    <m:sSub>
                      <m:sSubPr>
                        <m:ctrlPr>
                          <a:rPr lang="en-US" sz="3000" b="1" i="1" smtClean="0">
                            <a:latin typeface="Cambria Math" panose="02040503050406030204" pitchFamily="18" charset="0"/>
                          </a:rPr>
                        </m:ctrlPr>
                      </m:sSubPr>
                      <m:e>
                        <m:r>
                          <a:rPr lang="en-US" sz="3000" b="1" i="1" smtClean="0">
                            <a:latin typeface="Cambria Math"/>
                          </a:rPr>
                          <m:t>𝒙</m:t>
                        </m:r>
                      </m:e>
                      <m:sub>
                        <m:r>
                          <a:rPr lang="en-US" sz="3000" b="1" i="1" smtClean="0">
                            <a:latin typeface="Cambria Math"/>
                          </a:rPr>
                          <m:t>𝟏</m:t>
                        </m:r>
                      </m:sub>
                    </m:sSub>
                  </m:oMath>
                </a14:m>
                <a:r>
                  <a:rPr lang="en-US" sz="3000" b="1" dirty="0"/>
                  <a:t>, … ,</a:t>
                </a:r>
                <a14:m>
                  <m:oMath xmlns:m="http://schemas.openxmlformats.org/officeDocument/2006/math">
                    <m:sSub>
                      <m:sSubPr>
                        <m:ctrlPr>
                          <a:rPr lang="en-US" sz="3000" b="1" i="1" dirty="0" smtClean="0">
                            <a:latin typeface="Cambria Math" panose="02040503050406030204" pitchFamily="18" charset="0"/>
                          </a:rPr>
                        </m:ctrlPr>
                      </m:sSubPr>
                      <m:e>
                        <m:r>
                          <a:rPr lang="en-US" sz="3000" b="1" i="1" dirty="0" smtClean="0">
                            <a:latin typeface="Cambria Math"/>
                          </a:rPr>
                          <m:t>𝒙</m:t>
                        </m:r>
                      </m:e>
                      <m:sub>
                        <m:r>
                          <a:rPr lang="en-US" sz="3000" b="1" i="1" dirty="0" smtClean="0">
                            <a:latin typeface="Cambria Math"/>
                          </a:rPr>
                          <m:t>𝒏</m:t>
                        </m:r>
                      </m:sub>
                    </m:sSub>
                  </m:oMath>
                </a14:m>
                <a:r>
                  <a:rPr lang="en-US" sz="3000" b="1" dirty="0"/>
                  <a:t>,   </a:t>
                </a:r>
                <a14:m>
                  <m:oMath xmlns:m="http://schemas.openxmlformats.org/officeDocument/2006/math">
                    <m:sSub>
                      <m:sSubPr>
                        <m:ctrlPr>
                          <a:rPr lang="en-US" sz="3000" b="1" i="1" dirty="0" smtClean="0">
                            <a:latin typeface="Cambria Math" panose="02040503050406030204" pitchFamily="18" charset="0"/>
                          </a:rPr>
                        </m:ctrlPr>
                      </m:sSubPr>
                      <m:e>
                        <m:r>
                          <a:rPr lang="en-US" sz="3000" b="1" i="1" dirty="0" smtClean="0">
                            <a:latin typeface="Cambria Math"/>
                          </a:rPr>
                          <m:t>𝒙</m:t>
                        </m:r>
                      </m:e>
                      <m:sub>
                        <m:r>
                          <a:rPr lang="en-US" sz="3000" b="1" i="1" dirty="0" smtClean="0">
                            <a:latin typeface="Cambria Math"/>
                          </a:rPr>
                          <m:t>𝒊</m:t>
                        </m:r>
                      </m:sub>
                    </m:sSub>
                    <m:r>
                      <a:rPr lang="en-US" sz="3000" b="1" i="1" dirty="0" smtClean="0">
                        <a:latin typeface="Cambria Math"/>
                        <a:ea typeface="Cambria Math"/>
                      </a:rPr>
                      <m:t>∈</m:t>
                    </m:r>
                    <m:sSup>
                      <m:sSupPr>
                        <m:ctrlPr>
                          <a:rPr lang="en-US" sz="3000" b="1" i="1" dirty="0" smtClean="0">
                            <a:latin typeface="Cambria Math" panose="02040503050406030204" pitchFamily="18" charset="0"/>
                            <a:ea typeface="Cambria Math"/>
                          </a:rPr>
                        </m:ctrlPr>
                      </m:sSupPr>
                      <m:e>
                        <m:r>
                          <a:rPr lang="en-US" sz="3000" b="1" i="1" dirty="0" smtClean="0">
                            <a:latin typeface="Cambria Math"/>
                            <a:ea typeface="Cambria Math"/>
                          </a:rPr>
                          <m:t>𝑹</m:t>
                        </m:r>
                      </m:e>
                      <m:sup>
                        <m:r>
                          <a:rPr lang="en-US" sz="3000" b="1" i="1" dirty="0" smtClean="0">
                            <a:latin typeface="Cambria Math"/>
                            <a:ea typeface="Cambria Math"/>
                          </a:rPr>
                          <m:t>𝒅</m:t>
                        </m:r>
                      </m:sup>
                    </m:sSup>
                  </m:oMath>
                </a14:m>
                <a:endParaRPr lang="en-US" sz="3000" b="1" dirty="0"/>
              </a:p>
              <a:p>
                <a:r>
                  <a:rPr lang="en-US" sz="3000" dirty="0">
                    <a:solidFill>
                      <a:srgbClr val="0000FF"/>
                    </a:solidFill>
                  </a:rPr>
                  <a:t>Clustering </a:t>
                </a:r>
              </a:p>
              <a:p>
                <a:pPr marL="119062" indent="0">
                  <a:buNone/>
                </a:pPr>
                <a:r>
                  <a:rPr lang="en-US" sz="3000" b="0" dirty="0"/>
                  <a:t>	</a:t>
                </a:r>
                <a14:m>
                  <m:oMath xmlns:m="http://schemas.openxmlformats.org/officeDocument/2006/math">
                    <m:r>
                      <a:rPr lang="en-US" sz="3000" b="0" i="1" smtClean="0">
                        <a:latin typeface="Cambria Math"/>
                      </a:rPr>
                      <m:t> </m:t>
                    </m:r>
                    <m:r>
                      <a:rPr lang="en-US" sz="3000" b="1" i="1" smtClean="0">
                        <a:latin typeface="Cambria Math"/>
                      </a:rPr>
                      <m:t>𝑿</m:t>
                    </m:r>
                    <m:r>
                      <a:rPr lang="en-US" sz="3000" b="1" i="1" smtClean="0">
                        <a:latin typeface="Cambria Math"/>
                        <a:ea typeface="Cambria Math"/>
                      </a:rPr>
                      <m:t>→</m:t>
                    </m:r>
                    <m:d>
                      <m:dPr>
                        <m:begChr m:val="{"/>
                        <m:endChr m:val="}"/>
                        <m:ctrlPr>
                          <a:rPr lang="en-US" sz="3000" b="1" i="1" smtClean="0">
                            <a:latin typeface="Cambria Math" panose="02040503050406030204" pitchFamily="18" charset="0"/>
                            <a:ea typeface="Cambria Math"/>
                          </a:rPr>
                        </m:ctrlPr>
                      </m:dPr>
                      <m:e>
                        <m:sSub>
                          <m:sSubPr>
                            <m:ctrlPr>
                              <a:rPr lang="en-US" sz="3000" b="1" i="1" smtClean="0">
                                <a:latin typeface="Cambria Math" panose="02040503050406030204" pitchFamily="18" charset="0"/>
                                <a:ea typeface="Cambria Math"/>
                              </a:rPr>
                            </m:ctrlPr>
                          </m:sSubPr>
                          <m:e>
                            <m:r>
                              <a:rPr lang="en-US" sz="3000" b="1" i="1" smtClean="0">
                                <a:latin typeface="Cambria Math"/>
                                <a:ea typeface="Cambria Math"/>
                              </a:rPr>
                              <m:t>𝑪</m:t>
                            </m:r>
                          </m:e>
                          <m:sub>
                            <m:r>
                              <a:rPr lang="en-US" sz="3000" b="1" i="1" smtClean="0">
                                <a:latin typeface="Cambria Math"/>
                                <a:ea typeface="Cambria Math"/>
                              </a:rPr>
                              <m:t>𝟏</m:t>
                            </m:r>
                          </m:sub>
                        </m:sSub>
                        <m:r>
                          <a:rPr lang="en-US" sz="3000" b="1" i="1" smtClean="0">
                            <a:latin typeface="Cambria Math"/>
                            <a:ea typeface="Cambria Math"/>
                          </a:rPr>
                          <m:t>, …, </m:t>
                        </m:r>
                        <m:sSub>
                          <m:sSubPr>
                            <m:ctrlPr>
                              <a:rPr lang="en-US" sz="3000" b="1" i="1" smtClean="0">
                                <a:latin typeface="Cambria Math" panose="02040503050406030204" pitchFamily="18" charset="0"/>
                                <a:ea typeface="Cambria Math"/>
                              </a:rPr>
                            </m:ctrlPr>
                          </m:sSubPr>
                          <m:e>
                            <m:r>
                              <a:rPr lang="en-US" sz="3000" b="1" i="1" smtClean="0">
                                <a:latin typeface="Cambria Math"/>
                                <a:ea typeface="Cambria Math"/>
                              </a:rPr>
                              <m:t>𝑪</m:t>
                            </m:r>
                          </m:e>
                          <m:sub>
                            <m:r>
                              <a:rPr lang="en-US" sz="3000" b="1" i="1" smtClean="0">
                                <a:latin typeface="Cambria Math"/>
                                <a:ea typeface="Cambria Math"/>
                              </a:rPr>
                              <m:t>𝒌</m:t>
                            </m:r>
                          </m:sub>
                        </m:sSub>
                      </m:e>
                    </m:d>
                    <m:r>
                      <a:rPr lang="en-US" sz="3000" b="1" i="1" smtClean="0">
                        <a:latin typeface="Cambria Math"/>
                        <a:ea typeface="Cambria Math"/>
                      </a:rPr>
                      <m:t> </m:t>
                    </m:r>
                    <m:r>
                      <a:rPr lang="en-US" sz="3000" b="0" i="1" smtClean="0">
                        <a:latin typeface="Cambria Math"/>
                        <a:ea typeface="Cambria Math"/>
                      </a:rPr>
                      <m:t>(</m:t>
                    </m:r>
                    <m:r>
                      <a:rPr lang="en-US" sz="3000" b="0" i="1" smtClean="0">
                        <a:latin typeface="Cambria Math"/>
                        <a:ea typeface="Cambria Math"/>
                      </a:rPr>
                      <m:t>𝑠𝑒𝑡</m:t>
                    </m:r>
                    <m:r>
                      <a:rPr lang="en-US" sz="3000" b="0" i="1" smtClean="0">
                        <a:latin typeface="Cambria Math"/>
                        <a:ea typeface="Cambria Math"/>
                      </a:rPr>
                      <m:t> </m:t>
                    </m:r>
                    <m:r>
                      <a:rPr lang="en-US" sz="3000" b="0" i="1" smtClean="0">
                        <a:latin typeface="Cambria Math"/>
                        <a:ea typeface="Cambria Math"/>
                      </a:rPr>
                      <m:t>𝑜𝑓</m:t>
                    </m:r>
                    <m:r>
                      <a:rPr lang="en-US" sz="3000" b="0" i="1" smtClean="0">
                        <a:latin typeface="Cambria Math"/>
                        <a:ea typeface="Cambria Math"/>
                      </a:rPr>
                      <m:t> </m:t>
                    </m:r>
                    <m:r>
                      <a:rPr lang="en-US" sz="3000" b="0" i="1" smtClean="0">
                        <a:latin typeface="Cambria Math"/>
                        <a:ea typeface="Cambria Math"/>
                      </a:rPr>
                      <m:t>𝑐𝑙𝑢𝑠𝑡𝑒𝑟𝑠</m:t>
                    </m:r>
                    <m:r>
                      <a:rPr lang="en-US" sz="3000" b="0" i="1" smtClean="0">
                        <a:latin typeface="Cambria Math"/>
                        <a:ea typeface="Cambria Math"/>
                      </a:rPr>
                      <m:t>)</m:t>
                    </m:r>
                  </m:oMath>
                </a14:m>
                <a:r>
                  <a:rPr lang="en-US" sz="3000" dirty="0"/>
                  <a:t> , </a:t>
                </a:r>
              </a:p>
              <a:p>
                <a:pPr marL="119062" indent="0">
                  <a:buNone/>
                </a:pPr>
                <a:r>
                  <a:rPr lang="en-US" sz="3000" dirty="0"/>
                  <a:t>						where </a:t>
                </a:r>
                <a14:m>
                  <m:oMath xmlns:m="http://schemas.openxmlformats.org/officeDocument/2006/math">
                    <m:r>
                      <a:rPr lang="en-US" sz="3000" b="1" i="1" smtClean="0">
                        <a:latin typeface="Cambria Math"/>
                      </a:rPr>
                      <m:t>𝒌</m:t>
                    </m:r>
                    <m:r>
                      <a:rPr lang="en-US" sz="3000" b="0" i="1" smtClean="0">
                        <a:latin typeface="Cambria Math"/>
                      </a:rPr>
                      <m:t>=</m:t>
                    </m:r>
                    <m:r>
                      <a:rPr lang="en-US" sz="3000" b="0" i="1" smtClean="0">
                        <a:latin typeface="Cambria Math"/>
                      </a:rPr>
                      <m:t>𝑛𝑢𝑚𝑏𝑒𝑟</m:t>
                    </m:r>
                    <m:r>
                      <a:rPr lang="en-US" sz="3000" b="0" i="1" smtClean="0">
                        <a:latin typeface="Cambria Math"/>
                      </a:rPr>
                      <m:t> </m:t>
                    </m:r>
                    <m:r>
                      <a:rPr lang="en-US" sz="3000" b="0" i="1" smtClean="0">
                        <a:latin typeface="Cambria Math"/>
                      </a:rPr>
                      <m:t>𝑜𝑓</m:t>
                    </m:r>
                    <m:r>
                      <a:rPr lang="en-US" sz="3000" b="0" i="1" smtClean="0">
                        <a:latin typeface="Cambria Math"/>
                      </a:rPr>
                      <m:t> </m:t>
                    </m:r>
                    <m:r>
                      <a:rPr lang="en-US" sz="3000" b="0" i="1" smtClean="0">
                        <a:latin typeface="Cambria Math"/>
                      </a:rPr>
                      <m:t>𝑐𝑙𝑢𝑠𝑡𝑒𝑟𝑠</m:t>
                    </m:r>
                  </m:oMath>
                </a14:m>
                <a:endParaRPr lang="en-US" sz="3000" dirty="0"/>
              </a:p>
              <a:p>
                <a:pPr marL="119062" indent="0">
                  <a:buNone/>
                </a:pPr>
                <a:r>
                  <a:rPr lang="en-US" sz="3000" dirty="0"/>
                  <a:t>	</a:t>
                </a:r>
                <a:r>
                  <a:rPr lang="en-US" sz="3000" i="1" dirty="0"/>
                  <a:t>example: Find clusters in the population, fruits, text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45" t="-247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p:cNvSpPr>
            <a:spLocks noGrp="1"/>
          </p:cNvSpPr>
          <p:nvPr>
            <p:ph type="ftr" sz="quarter" idx="11"/>
          </p:nvPr>
        </p:nvSpPr>
        <p:spPr/>
        <p:txBody>
          <a:bodyPr/>
          <a:lstStyle/>
          <a:p>
            <a:r>
              <a:rPr lang="en-US"/>
              <a:t>CU6051NI Artificial Intelligence</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20</a:t>
            </a:fld>
            <a:endParaRPr lang="en-US" dirty="0"/>
          </a:p>
        </p:txBody>
      </p:sp>
    </p:spTree>
    <p:extLst>
      <p:ext uri="{BB962C8B-B14F-4D97-AF65-F5344CB8AC3E}">
        <p14:creationId xmlns:p14="http://schemas.microsoft.com/office/powerpoint/2010/main" val="2911817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Learning</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8277" y="1398073"/>
            <a:ext cx="5494496" cy="4557155"/>
          </a:xfrm>
        </p:spPr>
      </p:pic>
      <p:sp>
        <p:nvSpPr>
          <p:cNvPr id="4" name="Date Placeholder 3"/>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p:cNvSpPr>
            <a:spLocks noGrp="1"/>
          </p:cNvSpPr>
          <p:nvPr>
            <p:ph type="ftr" sz="quarter" idx="11"/>
          </p:nvPr>
        </p:nvSpPr>
        <p:spPr/>
        <p:txBody>
          <a:bodyPr/>
          <a:lstStyle/>
          <a:p>
            <a:r>
              <a:rPr lang="en-US"/>
              <a:t>CU6051NI Artificial Intelligence</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21</a:t>
            </a:fld>
            <a:endParaRPr lang="en-US" dirty="0"/>
          </a:p>
        </p:txBody>
      </p:sp>
    </p:spTree>
    <p:extLst>
      <p:ext uri="{BB962C8B-B14F-4D97-AF65-F5344CB8AC3E}">
        <p14:creationId xmlns:p14="http://schemas.microsoft.com/office/powerpoint/2010/main" val="329990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Learning</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1588" y="1436176"/>
            <a:ext cx="5707875" cy="4480948"/>
          </a:xfrm>
        </p:spPr>
      </p:pic>
      <p:sp>
        <p:nvSpPr>
          <p:cNvPr id="4" name="Date Placeholder 3"/>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p:cNvSpPr>
            <a:spLocks noGrp="1"/>
          </p:cNvSpPr>
          <p:nvPr>
            <p:ph type="ftr" sz="quarter" idx="11"/>
          </p:nvPr>
        </p:nvSpPr>
        <p:spPr/>
        <p:txBody>
          <a:bodyPr/>
          <a:lstStyle/>
          <a:p>
            <a:r>
              <a:rPr lang="en-US"/>
              <a:t>CU6051NI Artificial Intelligence</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22</a:t>
            </a:fld>
            <a:endParaRPr lang="en-US" dirty="0"/>
          </a:p>
        </p:txBody>
      </p:sp>
      <p:sp>
        <p:nvSpPr>
          <p:cNvPr id="8" name="TextBox 7"/>
          <p:cNvSpPr txBox="1"/>
          <p:nvPr/>
        </p:nvSpPr>
        <p:spPr>
          <a:xfrm>
            <a:off x="4931226" y="1665123"/>
            <a:ext cx="1578429" cy="400110"/>
          </a:xfrm>
          <a:prstGeom prst="rect">
            <a:avLst/>
          </a:prstGeom>
          <a:noFill/>
        </p:spPr>
        <p:txBody>
          <a:bodyPr wrap="square" rtlCol="0">
            <a:spAutoFit/>
          </a:bodyPr>
          <a:lstStyle/>
          <a:p>
            <a:r>
              <a:rPr lang="en-US" sz="2000" b="1" i="1" dirty="0">
                <a:solidFill>
                  <a:srgbClr val="FF0000"/>
                </a:solidFill>
              </a:rPr>
              <a:t>cluster 1</a:t>
            </a:r>
          </a:p>
        </p:txBody>
      </p:sp>
      <p:sp>
        <p:nvSpPr>
          <p:cNvPr id="9" name="TextBox 8"/>
          <p:cNvSpPr txBox="1"/>
          <p:nvPr/>
        </p:nvSpPr>
        <p:spPr>
          <a:xfrm>
            <a:off x="7456714" y="2448895"/>
            <a:ext cx="1578429" cy="400110"/>
          </a:xfrm>
          <a:prstGeom prst="rect">
            <a:avLst/>
          </a:prstGeom>
          <a:noFill/>
        </p:spPr>
        <p:txBody>
          <a:bodyPr wrap="square" rtlCol="0">
            <a:spAutoFit/>
          </a:bodyPr>
          <a:lstStyle/>
          <a:p>
            <a:r>
              <a:rPr lang="en-US" sz="2000" b="1" i="1" dirty="0">
                <a:solidFill>
                  <a:srgbClr val="FF0000"/>
                </a:solidFill>
              </a:rPr>
              <a:t>cluster 2</a:t>
            </a:r>
          </a:p>
        </p:txBody>
      </p:sp>
    </p:spTree>
    <p:extLst>
      <p:ext uri="{BB962C8B-B14F-4D97-AF65-F5344CB8AC3E}">
        <p14:creationId xmlns:p14="http://schemas.microsoft.com/office/powerpoint/2010/main" val="2446747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Clustering</a:t>
            </a:r>
          </a:p>
        </p:txBody>
      </p:sp>
      <p:sp>
        <p:nvSpPr>
          <p:cNvPr id="3" name="Content Placeholder 2"/>
          <p:cNvSpPr>
            <a:spLocks noGrp="1"/>
          </p:cNvSpPr>
          <p:nvPr>
            <p:ph idx="1"/>
          </p:nvPr>
        </p:nvSpPr>
        <p:spPr/>
        <p:txBody>
          <a:bodyPr>
            <a:normAutofit lnSpcReduction="10000"/>
          </a:bodyPr>
          <a:lstStyle/>
          <a:p>
            <a:r>
              <a:rPr lang="en-US" dirty="0"/>
              <a:t>One of the simplest algorithms for clustering</a:t>
            </a:r>
          </a:p>
          <a:p>
            <a:r>
              <a:rPr lang="en-US" dirty="0"/>
              <a:t>Based on </a:t>
            </a:r>
            <a:r>
              <a:rPr lang="en-US" b="1" dirty="0"/>
              <a:t>Euclidean Distance</a:t>
            </a:r>
          </a:p>
          <a:p>
            <a:r>
              <a:rPr lang="en-US" dirty="0"/>
              <a:t>Divides data in into K groups (clusters)</a:t>
            </a:r>
          </a:p>
          <a:p>
            <a:r>
              <a:rPr lang="en-US" b="1" dirty="0"/>
              <a:t>K-means clustering</a:t>
            </a:r>
            <a:r>
              <a:rPr lang="en-US" dirty="0"/>
              <a:t> </a:t>
            </a:r>
          </a:p>
          <a:p>
            <a:r>
              <a:rPr lang="en-US" dirty="0">
                <a:solidFill>
                  <a:srgbClr val="FF0000"/>
                </a:solidFill>
              </a:rPr>
              <a:t>unsupervised machine learning algorithm</a:t>
            </a:r>
            <a:r>
              <a:rPr lang="en-US" dirty="0"/>
              <a:t> used to partition a dataset into </a:t>
            </a:r>
            <a:r>
              <a:rPr lang="en-US" dirty="0">
                <a:solidFill>
                  <a:srgbClr val="FF0000"/>
                </a:solidFill>
              </a:rPr>
              <a:t>distinct groups </a:t>
            </a:r>
            <a:r>
              <a:rPr lang="en-US" dirty="0"/>
              <a:t>(or "</a:t>
            </a:r>
            <a:r>
              <a:rPr lang="en-US" dirty="0">
                <a:solidFill>
                  <a:srgbClr val="FF0000"/>
                </a:solidFill>
              </a:rPr>
              <a:t>clusters</a:t>
            </a:r>
            <a:r>
              <a:rPr lang="en-US" dirty="0"/>
              <a:t>") based on the similarities of data points. </a:t>
            </a:r>
          </a:p>
          <a:p>
            <a:r>
              <a:rPr lang="en-US" dirty="0"/>
              <a:t>to discover patterns, group similar items, or simplify data into </a:t>
            </a:r>
            <a:r>
              <a:rPr lang="en-US" dirty="0">
                <a:solidFill>
                  <a:srgbClr val="FF0000"/>
                </a:solidFill>
              </a:rPr>
              <a:t>representative clusters without any predefined labels</a:t>
            </a:r>
            <a:r>
              <a:rPr lang="en-US" dirty="0"/>
              <a:t>.</a:t>
            </a:r>
          </a:p>
        </p:txBody>
      </p:sp>
      <p:sp>
        <p:nvSpPr>
          <p:cNvPr id="4" name="Date Placeholder 3"/>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p:cNvSpPr>
            <a:spLocks noGrp="1"/>
          </p:cNvSpPr>
          <p:nvPr>
            <p:ph type="ftr" sz="quarter" idx="11"/>
          </p:nvPr>
        </p:nvSpPr>
        <p:spPr/>
        <p:txBody>
          <a:bodyPr/>
          <a:lstStyle/>
          <a:p>
            <a:r>
              <a:rPr lang="en-US"/>
              <a:t>CU6051NI Artificial Intelligence</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23</a:t>
            </a:fld>
            <a:endParaRPr lang="en-US" dirty="0"/>
          </a:p>
        </p:txBody>
      </p:sp>
    </p:spTree>
    <p:extLst>
      <p:ext uri="{BB962C8B-B14F-4D97-AF65-F5344CB8AC3E}">
        <p14:creationId xmlns:p14="http://schemas.microsoft.com/office/powerpoint/2010/main" val="1972080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50A24-255C-49F1-862C-F55BE1445099}"/>
              </a:ext>
            </a:extLst>
          </p:cNvPr>
          <p:cNvSpPr>
            <a:spLocks noGrp="1"/>
          </p:cNvSpPr>
          <p:nvPr>
            <p:ph type="title"/>
          </p:nvPr>
        </p:nvSpPr>
        <p:spPr/>
        <p:txBody>
          <a:bodyPr/>
          <a:lstStyle/>
          <a:p>
            <a:r>
              <a:rPr lang="en-US" dirty="0"/>
              <a:t>Usage</a:t>
            </a:r>
          </a:p>
        </p:txBody>
      </p:sp>
      <p:sp>
        <p:nvSpPr>
          <p:cNvPr id="3" name="Content Placeholder 2">
            <a:extLst>
              <a:ext uri="{FF2B5EF4-FFF2-40B4-BE49-F238E27FC236}">
                <a16:creationId xmlns:a16="http://schemas.microsoft.com/office/drawing/2014/main" id="{68C81901-E439-4920-AADB-A699876A1424}"/>
              </a:ext>
            </a:extLst>
          </p:cNvPr>
          <p:cNvSpPr>
            <a:spLocks noGrp="1"/>
          </p:cNvSpPr>
          <p:nvPr>
            <p:ph idx="1"/>
          </p:nvPr>
        </p:nvSpPr>
        <p:spPr/>
        <p:txBody>
          <a:bodyPr/>
          <a:lstStyle/>
          <a:p>
            <a:r>
              <a:rPr lang="en-US" b="1" dirty="0"/>
              <a:t>Grouping Similar Data: </a:t>
            </a:r>
          </a:p>
          <a:p>
            <a:pPr lvl="1"/>
            <a:r>
              <a:rPr lang="en-US" dirty="0"/>
              <a:t>K-means groups data points that are close to each other into clusters, so each cluster contains data points with similar characteristics.</a:t>
            </a:r>
          </a:p>
          <a:p>
            <a:r>
              <a:rPr lang="en-US" b="1" dirty="0"/>
              <a:t>Pattern Discovery:</a:t>
            </a:r>
            <a:r>
              <a:rPr lang="en-US" dirty="0"/>
              <a:t> </a:t>
            </a:r>
          </a:p>
          <a:p>
            <a:pPr lvl="1"/>
            <a:r>
              <a:rPr lang="en-US" dirty="0"/>
              <a:t>In the absence of labeled data, K-means helps identify underlying structures or patterns within the dataset.</a:t>
            </a:r>
          </a:p>
        </p:txBody>
      </p:sp>
      <p:sp>
        <p:nvSpPr>
          <p:cNvPr id="4" name="Date Placeholder 3">
            <a:extLst>
              <a:ext uri="{FF2B5EF4-FFF2-40B4-BE49-F238E27FC236}">
                <a16:creationId xmlns:a16="http://schemas.microsoft.com/office/drawing/2014/main" id="{82995DC4-30AF-4747-94D2-31451C7958DF}"/>
              </a:ext>
            </a:extLst>
          </p:cNvPr>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a:extLst>
              <a:ext uri="{FF2B5EF4-FFF2-40B4-BE49-F238E27FC236}">
                <a16:creationId xmlns:a16="http://schemas.microsoft.com/office/drawing/2014/main" id="{1FB39C23-A7FC-4370-B497-018165B62F58}"/>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595EC793-2353-49BF-AD24-AC0A42CA6539}"/>
              </a:ext>
            </a:extLst>
          </p:cNvPr>
          <p:cNvSpPr>
            <a:spLocks noGrp="1"/>
          </p:cNvSpPr>
          <p:nvPr>
            <p:ph type="sldNum" sz="quarter" idx="12"/>
          </p:nvPr>
        </p:nvSpPr>
        <p:spPr/>
        <p:txBody>
          <a:bodyPr/>
          <a:lstStyle/>
          <a:p>
            <a:fld id="{6113E31D-E2AB-40D1-8B51-AFA5AFEF393A}" type="slidenum">
              <a:rPr lang="en-US" smtClean="0"/>
              <a:pPr/>
              <a:t>24</a:t>
            </a:fld>
            <a:endParaRPr lang="en-US" dirty="0"/>
          </a:p>
        </p:txBody>
      </p:sp>
    </p:spTree>
    <p:extLst>
      <p:ext uri="{BB962C8B-B14F-4D97-AF65-F5344CB8AC3E}">
        <p14:creationId xmlns:p14="http://schemas.microsoft.com/office/powerpoint/2010/main" val="209371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58B93-BDCB-4578-8A39-579DE9939EC5}"/>
              </a:ext>
            </a:extLst>
          </p:cNvPr>
          <p:cNvSpPr>
            <a:spLocks noGrp="1"/>
          </p:cNvSpPr>
          <p:nvPr>
            <p:ph type="title"/>
          </p:nvPr>
        </p:nvSpPr>
        <p:spPr/>
        <p:txBody>
          <a:bodyPr/>
          <a:lstStyle/>
          <a:p>
            <a:r>
              <a:rPr lang="en-US" dirty="0"/>
              <a:t>Working</a:t>
            </a:r>
          </a:p>
        </p:txBody>
      </p:sp>
      <p:sp>
        <p:nvSpPr>
          <p:cNvPr id="3" name="Content Placeholder 2">
            <a:extLst>
              <a:ext uri="{FF2B5EF4-FFF2-40B4-BE49-F238E27FC236}">
                <a16:creationId xmlns:a16="http://schemas.microsoft.com/office/drawing/2014/main" id="{F7603DC6-1DB6-4D45-A5E1-E6ECBCC27F92}"/>
              </a:ext>
            </a:extLst>
          </p:cNvPr>
          <p:cNvSpPr>
            <a:spLocks noGrp="1"/>
          </p:cNvSpPr>
          <p:nvPr>
            <p:ph idx="1"/>
          </p:nvPr>
        </p:nvSpPr>
        <p:spPr/>
        <p:txBody>
          <a:bodyPr>
            <a:normAutofit fontScale="92500" lnSpcReduction="20000"/>
          </a:bodyPr>
          <a:lstStyle/>
          <a:p>
            <a:r>
              <a:rPr lang="en-US" b="1" dirty="0"/>
              <a:t>Step 1</a:t>
            </a:r>
            <a:r>
              <a:rPr lang="en-US" dirty="0"/>
              <a:t>: </a:t>
            </a:r>
            <a:r>
              <a:rPr lang="en-US" i="1" dirty="0"/>
              <a:t>Choose the Number of Clusters K </a:t>
            </a:r>
          </a:p>
          <a:p>
            <a:pPr lvl="1"/>
            <a:r>
              <a:rPr lang="en-US" dirty="0"/>
              <a:t>Before starting, decide how many clusters K you want the algorithm to create. This number is often based on domain knowledge or by experimenting.</a:t>
            </a:r>
          </a:p>
          <a:p>
            <a:r>
              <a:rPr lang="en-US" b="1" dirty="0"/>
              <a:t>Step 2</a:t>
            </a:r>
            <a:r>
              <a:rPr lang="en-US" dirty="0"/>
              <a:t>: </a:t>
            </a:r>
            <a:r>
              <a:rPr lang="en-US" i="1" dirty="0"/>
              <a:t>Initialize Cluster Centroids</a:t>
            </a:r>
          </a:p>
          <a:p>
            <a:pPr lvl="1"/>
            <a:r>
              <a:rPr lang="en-US" dirty="0"/>
              <a:t>The algorithm selects K random points in the data as initial "centroids" (centers of clusters).</a:t>
            </a:r>
          </a:p>
          <a:p>
            <a:r>
              <a:rPr lang="en-US" b="1" dirty="0"/>
              <a:t>Step 3</a:t>
            </a:r>
            <a:r>
              <a:rPr lang="en-US" dirty="0"/>
              <a:t>: </a:t>
            </a:r>
            <a:r>
              <a:rPr lang="en-US" i="1" dirty="0"/>
              <a:t>Assign Data Points to the Nearest Centroid</a:t>
            </a:r>
          </a:p>
          <a:p>
            <a:pPr lvl="1"/>
            <a:r>
              <a:rPr lang="en-US" dirty="0"/>
              <a:t>Each data point is assigned to the cluster with the nearest centroid based on distance (usually Euclidean distance). This forms initial clusters.</a:t>
            </a:r>
          </a:p>
          <a:p>
            <a:r>
              <a:rPr lang="en-US" b="1" dirty="0"/>
              <a:t>Step 4</a:t>
            </a:r>
            <a:r>
              <a:rPr lang="en-US" dirty="0"/>
              <a:t>: </a:t>
            </a:r>
            <a:r>
              <a:rPr lang="en-US" i="1" dirty="0"/>
              <a:t>Update Centroids</a:t>
            </a:r>
          </a:p>
          <a:p>
            <a:pPr lvl="1"/>
            <a:r>
              <a:rPr lang="en-US" dirty="0"/>
              <a:t>For each cluster, the algorithm recalculates the centroid by taking the mean of all data points assigned to that cluster.</a:t>
            </a:r>
          </a:p>
          <a:p>
            <a:endParaRPr lang="en-US" dirty="0"/>
          </a:p>
          <a:p>
            <a:endParaRPr lang="en-US" dirty="0"/>
          </a:p>
        </p:txBody>
      </p:sp>
      <p:sp>
        <p:nvSpPr>
          <p:cNvPr id="4" name="Date Placeholder 3">
            <a:extLst>
              <a:ext uri="{FF2B5EF4-FFF2-40B4-BE49-F238E27FC236}">
                <a16:creationId xmlns:a16="http://schemas.microsoft.com/office/drawing/2014/main" id="{6E3BB5F1-E6A4-4DBA-9E8A-8F09FEB7CE71}"/>
              </a:ext>
            </a:extLst>
          </p:cNvPr>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a:extLst>
              <a:ext uri="{FF2B5EF4-FFF2-40B4-BE49-F238E27FC236}">
                <a16:creationId xmlns:a16="http://schemas.microsoft.com/office/drawing/2014/main" id="{1B9B8796-9659-4B0D-BB63-102A670F279E}"/>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68A7E37A-E73A-4717-B0AD-5DEC2BDDB960}"/>
              </a:ext>
            </a:extLst>
          </p:cNvPr>
          <p:cNvSpPr>
            <a:spLocks noGrp="1"/>
          </p:cNvSpPr>
          <p:nvPr>
            <p:ph type="sldNum" sz="quarter" idx="12"/>
          </p:nvPr>
        </p:nvSpPr>
        <p:spPr/>
        <p:txBody>
          <a:bodyPr/>
          <a:lstStyle/>
          <a:p>
            <a:fld id="{6113E31D-E2AB-40D1-8B51-AFA5AFEF393A}" type="slidenum">
              <a:rPr lang="en-US" smtClean="0"/>
              <a:pPr/>
              <a:t>25</a:t>
            </a:fld>
            <a:endParaRPr lang="en-US" dirty="0"/>
          </a:p>
        </p:txBody>
      </p:sp>
    </p:spTree>
    <p:extLst>
      <p:ext uri="{BB962C8B-B14F-4D97-AF65-F5344CB8AC3E}">
        <p14:creationId xmlns:p14="http://schemas.microsoft.com/office/powerpoint/2010/main" val="1896706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395A1-60C2-4663-8B98-709747DE6D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06F182D-A853-4EF6-B0F4-E2F6EE5C3ED0}"/>
              </a:ext>
            </a:extLst>
          </p:cNvPr>
          <p:cNvSpPr>
            <a:spLocks noGrp="1"/>
          </p:cNvSpPr>
          <p:nvPr>
            <p:ph idx="1"/>
          </p:nvPr>
        </p:nvSpPr>
        <p:spPr/>
        <p:txBody>
          <a:bodyPr/>
          <a:lstStyle/>
          <a:p>
            <a:r>
              <a:rPr lang="en-US" b="1" dirty="0"/>
              <a:t>Step 5:</a:t>
            </a:r>
            <a:r>
              <a:rPr lang="en-US" dirty="0"/>
              <a:t> </a:t>
            </a:r>
            <a:r>
              <a:rPr lang="en-US" i="1" dirty="0"/>
              <a:t>Repeat Steps 3 and 4</a:t>
            </a:r>
          </a:p>
          <a:p>
            <a:pPr lvl="1"/>
            <a:r>
              <a:rPr lang="en-US" dirty="0"/>
              <a:t>The assignment and updating steps are repeated until the centroids no longer move significantly, or a set number of iterations is reached.</a:t>
            </a:r>
          </a:p>
          <a:p>
            <a:r>
              <a:rPr lang="en-US" b="1" dirty="0"/>
              <a:t>Final Output</a:t>
            </a:r>
            <a:r>
              <a:rPr lang="en-US" dirty="0"/>
              <a:t>: The algorithm returns the clusters, with each data point assigned to a particular cluster and each cluster defined by its final centroid.</a:t>
            </a:r>
          </a:p>
          <a:p>
            <a:endParaRPr lang="en-US" dirty="0"/>
          </a:p>
        </p:txBody>
      </p:sp>
      <p:sp>
        <p:nvSpPr>
          <p:cNvPr id="4" name="Date Placeholder 3">
            <a:extLst>
              <a:ext uri="{FF2B5EF4-FFF2-40B4-BE49-F238E27FC236}">
                <a16:creationId xmlns:a16="http://schemas.microsoft.com/office/drawing/2014/main" id="{12C643FC-4F32-4F38-B3E9-8050D7050120}"/>
              </a:ext>
            </a:extLst>
          </p:cNvPr>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a:extLst>
              <a:ext uri="{FF2B5EF4-FFF2-40B4-BE49-F238E27FC236}">
                <a16:creationId xmlns:a16="http://schemas.microsoft.com/office/drawing/2014/main" id="{89D5F770-011D-4B78-B8B5-BB9C9910CD6D}"/>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7A3132BB-2472-4865-8E79-816B2EA1404D}"/>
              </a:ext>
            </a:extLst>
          </p:cNvPr>
          <p:cNvSpPr>
            <a:spLocks noGrp="1"/>
          </p:cNvSpPr>
          <p:nvPr>
            <p:ph type="sldNum" sz="quarter" idx="12"/>
          </p:nvPr>
        </p:nvSpPr>
        <p:spPr/>
        <p:txBody>
          <a:bodyPr/>
          <a:lstStyle/>
          <a:p>
            <a:fld id="{6113E31D-E2AB-40D1-8B51-AFA5AFEF393A}" type="slidenum">
              <a:rPr lang="en-US" smtClean="0"/>
              <a:pPr/>
              <a:t>26</a:t>
            </a:fld>
            <a:endParaRPr lang="en-US" dirty="0"/>
          </a:p>
        </p:txBody>
      </p:sp>
    </p:spTree>
    <p:extLst>
      <p:ext uri="{BB962C8B-B14F-4D97-AF65-F5344CB8AC3E}">
        <p14:creationId xmlns:p14="http://schemas.microsoft.com/office/powerpoint/2010/main" val="2244116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95134-DFEB-4995-9586-1B85188901CB}"/>
              </a:ext>
            </a:extLst>
          </p:cNvPr>
          <p:cNvSpPr>
            <a:spLocks noGrp="1"/>
          </p:cNvSpPr>
          <p:nvPr>
            <p:ph type="title"/>
          </p:nvPr>
        </p:nvSpPr>
        <p:spPr/>
        <p:txBody>
          <a:bodyPr/>
          <a:lstStyle/>
          <a:p>
            <a:r>
              <a:rPr lang="en-US" dirty="0"/>
              <a:t>Core Concepts in K-Means Clustering</a:t>
            </a:r>
          </a:p>
        </p:txBody>
      </p:sp>
      <p:sp>
        <p:nvSpPr>
          <p:cNvPr id="3" name="Content Placeholder 2">
            <a:extLst>
              <a:ext uri="{FF2B5EF4-FFF2-40B4-BE49-F238E27FC236}">
                <a16:creationId xmlns:a16="http://schemas.microsoft.com/office/drawing/2014/main" id="{A13BF059-ED59-4E76-9F3F-05037B6AAE13}"/>
              </a:ext>
            </a:extLst>
          </p:cNvPr>
          <p:cNvSpPr>
            <a:spLocks noGrp="1"/>
          </p:cNvSpPr>
          <p:nvPr>
            <p:ph idx="1"/>
          </p:nvPr>
        </p:nvSpPr>
        <p:spPr/>
        <p:txBody>
          <a:bodyPr>
            <a:normAutofit fontScale="92500" lnSpcReduction="10000"/>
          </a:bodyPr>
          <a:lstStyle/>
          <a:p>
            <a:r>
              <a:rPr lang="en-US" b="1" dirty="0"/>
              <a:t>Centroids</a:t>
            </a:r>
            <a:r>
              <a:rPr lang="en-US" dirty="0"/>
              <a:t>: </a:t>
            </a:r>
          </a:p>
          <a:p>
            <a:r>
              <a:rPr lang="en-US" dirty="0"/>
              <a:t>Each cluster has a centroid, representing the "</a:t>
            </a:r>
            <a:r>
              <a:rPr lang="en-US" dirty="0">
                <a:solidFill>
                  <a:srgbClr val="FF0000"/>
                </a:solidFill>
              </a:rPr>
              <a:t>center</a:t>
            </a:r>
            <a:r>
              <a:rPr lang="en-US" dirty="0"/>
              <a:t>" of that cluster. </a:t>
            </a:r>
            <a:r>
              <a:rPr lang="en-US" i="1" dirty="0"/>
              <a:t>A centroid is the average position of all data points within a cluster.</a:t>
            </a:r>
          </a:p>
          <a:p>
            <a:r>
              <a:rPr lang="en-US" b="1" dirty="0"/>
              <a:t>Inertia</a:t>
            </a:r>
            <a:r>
              <a:rPr lang="en-US" dirty="0"/>
              <a:t> (</a:t>
            </a:r>
            <a:r>
              <a:rPr lang="en-US" b="1" dirty="0"/>
              <a:t>Within-Cluster Sum of Squares</a:t>
            </a:r>
            <a:r>
              <a:rPr lang="en-US" dirty="0"/>
              <a:t>): </a:t>
            </a:r>
          </a:p>
          <a:p>
            <a:r>
              <a:rPr lang="en-US" dirty="0"/>
              <a:t>Inertia measures how close data points are to their respective centroids. The goal is to minimize inertia, so the data points in each cluster are as close to their centroid as possible.</a:t>
            </a:r>
          </a:p>
          <a:p>
            <a:r>
              <a:rPr lang="en-US" b="1" dirty="0"/>
              <a:t>Convergence</a:t>
            </a:r>
            <a:r>
              <a:rPr lang="en-US" dirty="0"/>
              <a:t>: </a:t>
            </a:r>
          </a:p>
          <a:p>
            <a:r>
              <a:rPr lang="en-US" dirty="0"/>
              <a:t>The algorithm converges (stops) when the centroids no longer change significantly, meaning the clusters are stable.</a:t>
            </a:r>
          </a:p>
        </p:txBody>
      </p:sp>
      <p:sp>
        <p:nvSpPr>
          <p:cNvPr id="4" name="Date Placeholder 3">
            <a:extLst>
              <a:ext uri="{FF2B5EF4-FFF2-40B4-BE49-F238E27FC236}">
                <a16:creationId xmlns:a16="http://schemas.microsoft.com/office/drawing/2014/main" id="{2A41CBBE-20A4-43FD-AD24-6CFE5CA9BAEB}"/>
              </a:ext>
            </a:extLst>
          </p:cNvPr>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a:extLst>
              <a:ext uri="{FF2B5EF4-FFF2-40B4-BE49-F238E27FC236}">
                <a16:creationId xmlns:a16="http://schemas.microsoft.com/office/drawing/2014/main" id="{89768502-FF3F-4A3A-80C1-EBDE3F4ECB9C}"/>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80C1D55B-5B76-4076-A07A-9EDD6766225B}"/>
              </a:ext>
            </a:extLst>
          </p:cNvPr>
          <p:cNvSpPr>
            <a:spLocks noGrp="1"/>
          </p:cNvSpPr>
          <p:nvPr>
            <p:ph type="sldNum" sz="quarter" idx="12"/>
          </p:nvPr>
        </p:nvSpPr>
        <p:spPr/>
        <p:txBody>
          <a:bodyPr/>
          <a:lstStyle/>
          <a:p>
            <a:fld id="{6113E31D-E2AB-40D1-8B51-AFA5AFEF393A}" type="slidenum">
              <a:rPr lang="en-US" smtClean="0"/>
              <a:pPr/>
              <a:t>27</a:t>
            </a:fld>
            <a:endParaRPr lang="en-US" dirty="0"/>
          </a:p>
        </p:txBody>
      </p:sp>
    </p:spTree>
    <p:extLst>
      <p:ext uri="{BB962C8B-B14F-4D97-AF65-F5344CB8AC3E}">
        <p14:creationId xmlns:p14="http://schemas.microsoft.com/office/powerpoint/2010/main" val="16904860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B78E0-3576-431B-A6AD-20914E8A868D}"/>
              </a:ext>
            </a:extLst>
          </p:cNvPr>
          <p:cNvSpPr>
            <a:spLocks noGrp="1"/>
          </p:cNvSpPr>
          <p:nvPr>
            <p:ph type="title"/>
          </p:nvPr>
        </p:nvSpPr>
        <p:spPr/>
        <p:txBody>
          <a:bodyPr/>
          <a:lstStyle/>
          <a:p>
            <a:r>
              <a:rPr lang="en-US" dirty="0"/>
              <a:t>Determining Optimal Number of Clusters (K)</a:t>
            </a:r>
          </a:p>
        </p:txBody>
      </p:sp>
      <p:sp>
        <p:nvSpPr>
          <p:cNvPr id="3" name="Content Placeholder 2">
            <a:extLst>
              <a:ext uri="{FF2B5EF4-FFF2-40B4-BE49-F238E27FC236}">
                <a16:creationId xmlns:a16="http://schemas.microsoft.com/office/drawing/2014/main" id="{E909DD30-7F31-4C30-97A6-7C91A18F633D}"/>
              </a:ext>
            </a:extLst>
          </p:cNvPr>
          <p:cNvSpPr>
            <a:spLocks noGrp="1"/>
          </p:cNvSpPr>
          <p:nvPr>
            <p:ph idx="1"/>
          </p:nvPr>
        </p:nvSpPr>
        <p:spPr/>
        <p:txBody>
          <a:bodyPr/>
          <a:lstStyle/>
          <a:p>
            <a:r>
              <a:rPr lang="en-US" b="1" dirty="0"/>
              <a:t>Elbow Method:</a:t>
            </a:r>
            <a:r>
              <a:rPr lang="en-US" dirty="0"/>
              <a:t> </a:t>
            </a:r>
          </a:p>
          <a:p>
            <a:r>
              <a:rPr lang="en-US" dirty="0"/>
              <a:t>This method involves running K-means clustering with different values of K and plotting the inertia. </a:t>
            </a:r>
            <a:r>
              <a:rPr lang="en-US" i="1" dirty="0"/>
              <a:t>The "</a:t>
            </a:r>
            <a:r>
              <a:rPr lang="en-US" i="1" dirty="0">
                <a:solidFill>
                  <a:srgbClr val="FF0000"/>
                </a:solidFill>
              </a:rPr>
              <a:t>elbow point</a:t>
            </a:r>
            <a:r>
              <a:rPr lang="en-US" i="1" dirty="0"/>
              <a:t>" in the plot (where the </a:t>
            </a:r>
            <a:r>
              <a:rPr lang="en-US" i="1" dirty="0">
                <a:solidFill>
                  <a:srgbClr val="FF0000"/>
                </a:solidFill>
              </a:rPr>
              <a:t>inertia decreases sharply and then levels off</a:t>
            </a:r>
            <a:r>
              <a:rPr lang="en-US" i="1" dirty="0"/>
              <a:t>) suggests an </a:t>
            </a:r>
            <a:r>
              <a:rPr lang="en-US" i="1" dirty="0">
                <a:solidFill>
                  <a:srgbClr val="FF0000"/>
                </a:solidFill>
              </a:rPr>
              <a:t>optimal K</a:t>
            </a:r>
            <a:r>
              <a:rPr lang="en-US" i="1" dirty="0"/>
              <a:t>.</a:t>
            </a:r>
          </a:p>
          <a:p>
            <a:r>
              <a:rPr lang="en-US" b="1" dirty="0"/>
              <a:t>Silhouette Score</a:t>
            </a:r>
            <a:r>
              <a:rPr lang="en-US" dirty="0"/>
              <a:t>: </a:t>
            </a:r>
          </a:p>
          <a:p>
            <a:r>
              <a:rPr lang="en-US" dirty="0"/>
              <a:t>The silhouette score measures how similar each data point is to its own cluster compared to other clusters. </a:t>
            </a:r>
            <a:r>
              <a:rPr lang="en-US" i="1" dirty="0">
                <a:solidFill>
                  <a:srgbClr val="00B050"/>
                </a:solidFill>
              </a:rPr>
              <a:t>A higher score indicates a better-defined clustering structure.</a:t>
            </a:r>
          </a:p>
        </p:txBody>
      </p:sp>
      <p:sp>
        <p:nvSpPr>
          <p:cNvPr id="4" name="Date Placeholder 3">
            <a:extLst>
              <a:ext uri="{FF2B5EF4-FFF2-40B4-BE49-F238E27FC236}">
                <a16:creationId xmlns:a16="http://schemas.microsoft.com/office/drawing/2014/main" id="{279AE4EC-9044-4EF0-8E22-F821B95EB29C}"/>
              </a:ext>
            </a:extLst>
          </p:cNvPr>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a:extLst>
              <a:ext uri="{FF2B5EF4-FFF2-40B4-BE49-F238E27FC236}">
                <a16:creationId xmlns:a16="http://schemas.microsoft.com/office/drawing/2014/main" id="{BAB5A843-B447-478D-B530-D21E3E237F72}"/>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79E7CA1B-1469-4004-8E36-5CF26BAD449A}"/>
              </a:ext>
            </a:extLst>
          </p:cNvPr>
          <p:cNvSpPr>
            <a:spLocks noGrp="1"/>
          </p:cNvSpPr>
          <p:nvPr>
            <p:ph type="sldNum" sz="quarter" idx="12"/>
          </p:nvPr>
        </p:nvSpPr>
        <p:spPr/>
        <p:txBody>
          <a:bodyPr/>
          <a:lstStyle/>
          <a:p>
            <a:fld id="{6113E31D-E2AB-40D1-8B51-AFA5AFEF393A}" type="slidenum">
              <a:rPr lang="en-US" smtClean="0"/>
              <a:pPr/>
              <a:t>28</a:t>
            </a:fld>
            <a:endParaRPr lang="en-US" dirty="0"/>
          </a:p>
        </p:txBody>
      </p:sp>
    </p:spTree>
    <p:extLst>
      <p:ext uri="{BB962C8B-B14F-4D97-AF65-F5344CB8AC3E}">
        <p14:creationId xmlns:p14="http://schemas.microsoft.com/office/powerpoint/2010/main" val="13439317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68A0A-8981-40D4-932A-CF99F63F8E3D}"/>
              </a:ext>
            </a:extLst>
          </p:cNvPr>
          <p:cNvSpPr>
            <a:spLocks noGrp="1"/>
          </p:cNvSpPr>
          <p:nvPr>
            <p:ph type="title"/>
          </p:nvPr>
        </p:nvSpPr>
        <p:spPr/>
        <p:txBody>
          <a:bodyPr/>
          <a:lstStyle/>
          <a:p>
            <a:r>
              <a:rPr lang="en-US" dirty="0"/>
              <a:t>Applications of K-Means Clustering</a:t>
            </a:r>
          </a:p>
        </p:txBody>
      </p:sp>
      <p:sp>
        <p:nvSpPr>
          <p:cNvPr id="3" name="Content Placeholder 2">
            <a:extLst>
              <a:ext uri="{FF2B5EF4-FFF2-40B4-BE49-F238E27FC236}">
                <a16:creationId xmlns:a16="http://schemas.microsoft.com/office/drawing/2014/main" id="{923F4E24-6B0A-429B-B24D-D9B0F7A97952}"/>
              </a:ext>
            </a:extLst>
          </p:cNvPr>
          <p:cNvSpPr>
            <a:spLocks noGrp="1"/>
          </p:cNvSpPr>
          <p:nvPr>
            <p:ph idx="1"/>
          </p:nvPr>
        </p:nvSpPr>
        <p:spPr/>
        <p:txBody>
          <a:bodyPr>
            <a:normAutofit fontScale="85000" lnSpcReduction="20000"/>
          </a:bodyPr>
          <a:lstStyle/>
          <a:p>
            <a:r>
              <a:rPr lang="en-US" b="1" dirty="0"/>
              <a:t>Customer Segmentation:</a:t>
            </a:r>
            <a:r>
              <a:rPr lang="en-US" dirty="0"/>
              <a:t> </a:t>
            </a:r>
          </a:p>
          <a:p>
            <a:r>
              <a:rPr lang="en-US" dirty="0"/>
              <a:t>segment customers based on purchasing behavior, demographics, or other attributes to tailor their strategies.</a:t>
            </a:r>
          </a:p>
          <a:p>
            <a:r>
              <a:rPr lang="en-US" b="1" dirty="0"/>
              <a:t>Image Compression</a:t>
            </a:r>
            <a:r>
              <a:rPr lang="en-US" dirty="0"/>
              <a:t>: </a:t>
            </a:r>
          </a:p>
          <a:p>
            <a:r>
              <a:rPr lang="en-US" dirty="0"/>
              <a:t>By clustering pixels in an image, K-means can reduce the number of colors used, thereby compressing the image size.</a:t>
            </a:r>
          </a:p>
          <a:p>
            <a:r>
              <a:rPr lang="en-US" b="1" dirty="0"/>
              <a:t>Anomaly Detection</a:t>
            </a:r>
            <a:r>
              <a:rPr lang="en-US" dirty="0"/>
              <a:t>: </a:t>
            </a:r>
          </a:p>
          <a:p>
            <a:r>
              <a:rPr lang="en-US" dirty="0"/>
              <a:t>In fraud detection, normal and abnormal behaviors can be clustered. Points that don’t belong to any cluster are flagged as anomalies.</a:t>
            </a:r>
          </a:p>
          <a:p>
            <a:r>
              <a:rPr lang="en-US" b="1" dirty="0"/>
              <a:t>Document Classification</a:t>
            </a:r>
            <a:r>
              <a:rPr lang="en-US" dirty="0"/>
              <a:t>: </a:t>
            </a:r>
          </a:p>
          <a:p>
            <a:r>
              <a:rPr lang="en-US" dirty="0"/>
              <a:t>K-means can be used to cluster similar documents or articles based on word frequency or content, even without predefined categories.</a:t>
            </a:r>
          </a:p>
        </p:txBody>
      </p:sp>
      <p:sp>
        <p:nvSpPr>
          <p:cNvPr id="4" name="Date Placeholder 3">
            <a:extLst>
              <a:ext uri="{FF2B5EF4-FFF2-40B4-BE49-F238E27FC236}">
                <a16:creationId xmlns:a16="http://schemas.microsoft.com/office/drawing/2014/main" id="{6B684D8A-6B27-45C0-B63E-FAFD26AEFB3B}"/>
              </a:ext>
            </a:extLst>
          </p:cNvPr>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a:extLst>
              <a:ext uri="{FF2B5EF4-FFF2-40B4-BE49-F238E27FC236}">
                <a16:creationId xmlns:a16="http://schemas.microsoft.com/office/drawing/2014/main" id="{F0EB653D-C5C6-4A40-A126-1C33243B2A7C}"/>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EA7F9E41-93D6-4987-8349-8E93D18B9DA7}"/>
              </a:ext>
            </a:extLst>
          </p:cNvPr>
          <p:cNvSpPr>
            <a:spLocks noGrp="1"/>
          </p:cNvSpPr>
          <p:nvPr>
            <p:ph type="sldNum" sz="quarter" idx="12"/>
          </p:nvPr>
        </p:nvSpPr>
        <p:spPr/>
        <p:txBody>
          <a:bodyPr/>
          <a:lstStyle/>
          <a:p>
            <a:fld id="{6113E31D-E2AB-40D1-8B51-AFA5AFEF393A}" type="slidenum">
              <a:rPr lang="en-US" smtClean="0"/>
              <a:pPr/>
              <a:t>29</a:t>
            </a:fld>
            <a:endParaRPr lang="en-US" dirty="0"/>
          </a:p>
        </p:txBody>
      </p:sp>
    </p:spTree>
    <p:extLst>
      <p:ext uri="{BB962C8B-B14F-4D97-AF65-F5344CB8AC3E}">
        <p14:creationId xmlns:p14="http://schemas.microsoft.com/office/powerpoint/2010/main" val="322588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940F0-6B06-41C1-AE43-A09A7E6BFB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5E3BA33-1078-457F-8790-C6A7EEA7A128}"/>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B154D09F-D8E3-4705-B459-1E89A1A23F52}"/>
              </a:ext>
            </a:extLst>
          </p:cNvPr>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a:extLst>
              <a:ext uri="{FF2B5EF4-FFF2-40B4-BE49-F238E27FC236}">
                <a16:creationId xmlns:a16="http://schemas.microsoft.com/office/drawing/2014/main" id="{C6889428-BA62-4FB5-9CAB-52F5D271C06A}"/>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047128DF-212D-4CF4-88DC-6FB59D672A58}"/>
              </a:ext>
            </a:extLst>
          </p:cNvPr>
          <p:cNvSpPr>
            <a:spLocks noGrp="1"/>
          </p:cNvSpPr>
          <p:nvPr>
            <p:ph type="sldNum" sz="quarter" idx="12"/>
          </p:nvPr>
        </p:nvSpPr>
        <p:spPr/>
        <p:txBody>
          <a:bodyPr/>
          <a:lstStyle/>
          <a:p>
            <a:fld id="{6113E31D-E2AB-40D1-8B51-AFA5AFEF393A}" type="slidenum">
              <a:rPr lang="en-US" smtClean="0"/>
              <a:pPr/>
              <a:t>3</a:t>
            </a:fld>
            <a:endParaRPr lang="en-US" dirty="0"/>
          </a:p>
        </p:txBody>
      </p:sp>
      <p:sp>
        <p:nvSpPr>
          <p:cNvPr id="16" name="Oval 15">
            <a:extLst>
              <a:ext uri="{FF2B5EF4-FFF2-40B4-BE49-F238E27FC236}">
                <a16:creationId xmlns:a16="http://schemas.microsoft.com/office/drawing/2014/main" id="{1FCF09F0-D1E5-44F9-B791-F0AEA4C0135C}"/>
              </a:ext>
            </a:extLst>
          </p:cNvPr>
          <p:cNvSpPr/>
          <p:nvPr/>
        </p:nvSpPr>
        <p:spPr>
          <a:xfrm>
            <a:off x="5672910" y="3376246"/>
            <a:ext cx="882635" cy="801858"/>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275" tIns="34138" rIns="68275" bIns="34138" numCol="1" spcCol="0" rtlCol="0" fromWordArt="0" anchor="ctr" anchorCtr="0" forceAA="0" compatLnSpc="1">
            <a:prstTxWarp prst="textNoShape">
              <a:avLst/>
            </a:prstTxWarp>
            <a:noAutofit/>
          </a:bodyPr>
          <a:lstStyle/>
          <a:p>
            <a:pPr algn="ctr"/>
            <a:r>
              <a:rPr lang="en-US" sz="6600" dirty="0"/>
              <a:t>?</a:t>
            </a:r>
          </a:p>
        </p:txBody>
      </p:sp>
      <p:sp>
        <p:nvSpPr>
          <p:cNvPr id="17" name="Rectangle 16">
            <a:extLst>
              <a:ext uri="{FF2B5EF4-FFF2-40B4-BE49-F238E27FC236}">
                <a16:creationId xmlns:a16="http://schemas.microsoft.com/office/drawing/2014/main" id="{C5670C45-4F1E-4BCA-B99D-8FA055FB389D}"/>
              </a:ext>
            </a:extLst>
          </p:cNvPr>
          <p:cNvSpPr/>
          <p:nvPr/>
        </p:nvSpPr>
        <p:spPr>
          <a:xfrm>
            <a:off x="731520" y="1887563"/>
            <a:ext cx="4247567" cy="577713"/>
          </a:xfrm>
          <a:prstGeom prst="rect">
            <a:avLst/>
          </a:prstGeom>
          <a:solidFill>
            <a:srgbClr val="1641CC"/>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275" tIns="34138" rIns="68275" bIns="34138" numCol="1" spcCol="0" rtlCol="0" fromWordArt="0" anchor="ctr" anchorCtr="0" forceAA="0" compatLnSpc="1">
            <a:prstTxWarp prst="textNoShape">
              <a:avLst/>
            </a:prstTxWarp>
            <a:noAutofit/>
          </a:bodyPr>
          <a:lstStyle/>
          <a:p>
            <a:pPr algn="just"/>
            <a:r>
              <a:rPr lang="en-US" sz="2200" b="1" dirty="0"/>
              <a:t>whether a customer will purchase a product or not?</a:t>
            </a:r>
          </a:p>
        </p:txBody>
      </p:sp>
      <p:sp>
        <p:nvSpPr>
          <p:cNvPr id="18" name="Rectangle: Rounded Corners 17">
            <a:extLst>
              <a:ext uri="{FF2B5EF4-FFF2-40B4-BE49-F238E27FC236}">
                <a16:creationId xmlns:a16="http://schemas.microsoft.com/office/drawing/2014/main" id="{C18E4755-F5B5-4997-93F9-0AE1B0D60018}"/>
              </a:ext>
            </a:extLst>
          </p:cNvPr>
          <p:cNvSpPr/>
          <p:nvPr/>
        </p:nvSpPr>
        <p:spPr>
          <a:xfrm>
            <a:off x="6619192" y="1834851"/>
            <a:ext cx="4453644" cy="535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275" tIns="34138" rIns="68275" bIns="34138" numCol="1" spcCol="0" rtlCol="0" fromWordArt="0" anchor="ctr" anchorCtr="0" forceAA="0" compatLnSpc="1">
            <a:prstTxWarp prst="textNoShape">
              <a:avLst/>
            </a:prstTxWarp>
            <a:noAutofit/>
          </a:bodyPr>
          <a:lstStyle/>
          <a:p>
            <a:pPr algn="ctr"/>
            <a:r>
              <a:rPr lang="en-US" sz="2200" b="1" i="1" dirty="0"/>
              <a:t> based on their browsing behavior</a:t>
            </a:r>
          </a:p>
        </p:txBody>
      </p:sp>
      <p:sp>
        <p:nvSpPr>
          <p:cNvPr id="19" name="Rectangle 18">
            <a:extLst>
              <a:ext uri="{FF2B5EF4-FFF2-40B4-BE49-F238E27FC236}">
                <a16:creationId xmlns:a16="http://schemas.microsoft.com/office/drawing/2014/main" id="{ADCAD037-F6CB-4EB6-A75A-7109C1C10B0C}"/>
              </a:ext>
            </a:extLst>
          </p:cNvPr>
          <p:cNvSpPr/>
          <p:nvPr/>
        </p:nvSpPr>
        <p:spPr>
          <a:xfrm>
            <a:off x="758528" y="2715243"/>
            <a:ext cx="2731008" cy="577713"/>
          </a:xfrm>
          <a:prstGeom prst="rect">
            <a:avLst/>
          </a:prstGeom>
          <a:solidFill>
            <a:srgbClr val="1641CC"/>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275" tIns="34138" rIns="68275" bIns="34138" numCol="1" spcCol="0" rtlCol="0" fromWordArt="0" anchor="ctr" anchorCtr="0" forceAA="0" compatLnSpc="1">
            <a:prstTxWarp prst="textNoShape">
              <a:avLst/>
            </a:prstTxWarp>
            <a:noAutofit/>
          </a:bodyPr>
          <a:lstStyle/>
          <a:p>
            <a:pPr algn="just"/>
            <a:r>
              <a:rPr lang="en-US" sz="2200" b="1" dirty="0"/>
              <a:t> email is spam or not </a:t>
            </a:r>
          </a:p>
        </p:txBody>
      </p:sp>
      <p:sp>
        <p:nvSpPr>
          <p:cNvPr id="20" name="Rectangle: Rounded Corners 19">
            <a:extLst>
              <a:ext uri="{FF2B5EF4-FFF2-40B4-BE49-F238E27FC236}">
                <a16:creationId xmlns:a16="http://schemas.microsoft.com/office/drawing/2014/main" id="{308CD580-60F6-4349-ABC2-009D0A6C3393}"/>
              </a:ext>
            </a:extLst>
          </p:cNvPr>
          <p:cNvSpPr/>
          <p:nvPr/>
        </p:nvSpPr>
        <p:spPr>
          <a:xfrm>
            <a:off x="6669967" y="2585444"/>
            <a:ext cx="4992152" cy="673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275" tIns="34138" rIns="68275" bIns="34138" numCol="1" spcCol="0" rtlCol="0" fromWordArt="0" anchor="ctr" anchorCtr="0" forceAA="0" compatLnSpc="1">
            <a:prstTxWarp prst="textNoShape">
              <a:avLst/>
            </a:prstTxWarp>
            <a:noAutofit/>
          </a:bodyPr>
          <a:lstStyle/>
          <a:p>
            <a:pPr algn="ctr"/>
            <a:r>
              <a:rPr lang="en-US" sz="2200" b="1" i="1" dirty="0"/>
              <a:t>content, sender information and others</a:t>
            </a:r>
          </a:p>
        </p:txBody>
      </p:sp>
      <p:sp>
        <p:nvSpPr>
          <p:cNvPr id="21" name="Rectangle 20">
            <a:extLst>
              <a:ext uri="{FF2B5EF4-FFF2-40B4-BE49-F238E27FC236}">
                <a16:creationId xmlns:a16="http://schemas.microsoft.com/office/drawing/2014/main" id="{4D934B9E-F65A-4E29-A2D9-73D8DA1AD4FA}"/>
              </a:ext>
            </a:extLst>
          </p:cNvPr>
          <p:cNvSpPr/>
          <p:nvPr/>
        </p:nvSpPr>
        <p:spPr>
          <a:xfrm>
            <a:off x="759657" y="3502855"/>
            <a:ext cx="4740812" cy="618979"/>
          </a:xfrm>
          <a:prstGeom prst="rect">
            <a:avLst/>
          </a:prstGeom>
          <a:solidFill>
            <a:srgbClr val="1641CC"/>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275" tIns="34138" rIns="68275" bIns="34138" numCol="1" spcCol="0" rtlCol="0" fromWordArt="0" anchor="ctr" anchorCtr="0" forceAA="0" compatLnSpc="1">
            <a:prstTxWarp prst="textNoShape">
              <a:avLst/>
            </a:prstTxWarp>
            <a:noAutofit/>
          </a:bodyPr>
          <a:lstStyle/>
          <a:p>
            <a:pPr algn="just"/>
            <a:r>
              <a:rPr lang="en-US" sz="2200" b="1" dirty="0"/>
              <a:t>credit card companies predict whether a transaction is fraudulent</a:t>
            </a:r>
          </a:p>
        </p:txBody>
      </p:sp>
      <p:sp>
        <p:nvSpPr>
          <p:cNvPr id="22" name="Rectangle: Rounded Corners 21">
            <a:extLst>
              <a:ext uri="{FF2B5EF4-FFF2-40B4-BE49-F238E27FC236}">
                <a16:creationId xmlns:a16="http://schemas.microsoft.com/office/drawing/2014/main" id="{F457FB58-4161-4BB3-8D29-06F13DB55627}"/>
              </a:ext>
            </a:extLst>
          </p:cNvPr>
          <p:cNvSpPr/>
          <p:nvPr/>
        </p:nvSpPr>
        <p:spPr>
          <a:xfrm>
            <a:off x="6597879" y="3431126"/>
            <a:ext cx="4940324" cy="6127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275" tIns="34138" rIns="68275" bIns="34138" numCol="1" spcCol="0" rtlCol="0" fromWordArt="0" anchor="ctr" anchorCtr="0" forceAA="0" compatLnSpc="1">
            <a:prstTxWarp prst="textNoShape">
              <a:avLst/>
            </a:prstTxWarp>
            <a:noAutofit/>
          </a:bodyPr>
          <a:lstStyle/>
          <a:p>
            <a:pPr algn="ctr"/>
            <a:r>
              <a:rPr lang="en-US" sz="2200" b="1" i="1" dirty="0"/>
              <a:t>Transaction amount, transaction time</a:t>
            </a:r>
          </a:p>
        </p:txBody>
      </p:sp>
      <p:sp>
        <p:nvSpPr>
          <p:cNvPr id="23" name="Rectangle 22">
            <a:extLst>
              <a:ext uri="{FF2B5EF4-FFF2-40B4-BE49-F238E27FC236}">
                <a16:creationId xmlns:a16="http://schemas.microsoft.com/office/drawing/2014/main" id="{691CFA08-6135-4D0D-9158-144277DA0986}"/>
              </a:ext>
            </a:extLst>
          </p:cNvPr>
          <p:cNvSpPr/>
          <p:nvPr/>
        </p:nvSpPr>
        <p:spPr>
          <a:xfrm>
            <a:off x="773722" y="4445392"/>
            <a:ext cx="4210427" cy="598586"/>
          </a:xfrm>
          <a:prstGeom prst="rect">
            <a:avLst/>
          </a:prstGeom>
          <a:solidFill>
            <a:srgbClr val="1641CC"/>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275" tIns="34138" rIns="68275" bIns="34138" numCol="1" spcCol="0" rtlCol="0" fromWordArt="0" anchor="ctr" anchorCtr="0" forceAA="0" compatLnSpc="1">
            <a:prstTxWarp prst="textNoShape">
              <a:avLst/>
            </a:prstTxWarp>
            <a:noAutofit/>
          </a:bodyPr>
          <a:lstStyle/>
          <a:p>
            <a:pPr algn="just"/>
            <a:r>
              <a:rPr lang="en-US" sz="2200" b="1" dirty="0"/>
              <a:t>model decisions like 'approve' or 'reject' using data</a:t>
            </a:r>
          </a:p>
        </p:txBody>
      </p:sp>
      <p:sp>
        <p:nvSpPr>
          <p:cNvPr id="24" name="Rectangle: Rounded Corners 23">
            <a:extLst>
              <a:ext uri="{FF2B5EF4-FFF2-40B4-BE49-F238E27FC236}">
                <a16:creationId xmlns:a16="http://schemas.microsoft.com/office/drawing/2014/main" id="{3A1D956F-D8A9-4091-9998-1BB5A2D41C69}"/>
              </a:ext>
            </a:extLst>
          </p:cNvPr>
          <p:cNvSpPr/>
          <p:nvPr/>
        </p:nvSpPr>
        <p:spPr>
          <a:xfrm>
            <a:off x="6630827" y="4357845"/>
            <a:ext cx="2878933" cy="677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275" tIns="34138" rIns="68275" bIns="34138" numCol="1" spcCol="0" rtlCol="0" fromWordArt="0" anchor="ctr" anchorCtr="0" forceAA="0" compatLnSpc="1">
            <a:prstTxWarp prst="textNoShape">
              <a:avLst/>
            </a:prstTxWarp>
            <a:noAutofit/>
          </a:bodyPr>
          <a:lstStyle/>
          <a:p>
            <a:pPr algn="ctr"/>
            <a:r>
              <a:rPr lang="en-US" sz="2200" b="1" i="1" dirty="0"/>
              <a:t>Accept or reject loan</a:t>
            </a:r>
          </a:p>
        </p:txBody>
      </p:sp>
      <p:sp>
        <p:nvSpPr>
          <p:cNvPr id="35" name="Rectangle 34">
            <a:extLst>
              <a:ext uri="{FF2B5EF4-FFF2-40B4-BE49-F238E27FC236}">
                <a16:creationId xmlns:a16="http://schemas.microsoft.com/office/drawing/2014/main" id="{D8BDE5B1-010E-4983-B5A2-AF8C85E566F4}"/>
              </a:ext>
            </a:extLst>
          </p:cNvPr>
          <p:cNvSpPr/>
          <p:nvPr/>
        </p:nvSpPr>
        <p:spPr>
          <a:xfrm>
            <a:off x="759656" y="5162843"/>
            <a:ext cx="5627076" cy="956603"/>
          </a:xfrm>
          <a:prstGeom prst="rect">
            <a:avLst/>
          </a:prstGeom>
          <a:solidFill>
            <a:srgbClr val="1641CC"/>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275" tIns="34138" rIns="68275" bIns="34138" numCol="1" spcCol="0" rtlCol="0" fromWordArt="0" anchor="ctr" anchorCtr="0" forceAA="0" compatLnSpc="1">
            <a:prstTxWarp prst="textNoShape">
              <a:avLst/>
            </a:prstTxWarp>
            <a:noAutofit/>
          </a:bodyPr>
          <a:lstStyle/>
          <a:p>
            <a:pPr algn="just"/>
            <a:r>
              <a:rPr lang="en-US" sz="2200" b="1" dirty="0"/>
              <a:t>self-driving car deciding whether to brake or not based on the likelihood of a collision</a:t>
            </a:r>
          </a:p>
        </p:txBody>
      </p:sp>
      <p:sp>
        <p:nvSpPr>
          <p:cNvPr id="37" name="Rectangle: Rounded Corners 36">
            <a:extLst>
              <a:ext uri="{FF2B5EF4-FFF2-40B4-BE49-F238E27FC236}">
                <a16:creationId xmlns:a16="http://schemas.microsoft.com/office/drawing/2014/main" id="{CFC5C36A-3B55-44DC-A026-C6CFB4CAE098}"/>
              </a:ext>
            </a:extLst>
          </p:cNvPr>
          <p:cNvSpPr/>
          <p:nvPr/>
        </p:nvSpPr>
        <p:spPr>
          <a:xfrm>
            <a:off x="6656617" y="5227697"/>
            <a:ext cx="4892958" cy="677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275" tIns="34138" rIns="68275" bIns="34138" numCol="1" spcCol="0" rtlCol="0" fromWordArt="0" anchor="ctr" anchorCtr="0" forceAA="0" compatLnSpc="1">
            <a:prstTxWarp prst="textNoShape">
              <a:avLst/>
            </a:prstTxWarp>
            <a:noAutofit/>
          </a:bodyPr>
          <a:lstStyle/>
          <a:p>
            <a:pPr algn="ctr"/>
            <a:r>
              <a:rPr lang="en-US" sz="2200" b="1" i="1" dirty="0"/>
              <a:t>Role of probabilities in decision making</a:t>
            </a:r>
          </a:p>
        </p:txBody>
      </p:sp>
      <p:sp>
        <p:nvSpPr>
          <p:cNvPr id="7" name="Oval 6">
            <a:extLst>
              <a:ext uri="{FF2B5EF4-FFF2-40B4-BE49-F238E27FC236}">
                <a16:creationId xmlns:a16="http://schemas.microsoft.com/office/drawing/2014/main" id="{D5B73FF2-09D1-455F-AA15-DC8FF9286AD4}"/>
              </a:ext>
            </a:extLst>
          </p:cNvPr>
          <p:cNvSpPr/>
          <p:nvPr/>
        </p:nvSpPr>
        <p:spPr>
          <a:xfrm>
            <a:off x="3756074" y="1617785"/>
            <a:ext cx="4656406" cy="399522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i="1" dirty="0">
                <a:solidFill>
                  <a:schemeClr val="bg2">
                    <a:lumMod val="50000"/>
                  </a:schemeClr>
                </a:solidFill>
              </a:rPr>
              <a:t>Logistic Regression comes into action</a:t>
            </a:r>
          </a:p>
        </p:txBody>
      </p:sp>
    </p:spTree>
    <p:extLst>
      <p:ext uri="{BB962C8B-B14F-4D97-AF65-F5344CB8AC3E}">
        <p14:creationId xmlns:p14="http://schemas.microsoft.com/office/powerpoint/2010/main" val="414209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down)">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down)">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fill="hold"/>
                                        <p:tgtEl>
                                          <p:spTgt spid="21"/>
                                        </p:tgtEl>
                                        <p:attrNameLst>
                                          <p:attrName>ppt_x</p:attrName>
                                        </p:attrNameLst>
                                      </p:cBhvr>
                                      <p:tavLst>
                                        <p:tav tm="0">
                                          <p:val>
                                            <p:strVal val="#ppt_x"/>
                                          </p:val>
                                        </p:tav>
                                        <p:tav tm="100000">
                                          <p:val>
                                            <p:strVal val="#ppt_x"/>
                                          </p:val>
                                        </p:tav>
                                      </p:tavLst>
                                    </p:anim>
                                    <p:anim calcmode="lin" valueType="num">
                                      <p:cBhvr additive="base">
                                        <p:cTn id="35"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wipe(down)">
                                      <p:cBhvr>
                                        <p:cTn id="40" dur="500"/>
                                        <p:tgtEl>
                                          <p:spTgt spid="22"/>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anim calcmode="lin" valueType="num">
                                      <p:cBhvr additive="base">
                                        <p:cTn id="45" dur="500" fill="hold"/>
                                        <p:tgtEl>
                                          <p:spTgt spid="23"/>
                                        </p:tgtEl>
                                        <p:attrNameLst>
                                          <p:attrName>ppt_x</p:attrName>
                                        </p:attrNameLst>
                                      </p:cBhvr>
                                      <p:tavLst>
                                        <p:tav tm="0">
                                          <p:val>
                                            <p:strVal val="#ppt_x"/>
                                          </p:val>
                                        </p:tav>
                                        <p:tav tm="100000">
                                          <p:val>
                                            <p:strVal val="#ppt_x"/>
                                          </p:val>
                                        </p:tav>
                                      </p:tavLst>
                                    </p:anim>
                                    <p:anim calcmode="lin" valueType="num">
                                      <p:cBhvr additive="base">
                                        <p:cTn id="4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down)">
                                      <p:cBhvr>
                                        <p:cTn id="51" dur="500"/>
                                        <p:tgtEl>
                                          <p:spTgt spid="24"/>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35"/>
                                        </p:tgtEl>
                                        <p:attrNameLst>
                                          <p:attrName>style.visibility</p:attrName>
                                        </p:attrNameLst>
                                      </p:cBhvr>
                                      <p:to>
                                        <p:strVal val="visible"/>
                                      </p:to>
                                    </p:set>
                                    <p:anim calcmode="lin" valueType="num">
                                      <p:cBhvr additive="base">
                                        <p:cTn id="56" dur="500" fill="hold"/>
                                        <p:tgtEl>
                                          <p:spTgt spid="35"/>
                                        </p:tgtEl>
                                        <p:attrNameLst>
                                          <p:attrName>ppt_x</p:attrName>
                                        </p:attrNameLst>
                                      </p:cBhvr>
                                      <p:tavLst>
                                        <p:tav tm="0">
                                          <p:val>
                                            <p:strVal val="#ppt_x"/>
                                          </p:val>
                                        </p:tav>
                                        <p:tav tm="100000">
                                          <p:val>
                                            <p:strVal val="#ppt_x"/>
                                          </p:val>
                                        </p:tav>
                                      </p:tavLst>
                                    </p:anim>
                                    <p:anim calcmode="lin" valueType="num">
                                      <p:cBhvr additive="base">
                                        <p:cTn id="57"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wipe(down)">
                                      <p:cBhvr>
                                        <p:cTn id="62" dur="500"/>
                                        <p:tgtEl>
                                          <p:spTgt spid="37"/>
                                        </p:tgtEl>
                                      </p:cBhvr>
                                    </p:animEffect>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grpId="0" nodeType="click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circle(in)">
                                      <p:cBhvr>
                                        <p:cTn id="6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P spid="35" grpId="0" animBg="1"/>
      <p:bldP spid="37" grpId="0" animBg="1"/>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AD18-BB2E-4851-B780-65FBE645E1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AC5DA0-E75F-4CE2-99D3-7E521B31DDE4}"/>
              </a:ext>
            </a:extLst>
          </p:cNvPr>
          <p:cNvSpPr>
            <a:spLocks noGrp="1"/>
          </p:cNvSpPr>
          <p:nvPr>
            <p:ph idx="1"/>
          </p:nvPr>
        </p:nvSpPr>
        <p:spPr/>
        <p:txBody>
          <a:bodyPr>
            <a:noAutofit/>
          </a:bodyPr>
          <a:lstStyle/>
          <a:p>
            <a:r>
              <a:rPr lang="en-US" sz="3000" b="1" dirty="0"/>
              <a:t>Advantages:</a:t>
            </a:r>
          </a:p>
          <a:p>
            <a:r>
              <a:rPr lang="en-US" sz="3000" b="1" dirty="0"/>
              <a:t>Simple and Easy to Implement: </a:t>
            </a:r>
          </a:p>
          <a:p>
            <a:pPr lvl="1"/>
            <a:r>
              <a:rPr lang="en-US" sz="2600" dirty="0"/>
              <a:t>K-means is straightforward and computationally efficient, especially with large datasets.</a:t>
            </a:r>
          </a:p>
          <a:p>
            <a:r>
              <a:rPr lang="en-US" sz="3000" b="1" dirty="0"/>
              <a:t>Fast and Scalable:</a:t>
            </a:r>
            <a:r>
              <a:rPr lang="en-US" sz="3000" dirty="0"/>
              <a:t> </a:t>
            </a:r>
          </a:p>
          <a:p>
            <a:pPr lvl="1"/>
            <a:r>
              <a:rPr lang="en-US" sz="2600" dirty="0"/>
              <a:t>It can handle large amounts of data by partitioning it into manageable clusters.</a:t>
            </a:r>
          </a:p>
          <a:p>
            <a:r>
              <a:rPr lang="en-US" sz="3000" b="1" dirty="0"/>
              <a:t>Disadvantages:</a:t>
            </a:r>
          </a:p>
          <a:p>
            <a:r>
              <a:rPr lang="en-US" sz="3000" b="1" dirty="0"/>
              <a:t>Choosing K Can Be Challenging:</a:t>
            </a:r>
            <a:r>
              <a:rPr lang="en-US" sz="3000" dirty="0"/>
              <a:t> </a:t>
            </a:r>
          </a:p>
          <a:p>
            <a:pPr lvl="1"/>
            <a:r>
              <a:rPr lang="en-US" sz="2600" dirty="0"/>
              <a:t>It requires setting the number of clusters in advance, which might not be obvious without domain knowledge.</a:t>
            </a:r>
          </a:p>
          <a:p>
            <a:endParaRPr lang="en-US" sz="3000" dirty="0"/>
          </a:p>
        </p:txBody>
      </p:sp>
      <p:sp>
        <p:nvSpPr>
          <p:cNvPr id="4" name="Date Placeholder 3">
            <a:extLst>
              <a:ext uri="{FF2B5EF4-FFF2-40B4-BE49-F238E27FC236}">
                <a16:creationId xmlns:a16="http://schemas.microsoft.com/office/drawing/2014/main" id="{DF49B9BF-796C-40D7-BC64-854AF804CC8E}"/>
              </a:ext>
            </a:extLst>
          </p:cNvPr>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a:extLst>
              <a:ext uri="{FF2B5EF4-FFF2-40B4-BE49-F238E27FC236}">
                <a16:creationId xmlns:a16="http://schemas.microsoft.com/office/drawing/2014/main" id="{FEF744D3-B367-4293-9905-4D9BF4545028}"/>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4C977182-C753-4B88-8EE2-0704019342F5}"/>
              </a:ext>
            </a:extLst>
          </p:cNvPr>
          <p:cNvSpPr>
            <a:spLocks noGrp="1"/>
          </p:cNvSpPr>
          <p:nvPr>
            <p:ph type="sldNum" sz="quarter" idx="12"/>
          </p:nvPr>
        </p:nvSpPr>
        <p:spPr/>
        <p:txBody>
          <a:bodyPr/>
          <a:lstStyle/>
          <a:p>
            <a:fld id="{6113E31D-E2AB-40D1-8B51-AFA5AFEF393A}" type="slidenum">
              <a:rPr lang="en-US" smtClean="0"/>
              <a:pPr/>
              <a:t>30</a:t>
            </a:fld>
            <a:endParaRPr lang="en-US" dirty="0"/>
          </a:p>
        </p:txBody>
      </p:sp>
    </p:spTree>
    <p:extLst>
      <p:ext uri="{BB962C8B-B14F-4D97-AF65-F5344CB8AC3E}">
        <p14:creationId xmlns:p14="http://schemas.microsoft.com/office/powerpoint/2010/main" val="23187395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D76-A0EF-491C-85B3-33F7B32074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0B4B1D-6439-406E-B59B-C937F57EED06}"/>
              </a:ext>
            </a:extLst>
          </p:cNvPr>
          <p:cNvSpPr>
            <a:spLocks noGrp="1"/>
          </p:cNvSpPr>
          <p:nvPr>
            <p:ph idx="1"/>
          </p:nvPr>
        </p:nvSpPr>
        <p:spPr/>
        <p:txBody>
          <a:bodyPr>
            <a:normAutofit/>
          </a:bodyPr>
          <a:lstStyle/>
          <a:p>
            <a:r>
              <a:rPr lang="en-US" b="1" dirty="0"/>
              <a:t>Sensitive to Initialization:</a:t>
            </a:r>
            <a:r>
              <a:rPr lang="en-US" dirty="0"/>
              <a:t> </a:t>
            </a:r>
          </a:p>
          <a:p>
            <a:pPr lvl="1"/>
            <a:r>
              <a:rPr lang="en-US" dirty="0"/>
              <a:t>If initial centroids are poorly chosen, K-means may converge to a suboptimal solution. Using techniques like K-means++ can help select better initial centroids.</a:t>
            </a:r>
          </a:p>
          <a:p>
            <a:r>
              <a:rPr lang="en-US" b="1" dirty="0"/>
              <a:t>Assumes Spherical Clusters:</a:t>
            </a:r>
          </a:p>
          <a:p>
            <a:pPr lvl="1"/>
            <a:r>
              <a:rPr lang="en-US" dirty="0"/>
              <a:t>K-means works best with clusters that are circular or spherical. It may not perform well with irregular or overlapping clusters.</a:t>
            </a:r>
          </a:p>
          <a:p>
            <a:r>
              <a:rPr lang="en-US" b="1" dirty="0"/>
              <a:t>Sensitive to Outliers:</a:t>
            </a:r>
            <a:r>
              <a:rPr lang="en-US" dirty="0"/>
              <a:t> </a:t>
            </a:r>
          </a:p>
          <a:p>
            <a:pPr lvl="1"/>
            <a:r>
              <a:rPr lang="en-US" dirty="0"/>
              <a:t>Outliers can distort centroids, leading to inaccurate clustering.</a:t>
            </a:r>
          </a:p>
          <a:p>
            <a:endParaRPr lang="en-US" dirty="0"/>
          </a:p>
        </p:txBody>
      </p:sp>
      <p:sp>
        <p:nvSpPr>
          <p:cNvPr id="4" name="Date Placeholder 3">
            <a:extLst>
              <a:ext uri="{FF2B5EF4-FFF2-40B4-BE49-F238E27FC236}">
                <a16:creationId xmlns:a16="http://schemas.microsoft.com/office/drawing/2014/main" id="{1ECE4D17-C936-4759-85E8-9B50B5E259EC}"/>
              </a:ext>
            </a:extLst>
          </p:cNvPr>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a:extLst>
              <a:ext uri="{FF2B5EF4-FFF2-40B4-BE49-F238E27FC236}">
                <a16:creationId xmlns:a16="http://schemas.microsoft.com/office/drawing/2014/main" id="{4C6135E5-9DFD-46DB-90A0-BA19E123CB0C}"/>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50789510-94E4-493E-A27C-3C44339483AE}"/>
              </a:ext>
            </a:extLst>
          </p:cNvPr>
          <p:cNvSpPr>
            <a:spLocks noGrp="1"/>
          </p:cNvSpPr>
          <p:nvPr>
            <p:ph type="sldNum" sz="quarter" idx="12"/>
          </p:nvPr>
        </p:nvSpPr>
        <p:spPr/>
        <p:txBody>
          <a:bodyPr/>
          <a:lstStyle/>
          <a:p>
            <a:fld id="{6113E31D-E2AB-40D1-8B51-AFA5AFEF393A}" type="slidenum">
              <a:rPr lang="en-US" smtClean="0"/>
              <a:pPr/>
              <a:t>31</a:t>
            </a:fld>
            <a:endParaRPr lang="en-US" dirty="0"/>
          </a:p>
        </p:txBody>
      </p:sp>
    </p:spTree>
    <p:extLst>
      <p:ext uri="{BB962C8B-B14F-4D97-AF65-F5344CB8AC3E}">
        <p14:creationId xmlns:p14="http://schemas.microsoft.com/office/powerpoint/2010/main" val="34523452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F40FF-D78D-49F8-9D4B-2B761F82F6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ACBD92-5062-4960-A75E-18AA8448181B}"/>
              </a:ext>
            </a:extLst>
          </p:cNvPr>
          <p:cNvSpPr>
            <a:spLocks noGrp="1"/>
          </p:cNvSpPr>
          <p:nvPr>
            <p:ph idx="1"/>
          </p:nvPr>
        </p:nvSpPr>
        <p:spPr/>
        <p:txBody>
          <a:bodyPr>
            <a:normAutofit fontScale="85000" lnSpcReduction="20000"/>
          </a:bodyPr>
          <a:lstStyle/>
          <a:p>
            <a:r>
              <a:rPr lang="en-US" b="1" dirty="0"/>
              <a:t>Example Scenario</a:t>
            </a:r>
          </a:p>
          <a:p>
            <a:r>
              <a:rPr lang="en-US" dirty="0">
                <a:solidFill>
                  <a:schemeClr val="tx1"/>
                </a:solidFill>
              </a:rPr>
              <a:t>A retail company wants to segment its customers to better target marketing campaigns. They gather data on each customer’s purchase history, like frequency of purchase, total spending, and types of products bought.</a:t>
            </a:r>
          </a:p>
          <a:p>
            <a:r>
              <a:rPr lang="en-US" b="1" dirty="0">
                <a:solidFill>
                  <a:srgbClr val="FF0000"/>
                </a:solidFill>
              </a:rPr>
              <a:t>Step 1</a:t>
            </a:r>
            <a:r>
              <a:rPr lang="en-US" b="1" dirty="0"/>
              <a:t>: </a:t>
            </a:r>
          </a:p>
          <a:p>
            <a:r>
              <a:rPr lang="en-US" b="1" dirty="0">
                <a:solidFill>
                  <a:schemeClr val="tx1"/>
                </a:solidFill>
              </a:rPr>
              <a:t>choose  k=3 clusters, assuming they want three customer segments </a:t>
            </a:r>
            <a:r>
              <a:rPr lang="en-US" dirty="0">
                <a:solidFill>
                  <a:schemeClr val="tx1"/>
                </a:solidFill>
              </a:rPr>
              <a:t>(e.g., </a:t>
            </a:r>
            <a:r>
              <a:rPr lang="en-US" dirty="0">
                <a:solidFill>
                  <a:srgbClr val="FF0000"/>
                </a:solidFill>
              </a:rPr>
              <a:t>"High-Spenders," "Moderate-Spenders," and "Low-Spenders</a:t>
            </a:r>
            <a:r>
              <a:rPr lang="en-US" dirty="0">
                <a:solidFill>
                  <a:schemeClr val="tx1"/>
                </a:solidFill>
              </a:rPr>
              <a:t>").</a:t>
            </a:r>
          </a:p>
          <a:p>
            <a:r>
              <a:rPr lang="en-US" b="1" dirty="0">
                <a:solidFill>
                  <a:srgbClr val="FF0000"/>
                </a:solidFill>
              </a:rPr>
              <a:t>Step 2: </a:t>
            </a:r>
          </a:p>
          <a:p>
            <a:r>
              <a:rPr lang="en-US" dirty="0">
                <a:solidFill>
                  <a:schemeClr val="tx1"/>
                </a:solidFill>
              </a:rPr>
              <a:t>The algorithm initializes three centroids randomly in the dataset.</a:t>
            </a:r>
          </a:p>
          <a:p>
            <a:r>
              <a:rPr lang="en-US" b="1" dirty="0">
                <a:solidFill>
                  <a:srgbClr val="FF0000"/>
                </a:solidFill>
              </a:rPr>
              <a:t>Step 3:</a:t>
            </a:r>
            <a:r>
              <a:rPr lang="en-US" dirty="0">
                <a:solidFill>
                  <a:schemeClr val="tx1"/>
                </a:solidFill>
              </a:rPr>
              <a:t> </a:t>
            </a:r>
          </a:p>
          <a:p>
            <a:r>
              <a:rPr lang="en-US" dirty="0">
                <a:solidFill>
                  <a:schemeClr val="tx1"/>
                </a:solidFill>
              </a:rPr>
              <a:t>Each customer is assigned to the </a:t>
            </a:r>
            <a:r>
              <a:rPr lang="en-US" dirty="0">
                <a:solidFill>
                  <a:srgbClr val="FF0000"/>
                </a:solidFill>
              </a:rPr>
              <a:t>nearest centroid</a:t>
            </a:r>
            <a:r>
              <a:rPr lang="en-US" dirty="0">
                <a:solidFill>
                  <a:schemeClr val="tx1"/>
                </a:solidFill>
              </a:rPr>
              <a:t> based on their purchase characteristics.</a:t>
            </a:r>
          </a:p>
        </p:txBody>
      </p:sp>
      <p:sp>
        <p:nvSpPr>
          <p:cNvPr id="4" name="Date Placeholder 3">
            <a:extLst>
              <a:ext uri="{FF2B5EF4-FFF2-40B4-BE49-F238E27FC236}">
                <a16:creationId xmlns:a16="http://schemas.microsoft.com/office/drawing/2014/main" id="{2A77802C-2754-4C30-9C78-BA3EF2F155FE}"/>
              </a:ext>
            </a:extLst>
          </p:cNvPr>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a:extLst>
              <a:ext uri="{FF2B5EF4-FFF2-40B4-BE49-F238E27FC236}">
                <a16:creationId xmlns:a16="http://schemas.microsoft.com/office/drawing/2014/main" id="{331834C7-B486-4C7E-8725-9AC85EDC1DF2}"/>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AB0DDFCA-7661-4228-B3C6-303C75049AAD}"/>
              </a:ext>
            </a:extLst>
          </p:cNvPr>
          <p:cNvSpPr>
            <a:spLocks noGrp="1"/>
          </p:cNvSpPr>
          <p:nvPr>
            <p:ph type="sldNum" sz="quarter" idx="12"/>
          </p:nvPr>
        </p:nvSpPr>
        <p:spPr/>
        <p:txBody>
          <a:bodyPr/>
          <a:lstStyle/>
          <a:p>
            <a:fld id="{6113E31D-E2AB-40D1-8B51-AFA5AFEF393A}" type="slidenum">
              <a:rPr lang="en-US" smtClean="0"/>
              <a:pPr/>
              <a:t>32</a:t>
            </a:fld>
            <a:endParaRPr lang="en-US" dirty="0"/>
          </a:p>
        </p:txBody>
      </p:sp>
    </p:spTree>
    <p:extLst>
      <p:ext uri="{BB962C8B-B14F-4D97-AF65-F5344CB8AC3E}">
        <p14:creationId xmlns:p14="http://schemas.microsoft.com/office/powerpoint/2010/main" val="12865375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C6387-7355-4DF9-B45B-EA170390DE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812907-D66F-43E8-9C3C-6E57A706CC14}"/>
              </a:ext>
            </a:extLst>
          </p:cNvPr>
          <p:cNvSpPr>
            <a:spLocks noGrp="1"/>
          </p:cNvSpPr>
          <p:nvPr>
            <p:ph idx="1"/>
          </p:nvPr>
        </p:nvSpPr>
        <p:spPr/>
        <p:txBody>
          <a:bodyPr/>
          <a:lstStyle/>
          <a:p>
            <a:r>
              <a:rPr lang="en-US" b="1" dirty="0">
                <a:solidFill>
                  <a:srgbClr val="FF0000"/>
                </a:solidFill>
              </a:rPr>
              <a:t>Step 4:</a:t>
            </a:r>
            <a:r>
              <a:rPr lang="en-US" dirty="0">
                <a:solidFill>
                  <a:srgbClr val="FF0000"/>
                </a:solidFill>
              </a:rPr>
              <a:t> </a:t>
            </a:r>
          </a:p>
          <a:p>
            <a:r>
              <a:rPr lang="en-US" dirty="0">
                <a:solidFill>
                  <a:schemeClr val="tx1"/>
                </a:solidFill>
              </a:rPr>
              <a:t>The centroids are recalculated based on the assigned customers, and the assignments are updated.</a:t>
            </a:r>
          </a:p>
          <a:p>
            <a:r>
              <a:rPr lang="en-US" b="1" dirty="0">
                <a:solidFill>
                  <a:srgbClr val="FF0000"/>
                </a:solidFill>
              </a:rPr>
              <a:t>Step 5:</a:t>
            </a:r>
            <a:r>
              <a:rPr lang="en-US" b="1" dirty="0">
                <a:solidFill>
                  <a:schemeClr val="tx1"/>
                </a:solidFill>
              </a:rPr>
              <a:t> </a:t>
            </a:r>
          </a:p>
          <a:p>
            <a:r>
              <a:rPr lang="en-US" dirty="0">
                <a:solidFill>
                  <a:schemeClr val="tx1"/>
                </a:solidFill>
              </a:rPr>
              <a:t>Steps 3 and 4 repeat until the clusters stabilize, resulting in three distinct customer groups.</a:t>
            </a:r>
          </a:p>
          <a:p>
            <a:endParaRPr lang="en-US" dirty="0"/>
          </a:p>
        </p:txBody>
      </p:sp>
      <p:sp>
        <p:nvSpPr>
          <p:cNvPr id="4" name="Date Placeholder 3">
            <a:extLst>
              <a:ext uri="{FF2B5EF4-FFF2-40B4-BE49-F238E27FC236}">
                <a16:creationId xmlns:a16="http://schemas.microsoft.com/office/drawing/2014/main" id="{6703F185-8889-4170-97FD-DADAB1DDA110}"/>
              </a:ext>
            </a:extLst>
          </p:cNvPr>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a:extLst>
              <a:ext uri="{FF2B5EF4-FFF2-40B4-BE49-F238E27FC236}">
                <a16:creationId xmlns:a16="http://schemas.microsoft.com/office/drawing/2014/main" id="{924C0581-20DF-4ACD-9D51-8A645C24B6C2}"/>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8C4B0FAA-C5BB-4D6A-9808-CE9C5C79E310}"/>
              </a:ext>
            </a:extLst>
          </p:cNvPr>
          <p:cNvSpPr>
            <a:spLocks noGrp="1"/>
          </p:cNvSpPr>
          <p:nvPr>
            <p:ph type="sldNum" sz="quarter" idx="12"/>
          </p:nvPr>
        </p:nvSpPr>
        <p:spPr/>
        <p:txBody>
          <a:bodyPr/>
          <a:lstStyle/>
          <a:p>
            <a:fld id="{6113E31D-E2AB-40D1-8B51-AFA5AFEF393A}" type="slidenum">
              <a:rPr lang="en-US" smtClean="0"/>
              <a:pPr/>
              <a:t>33</a:t>
            </a:fld>
            <a:endParaRPr lang="en-US" dirty="0"/>
          </a:p>
        </p:txBody>
      </p:sp>
    </p:spTree>
    <p:extLst>
      <p:ext uri="{BB962C8B-B14F-4D97-AF65-F5344CB8AC3E}">
        <p14:creationId xmlns:p14="http://schemas.microsoft.com/office/powerpoint/2010/main" val="26518450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Clustering</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8422" y="1214438"/>
            <a:ext cx="7814207" cy="4924425"/>
          </a:xfrm>
        </p:spPr>
      </p:pic>
      <p:sp>
        <p:nvSpPr>
          <p:cNvPr id="4" name="Date Placeholder 3"/>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p:cNvSpPr>
            <a:spLocks noGrp="1"/>
          </p:cNvSpPr>
          <p:nvPr>
            <p:ph type="ftr" sz="quarter" idx="11"/>
          </p:nvPr>
        </p:nvSpPr>
        <p:spPr/>
        <p:txBody>
          <a:bodyPr/>
          <a:lstStyle/>
          <a:p>
            <a:r>
              <a:rPr lang="en-US"/>
              <a:t>CU6051NI Artificial Intelligence</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34</a:t>
            </a:fld>
            <a:endParaRPr lang="en-US" dirty="0"/>
          </a:p>
        </p:txBody>
      </p:sp>
      <p:sp>
        <p:nvSpPr>
          <p:cNvPr id="8" name="TextBox 7"/>
          <p:cNvSpPr txBox="1"/>
          <p:nvPr/>
        </p:nvSpPr>
        <p:spPr>
          <a:xfrm>
            <a:off x="441960" y="1645920"/>
            <a:ext cx="2011680" cy="1200329"/>
          </a:xfrm>
          <a:prstGeom prst="rect">
            <a:avLst/>
          </a:prstGeom>
          <a:noFill/>
        </p:spPr>
        <p:txBody>
          <a:bodyPr wrap="square" rtlCol="0">
            <a:spAutoFit/>
          </a:bodyPr>
          <a:lstStyle/>
          <a:p>
            <a:r>
              <a:rPr lang="en-US" sz="2400" i="1" dirty="0">
                <a:solidFill>
                  <a:srgbClr val="1641CC"/>
                </a:solidFill>
              </a:rPr>
              <a:t>given:</a:t>
            </a:r>
          </a:p>
          <a:p>
            <a:r>
              <a:rPr lang="en-US" sz="2400" i="1" dirty="0">
                <a:solidFill>
                  <a:srgbClr val="FF0000"/>
                </a:solidFill>
              </a:rPr>
              <a:t>data points with no labels</a:t>
            </a:r>
          </a:p>
        </p:txBody>
      </p:sp>
      <p:sp>
        <p:nvSpPr>
          <p:cNvPr id="9" name="TextBox 8"/>
          <p:cNvSpPr txBox="1"/>
          <p:nvPr/>
        </p:nvSpPr>
        <p:spPr>
          <a:xfrm>
            <a:off x="441960" y="3169920"/>
            <a:ext cx="2011680" cy="1569660"/>
          </a:xfrm>
          <a:prstGeom prst="rect">
            <a:avLst/>
          </a:prstGeom>
          <a:noFill/>
        </p:spPr>
        <p:txBody>
          <a:bodyPr wrap="square" rtlCol="0">
            <a:spAutoFit/>
          </a:bodyPr>
          <a:lstStyle/>
          <a:p>
            <a:r>
              <a:rPr lang="en-US" sz="2400" i="1" dirty="0">
                <a:solidFill>
                  <a:srgbClr val="1641CC"/>
                </a:solidFill>
              </a:rPr>
              <a:t>goal:</a:t>
            </a:r>
          </a:p>
          <a:p>
            <a:r>
              <a:rPr lang="en-US" sz="2400" i="1" dirty="0">
                <a:solidFill>
                  <a:srgbClr val="FF0000"/>
                </a:solidFill>
              </a:rPr>
              <a:t>divide data points into 2 groups</a:t>
            </a:r>
          </a:p>
        </p:txBody>
      </p:sp>
    </p:spTree>
    <p:extLst>
      <p:ext uri="{BB962C8B-B14F-4D97-AF65-F5344CB8AC3E}">
        <p14:creationId xmlns:p14="http://schemas.microsoft.com/office/powerpoint/2010/main" val="42931658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Clustering</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4311" y="1214438"/>
            <a:ext cx="7802429" cy="4924425"/>
          </a:xfrm>
        </p:spPr>
      </p:pic>
      <p:sp>
        <p:nvSpPr>
          <p:cNvPr id="4" name="Date Placeholder 3"/>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p:cNvSpPr>
            <a:spLocks noGrp="1"/>
          </p:cNvSpPr>
          <p:nvPr>
            <p:ph type="ftr" sz="quarter" idx="11"/>
          </p:nvPr>
        </p:nvSpPr>
        <p:spPr/>
        <p:txBody>
          <a:bodyPr/>
          <a:lstStyle/>
          <a:p>
            <a:r>
              <a:rPr lang="en-US"/>
              <a:t>CU6051NI Artificial Intelligence</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35</a:t>
            </a:fld>
            <a:endParaRPr lang="en-US" dirty="0"/>
          </a:p>
        </p:txBody>
      </p:sp>
      <p:sp>
        <p:nvSpPr>
          <p:cNvPr id="9" name="TextBox 8"/>
          <p:cNvSpPr txBox="1"/>
          <p:nvPr/>
        </p:nvSpPr>
        <p:spPr>
          <a:xfrm>
            <a:off x="304800" y="1645920"/>
            <a:ext cx="2362200" cy="2677656"/>
          </a:xfrm>
          <a:prstGeom prst="rect">
            <a:avLst/>
          </a:prstGeom>
          <a:noFill/>
        </p:spPr>
        <p:txBody>
          <a:bodyPr wrap="square" rtlCol="0">
            <a:spAutoFit/>
          </a:bodyPr>
          <a:lstStyle/>
          <a:p>
            <a:pPr marL="285750" indent="-285750">
              <a:buFont typeface="Arial" panose="020B0604020202020204" pitchFamily="34" charset="0"/>
              <a:buChar char="•"/>
            </a:pPr>
            <a:r>
              <a:rPr lang="en-US" sz="2400" i="1" dirty="0">
                <a:solidFill>
                  <a:srgbClr val="FF0000"/>
                </a:solidFill>
              </a:rPr>
              <a:t>randomly drop 2 points in the feature space</a:t>
            </a:r>
          </a:p>
          <a:p>
            <a:pPr marL="285750" indent="-285750">
              <a:buFont typeface="Arial" panose="020B0604020202020204" pitchFamily="34" charset="0"/>
              <a:buChar char="•"/>
            </a:pPr>
            <a:r>
              <a:rPr lang="en-US" sz="2400" i="1" dirty="0">
                <a:solidFill>
                  <a:srgbClr val="FF0000"/>
                </a:solidFill>
              </a:rPr>
              <a:t>we will call them the </a:t>
            </a:r>
            <a:r>
              <a:rPr lang="en-US" sz="2400" i="1" dirty="0">
                <a:solidFill>
                  <a:srgbClr val="1641CC"/>
                </a:solidFill>
              </a:rPr>
              <a:t>centroids</a:t>
            </a:r>
            <a:r>
              <a:rPr lang="en-US" sz="2400" i="1" dirty="0">
                <a:solidFill>
                  <a:srgbClr val="FF0000"/>
                </a:solidFill>
              </a:rPr>
              <a:t> of the clusters</a:t>
            </a:r>
          </a:p>
        </p:txBody>
      </p:sp>
      <p:grpSp>
        <p:nvGrpSpPr>
          <p:cNvPr id="12" name="Group 11"/>
          <p:cNvGrpSpPr/>
          <p:nvPr/>
        </p:nvGrpSpPr>
        <p:grpSpPr>
          <a:xfrm>
            <a:off x="3886200" y="5067300"/>
            <a:ext cx="1569720" cy="693420"/>
            <a:chOff x="3886200" y="5067300"/>
            <a:chExt cx="1569720" cy="693420"/>
          </a:xfrm>
        </p:grpSpPr>
        <p:sp>
          <p:nvSpPr>
            <p:cNvPr id="10" name="Oval 9"/>
            <p:cNvSpPr/>
            <p:nvPr/>
          </p:nvSpPr>
          <p:spPr>
            <a:xfrm>
              <a:off x="3886200" y="5318760"/>
              <a:ext cx="502920" cy="44196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953000" y="5067300"/>
              <a:ext cx="502920" cy="44196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94824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Clustering</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6170" y="1214438"/>
            <a:ext cx="7918710" cy="4924425"/>
          </a:xfrm>
        </p:spPr>
      </p:pic>
      <p:sp>
        <p:nvSpPr>
          <p:cNvPr id="4" name="Date Placeholder 3"/>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p:cNvSpPr>
            <a:spLocks noGrp="1"/>
          </p:cNvSpPr>
          <p:nvPr>
            <p:ph type="ftr" sz="quarter" idx="11"/>
          </p:nvPr>
        </p:nvSpPr>
        <p:spPr/>
        <p:txBody>
          <a:bodyPr/>
          <a:lstStyle/>
          <a:p>
            <a:r>
              <a:rPr lang="en-US"/>
              <a:t>CU6051NI Artificial Intelligence</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36</a:t>
            </a:fld>
            <a:endParaRPr lang="en-US" dirty="0"/>
          </a:p>
        </p:txBody>
      </p:sp>
      <p:sp>
        <p:nvSpPr>
          <p:cNvPr id="8" name="TextBox 7"/>
          <p:cNvSpPr txBox="1"/>
          <p:nvPr/>
        </p:nvSpPr>
        <p:spPr>
          <a:xfrm>
            <a:off x="5501640" y="588498"/>
            <a:ext cx="6690360" cy="1569660"/>
          </a:xfrm>
          <a:prstGeom prst="rect">
            <a:avLst/>
          </a:prstGeom>
          <a:noFill/>
        </p:spPr>
        <p:txBody>
          <a:bodyPr wrap="square" rtlCol="0">
            <a:spAutoFit/>
          </a:bodyPr>
          <a:lstStyle/>
          <a:p>
            <a:pPr marL="285750" indent="-285750">
              <a:buFont typeface="Arial" panose="020B0604020202020204" pitchFamily="34" charset="0"/>
              <a:buChar char="•"/>
            </a:pPr>
            <a:r>
              <a:rPr lang="en-US" sz="2400" i="1" dirty="0">
                <a:solidFill>
                  <a:srgbClr val="FF0000"/>
                </a:solidFill>
              </a:rPr>
              <a:t>calculate the distance between the 2 centroids and every other point</a:t>
            </a:r>
          </a:p>
          <a:p>
            <a:pPr marL="285750" indent="-285750">
              <a:buFont typeface="Arial" panose="020B0604020202020204" pitchFamily="34" charset="0"/>
              <a:buChar char="•"/>
            </a:pPr>
            <a:r>
              <a:rPr lang="en-US" sz="2400" i="1" dirty="0">
                <a:solidFill>
                  <a:srgbClr val="FF0000"/>
                </a:solidFill>
              </a:rPr>
              <a:t>assign each point to the cluster whose centroid is closest to the point</a:t>
            </a:r>
          </a:p>
        </p:txBody>
      </p:sp>
    </p:spTree>
    <p:extLst>
      <p:ext uri="{BB962C8B-B14F-4D97-AF65-F5344CB8AC3E}">
        <p14:creationId xmlns:p14="http://schemas.microsoft.com/office/powerpoint/2010/main" val="3179861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Clustering</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6446" y="1214438"/>
            <a:ext cx="7818159" cy="4924425"/>
          </a:xfrm>
        </p:spPr>
      </p:pic>
      <p:sp>
        <p:nvSpPr>
          <p:cNvPr id="4" name="Date Placeholder 3"/>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p:cNvSpPr>
            <a:spLocks noGrp="1"/>
          </p:cNvSpPr>
          <p:nvPr>
            <p:ph type="ftr" sz="quarter" idx="11"/>
          </p:nvPr>
        </p:nvSpPr>
        <p:spPr/>
        <p:txBody>
          <a:bodyPr/>
          <a:lstStyle/>
          <a:p>
            <a:r>
              <a:rPr lang="en-US"/>
              <a:t>CU6051NI Artificial Intelligence</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37</a:t>
            </a:fld>
            <a:endParaRPr lang="en-US" dirty="0"/>
          </a:p>
        </p:txBody>
      </p:sp>
      <p:sp>
        <p:nvSpPr>
          <p:cNvPr id="8" name="TextBox 7"/>
          <p:cNvSpPr txBox="1"/>
          <p:nvPr/>
        </p:nvSpPr>
        <p:spPr>
          <a:xfrm>
            <a:off x="5715000" y="137160"/>
            <a:ext cx="6156960" cy="1938992"/>
          </a:xfrm>
          <a:prstGeom prst="rect">
            <a:avLst/>
          </a:prstGeom>
          <a:noFill/>
        </p:spPr>
        <p:txBody>
          <a:bodyPr wrap="square" rtlCol="0">
            <a:spAutoFit/>
          </a:bodyPr>
          <a:lstStyle/>
          <a:p>
            <a:pPr marL="285750" indent="-285750">
              <a:buFont typeface="Arial" panose="020B0604020202020204" pitchFamily="34" charset="0"/>
              <a:buChar char="•"/>
            </a:pPr>
            <a:r>
              <a:rPr lang="en-US" sz="2400" i="1" dirty="0">
                <a:solidFill>
                  <a:srgbClr val="FF0000"/>
                </a:solidFill>
              </a:rPr>
              <a:t>calculate the new centroids for the 2 clusters by taking the average/mean of all the data points in respective clusters</a:t>
            </a:r>
          </a:p>
          <a:p>
            <a:pPr marL="285750" indent="-285750">
              <a:buFont typeface="Arial" panose="020B0604020202020204" pitchFamily="34" charset="0"/>
              <a:buChar char="•"/>
            </a:pPr>
            <a:r>
              <a:rPr lang="en-US" sz="2400" i="1" dirty="0">
                <a:solidFill>
                  <a:srgbClr val="FF0000"/>
                </a:solidFill>
              </a:rPr>
              <a:t>make new cluster assignments using the updated centroids</a:t>
            </a:r>
          </a:p>
        </p:txBody>
      </p:sp>
    </p:spTree>
    <p:extLst>
      <p:ext uri="{BB962C8B-B14F-4D97-AF65-F5344CB8AC3E}">
        <p14:creationId xmlns:p14="http://schemas.microsoft.com/office/powerpoint/2010/main" val="8369962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Clustering</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3231" y="1325677"/>
            <a:ext cx="8184589" cy="4701947"/>
          </a:xfrm>
        </p:spPr>
      </p:pic>
      <p:sp>
        <p:nvSpPr>
          <p:cNvPr id="4" name="Date Placeholder 3"/>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p:cNvSpPr>
            <a:spLocks noGrp="1"/>
          </p:cNvSpPr>
          <p:nvPr>
            <p:ph type="ftr" sz="quarter" idx="11"/>
          </p:nvPr>
        </p:nvSpPr>
        <p:spPr/>
        <p:txBody>
          <a:bodyPr/>
          <a:lstStyle/>
          <a:p>
            <a:r>
              <a:rPr lang="en-US"/>
              <a:t>CU6051NI Artificial Intelligence</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38</a:t>
            </a:fld>
            <a:endParaRPr lang="en-US" dirty="0"/>
          </a:p>
        </p:txBody>
      </p:sp>
      <p:sp>
        <p:nvSpPr>
          <p:cNvPr id="8" name="TextBox 7"/>
          <p:cNvSpPr txBox="1"/>
          <p:nvPr/>
        </p:nvSpPr>
        <p:spPr>
          <a:xfrm>
            <a:off x="6096000" y="198120"/>
            <a:ext cx="5775960" cy="1200329"/>
          </a:xfrm>
          <a:prstGeom prst="rect">
            <a:avLst/>
          </a:prstGeom>
          <a:noFill/>
        </p:spPr>
        <p:txBody>
          <a:bodyPr wrap="square" rtlCol="0">
            <a:spAutoFit/>
          </a:bodyPr>
          <a:lstStyle/>
          <a:p>
            <a:pPr marL="285750" indent="-285750">
              <a:buFont typeface="Arial" panose="020B0604020202020204" pitchFamily="34" charset="0"/>
              <a:buChar char="•"/>
            </a:pPr>
            <a:r>
              <a:rPr lang="en-US" sz="2400" i="1" dirty="0">
                <a:solidFill>
                  <a:srgbClr val="FF0000"/>
                </a:solidFill>
              </a:rPr>
              <a:t>repeat the same process until the values for the centroids stop changing/no change in the clusters</a:t>
            </a:r>
          </a:p>
        </p:txBody>
      </p:sp>
    </p:spTree>
    <p:extLst>
      <p:ext uri="{BB962C8B-B14F-4D97-AF65-F5344CB8AC3E}">
        <p14:creationId xmlns:p14="http://schemas.microsoft.com/office/powerpoint/2010/main" val="14327981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Clustering</a:t>
            </a:r>
          </a:p>
        </p:txBody>
      </p:sp>
      <p:sp>
        <p:nvSpPr>
          <p:cNvPr id="4" name="Date Placeholder 3"/>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p:cNvSpPr>
            <a:spLocks noGrp="1"/>
          </p:cNvSpPr>
          <p:nvPr>
            <p:ph type="ftr" sz="quarter" idx="11"/>
          </p:nvPr>
        </p:nvSpPr>
        <p:spPr/>
        <p:txBody>
          <a:bodyPr/>
          <a:lstStyle/>
          <a:p>
            <a:r>
              <a:rPr lang="en-US"/>
              <a:t>CU6051NI Artificial Intelligence</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39</a:t>
            </a:fld>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6575" y="1344728"/>
            <a:ext cx="8077900" cy="4663844"/>
          </a:xfrm>
        </p:spPr>
      </p:pic>
      <p:sp>
        <p:nvSpPr>
          <p:cNvPr id="10" name="TextBox 9"/>
          <p:cNvSpPr txBox="1"/>
          <p:nvPr/>
        </p:nvSpPr>
        <p:spPr>
          <a:xfrm>
            <a:off x="6147582" y="1056249"/>
            <a:ext cx="5074920" cy="1200329"/>
          </a:xfrm>
          <a:prstGeom prst="rect">
            <a:avLst/>
          </a:prstGeom>
          <a:noFill/>
        </p:spPr>
        <p:txBody>
          <a:bodyPr wrap="square" rtlCol="0">
            <a:spAutoFit/>
          </a:bodyPr>
          <a:lstStyle/>
          <a:p>
            <a:pPr marL="285750" indent="-285750">
              <a:buFont typeface="Arial" panose="020B0604020202020204" pitchFamily="34" charset="0"/>
              <a:buChar char="•"/>
            </a:pPr>
            <a:r>
              <a:rPr lang="en-US" sz="2400" i="1" dirty="0">
                <a:solidFill>
                  <a:srgbClr val="FF0000"/>
                </a:solidFill>
              </a:rPr>
              <a:t>the data points have been divided into 2 groups/clusters with their respective centroids</a:t>
            </a:r>
          </a:p>
        </p:txBody>
      </p:sp>
      <p:grpSp>
        <p:nvGrpSpPr>
          <p:cNvPr id="13" name="Group 12"/>
          <p:cNvGrpSpPr/>
          <p:nvPr/>
        </p:nvGrpSpPr>
        <p:grpSpPr>
          <a:xfrm>
            <a:off x="4084320" y="3276600"/>
            <a:ext cx="5250180" cy="624840"/>
            <a:chOff x="4084320" y="3276600"/>
            <a:chExt cx="5250180" cy="624840"/>
          </a:xfrm>
        </p:grpSpPr>
        <p:sp>
          <p:nvSpPr>
            <p:cNvPr id="11" name="Oval 10"/>
            <p:cNvSpPr/>
            <p:nvPr/>
          </p:nvSpPr>
          <p:spPr>
            <a:xfrm>
              <a:off x="4084320" y="3276600"/>
              <a:ext cx="548640" cy="56388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785860" y="3337560"/>
              <a:ext cx="548640" cy="56388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9490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85DD0-D9C7-4EC1-8355-45CB6D089069}"/>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901C9227-2E90-4535-AF13-1DE1FC1798BC}"/>
              </a:ext>
            </a:extLst>
          </p:cNvPr>
          <p:cNvSpPr>
            <a:spLocks noGrp="1"/>
          </p:cNvSpPr>
          <p:nvPr>
            <p:ph idx="1"/>
          </p:nvPr>
        </p:nvSpPr>
        <p:spPr/>
        <p:txBody>
          <a:bodyPr/>
          <a:lstStyle/>
          <a:p>
            <a:r>
              <a:rPr lang="en-US" dirty="0"/>
              <a:t>supervised learning algorithm used for </a:t>
            </a:r>
            <a:r>
              <a:rPr lang="en-US" b="1" dirty="0"/>
              <a:t>classification tasks</a:t>
            </a:r>
            <a:r>
              <a:rPr lang="en-US" dirty="0"/>
              <a:t>, where the outcome (or target variable) is categorical.</a:t>
            </a:r>
          </a:p>
          <a:p>
            <a:r>
              <a:rPr lang="en-US" b="1" dirty="0"/>
              <a:t>Linear Regression</a:t>
            </a:r>
            <a:r>
              <a:rPr lang="en-US" dirty="0"/>
              <a:t>, which predicts continuous values, </a:t>
            </a:r>
            <a:r>
              <a:rPr lang="en-US" b="1" dirty="0"/>
              <a:t>Logistic Regression</a:t>
            </a:r>
            <a:r>
              <a:rPr lang="en-US" dirty="0"/>
              <a:t> predicts the probability of an outcome belonging to a particular class. </a:t>
            </a:r>
          </a:p>
          <a:p>
            <a:r>
              <a:rPr lang="en-US" b="1" i="1" dirty="0">
                <a:solidFill>
                  <a:srgbClr val="FF0000"/>
                </a:solidFill>
              </a:rPr>
              <a:t>It is used when the dependent variable (target) is binary </a:t>
            </a:r>
            <a:r>
              <a:rPr lang="en-US" dirty="0"/>
              <a:t>(</a:t>
            </a:r>
            <a:r>
              <a:rPr lang="en-US" dirty="0">
                <a:solidFill>
                  <a:srgbClr val="00B050"/>
                </a:solidFill>
              </a:rPr>
              <a:t>has only two classes, e.g., yes/no, 0/1, pass/fail</a:t>
            </a:r>
            <a:r>
              <a:rPr lang="en-US" dirty="0"/>
              <a:t>).</a:t>
            </a:r>
          </a:p>
          <a:p>
            <a:r>
              <a:rPr lang="en-US" dirty="0"/>
              <a:t>Logistic Regression models the probability of an event occurring by fitting data to a </a:t>
            </a:r>
            <a:r>
              <a:rPr lang="en-US" b="1" dirty="0"/>
              <a:t>logistic function (sigmoid function)</a:t>
            </a:r>
            <a:r>
              <a:rPr lang="en-US" dirty="0"/>
              <a:t>.</a:t>
            </a:r>
          </a:p>
        </p:txBody>
      </p:sp>
      <p:sp>
        <p:nvSpPr>
          <p:cNvPr id="4" name="Date Placeholder 3">
            <a:extLst>
              <a:ext uri="{FF2B5EF4-FFF2-40B4-BE49-F238E27FC236}">
                <a16:creationId xmlns:a16="http://schemas.microsoft.com/office/drawing/2014/main" id="{91D52E23-E86F-49DB-BD00-F0EAD6045C0D}"/>
              </a:ext>
            </a:extLst>
          </p:cNvPr>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a:extLst>
              <a:ext uri="{FF2B5EF4-FFF2-40B4-BE49-F238E27FC236}">
                <a16:creationId xmlns:a16="http://schemas.microsoft.com/office/drawing/2014/main" id="{508E4F5A-AF3C-42BD-BAC9-C6DAF7FC152B}"/>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7DAAD9CB-5CEB-4AA4-97D6-878694CD27DC}"/>
              </a:ext>
            </a:extLst>
          </p:cNvPr>
          <p:cNvSpPr>
            <a:spLocks noGrp="1"/>
          </p:cNvSpPr>
          <p:nvPr>
            <p:ph type="sldNum" sz="quarter" idx="12"/>
          </p:nvPr>
        </p:nvSpPr>
        <p:spPr/>
        <p:txBody>
          <a:bodyPr/>
          <a:lstStyle/>
          <a:p>
            <a:fld id="{6113E31D-E2AB-40D1-8B51-AFA5AFEF393A}" type="slidenum">
              <a:rPr lang="en-US" smtClean="0"/>
              <a:pPr/>
              <a:t>4</a:t>
            </a:fld>
            <a:endParaRPr lang="en-US" dirty="0"/>
          </a:p>
        </p:txBody>
      </p:sp>
    </p:spTree>
    <p:extLst>
      <p:ext uri="{BB962C8B-B14F-4D97-AF65-F5344CB8AC3E}">
        <p14:creationId xmlns:p14="http://schemas.microsoft.com/office/powerpoint/2010/main" val="34335820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Clustering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800" b="1" dirty="0">
                    <a:solidFill>
                      <a:srgbClr val="1641CC"/>
                    </a:solidFill>
                  </a:rPr>
                  <a:t>Goal</a:t>
                </a:r>
                <a:r>
                  <a:rPr lang="en-US" sz="2800" dirty="0"/>
                  <a:t>: Assign each example </a:t>
                </a:r>
                <a14:m>
                  <m:oMath xmlns:m="http://schemas.openxmlformats.org/officeDocument/2006/math">
                    <m:r>
                      <a:rPr lang="en-US" sz="2800" b="0" i="1" smtClean="0">
                        <a:latin typeface="Cambria Math"/>
                      </a:rPr>
                      <m:t>(</m:t>
                    </m:r>
                    <m:sSub>
                      <m:sSubPr>
                        <m:ctrlPr>
                          <a:rPr lang="en-US" sz="2800" b="0" i="1" smtClean="0">
                            <a:latin typeface="Cambria Math" panose="02040503050406030204" pitchFamily="18" charset="0"/>
                          </a:rPr>
                        </m:ctrlPr>
                      </m:sSubPr>
                      <m:e>
                        <m:r>
                          <a:rPr lang="en-US" sz="2800" b="0" i="1" smtClean="0">
                            <a:latin typeface="Cambria Math"/>
                          </a:rPr>
                          <m:t>𝑥</m:t>
                        </m:r>
                      </m:e>
                      <m:sub>
                        <m:r>
                          <a:rPr lang="en-US" sz="2800" b="0" i="1" smtClean="0">
                            <a:latin typeface="Cambria Math"/>
                          </a:rPr>
                          <m:t>1</m:t>
                        </m:r>
                      </m:sub>
                    </m:sSub>
                    <m:r>
                      <a:rPr lang="en-US" sz="2800" b="0" i="1" smtClean="0">
                        <a:latin typeface="Cambria Math"/>
                      </a:rPr>
                      <m:t>,…,</m:t>
                    </m:r>
                    <m:sSub>
                      <m:sSubPr>
                        <m:ctrlPr>
                          <a:rPr lang="en-US" sz="2800" b="0" i="1" smtClean="0">
                            <a:latin typeface="Cambria Math" panose="02040503050406030204" pitchFamily="18" charset="0"/>
                          </a:rPr>
                        </m:ctrlPr>
                      </m:sSubPr>
                      <m:e>
                        <m:r>
                          <a:rPr lang="en-US" sz="2800" b="0" i="1" smtClean="0">
                            <a:latin typeface="Cambria Math"/>
                          </a:rPr>
                          <m:t>𝑥</m:t>
                        </m:r>
                      </m:e>
                      <m:sub>
                        <m:r>
                          <a:rPr lang="en-US" sz="2800" b="0" i="1" smtClean="0">
                            <a:latin typeface="Cambria Math"/>
                          </a:rPr>
                          <m:t>𝑛</m:t>
                        </m:r>
                      </m:sub>
                    </m:sSub>
                    <m:r>
                      <a:rPr lang="en-US" sz="2800" b="0" i="1" smtClean="0">
                        <a:latin typeface="Cambria Math"/>
                      </a:rPr>
                      <m:t>)</m:t>
                    </m:r>
                  </m:oMath>
                </a14:m>
                <a:r>
                  <a:rPr lang="en-US" sz="2800" dirty="0"/>
                  <a:t> to one of the </a:t>
                </a:r>
                <a14:m>
                  <m:oMath xmlns:m="http://schemas.openxmlformats.org/officeDocument/2006/math">
                    <m:r>
                      <a:rPr lang="en-US" sz="2800" i="1" dirty="0" smtClean="0">
                        <a:latin typeface="Cambria Math"/>
                      </a:rPr>
                      <m:t>𝑘</m:t>
                    </m:r>
                  </m:oMath>
                </a14:m>
                <a:r>
                  <a:rPr lang="en-US" sz="2800" dirty="0"/>
                  <a:t> clusters </a:t>
                </a:r>
                <a14:m>
                  <m:oMath xmlns:m="http://schemas.openxmlformats.org/officeDocument/2006/math">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a:rPr>
                              <m:t>𝐶</m:t>
                            </m:r>
                          </m:e>
                          <m:sub>
                            <m:r>
                              <a:rPr lang="en-US" sz="2800" b="0" i="1" smtClean="0">
                                <a:latin typeface="Cambria Math"/>
                              </a:rPr>
                              <m:t>1</m:t>
                            </m:r>
                          </m:sub>
                        </m:sSub>
                        <m:r>
                          <a:rPr lang="en-US" sz="2800" b="0" i="1" smtClean="0">
                            <a:latin typeface="Cambria Math"/>
                          </a:rPr>
                          <m:t>,…,</m:t>
                        </m:r>
                        <m:sSub>
                          <m:sSubPr>
                            <m:ctrlPr>
                              <a:rPr lang="en-US" sz="2800" b="0" i="1" smtClean="0">
                                <a:latin typeface="Cambria Math" panose="02040503050406030204" pitchFamily="18" charset="0"/>
                              </a:rPr>
                            </m:ctrlPr>
                          </m:sSubPr>
                          <m:e>
                            <m:r>
                              <a:rPr lang="en-US" sz="2800" b="0" i="1" smtClean="0">
                                <a:latin typeface="Cambria Math"/>
                              </a:rPr>
                              <m:t>𝐶</m:t>
                            </m:r>
                          </m:e>
                          <m:sub>
                            <m:r>
                              <a:rPr lang="en-US" sz="2800" b="0" i="1" smtClean="0">
                                <a:latin typeface="Cambria Math"/>
                              </a:rPr>
                              <m:t>𝑘</m:t>
                            </m:r>
                          </m:sub>
                        </m:sSub>
                      </m:e>
                    </m:d>
                  </m:oMath>
                </a14:m>
                <a:endParaRPr lang="en-US" sz="2800" b="0" dirty="0"/>
              </a:p>
              <a:p>
                <a14:m>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a:ea typeface="Cambria Math"/>
                          </a:rPr>
                          <m:t>𝜇</m:t>
                        </m:r>
                      </m:e>
                      <m:sub>
                        <m:r>
                          <a:rPr lang="en-US" sz="2800" b="0" i="1" smtClean="0">
                            <a:latin typeface="Cambria Math"/>
                          </a:rPr>
                          <m:t>𝑗</m:t>
                        </m:r>
                      </m:sub>
                    </m:sSub>
                  </m:oMath>
                </a14:m>
                <a:r>
                  <a:rPr lang="en-US" sz="2800" dirty="0"/>
                  <a:t> is the centroid/mean of all examples in the </a:t>
                </a:r>
                <a14:m>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a:rPr>
                          <m:t>𝑗</m:t>
                        </m:r>
                      </m:e>
                      <m:sup>
                        <m:r>
                          <a:rPr lang="en-US" sz="2800" b="0" i="1" smtClean="0">
                            <a:latin typeface="Cambria Math"/>
                          </a:rPr>
                          <m:t>𝑡h</m:t>
                        </m:r>
                      </m:sup>
                    </m:sSup>
                  </m:oMath>
                </a14:m>
                <a:r>
                  <a:rPr lang="en-US" sz="2800" dirty="0"/>
                  <a:t> cluster</a:t>
                </a:r>
              </a:p>
              <a:p>
                <a:r>
                  <a:rPr lang="en-US" sz="2800" b="1" dirty="0">
                    <a:solidFill>
                      <a:srgbClr val="1641CC"/>
                    </a:solidFill>
                  </a:rPr>
                  <a:t>Algorithm:</a:t>
                </a:r>
              </a:p>
              <a:p>
                <a:pPr marL="457200" lvl="1" indent="0">
                  <a:buNone/>
                </a:pPr>
                <a:r>
                  <a:rPr lang="en-US" sz="2000" b="1" dirty="0">
                    <a:solidFill>
                      <a:schemeClr val="tx1">
                        <a:lumMod val="75000"/>
                        <a:lumOff val="25000"/>
                      </a:schemeClr>
                    </a:solidFill>
                    <a:latin typeface="Courier New" panose="02070309020205020404" pitchFamily="49" charset="0"/>
                    <a:cs typeface="Courier New" panose="02070309020205020404" pitchFamily="49" charset="0"/>
                  </a:rPr>
                  <a:t>Initialize randomly </a:t>
                </a:r>
                <a14:m>
                  <m:oMath xmlns:m="http://schemas.openxmlformats.org/officeDocument/2006/math">
                    <m:sSub>
                      <m:sSubPr>
                        <m:ctrlPr>
                          <a:rPr lang="en-US" sz="2000" b="1" i="1" smtClean="0">
                            <a:solidFill>
                              <a:schemeClr val="tx1">
                                <a:lumMod val="75000"/>
                                <a:lumOff val="25000"/>
                              </a:schemeClr>
                            </a:solidFill>
                            <a:latin typeface="Cambria Math" panose="02040503050406030204" pitchFamily="18" charset="0"/>
                            <a:cs typeface="Courier New" panose="02070309020205020404" pitchFamily="49" charset="0"/>
                          </a:rPr>
                        </m:ctrlPr>
                      </m:sSubPr>
                      <m:e>
                        <m:r>
                          <a:rPr lang="en-US" sz="2000" b="1" i="1" smtClean="0">
                            <a:solidFill>
                              <a:schemeClr val="tx1">
                                <a:lumMod val="75000"/>
                                <a:lumOff val="25000"/>
                              </a:schemeClr>
                            </a:solidFill>
                            <a:latin typeface="Cambria Math"/>
                            <a:ea typeface="Cambria Math"/>
                            <a:cs typeface="Courier New" panose="02070309020205020404" pitchFamily="49" charset="0"/>
                          </a:rPr>
                          <m:t>𝝁</m:t>
                        </m:r>
                      </m:e>
                      <m:sub>
                        <m:r>
                          <a:rPr lang="en-US" sz="2000" b="1" i="1" smtClean="0">
                            <a:solidFill>
                              <a:schemeClr val="tx1">
                                <a:lumMod val="75000"/>
                                <a:lumOff val="25000"/>
                              </a:schemeClr>
                            </a:solidFill>
                            <a:latin typeface="Cambria Math"/>
                            <a:cs typeface="Courier New" panose="02070309020205020404" pitchFamily="49" charset="0"/>
                          </a:rPr>
                          <m:t>𝟏</m:t>
                        </m:r>
                      </m:sub>
                    </m:sSub>
                    <m:r>
                      <a:rPr lang="en-US" sz="2000" b="1" i="1" smtClean="0">
                        <a:solidFill>
                          <a:schemeClr val="tx1">
                            <a:lumMod val="75000"/>
                            <a:lumOff val="25000"/>
                          </a:schemeClr>
                        </a:solidFill>
                        <a:latin typeface="Cambria Math"/>
                        <a:cs typeface="Courier New" panose="02070309020205020404" pitchFamily="49" charset="0"/>
                      </a:rPr>
                      <m:t>,…,</m:t>
                    </m:r>
                    <m:sSub>
                      <m:sSubPr>
                        <m:ctrlPr>
                          <a:rPr lang="en-US" sz="2000" b="1" i="1" smtClean="0">
                            <a:solidFill>
                              <a:schemeClr val="tx1">
                                <a:lumMod val="75000"/>
                                <a:lumOff val="25000"/>
                              </a:schemeClr>
                            </a:solidFill>
                            <a:latin typeface="Cambria Math" panose="02040503050406030204" pitchFamily="18" charset="0"/>
                            <a:cs typeface="Courier New" panose="02070309020205020404" pitchFamily="49" charset="0"/>
                          </a:rPr>
                        </m:ctrlPr>
                      </m:sSubPr>
                      <m:e>
                        <m:r>
                          <a:rPr lang="en-US" sz="2000" b="1" i="1" smtClean="0">
                            <a:solidFill>
                              <a:schemeClr val="tx1">
                                <a:lumMod val="75000"/>
                                <a:lumOff val="25000"/>
                              </a:schemeClr>
                            </a:solidFill>
                            <a:latin typeface="Cambria Math"/>
                            <a:ea typeface="Cambria Math"/>
                            <a:cs typeface="Courier New" panose="02070309020205020404" pitchFamily="49" charset="0"/>
                          </a:rPr>
                          <m:t>𝝁</m:t>
                        </m:r>
                      </m:e>
                      <m:sub>
                        <m:r>
                          <a:rPr lang="en-US" sz="2000" b="1" i="1" smtClean="0">
                            <a:solidFill>
                              <a:schemeClr val="tx1">
                                <a:lumMod val="75000"/>
                                <a:lumOff val="25000"/>
                              </a:schemeClr>
                            </a:solidFill>
                            <a:latin typeface="Cambria Math"/>
                            <a:cs typeface="Courier New" panose="02070309020205020404" pitchFamily="49" charset="0"/>
                          </a:rPr>
                          <m:t>𝒌</m:t>
                        </m:r>
                      </m:sub>
                    </m:sSub>
                  </m:oMath>
                </a14:m>
                <a:endParaRPr lang="en-US" sz="2000" b="1" dirty="0">
                  <a:latin typeface="Courier New" panose="02070309020205020404" pitchFamily="49" charset="0"/>
                  <a:cs typeface="Courier New" panose="02070309020205020404" pitchFamily="49"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687" t="-198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p:cNvSpPr>
            <a:spLocks noGrp="1"/>
          </p:cNvSpPr>
          <p:nvPr>
            <p:ph type="ftr" sz="quarter" idx="11"/>
          </p:nvPr>
        </p:nvSpPr>
        <p:spPr/>
        <p:txBody>
          <a:bodyPr/>
          <a:lstStyle/>
          <a:p>
            <a:r>
              <a:rPr lang="en-US"/>
              <a:t>CU6051NI Artificial Intelligence</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40</a:t>
            </a:fld>
            <a:endParaRPr lang="en-US" dirty="0"/>
          </a:p>
        </p:txBody>
      </p:sp>
    </p:spTree>
    <p:extLst>
      <p:ext uri="{BB962C8B-B14F-4D97-AF65-F5344CB8AC3E}">
        <p14:creationId xmlns:p14="http://schemas.microsoft.com/office/powerpoint/2010/main" val="10314216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Clustering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800" b="1" dirty="0">
                    <a:solidFill>
                      <a:srgbClr val="1641CC"/>
                    </a:solidFill>
                  </a:rPr>
                  <a:t>Goal</a:t>
                </a:r>
                <a:r>
                  <a:rPr lang="en-US" sz="2800" dirty="0"/>
                  <a:t>: Assign each example </a:t>
                </a:r>
                <a14:m>
                  <m:oMath xmlns:m="http://schemas.openxmlformats.org/officeDocument/2006/math">
                    <m:r>
                      <a:rPr lang="en-US" sz="2800" b="0" i="1" smtClean="0">
                        <a:latin typeface="Cambria Math"/>
                      </a:rPr>
                      <m:t>(</m:t>
                    </m:r>
                    <m:sSub>
                      <m:sSubPr>
                        <m:ctrlPr>
                          <a:rPr lang="en-US" sz="2800" b="0" i="1" smtClean="0">
                            <a:latin typeface="Cambria Math" panose="02040503050406030204" pitchFamily="18" charset="0"/>
                          </a:rPr>
                        </m:ctrlPr>
                      </m:sSubPr>
                      <m:e>
                        <m:r>
                          <a:rPr lang="en-US" sz="2800" b="0" i="1" smtClean="0">
                            <a:latin typeface="Cambria Math"/>
                          </a:rPr>
                          <m:t>𝑥</m:t>
                        </m:r>
                      </m:e>
                      <m:sub>
                        <m:r>
                          <a:rPr lang="en-US" sz="2800" b="0" i="1" smtClean="0">
                            <a:latin typeface="Cambria Math"/>
                          </a:rPr>
                          <m:t>1</m:t>
                        </m:r>
                      </m:sub>
                    </m:sSub>
                    <m:r>
                      <a:rPr lang="en-US" sz="2800" b="0" i="1" smtClean="0">
                        <a:latin typeface="Cambria Math"/>
                      </a:rPr>
                      <m:t>,…,</m:t>
                    </m:r>
                    <m:sSub>
                      <m:sSubPr>
                        <m:ctrlPr>
                          <a:rPr lang="en-US" sz="2800" b="0" i="1" smtClean="0">
                            <a:latin typeface="Cambria Math" panose="02040503050406030204" pitchFamily="18" charset="0"/>
                          </a:rPr>
                        </m:ctrlPr>
                      </m:sSubPr>
                      <m:e>
                        <m:r>
                          <a:rPr lang="en-US" sz="2800" b="0" i="1" smtClean="0">
                            <a:latin typeface="Cambria Math"/>
                          </a:rPr>
                          <m:t>𝑥</m:t>
                        </m:r>
                      </m:e>
                      <m:sub>
                        <m:r>
                          <a:rPr lang="en-US" sz="2800" b="0" i="1" smtClean="0">
                            <a:latin typeface="Cambria Math"/>
                          </a:rPr>
                          <m:t>𝑛</m:t>
                        </m:r>
                      </m:sub>
                    </m:sSub>
                    <m:r>
                      <a:rPr lang="en-US" sz="2800" b="0" i="1" smtClean="0">
                        <a:latin typeface="Cambria Math"/>
                      </a:rPr>
                      <m:t>)</m:t>
                    </m:r>
                  </m:oMath>
                </a14:m>
                <a:r>
                  <a:rPr lang="en-US" sz="2800" dirty="0"/>
                  <a:t> to one of the </a:t>
                </a:r>
                <a14:m>
                  <m:oMath xmlns:m="http://schemas.openxmlformats.org/officeDocument/2006/math">
                    <m:r>
                      <a:rPr lang="en-US" sz="2800" i="1" dirty="0" smtClean="0">
                        <a:latin typeface="Cambria Math"/>
                      </a:rPr>
                      <m:t>𝑘</m:t>
                    </m:r>
                  </m:oMath>
                </a14:m>
                <a:r>
                  <a:rPr lang="en-US" sz="2800" dirty="0"/>
                  <a:t> clusters </a:t>
                </a:r>
                <a14:m>
                  <m:oMath xmlns:m="http://schemas.openxmlformats.org/officeDocument/2006/math">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a:rPr>
                              <m:t>𝐶</m:t>
                            </m:r>
                          </m:e>
                          <m:sub>
                            <m:r>
                              <a:rPr lang="en-US" sz="2800" b="0" i="1" smtClean="0">
                                <a:latin typeface="Cambria Math"/>
                              </a:rPr>
                              <m:t>1</m:t>
                            </m:r>
                          </m:sub>
                        </m:sSub>
                        <m:r>
                          <a:rPr lang="en-US" sz="2800" b="0" i="1" smtClean="0">
                            <a:latin typeface="Cambria Math"/>
                          </a:rPr>
                          <m:t>,…,</m:t>
                        </m:r>
                        <m:sSub>
                          <m:sSubPr>
                            <m:ctrlPr>
                              <a:rPr lang="en-US" sz="2800" b="0" i="1" smtClean="0">
                                <a:latin typeface="Cambria Math" panose="02040503050406030204" pitchFamily="18" charset="0"/>
                              </a:rPr>
                            </m:ctrlPr>
                          </m:sSubPr>
                          <m:e>
                            <m:r>
                              <a:rPr lang="en-US" sz="2800" b="0" i="1" smtClean="0">
                                <a:latin typeface="Cambria Math"/>
                              </a:rPr>
                              <m:t>𝐶</m:t>
                            </m:r>
                          </m:e>
                          <m:sub>
                            <m:r>
                              <a:rPr lang="en-US" sz="2800" b="0" i="1" smtClean="0">
                                <a:latin typeface="Cambria Math"/>
                              </a:rPr>
                              <m:t>𝑘</m:t>
                            </m:r>
                          </m:sub>
                        </m:sSub>
                      </m:e>
                    </m:d>
                  </m:oMath>
                </a14:m>
                <a:endParaRPr lang="en-US" sz="2800" b="0" dirty="0"/>
              </a:p>
              <a:p>
                <a14:m>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a:ea typeface="Cambria Math"/>
                          </a:rPr>
                          <m:t>𝜇</m:t>
                        </m:r>
                      </m:e>
                      <m:sub>
                        <m:r>
                          <a:rPr lang="en-US" sz="2800" b="0" i="1" smtClean="0">
                            <a:latin typeface="Cambria Math"/>
                          </a:rPr>
                          <m:t>𝑗</m:t>
                        </m:r>
                      </m:sub>
                    </m:sSub>
                  </m:oMath>
                </a14:m>
                <a:r>
                  <a:rPr lang="en-US" sz="2800" dirty="0"/>
                  <a:t> is the centroid/mean of all examples in the </a:t>
                </a:r>
                <a14:m>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a:rPr>
                          <m:t>𝑗</m:t>
                        </m:r>
                      </m:e>
                      <m:sup>
                        <m:r>
                          <a:rPr lang="en-US" sz="2800" b="0" i="1" smtClean="0">
                            <a:latin typeface="Cambria Math"/>
                          </a:rPr>
                          <m:t>𝑡h</m:t>
                        </m:r>
                      </m:sup>
                    </m:sSup>
                  </m:oMath>
                </a14:m>
                <a:r>
                  <a:rPr lang="en-US" sz="2800" dirty="0"/>
                  <a:t> cluster</a:t>
                </a:r>
              </a:p>
              <a:p>
                <a:r>
                  <a:rPr lang="en-US" sz="2800" b="1" dirty="0">
                    <a:solidFill>
                      <a:srgbClr val="1641CC"/>
                    </a:solidFill>
                  </a:rPr>
                  <a:t>Algorithm:</a:t>
                </a:r>
              </a:p>
              <a:p>
                <a:pPr marL="457200" lvl="1" indent="0">
                  <a:buNone/>
                </a:pPr>
                <a:r>
                  <a:rPr lang="en-US" sz="2000" b="1" dirty="0">
                    <a:solidFill>
                      <a:schemeClr val="tx1">
                        <a:lumMod val="75000"/>
                        <a:lumOff val="25000"/>
                      </a:schemeClr>
                    </a:solidFill>
                    <a:latin typeface="Courier New" panose="02070309020205020404" pitchFamily="49" charset="0"/>
                    <a:cs typeface="Courier New" panose="02070309020205020404" pitchFamily="49" charset="0"/>
                  </a:rPr>
                  <a:t>Initialize randomly </a:t>
                </a:r>
                <a14:m>
                  <m:oMath xmlns:m="http://schemas.openxmlformats.org/officeDocument/2006/math">
                    <m:sSub>
                      <m:sSubPr>
                        <m:ctrlPr>
                          <a:rPr lang="en-US" sz="2000" b="1" i="1" smtClean="0">
                            <a:solidFill>
                              <a:schemeClr val="tx1">
                                <a:lumMod val="75000"/>
                                <a:lumOff val="25000"/>
                              </a:schemeClr>
                            </a:solidFill>
                            <a:latin typeface="Cambria Math" panose="02040503050406030204" pitchFamily="18" charset="0"/>
                            <a:cs typeface="Courier New" panose="02070309020205020404" pitchFamily="49" charset="0"/>
                          </a:rPr>
                        </m:ctrlPr>
                      </m:sSubPr>
                      <m:e>
                        <m:r>
                          <a:rPr lang="en-US" sz="2000" b="1" i="1" smtClean="0">
                            <a:solidFill>
                              <a:schemeClr val="tx1">
                                <a:lumMod val="75000"/>
                                <a:lumOff val="25000"/>
                              </a:schemeClr>
                            </a:solidFill>
                            <a:latin typeface="Cambria Math"/>
                            <a:ea typeface="Cambria Math"/>
                            <a:cs typeface="Courier New" panose="02070309020205020404" pitchFamily="49" charset="0"/>
                          </a:rPr>
                          <m:t>𝝁</m:t>
                        </m:r>
                      </m:e>
                      <m:sub>
                        <m:r>
                          <a:rPr lang="en-US" sz="2000" b="1" i="1" smtClean="0">
                            <a:solidFill>
                              <a:schemeClr val="tx1">
                                <a:lumMod val="75000"/>
                                <a:lumOff val="25000"/>
                              </a:schemeClr>
                            </a:solidFill>
                            <a:latin typeface="Cambria Math"/>
                            <a:cs typeface="Courier New" panose="02070309020205020404" pitchFamily="49" charset="0"/>
                          </a:rPr>
                          <m:t>𝟏</m:t>
                        </m:r>
                      </m:sub>
                    </m:sSub>
                    <m:r>
                      <a:rPr lang="en-US" sz="2000" b="1" i="1" smtClean="0">
                        <a:solidFill>
                          <a:schemeClr val="tx1">
                            <a:lumMod val="75000"/>
                            <a:lumOff val="25000"/>
                          </a:schemeClr>
                        </a:solidFill>
                        <a:latin typeface="Cambria Math"/>
                        <a:cs typeface="Courier New" panose="02070309020205020404" pitchFamily="49" charset="0"/>
                      </a:rPr>
                      <m:t>,…,</m:t>
                    </m:r>
                    <m:sSub>
                      <m:sSubPr>
                        <m:ctrlPr>
                          <a:rPr lang="en-US" sz="2000" b="1" i="1" smtClean="0">
                            <a:solidFill>
                              <a:schemeClr val="tx1">
                                <a:lumMod val="75000"/>
                                <a:lumOff val="25000"/>
                              </a:schemeClr>
                            </a:solidFill>
                            <a:latin typeface="Cambria Math" panose="02040503050406030204" pitchFamily="18" charset="0"/>
                            <a:cs typeface="Courier New" panose="02070309020205020404" pitchFamily="49" charset="0"/>
                          </a:rPr>
                        </m:ctrlPr>
                      </m:sSubPr>
                      <m:e>
                        <m:r>
                          <a:rPr lang="en-US" sz="2000" b="1" i="1" smtClean="0">
                            <a:solidFill>
                              <a:schemeClr val="tx1">
                                <a:lumMod val="75000"/>
                                <a:lumOff val="25000"/>
                              </a:schemeClr>
                            </a:solidFill>
                            <a:latin typeface="Cambria Math"/>
                            <a:ea typeface="Cambria Math"/>
                            <a:cs typeface="Courier New" panose="02070309020205020404" pitchFamily="49" charset="0"/>
                          </a:rPr>
                          <m:t>𝝁</m:t>
                        </m:r>
                      </m:e>
                      <m:sub>
                        <m:r>
                          <a:rPr lang="en-US" sz="2000" b="1" i="1" smtClean="0">
                            <a:solidFill>
                              <a:schemeClr val="tx1">
                                <a:lumMod val="75000"/>
                                <a:lumOff val="25000"/>
                              </a:schemeClr>
                            </a:solidFill>
                            <a:latin typeface="Cambria Math"/>
                            <a:cs typeface="Courier New" panose="02070309020205020404" pitchFamily="49" charset="0"/>
                          </a:rPr>
                          <m:t>𝒌</m:t>
                        </m:r>
                      </m:sub>
                    </m:sSub>
                  </m:oMath>
                </a14:m>
                <a:endParaRPr lang="en-US" sz="2000" b="1" dirty="0">
                  <a:latin typeface="Courier New" panose="02070309020205020404" pitchFamily="49" charset="0"/>
                  <a:cs typeface="Courier New" panose="02070309020205020404" pitchFamily="49" charset="0"/>
                </a:endParaRPr>
              </a:p>
              <a:p>
                <a:pPr marL="457200" lvl="1" indent="0">
                  <a:buNone/>
                </a:pPr>
                <a:r>
                  <a:rPr lang="en-US" sz="2000" b="1" dirty="0">
                    <a:latin typeface="Courier New" panose="02070309020205020404" pitchFamily="49" charset="0"/>
                    <a:cs typeface="Courier New" panose="02070309020205020404" pitchFamily="49" charset="0"/>
                  </a:rPr>
                  <a:t>Repeat</a:t>
                </a:r>
              </a:p>
              <a:p>
                <a:pPr marL="457200" lvl="1" indent="0">
                  <a:buNone/>
                </a:pPr>
                <a:r>
                  <a:rPr lang="en-US" sz="2000" b="1" dirty="0">
                    <a:latin typeface="Courier New" panose="02070309020205020404" pitchFamily="49" charset="0"/>
                    <a:cs typeface="Courier New" panose="02070309020205020404" pitchFamily="49" charset="0"/>
                  </a:rPr>
                  <a:t>	</a:t>
                </a:r>
                <a:r>
                  <a:rPr lang="en-US" sz="2000" b="1" dirty="0">
                    <a:solidFill>
                      <a:srgbClr val="FF0066"/>
                    </a:solidFill>
                    <a:latin typeface="Courier New" panose="02070309020205020404" pitchFamily="49" charset="0"/>
                    <a:cs typeface="Courier New" panose="02070309020205020404" pitchFamily="49" charset="0"/>
                  </a:rPr>
                  <a:t>Assign each point </a:t>
                </a:r>
                <a14:m>
                  <m:oMath xmlns:m="http://schemas.openxmlformats.org/officeDocument/2006/math">
                    <m:sSub>
                      <m:sSubPr>
                        <m:ctrlPr>
                          <a:rPr lang="en-US" sz="2000" b="1" i="1" smtClean="0">
                            <a:solidFill>
                              <a:srgbClr val="FF0066"/>
                            </a:solidFill>
                            <a:latin typeface="Cambria Math" panose="02040503050406030204" pitchFamily="18" charset="0"/>
                            <a:cs typeface="Courier New" panose="02070309020205020404" pitchFamily="49" charset="0"/>
                          </a:rPr>
                        </m:ctrlPr>
                      </m:sSubPr>
                      <m:e>
                        <m:r>
                          <a:rPr lang="en-US" sz="2000" b="1" i="1" smtClean="0">
                            <a:solidFill>
                              <a:srgbClr val="FF0066"/>
                            </a:solidFill>
                            <a:latin typeface="Cambria Math"/>
                            <a:cs typeface="Courier New" panose="02070309020205020404" pitchFamily="49" charset="0"/>
                          </a:rPr>
                          <m:t>𝒙</m:t>
                        </m:r>
                      </m:e>
                      <m:sub>
                        <m:r>
                          <a:rPr lang="en-US" sz="2000" b="1" i="1" smtClean="0">
                            <a:solidFill>
                              <a:srgbClr val="FF0066"/>
                            </a:solidFill>
                            <a:latin typeface="Cambria Math"/>
                            <a:cs typeface="Courier New" panose="02070309020205020404" pitchFamily="49" charset="0"/>
                          </a:rPr>
                          <m:t>𝒊</m:t>
                        </m:r>
                      </m:sub>
                    </m:sSub>
                  </m:oMath>
                </a14:m>
                <a:r>
                  <a:rPr lang="en-US" sz="2000" b="1" dirty="0">
                    <a:solidFill>
                      <a:srgbClr val="FF0066"/>
                    </a:solidFill>
                    <a:latin typeface="Courier New" panose="02070309020205020404" pitchFamily="49" charset="0"/>
                    <a:cs typeface="Courier New" panose="02070309020205020404" pitchFamily="49" charset="0"/>
                  </a:rPr>
                  <a:t> to the cluster with the closest </a:t>
                </a:r>
                <a14:m>
                  <m:oMath xmlns:m="http://schemas.openxmlformats.org/officeDocument/2006/math">
                    <m:sSub>
                      <m:sSubPr>
                        <m:ctrlPr>
                          <a:rPr lang="en-US" sz="2000" b="1" i="1" smtClean="0">
                            <a:solidFill>
                              <a:srgbClr val="FF0066"/>
                            </a:solidFill>
                            <a:latin typeface="Cambria Math" panose="02040503050406030204" pitchFamily="18" charset="0"/>
                            <a:cs typeface="Courier New" panose="02070309020205020404" pitchFamily="49" charset="0"/>
                          </a:rPr>
                        </m:ctrlPr>
                      </m:sSubPr>
                      <m:e>
                        <m:r>
                          <a:rPr lang="en-US" sz="2000" b="1" i="1" smtClean="0">
                            <a:solidFill>
                              <a:srgbClr val="FF0066"/>
                            </a:solidFill>
                            <a:latin typeface="Cambria Math"/>
                            <a:ea typeface="Cambria Math"/>
                            <a:cs typeface="Courier New" panose="02070309020205020404" pitchFamily="49" charset="0"/>
                          </a:rPr>
                          <m:t>𝝁</m:t>
                        </m:r>
                      </m:e>
                      <m:sub>
                        <m:r>
                          <a:rPr lang="en-US" sz="2000" b="1" i="1" smtClean="0">
                            <a:solidFill>
                              <a:srgbClr val="FF0066"/>
                            </a:solidFill>
                            <a:latin typeface="Cambria Math"/>
                            <a:cs typeface="Courier New" panose="02070309020205020404" pitchFamily="49" charset="0"/>
                          </a:rPr>
                          <m:t>𝒋</m:t>
                        </m:r>
                      </m:sub>
                    </m:sSub>
                  </m:oMath>
                </a14:m>
                <a:endParaRPr lang="en-US" sz="2000" b="1" dirty="0">
                  <a:latin typeface="Courier New" panose="02070309020205020404" pitchFamily="49" charset="0"/>
                  <a:cs typeface="Courier New" panose="02070309020205020404" pitchFamily="49" charset="0"/>
                </a:endParaRPr>
              </a:p>
              <a:p>
                <a:pPr marL="457200" lvl="1" indent="0">
                  <a:buNone/>
                </a:pPr>
                <a:r>
                  <a:rPr lang="en-US" sz="2000" b="1" dirty="0">
                    <a:latin typeface="Courier New" panose="02070309020205020404" pitchFamily="49" charset="0"/>
                    <a:cs typeface="Courier New" panose="02070309020205020404" pitchFamily="49" charset="0"/>
                  </a:rPr>
                  <a:t>	</a:t>
                </a:r>
                <a:r>
                  <a:rPr lang="en-US" sz="2000" b="1" dirty="0">
                    <a:solidFill>
                      <a:srgbClr val="1641CC"/>
                    </a:solidFill>
                    <a:latin typeface="Courier New" panose="02070309020205020404" pitchFamily="49" charset="0"/>
                    <a:cs typeface="Courier New" panose="02070309020205020404" pitchFamily="49" charset="0"/>
                  </a:rPr>
                  <a:t>Calculate the new mean/centroid for each cluster:</a:t>
                </a:r>
              </a:p>
              <a:p>
                <a:pPr marL="457200" lvl="1" indent="0">
                  <a:buNone/>
                </a:pPr>
                <a14:m>
                  <m:oMathPara xmlns:m="http://schemas.openxmlformats.org/officeDocument/2006/math">
                    <m:oMathParaPr>
                      <m:jc m:val="centerGroup"/>
                    </m:oMathParaPr>
                    <m:oMath xmlns:m="http://schemas.openxmlformats.org/officeDocument/2006/math">
                      <m:sSub>
                        <m:sSubPr>
                          <m:ctrlPr>
                            <a:rPr lang="en-US" sz="2000" b="1" i="1" smtClean="0">
                              <a:solidFill>
                                <a:srgbClr val="1641CC"/>
                              </a:solidFill>
                              <a:latin typeface="Cambria Math" panose="02040503050406030204" pitchFamily="18" charset="0"/>
                              <a:cs typeface="Courier New" panose="02070309020205020404" pitchFamily="49" charset="0"/>
                            </a:rPr>
                          </m:ctrlPr>
                        </m:sSubPr>
                        <m:e>
                          <m:r>
                            <a:rPr lang="en-US" sz="2000" b="1" i="1" smtClean="0">
                              <a:solidFill>
                                <a:srgbClr val="1641CC"/>
                              </a:solidFill>
                              <a:latin typeface="Cambria Math"/>
                              <a:ea typeface="Cambria Math"/>
                              <a:cs typeface="Courier New" panose="02070309020205020404" pitchFamily="49" charset="0"/>
                            </a:rPr>
                            <m:t>𝝁</m:t>
                          </m:r>
                        </m:e>
                        <m:sub>
                          <m:r>
                            <a:rPr lang="en-US" sz="2000" b="1" i="1" smtClean="0">
                              <a:solidFill>
                                <a:srgbClr val="1641CC"/>
                              </a:solidFill>
                              <a:latin typeface="Cambria Math"/>
                              <a:cs typeface="Courier New" panose="02070309020205020404" pitchFamily="49" charset="0"/>
                            </a:rPr>
                            <m:t>𝒋</m:t>
                          </m:r>
                        </m:sub>
                      </m:sSub>
                      <m:r>
                        <a:rPr lang="en-US" sz="2000" b="1" i="1" smtClean="0">
                          <a:solidFill>
                            <a:srgbClr val="1641CC"/>
                          </a:solidFill>
                          <a:latin typeface="Cambria Math"/>
                          <a:cs typeface="Courier New" panose="02070309020205020404" pitchFamily="49" charset="0"/>
                        </a:rPr>
                        <m:t>=</m:t>
                      </m:r>
                      <m:f>
                        <m:fPr>
                          <m:ctrlPr>
                            <a:rPr lang="en-US" sz="2000" b="1" i="1" smtClean="0">
                              <a:solidFill>
                                <a:srgbClr val="1641CC"/>
                              </a:solidFill>
                              <a:latin typeface="Cambria Math" panose="02040503050406030204" pitchFamily="18" charset="0"/>
                              <a:cs typeface="Courier New" panose="02070309020205020404" pitchFamily="49" charset="0"/>
                            </a:rPr>
                          </m:ctrlPr>
                        </m:fPr>
                        <m:num>
                          <m:r>
                            <a:rPr lang="en-US" sz="2000" b="1" i="1" smtClean="0">
                              <a:solidFill>
                                <a:srgbClr val="1641CC"/>
                              </a:solidFill>
                              <a:latin typeface="Cambria Math"/>
                              <a:cs typeface="Courier New" panose="02070309020205020404" pitchFamily="49" charset="0"/>
                            </a:rPr>
                            <m:t>𝟏</m:t>
                          </m:r>
                        </m:num>
                        <m:den>
                          <m:d>
                            <m:dPr>
                              <m:begChr m:val="|"/>
                              <m:endChr m:val="|"/>
                              <m:ctrlPr>
                                <a:rPr lang="en-US" sz="2000" b="1" i="1" smtClean="0">
                                  <a:solidFill>
                                    <a:srgbClr val="1641CC"/>
                                  </a:solidFill>
                                  <a:latin typeface="Cambria Math" panose="02040503050406030204" pitchFamily="18" charset="0"/>
                                  <a:cs typeface="Courier New" panose="02070309020205020404" pitchFamily="49" charset="0"/>
                                </a:rPr>
                              </m:ctrlPr>
                            </m:dPr>
                            <m:e>
                              <m:sSub>
                                <m:sSubPr>
                                  <m:ctrlPr>
                                    <a:rPr lang="en-US" sz="2000" b="1" i="1" smtClean="0">
                                      <a:solidFill>
                                        <a:srgbClr val="1641CC"/>
                                      </a:solidFill>
                                      <a:latin typeface="Cambria Math" panose="02040503050406030204" pitchFamily="18" charset="0"/>
                                      <a:cs typeface="Courier New" panose="02070309020205020404" pitchFamily="49" charset="0"/>
                                    </a:rPr>
                                  </m:ctrlPr>
                                </m:sSubPr>
                                <m:e>
                                  <m:r>
                                    <a:rPr lang="en-US" sz="2000" b="1" i="1" smtClean="0">
                                      <a:solidFill>
                                        <a:srgbClr val="1641CC"/>
                                      </a:solidFill>
                                      <a:latin typeface="Cambria Math"/>
                                      <a:cs typeface="Courier New" panose="02070309020205020404" pitchFamily="49" charset="0"/>
                                    </a:rPr>
                                    <m:t>𝑪</m:t>
                                  </m:r>
                                </m:e>
                                <m:sub>
                                  <m:r>
                                    <a:rPr lang="en-US" sz="2000" b="1" i="1" smtClean="0">
                                      <a:solidFill>
                                        <a:srgbClr val="1641CC"/>
                                      </a:solidFill>
                                      <a:latin typeface="Cambria Math"/>
                                      <a:cs typeface="Courier New" panose="02070309020205020404" pitchFamily="49" charset="0"/>
                                    </a:rPr>
                                    <m:t>𝒋</m:t>
                                  </m:r>
                                </m:sub>
                              </m:sSub>
                            </m:e>
                          </m:d>
                        </m:den>
                      </m:f>
                      <m:nary>
                        <m:naryPr>
                          <m:chr m:val="∑"/>
                          <m:supHide m:val="on"/>
                          <m:ctrlPr>
                            <a:rPr lang="en-US" sz="2000" b="1" i="1" smtClean="0">
                              <a:solidFill>
                                <a:srgbClr val="1641CC"/>
                              </a:solidFill>
                              <a:latin typeface="Cambria Math" panose="02040503050406030204" pitchFamily="18" charset="0"/>
                              <a:cs typeface="Courier New" panose="02070309020205020404" pitchFamily="49" charset="0"/>
                            </a:rPr>
                          </m:ctrlPr>
                        </m:naryPr>
                        <m:sub>
                          <m:sSub>
                            <m:sSubPr>
                              <m:ctrlPr>
                                <a:rPr lang="en-US" sz="2000" b="1" i="1" smtClean="0">
                                  <a:solidFill>
                                    <a:srgbClr val="1641CC"/>
                                  </a:solidFill>
                                  <a:latin typeface="Cambria Math" panose="02040503050406030204" pitchFamily="18" charset="0"/>
                                  <a:cs typeface="Courier New" panose="02070309020205020404" pitchFamily="49" charset="0"/>
                                </a:rPr>
                              </m:ctrlPr>
                            </m:sSubPr>
                            <m:e>
                              <m:r>
                                <a:rPr lang="en-US" sz="2000" b="1" i="1" smtClean="0">
                                  <a:solidFill>
                                    <a:srgbClr val="1641CC"/>
                                  </a:solidFill>
                                  <a:latin typeface="Cambria Math"/>
                                  <a:cs typeface="Courier New" panose="02070309020205020404" pitchFamily="49" charset="0"/>
                                </a:rPr>
                                <m:t>𝒙</m:t>
                              </m:r>
                            </m:e>
                            <m:sub>
                              <m:r>
                                <a:rPr lang="en-US" sz="2000" b="1" i="1" smtClean="0">
                                  <a:solidFill>
                                    <a:srgbClr val="1641CC"/>
                                  </a:solidFill>
                                  <a:latin typeface="Cambria Math"/>
                                  <a:cs typeface="Courier New" panose="02070309020205020404" pitchFamily="49" charset="0"/>
                                </a:rPr>
                                <m:t>𝒊</m:t>
                              </m:r>
                            </m:sub>
                          </m:sSub>
                          <m:r>
                            <m:rPr>
                              <m:brk m:alnAt="7"/>
                            </m:rPr>
                            <a:rPr lang="en-US" sz="2000" b="1" i="1" smtClean="0">
                              <a:solidFill>
                                <a:srgbClr val="1641CC"/>
                              </a:solidFill>
                              <a:latin typeface="Cambria Math"/>
                              <a:ea typeface="Cambria Math"/>
                              <a:cs typeface="Courier New" panose="02070309020205020404" pitchFamily="49" charset="0"/>
                            </a:rPr>
                            <m:t>∈</m:t>
                          </m:r>
                          <m:sSub>
                            <m:sSubPr>
                              <m:ctrlPr>
                                <a:rPr lang="en-US" sz="2000" b="1" i="1" smtClean="0">
                                  <a:solidFill>
                                    <a:srgbClr val="1641CC"/>
                                  </a:solidFill>
                                  <a:latin typeface="Cambria Math" panose="02040503050406030204" pitchFamily="18" charset="0"/>
                                  <a:ea typeface="Cambria Math"/>
                                  <a:cs typeface="Courier New" panose="02070309020205020404" pitchFamily="49" charset="0"/>
                                </a:rPr>
                              </m:ctrlPr>
                            </m:sSubPr>
                            <m:e>
                              <m:r>
                                <a:rPr lang="en-US" sz="2000" b="1" i="1" smtClean="0">
                                  <a:solidFill>
                                    <a:srgbClr val="1641CC"/>
                                  </a:solidFill>
                                  <a:latin typeface="Cambria Math"/>
                                  <a:ea typeface="Cambria Math"/>
                                  <a:cs typeface="Courier New" panose="02070309020205020404" pitchFamily="49" charset="0"/>
                                </a:rPr>
                                <m:t>𝑪</m:t>
                              </m:r>
                            </m:e>
                            <m:sub>
                              <m:r>
                                <a:rPr lang="en-US" sz="2000" b="1" i="1" smtClean="0">
                                  <a:solidFill>
                                    <a:srgbClr val="1641CC"/>
                                  </a:solidFill>
                                  <a:latin typeface="Cambria Math"/>
                                  <a:ea typeface="Cambria Math"/>
                                  <a:cs typeface="Courier New" panose="02070309020205020404" pitchFamily="49" charset="0"/>
                                </a:rPr>
                                <m:t>𝒋</m:t>
                              </m:r>
                            </m:sub>
                          </m:sSub>
                        </m:sub>
                        <m:sup/>
                        <m:e>
                          <m:sSub>
                            <m:sSubPr>
                              <m:ctrlPr>
                                <a:rPr lang="en-US" sz="2000" b="1" i="1" smtClean="0">
                                  <a:solidFill>
                                    <a:srgbClr val="1641CC"/>
                                  </a:solidFill>
                                  <a:latin typeface="Cambria Math" panose="02040503050406030204" pitchFamily="18" charset="0"/>
                                  <a:cs typeface="Courier New" panose="02070309020205020404" pitchFamily="49" charset="0"/>
                                </a:rPr>
                              </m:ctrlPr>
                            </m:sSubPr>
                            <m:e>
                              <m:r>
                                <a:rPr lang="en-US" sz="2000" b="1" i="1" smtClean="0">
                                  <a:solidFill>
                                    <a:srgbClr val="1641CC"/>
                                  </a:solidFill>
                                  <a:latin typeface="Cambria Math"/>
                                  <a:cs typeface="Courier New" panose="02070309020205020404" pitchFamily="49" charset="0"/>
                                </a:rPr>
                                <m:t>𝒙</m:t>
                              </m:r>
                            </m:e>
                            <m:sub>
                              <m:r>
                                <a:rPr lang="en-US" sz="2000" b="1" i="1" smtClean="0">
                                  <a:solidFill>
                                    <a:srgbClr val="1641CC"/>
                                  </a:solidFill>
                                  <a:latin typeface="Cambria Math"/>
                                  <a:cs typeface="Courier New" panose="02070309020205020404" pitchFamily="49" charset="0"/>
                                </a:rPr>
                                <m:t>𝒊</m:t>
                              </m:r>
                            </m:sub>
                          </m:sSub>
                        </m:e>
                      </m:nary>
                    </m:oMath>
                  </m:oMathPara>
                </a14:m>
                <a:endParaRPr lang="en-US" sz="2000" b="1" dirty="0">
                  <a:solidFill>
                    <a:srgbClr val="0066FF"/>
                  </a:solidFill>
                  <a:latin typeface="Courier New" panose="02070309020205020404" pitchFamily="49" charset="0"/>
                  <a:cs typeface="Courier New" panose="02070309020205020404" pitchFamily="49" charset="0"/>
                </a:endParaRPr>
              </a:p>
              <a:p>
                <a:pPr marL="457200" lvl="1" indent="0">
                  <a:buNone/>
                </a:pPr>
                <a:r>
                  <a:rPr lang="en-US" sz="2000" b="1" dirty="0">
                    <a:latin typeface="Courier New" panose="02070309020205020404" pitchFamily="49" charset="0"/>
                    <a:cs typeface="Courier New" panose="02070309020205020404" pitchFamily="49" charset="0"/>
                  </a:rPr>
                  <a:t>Until convergence*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687" t="-198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p:cNvSpPr>
            <a:spLocks noGrp="1"/>
          </p:cNvSpPr>
          <p:nvPr>
            <p:ph type="ftr" sz="quarter" idx="11"/>
          </p:nvPr>
        </p:nvSpPr>
        <p:spPr/>
        <p:txBody>
          <a:bodyPr/>
          <a:lstStyle/>
          <a:p>
            <a:r>
              <a:rPr lang="en-US"/>
              <a:t>CU6051NI Artificial Intelligence</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41</a:t>
            </a:fld>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7955280" y="4355196"/>
                <a:ext cx="3200400" cy="71865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d>
                        <m:dPr>
                          <m:begChr m:val="|"/>
                          <m:endChr m:val="|"/>
                          <m:ctrlPr>
                            <a:rPr lang="en-US" b="1" i="1" smtClean="0">
                              <a:solidFill>
                                <a:srgbClr val="FF0000"/>
                              </a:solidFill>
                              <a:latin typeface="Cambria Math" panose="02040503050406030204" pitchFamily="18" charset="0"/>
                              <a:cs typeface="Courier New" panose="02070309020205020404" pitchFamily="49" charset="0"/>
                            </a:rPr>
                          </m:ctrlPr>
                        </m:dPr>
                        <m:e>
                          <m:sSub>
                            <m:sSubPr>
                              <m:ctrlPr>
                                <a:rPr lang="en-US" b="1" i="1">
                                  <a:solidFill>
                                    <a:srgbClr val="FF0000"/>
                                  </a:solidFill>
                                  <a:latin typeface="Cambria Math" panose="02040503050406030204" pitchFamily="18" charset="0"/>
                                  <a:cs typeface="Courier New" panose="02070309020205020404" pitchFamily="49" charset="0"/>
                                </a:rPr>
                              </m:ctrlPr>
                            </m:sSubPr>
                            <m:e>
                              <m:r>
                                <a:rPr lang="en-US" b="1" i="1">
                                  <a:solidFill>
                                    <a:srgbClr val="FF0000"/>
                                  </a:solidFill>
                                  <a:latin typeface="Cambria Math"/>
                                  <a:cs typeface="Courier New" panose="02070309020205020404" pitchFamily="49" charset="0"/>
                                </a:rPr>
                                <m:t>𝑪</m:t>
                              </m:r>
                            </m:e>
                            <m:sub>
                              <m:r>
                                <a:rPr lang="en-US" b="1" i="1">
                                  <a:solidFill>
                                    <a:srgbClr val="FF0000"/>
                                  </a:solidFill>
                                  <a:latin typeface="Cambria Math"/>
                                  <a:cs typeface="Courier New" panose="02070309020205020404" pitchFamily="49" charset="0"/>
                                </a:rPr>
                                <m:t>𝒋</m:t>
                              </m:r>
                            </m:sub>
                          </m:sSub>
                        </m:e>
                      </m:d>
                      <m:r>
                        <a:rPr lang="en-US" b="1" i="1">
                          <a:solidFill>
                            <a:srgbClr val="FF0000"/>
                          </a:solidFill>
                          <a:latin typeface="Cambria Math"/>
                          <a:cs typeface="Courier New" panose="02070309020205020404" pitchFamily="49" charset="0"/>
                        </a:rPr>
                        <m:t> </m:t>
                      </m:r>
                      <m:r>
                        <a:rPr lang="en-US" b="1" i="1">
                          <a:solidFill>
                            <a:srgbClr val="FF0000"/>
                          </a:solidFill>
                          <a:latin typeface="Cambria Math"/>
                          <a:cs typeface="Courier New" panose="02070309020205020404" pitchFamily="49" charset="0"/>
                        </a:rPr>
                        <m:t>𝒊𝒔</m:t>
                      </m:r>
                      <m:r>
                        <a:rPr lang="en-US" b="1" i="1">
                          <a:solidFill>
                            <a:srgbClr val="FF0000"/>
                          </a:solidFill>
                          <a:latin typeface="Cambria Math"/>
                          <a:cs typeface="Courier New" panose="02070309020205020404" pitchFamily="49" charset="0"/>
                        </a:rPr>
                        <m:t> </m:t>
                      </m:r>
                      <m:r>
                        <a:rPr lang="en-US" b="1" i="1">
                          <a:solidFill>
                            <a:srgbClr val="FF0000"/>
                          </a:solidFill>
                          <a:latin typeface="Cambria Math"/>
                          <a:cs typeface="Courier New" panose="02070309020205020404" pitchFamily="49" charset="0"/>
                        </a:rPr>
                        <m:t>𝒕𝒉𝒆</m:t>
                      </m:r>
                      <m:r>
                        <a:rPr lang="en-US" b="1" i="1">
                          <a:solidFill>
                            <a:srgbClr val="FF0000"/>
                          </a:solidFill>
                          <a:latin typeface="Cambria Math"/>
                          <a:cs typeface="Courier New" panose="02070309020205020404" pitchFamily="49" charset="0"/>
                        </a:rPr>
                        <m:t> </m:t>
                      </m:r>
                      <m:r>
                        <a:rPr lang="en-US" b="1" i="1">
                          <a:solidFill>
                            <a:srgbClr val="FF0000"/>
                          </a:solidFill>
                          <a:latin typeface="Cambria Math"/>
                          <a:cs typeface="Courier New" panose="02070309020205020404" pitchFamily="49" charset="0"/>
                        </a:rPr>
                        <m:t>𝒏𝒖𝒎𝒃𝒆𝒓</m:t>
                      </m:r>
                      <m:r>
                        <a:rPr lang="en-US" b="1" i="1">
                          <a:solidFill>
                            <a:srgbClr val="FF0000"/>
                          </a:solidFill>
                          <a:latin typeface="Cambria Math"/>
                          <a:cs typeface="Courier New" panose="02070309020205020404" pitchFamily="49" charset="0"/>
                        </a:rPr>
                        <m:t> </m:t>
                      </m:r>
                      <m:r>
                        <a:rPr lang="en-US" b="1" i="1">
                          <a:solidFill>
                            <a:srgbClr val="FF0000"/>
                          </a:solidFill>
                          <a:latin typeface="Cambria Math"/>
                          <a:cs typeface="Courier New" panose="02070309020205020404" pitchFamily="49" charset="0"/>
                        </a:rPr>
                        <m:t>𝒐𝒇</m:t>
                      </m:r>
                      <m:r>
                        <a:rPr lang="en-US" b="1" i="1">
                          <a:solidFill>
                            <a:srgbClr val="FF0000"/>
                          </a:solidFill>
                          <a:latin typeface="Cambria Math"/>
                          <a:cs typeface="Courier New" panose="02070309020205020404" pitchFamily="49" charset="0"/>
                        </a:rPr>
                        <m:t> </m:t>
                      </m:r>
                    </m:oMath>
                  </m:oMathPara>
                </a14:m>
                <a:endParaRPr lang="en-US" b="1" i="1" dirty="0">
                  <a:solidFill>
                    <a:srgbClr val="FF0000"/>
                  </a:solidFill>
                  <a:latin typeface="Cambria Math"/>
                  <a:cs typeface="Courier New" panose="02070309020205020404" pitchFamily="49" charset="0"/>
                </a:endParaRPr>
              </a:p>
              <a:p>
                <a:pPr/>
                <a14:m>
                  <m:oMathPara xmlns:m="http://schemas.openxmlformats.org/officeDocument/2006/math">
                    <m:oMathParaPr>
                      <m:jc m:val="left"/>
                    </m:oMathParaPr>
                    <m:oMath xmlns:m="http://schemas.openxmlformats.org/officeDocument/2006/math">
                      <m:r>
                        <a:rPr lang="en-US" b="1" i="1" smtClean="0">
                          <a:solidFill>
                            <a:srgbClr val="FF0000"/>
                          </a:solidFill>
                          <a:latin typeface="Cambria Math"/>
                          <a:cs typeface="Courier New" panose="02070309020205020404" pitchFamily="49" charset="0"/>
                        </a:rPr>
                        <m:t>𝒎</m:t>
                      </m:r>
                      <m:r>
                        <a:rPr lang="en-US" b="1" i="1">
                          <a:solidFill>
                            <a:srgbClr val="FF0000"/>
                          </a:solidFill>
                          <a:latin typeface="Cambria Math"/>
                          <a:cs typeface="Courier New" panose="02070309020205020404" pitchFamily="49" charset="0"/>
                        </a:rPr>
                        <m:t>𝒆𝒎𝒃𝒆𝒓𝒔</m:t>
                      </m:r>
                      <m:r>
                        <a:rPr lang="en-US" b="1" i="1">
                          <a:solidFill>
                            <a:srgbClr val="FF0000"/>
                          </a:solidFill>
                          <a:latin typeface="Cambria Math"/>
                          <a:cs typeface="Courier New" panose="02070309020205020404" pitchFamily="49" charset="0"/>
                        </a:rPr>
                        <m:t> </m:t>
                      </m:r>
                      <m:r>
                        <a:rPr lang="en-US" b="1" i="1">
                          <a:solidFill>
                            <a:srgbClr val="FF0000"/>
                          </a:solidFill>
                          <a:latin typeface="Cambria Math"/>
                          <a:cs typeface="Courier New" panose="02070309020205020404" pitchFamily="49" charset="0"/>
                        </a:rPr>
                        <m:t>𝒊𝒏</m:t>
                      </m:r>
                      <m:r>
                        <a:rPr lang="en-US" b="1" i="1">
                          <a:solidFill>
                            <a:srgbClr val="FF0000"/>
                          </a:solidFill>
                          <a:latin typeface="Cambria Math"/>
                          <a:cs typeface="Courier New" panose="02070309020205020404" pitchFamily="49" charset="0"/>
                        </a:rPr>
                        <m:t> </m:t>
                      </m:r>
                      <m:r>
                        <a:rPr lang="en-US" b="1" i="1">
                          <a:solidFill>
                            <a:srgbClr val="FF0000"/>
                          </a:solidFill>
                          <a:latin typeface="Cambria Math"/>
                          <a:cs typeface="Courier New" panose="02070309020205020404" pitchFamily="49" charset="0"/>
                        </a:rPr>
                        <m:t>𝒄𝒍𝒖𝒔𝒕𝒆𝒓</m:t>
                      </m:r>
                      <m:sSub>
                        <m:sSubPr>
                          <m:ctrlPr>
                            <a:rPr lang="en-US" b="1" i="1" smtClean="0">
                              <a:solidFill>
                                <a:srgbClr val="FF0000"/>
                              </a:solidFill>
                              <a:latin typeface="Cambria Math" panose="02040503050406030204" pitchFamily="18" charset="0"/>
                              <a:cs typeface="Courier New" panose="02070309020205020404" pitchFamily="49" charset="0"/>
                            </a:rPr>
                          </m:ctrlPr>
                        </m:sSubPr>
                        <m:e>
                          <m:r>
                            <a:rPr lang="en-US" b="1" i="1" smtClean="0">
                              <a:solidFill>
                                <a:srgbClr val="FF0000"/>
                              </a:solidFill>
                              <a:latin typeface="Cambria Math"/>
                              <a:cs typeface="Courier New" panose="02070309020205020404" pitchFamily="49" charset="0"/>
                            </a:rPr>
                            <m:t> </m:t>
                          </m:r>
                          <m:r>
                            <a:rPr lang="en-US" b="1" i="1" smtClean="0">
                              <a:solidFill>
                                <a:srgbClr val="FF0000"/>
                              </a:solidFill>
                              <a:latin typeface="Cambria Math"/>
                              <a:cs typeface="Courier New" panose="02070309020205020404" pitchFamily="49" charset="0"/>
                            </a:rPr>
                            <m:t>𝑪</m:t>
                          </m:r>
                        </m:e>
                        <m:sub>
                          <m:r>
                            <a:rPr lang="en-US" b="1" i="1" smtClean="0">
                              <a:solidFill>
                                <a:srgbClr val="FF0000"/>
                              </a:solidFill>
                              <a:latin typeface="Cambria Math"/>
                              <a:cs typeface="Courier New" panose="02070309020205020404" pitchFamily="49" charset="0"/>
                            </a:rPr>
                            <m:t>𝒋</m:t>
                          </m:r>
                        </m:sub>
                      </m:sSub>
                    </m:oMath>
                  </m:oMathPara>
                </a14:m>
                <a:endParaRPr lang="en-US" dirty="0">
                  <a:solidFill>
                    <a:srgbClr val="FF0000"/>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955280" y="4355196"/>
                <a:ext cx="3200400" cy="718658"/>
              </a:xfrm>
              <a:prstGeom prst="rect">
                <a:avLst/>
              </a:prstGeom>
              <a:blipFill rotWithShape="1">
                <a:blip r:embed="rId3"/>
                <a:stretch>
                  <a:fillRect b="-3390"/>
                </a:stretch>
              </a:blipFill>
            </p:spPr>
            <p:txBody>
              <a:bodyPr/>
              <a:lstStyle/>
              <a:p>
                <a:r>
                  <a:rPr lang="en-US">
                    <a:noFill/>
                  </a:rPr>
                  <a:t> </a:t>
                </a:r>
              </a:p>
            </p:txBody>
          </p:sp>
        </mc:Fallback>
      </mc:AlternateContent>
    </p:spTree>
    <p:extLst>
      <p:ext uri="{BB962C8B-B14F-4D97-AF65-F5344CB8AC3E}">
        <p14:creationId xmlns:p14="http://schemas.microsoft.com/office/powerpoint/2010/main" val="27847769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Clustering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800" b="1" dirty="0">
                    <a:solidFill>
                      <a:srgbClr val="1641CC"/>
                    </a:solidFill>
                  </a:rPr>
                  <a:t>Goal</a:t>
                </a:r>
                <a:r>
                  <a:rPr lang="en-US" sz="2800" dirty="0"/>
                  <a:t>: Assign each example </a:t>
                </a:r>
                <a14:m>
                  <m:oMath xmlns:m="http://schemas.openxmlformats.org/officeDocument/2006/math">
                    <m:r>
                      <a:rPr lang="en-US" sz="2800" b="0" i="1" smtClean="0">
                        <a:latin typeface="Cambria Math"/>
                      </a:rPr>
                      <m:t>(</m:t>
                    </m:r>
                    <m:sSub>
                      <m:sSubPr>
                        <m:ctrlPr>
                          <a:rPr lang="en-US" sz="2800" b="0" i="1" smtClean="0">
                            <a:latin typeface="Cambria Math" panose="02040503050406030204" pitchFamily="18" charset="0"/>
                          </a:rPr>
                        </m:ctrlPr>
                      </m:sSubPr>
                      <m:e>
                        <m:r>
                          <a:rPr lang="en-US" sz="2800" b="0" i="1" smtClean="0">
                            <a:latin typeface="Cambria Math"/>
                          </a:rPr>
                          <m:t>𝑥</m:t>
                        </m:r>
                      </m:e>
                      <m:sub>
                        <m:r>
                          <a:rPr lang="en-US" sz="2800" b="0" i="1" smtClean="0">
                            <a:latin typeface="Cambria Math"/>
                          </a:rPr>
                          <m:t>1</m:t>
                        </m:r>
                      </m:sub>
                    </m:sSub>
                    <m:r>
                      <a:rPr lang="en-US" sz="2800" b="0" i="1" smtClean="0">
                        <a:latin typeface="Cambria Math"/>
                      </a:rPr>
                      <m:t>,…,</m:t>
                    </m:r>
                    <m:sSub>
                      <m:sSubPr>
                        <m:ctrlPr>
                          <a:rPr lang="en-US" sz="2800" b="0" i="1" smtClean="0">
                            <a:latin typeface="Cambria Math" panose="02040503050406030204" pitchFamily="18" charset="0"/>
                          </a:rPr>
                        </m:ctrlPr>
                      </m:sSubPr>
                      <m:e>
                        <m:r>
                          <a:rPr lang="en-US" sz="2800" b="0" i="1" smtClean="0">
                            <a:latin typeface="Cambria Math"/>
                          </a:rPr>
                          <m:t>𝑥</m:t>
                        </m:r>
                      </m:e>
                      <m:sub>
                        <m:r>
                          <a:rPr lang="en-US" sz="2800" b="0" i="1" smtClean="0">
                            <a:latin typeface="Cambria Math"/>
                          </a:rPr>
                          <m:t>𝑛</m:t>
                        </m:r>
                      </m:sub>
                    </m:sSub>
                    <m:r>
                      <a:rPr lang="en-US" sz="2800" b="0" i="1" smtClean="0">
                        <a:latin typeface="Cambria Math"/>
                      </a:rPr>
                      <m:t>)</m:t>
                    </m:r>
                  </m:oMath>
                </a14:m>
                <a:r>
                  <a:rPr lang="en-US" sz="2800" dirty="0"/>
                  <a:t> to one of the </a:t>
                </a:r>
                <a14:m>
                  <m:oMath xmlns:m="http://schemas.openxmlformats.org/officeDocument/2006/math">
                    <m:r>
                      <a:rPr lang="en-US" sz="2800" i="1" dirty="0" smtClean="0">
                        <a:latin typeface="Cambria Math"/>
                      </a:rPr>
                      <m:t>𝑘</m:t>
                    </m:r>
                  </m:oMath>
                </a14:m>
                <a:r>
                  <a:rPr lang="en-US" sz="2800" dirty="0"/>
                  <a:t> clusters </a:t>
                </a:r>
                <a14:m>
                  <m:oMath xmlns:m="http://schemas.openxmlformats.org/officeDocument/2006/math">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a:rPr>
                              <m:t>𝐶</m:t>
                            </m:r>
                          </m:e>
                          <m:sub>
                            <m:r>
                              <a:rPr lang="en-US" sz="2800" b="0" i="1" smtClean="0">
                                <a:latin typeface="Cambria Math"/>
                              </a:rPr>
                              <m:t>1</m:t>
                            </m:r>
                          </m:sub>
                        </m:sSub>
                        <m:r>
                          <a:rPr lang="en-US" sz="2800" b="0" i="1" smtClean="0">
                            <a:latin typeface="Cambria Math"/>
                          </a:rPr>
                          <m:t>,…,</m:t>
                        </m:r>
                        <m:sSub>
                          <m:sSubPr>
                            <m:ctrlPr>
                              <a:rPr lang="en-US" sz="2800" b="0" i="1" smtClean="0">
                                <a:latin typeface="Cambria Math" panose="02040503050406030204" pitchFamily="18" charset="0"/>
                              </a:rPr>
                            </m:ctrlPr>
                          </m:sSubPr>
                          <m:e>
                            <m:r>
                              <a:rPr lang="en-US" sz="2800" b="0" i="1" smtClean="0">
                                <a:latin typeface="Cambria Math"/>
                              </a:rPr>
                              <m:t>𝐶</m:t>
                            </m:r>
                          </m:e>
                          <m:sub>
                            <m:r>
                              <a:rPr lang="en-US" sz="2800" b="0" i="1" smtClean="0">
                                <a:latin typeface="Cambria Math"/>
                              </a:rPr>
                              <m:t>𝑘</m:t>
                            </m:r>
                          </m:sub>
                        </m:sSub>
                      </m:e>
                    </m:d>
                  </m:oMath>
                </a14:m>
                <a:endParaRPr lang="en-US" sz="2800" b="0" dirty="0"/>
              </a:p>
              <a:p>
                <a14:m>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a:ea typeface="Cambria Math"/>
                          </a:rPr>
                          <m:t>𝜇</m:t>
                        </m:r>
                      </m:e>
                      <m:sub>
                        <m:r>
                          <a:rPr lang="en-US" sz="2800" b="0" i="1" smtClean="0">
                            <a:latin typeface="Cambria Math"/>
                          </a:rPr>
                          <m:t>𝑗</m:t>
                        </m:r>
                      </m:sub>
                    </m:sSub>
                  </m:oMath>
                </a14:m>
                <a:r>
                  <a:rPr lang="en-US" sz="2800" dirty="0"/>
                  <a:t> is the centroid/mean of all examples in the </a:t>
                </a:r>
                <a14:m>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a:rPr>
                          <m:t>𝑗</m:t>
                        </m:r>
                      </m:e>
                      <m:sup>
                        <m:r>
                          <a:rPr lang="en-US" sz="2800" b="0" i="1" smtClean="0">
                            <a:latin typeface="Cambria Math"/>
                          </a:rPr>
                          <m:t>𝑡h</m:t>
                        </m:r>
                      </m:sup>
                    </m:sSup>
                  </m:oMath>
                </a14:m>
                <a:r>
                  <a:rPr lang="en-US" sz="2800" dirty="0"/>
                  <a:t> cluster</a:t>
                </a:r>
              </a:p>
              <a:p>
                <a:r>
                  <a:rPr lang="en-US" sz="2800" b="1" dirty="0">
                    <a:solidFill>
                      <a:srgbClr val="1641CC"/>
                    </a:solidFill>
                  </a:rPr>
                  <a:t>Algorithm:</a:t>
                </a:r>
              </a:p>
              <a:p>
                <a:pPr marL="457200" lvl="1" indent="0">
                  <a:buNone/>
                </a:pPr>
                <a:r>
                  <a:rPr lang="en-US" sz="2000" b="1" dirty="0">
                    <a:solidFill>
                      <a:schemeClr val="tx1">
                        <a:lumMod val="75000"/>
                        <a:lumOff val="25000"/>
                      </a:schemeClr>
                    </a:solidFill>
                    <a:latin typeface="Courier New" panose="02070309020205020404" pitchFamily="49" charset="0"/>
                    <a:cs typeface="Courier New" panose="02070309020205020404" pitchFamily="49" charset="0"/>
                  </a:rPr>
                  <a:t>Initialize randomly </a:t>
                </a:r>
                <a14:m>
                  <m:oMath xmlns:m="http://schemas.openxmlformats.org/officeDocument/2006/math">
                    <m:sSub>
                      <m:sSubPr>
                        <m:ctrlPr>
                          <a:rPr lang="en-US" sz="2000" b="1" i="1" smtClean="0">
                            <a:solidFill>
                              <a:schemeClr val="tx1">
                                <a:lumMod val="75000"/>
                                <a:lumOff val="25000"/>
                              </a:schemeClr>
                            </a:solidFill>
                            <a:latin typeface="Cambria Math" panose="02040503050406030204" pitchFamily="18" charset="0"/>
                            <a:cs typeface="Courier New" panose="02070309020205020404" pitchFamily="49" charset="0"/>
                          </a:rPr>
                        </m:ctrlPr>
                      </m:sSubPr>
                      <m:e>
                        <m:r>
                          <a:rPr lang="en-US" sz="2000" b="1" i="1" smtClean="0">
                            <a:solidFill>
                              <a:schemeClr val="tx1">
                                <a:lumMod val="75000"/>
                                <a:lumOff val="25000"/>
                              </a:schemeClr>
                            </a:solidFill>
                            <a:latin typeface="Cambria Math"/>
                            <a:ea typeface="Cambria Math"/>
                            <a:cs typeface="Courier New" panose="02070309020205020404" pitchFamily="49" charset="0"/>
                          </a:rPr>
                          <m:t>𝝁</m:t>
                        </m:r>
                      </m:e>
                      <m:sub>
                        <m:r>
                          <a:rPr lang="en-US" sz="2000" b="1" i="1" smtClean="0">
                            <a:solidFill>
                              <a:schemeClr val="tx1">
                                <a:lumMod val="75000"/>
                                <a:lumOff val="25000"/>
                              </a:schemeClr>
                            </a:solidFill>
                            <a:latin typeface="Cambria Math"/>
                            <a:cs typeface="Courier New" panose="02070309020205020404" pitchFamily="49" charset="0"/>
                          </a:rPr>
                          <m:t>𝟏</m:t>
                        </m:r>
                      </m:sub>
                    </m:sSub>
                    <m:r>
                      <a:rPr lang="en-US" sz="2000" b="1" i="1" smtClean="0">
                        <a:solidFill>
                          <a:schemeClr val="tx1">
                            <a:lumMod val="75000"/>
                            <a:lumOff val="25000"/>
                          </a:schemeClr>
                        </a:solidFill>
                        <a:latin typeface="Cambria Math"/>
                        <a:cs typeface="Courier New" panose="02070309020205020404" pitchFamily="49" charset="0"/>
                      </a:rPr>
                      <m:t>,…,</m:t>
                    </m:r>
                    <m:sSub>
                      <m:sSubPr>
                        <m:ctrlPr>
                          <a:rPr lang="en-US" sz="2000" b="1" i="1" smtClean="0">
                            <a:solidFill>
                              <a:schemeClr val="tx1">
                                <a:lumMod val="75000"/>
                                <a:lumOff val="25000"/>
                              </a:schemeClr>
                            </a:solidFill>
                            <a:latin typeface="Cambria Math" panose="02040503050406030204" pitchFamily="18" charset="0"/>
                            <a:cs typeface="Courier New" panose="02070309020205020404" pitchFamily="49" charset="0"/>
                          </a:rPr>
                        </m:ctrlPr>
                      </m:sSubPr>
                      <m:e>
                        <m:r>
                          <a:rPr lang="en-US" sz="2000" b="1" i="1" smtClean="0">
                            <a:solidFill>
                              <a:schemeClr val="tx1">
                                <a:lumMod val="75000"/>
                                <a:lumOff val="25000"/>
                              </a:schemeClr>
                            </a:solidFill>
                            <a:latin typeface="Cambria Math"/>
                            <a:ea typeface="Cambria Math"/>
                            <a:cs typeface="Courier New" panose="02070309020205020404" pitchFamily="49" charset="0"/>
                          </a:rPr>
                          <m:t>𝝁</m:t>
                        </m:r>
                      </m:e>
                      <m:sub>
                        <m:r>
                          <a:rPr lang="en-US" sz="2000" b="1" i="1" smtClean="0">
                            <a:solidFill>
                              <a:schemeClr val="tx1">
                                <a:lumMod val="75000"/>
                                <a:lumOff val="25000"/>
                              </a:schemeClr>
                            </a:solidFill>
                            <a:latin typeface="Cambria Math"/>
                            <a:cs typeface="Courier New" panose="02070309020205020404" pitchFamily="49" charset="0"/>
                          </a:rPr>
                          <m:t>𝒌</m:t>
                        </m:r>
                      </m:sub>
                    </m:sSub>
                  </m:oMath>
                </a14:m>
                <a:endParaRPr lang="en-US" sz="2000" b="1" dirty="0">
                  <a:latin typeface="Courier New" panose="02070309020205020404" pitchFamily="49" charset="0"/>
                  <a:cs typeface="Courier New" panose="02070309020205020404" pitchFamily="49" charset="0"/>
                </a:endParaRPr>
              </a:p>
              <a:p>
                <a:pPr marL="457200" lvl="1" indent="0">
                  <a:buNone/>
                </a:pPr>
                <a:r>
                  <a:rPr lang="en-US" sz="2000" b="1" dirty="0">
                    <a:latin typeface="Courier New" panose="02070309020205020404" pitchFamily="49" charset="0"/>
                    <a:cs typeface="Courier New" panose="02070309020205020404" pitchFamily="49" charset="0"/>
                  </a:rPr>
                  <a:t>Repeat</a:t>
                </a:r>
              </a:p>
              <a:p>
                <a:pPr marL="457200" lvl="1" indent="0">
                  <a:buNone/>
                </a:pPr>
                <a:r>
                  <a:rPr lang="en-US" sz="2000" b="1" dirty="0">
                    <a:latin typeface="Courier New" panose="02070309020205020404" pitchFamily="49" charset="0"/>
                    <a:cs typeface="Courier New" panose="02070309020205020404" pitchFamily="49" charset="0"/>
                  </a:rPr>
                  <a:t>	</a:t>
                </a:r>
                <a:r>
                  <a:rPr lang="en-US" sz="2000" b="1" dirty="0">
                    <a:solidFill>
                      <a:srgbClr val="FF0066"/>
                    </a:solidFill>
                    <a:latin typeface="Courier New" panose="02070309020205020404" pitchFamily="49" charset="0"/>
                    <a:cs typeface="Courier New" panose="02070309020205020404" pitchFamily="49" charset="0"/>
                  </a:rPr>
                  <a:t>Assign each point </a:t>
                </a:r>
                <a14:m>
                  <m:oMath xmlns:m="http://schemas.openxmlformats.org/officeDocument/2006/math">
                    <m:sSub>
                      <m:sSubPr>
                        <m:ctrlPr>
                          <a:rPr lang="en-US" sz="2000" b="1" i="1" smtClean="0">
                            <a:solidFill>
                              <a:srgbClr val="FF0066"/>
                            </a:solidFill>
                            <a:latin typeface="Cambria Math" panose="02040503050406030204" pitchFamily="18" charset="0"/>
                            <a:cs typeface="Courier New" panose="02070309020205020404" pitchFamily="49" charset="0"/>
                          </a:rPr>
                        </m:ctrlPr>
                      </m:sSubPr>
                      <m:e>
                        <m:r>
                          <a:rPr lang="en-US" sz="2000" b="1" i="1" smtClean="0">
                            <a:solidFill>
                              <a:srgbClr val="FF0066"/>
                            </a:solidFill>
                            <a:latin typeface="Cambria Math"/>
                            <a:cs typeface="Courier New" panose="02070309020205020404" pitchFamily="49" charset="0"/>
                          </a:rPr>
                          <m:t>𝒙</m:t>
                        </m:r>
                      </m:e>
                      <m:sub>
                        <m:r>
                          <a:rPr lang="en-US" sz="2000" b="1" i="1" smtClean="0">
                            <a:solidFill>
                              <a:srgbClr val="FF0066"/>
                            </a:solidFill>
                            <a:latin typeface="Cambria Math"/>
                            <a:cs typeface="Courier New" panose="02070309020205020404" pitchFamily="49" charset="0"/>
                          </a:rPr>
                          <m:t>𝒊</m:t>
                        </m:r>
                      </m:sub>
                    </m:sSub>
                  </m:oMath>
                </a14:m>
                <a:r>
                  <a:rPr lang="en-US" sz="2000" b="1" dirty="0">
                    <a:solidFill>
                      <a:srgbClr val="FF0066"/>
                    </a:solidFill>
                    <a:latin typeface="Courier New" panose="02070309020205020404" pitchFamily="49" charset="0"/>
                    <a:cs typeface="Courier New" panose="02070309020205020404" pitchFamily="49" charset="0"/>
                  </a:rPr>
                  <a:t> to the cluster with the closest </a:t>
                </a:r>
                <a14:m>
                  <m:oMath xmlns:m="http://schemas.openxmlformats.org/officeDocument/2006/math">
                    <m:sSub>
                      <m:sSubPr>
                        <m:ctrlPr>
                          <a:rPr lang="en-US" sz="2000" b="1" i="1" smtClean="0">
                            <a:solidFill>
                              <a:srgbClr val="FF0066"/>
                            </a:solidFill>
                            <a:latin typeface="Cambria Math" panose="02040503050406030204" pitchFamily="18" charset="0"/>
                            <a:cs typeface="Courier New" panose="02070309020205020404" pitchFamily="49" charset="0"/>
                          </a:rPr>
                        </m:ctrlPr>
                      </m:sSubPr>
                      <m:e>
                        <m:r>
                          <a:rPr lang="en-US" sz="2000" b="1" i="1" smtClean="0">
                            <a:solidFill>
                              <a:srgbClr val="FF0066"/>
                            </a:solidFill>
                            <a:latin typeface="Cambria Math"/>
                            <a:ea typeface="Cambria Math"/>
                            <a:cs typeface="Courier New" panose="02070309020205020404" pitchFamily="49" charset="0"/>
                          </a:rPr>
                          <m:t>𝝁</m:t>
                        </m:r>
                      </m:e>
                      <m:sub>
                        <m:r>
                          <a:rPr lang="en-US" sz="2000" b="1" i="1" smtClean="0">
                            <a:solidFill>
                              <a:srgbClr val="FF0066"/>
                            </a:solidFill>
                            <a:latin typeface="Cambria Math"/>
                            <a:cs typeface="Courier New" panose="02070309020205020404" pitchFamily="49" charset="0"/>
                          </a:rPr>
                          <m:t>𝒋</m:t>
                        </m:r>
                      </m:sub>
                    </m:sSub>
                  </m:oMath>
                </a14:m>
                <a:endParaRPr lang="en-US" sz="2000" b="1" dirty="0">
                  <a:latin typeface="Courier New" panose="02070309020205020404" pitchFamily="49" charset="0"/>
                  <a:cs typeface="Courier New" panose="02070309020205020404" pitchFamily="49" charset="0"/>
                </a:endParaRPr>
              </a:p>
              <a:p>
                <a:pPr marL="457200" lvl="1" indent="0">
                  <a:buNone/>
                </a:pPr>
                <a:r>
                  <a:rPr lang="en-US" sz="2000" b="1" dirty="0">
                    <a:latin typeface="Courier New" panose="02070309020205020404" pitchFamily="49" charset="0"/>
                    <a:cs typeface="Courier New" panose="02070309020205020404" pitchFamily="49" charset="0"/>
                  </a:rPr>
                  <a:t>	</a:t>
                </a:r>
                <a:r>
                  <a:rPr lang="en-US" sz="2000" b="1" dirty="0">
                    <a:solidFill>
                      <a:srgbClr val="1641CC"/>
                    </a:solidFill>
                    <a:latin typeface="Courier New" panose="02070309020205020404" pitchFamily="49" charset="0"/>
                    <a:cs typeface="Courier New" panose="02070309020205020404" pitchFamily="49" charset="0"/>
                  </a:rPr>
                  <a:t>Calculate the new mean/centroid for each cluster:</a:t>
                </a:r>
              </a:p>
              <a:p>
                <a:pPr marL="457200" lvl="1" indent="0">
                  <a:buNone/>
                </a:pPr>
                <a14:m>
                  <m:oMathPara xmlns:m="http://schemas.openxmlformats.org/officeDocument/2006/math">
                    <m:oMathParaPr>
                      <m:jc m:val="centerGroup"/>
                    </m:oMathParaPr>
                    <m:oMath xmlns:m="http://schemas.openxmlformats.org/officeDocument/2006/math">
                      <m:sSub>
                        <m:sSubPr>
                          <m:ctrlPr>
                            <a:rPr lang="en-US" sz="2000" b="1" i="1" smtClean="0">
                              <a:solidFill>
                                <a:srgbClr val="1641CC"/>
                              </a:solidFill>
                              <a:latin typeface="Cambria Math" panose="02040503050406030204" pitchFamily="18" charset="0"/>
                              <a:cs typeface="Courier New" panose="02070309020205020404" pitchFamily="49" charset="0"/>
                            </a:rPr>
                          </m:ctrlPr>
                        </m:sSubPr>
                        <m:e>
                          <m:r>
                            <a:rPr lang="en-US" sz="2000" b="1" i="1" smtClean="0">
                              <a:solidFill>
                                <a:srgbClr val="1641CC"/>
                              </a:solidFill>
                              <a:latin typeface="Cambria Math"/>
                              <a:ea typeface="Cambria Math"/>
                              <a:cs typeface="Courier New" panose="02070309020205020404" pitchFamily="49" charset="0"/>
                            </a:rPr>
                            <m:t>𝝁</m:t>
                          </m:r>
                        </m:e>
                        <m:sub>
                          <m:r>
                            <a:rPr lang="en-US" sz="2000" b="1" i="1" smtClean="0">
                              <a:solidFill>
                                <a:srgbClr val="1641CC"/>
                              </a:solidFill>
                              <a:latin typeface="Cambria Math"/>
                              <a:cs typeface="Courier New" panose="02070309020205020404" pitchFamily="49" charset="0"/>
                            </a:rPr>
                            <m:t>𝒋</m:t>
                          </m:r>
                        </m:sub>
                      </m:sSub>
                      <m:r>
                        <a:rPr lang="en-US" sz="2000" b="1" i="1" smtClean="0">
                          <a:solidFill>
                            <a:srgbClr val="1641CC"/>
                          </a:solidFill>
                          <a:latin typeface="Cambria Math"/>
                          <a:cs typeface="Courier New" panose="02070309020205020404" pitchFamily="49" charset="0"/>
                        </a:rPr>
                        <m:t>=</m:t>
                      </m:r>
                      <m:f>
                        <m:fPr>
                          <m:ctrlPr>
                            <a:rPr lang="en-US" sz="2000" b="1" i="1" smtClean="0">
                              <a:solidFill>
                                <a:srgbClr val="1641CC"/>
                              </a:solidFill>
                              <a:latin typeface="Cambria Math" panose="02040503050406030204" pitchFamily="18" charset="0"/>
                              <a:cs typeface="Courier New" panose="02070309020205020404" pitchFamily="49" charset="0"/>
                            </a:rPr>
                          </m:ctrlPr>
                        </m:fPr>
                        <m:num>
                          <m:r>
                            <a:rPr lang="en-US" sz="2000" b="1" i="1" smtClean="0">
                              <a:solidFill>
                                <a:srgbClr val="1641CC"/>
                              </a:solidFill>
                              <a:latin typeface="Cambria Math"/>
                              <a:cs typeface="Courier New" panose="02070309020205020404" pitchFamily="49" charset="0"/>
                            </a:rPr>
                            <m:t>𝟏</m:t>
                          </m:r>
                        </m:num>
                        <m:den>
                          <m:d>
                            <m:dPr>
                              <m:begChr m:val="|"/>
                              <m:endChr m:val="|"/>
                              <m:ctrlPr>
                                <a:rPr lang="en-US" sz="2000" b="1" i="1" smtClean="0">
                                  <a:solidFill>
                                    <a:srgbClr val="1641CC"/>
                                  </a:solidFill>
                                  <a:latin typeface="Cambria Math" panose="02040503050406030204" pitchFamily="18" charset="0"/>
                                  <a:cs typeface="Courier New" panose="02070309020205020404" pitchFamily="49" charset="0"/>
                                </a:rPr>
                              </m:ctrlPr>
                            </m:dPr>
                            <m:e>
                              <m:sSub>
                                <m:sSubPr>
                                  <m:ctrlPr>
                                    <a:rPr lang="en-US" sz="2000" b="1" i="1" smtClean="0">
                                      <a:solidFill>
                                        <a:srgbClr val="1641CC"/>
                                      </a:solidFill>
                                      <a:latin typeface="Cambria Math" panose="02040503050406030204" pitchFamily="18" charset="0"/>
                                      <a:cs typeface="Courier New" panose="02070309020205020404" pitchFamily="49" charset="0"/>
                                    </a:rPr>
                                  </m:ctrlPr>
                                </m:sSubPr>
                                <m:e>
                                  <m:r>
                                    <a:rPr lang="en-US" sz="2000" b="1" i="1" smtClean="0">
                                      <a:solidFill>
                                        <a:srgbClr val="1641CC"/>
                                      </a:solidFill>
                                      <a:latin typeface="Cambria Math"/>
                                      <a:cs typeface="Courier New" panose="02070309020205020404" pitchFamily="49" charset="0"/>
                                    </a:rPr>
                                    <m:t>𝑪</m:t>
                                  </m:r>
                                </m:e>
                                <m:sub>
                                  <m:r>
                                    <a:rPr lang="en-US" sz="2000" b="1" i="1" smtClean="0">
                                      <a:solidFill>
                                        <a:srgbClr val="1641CC"/>
                                      </a:solidFill>
                                      <a:latin typeface="Cambria Math"/>
                                      <a:cs typeface="Courier New" panose="02070309020205020404" pitchFamily="49" charset="0"/>
                                    </a:rPr>
                                    <m:t>𝒋</m:t>
                                  </m:r>
                                </m:sub>
                              </m:sSub>
                            </m:e>
                          </m:d>
                        </m:den>
                      </m:f>
                      <m:nary>
                        <m:naryPr>
                          <m:chr m:val="∑"/>
                          <m:supHide m:val="on"/>
                          <m:ctrlPr>
                            <a:rPr lang="en-US" sz="2000" b="1" i="1" smtClean="0">
                              <a:solidFill>
                                <a:srgbClr val="1641CC"/>
                              </a:solidFill>
                              <a:latin typeface="Cambria Math" panose="02040503050406030204" pitchFamily="18" charset="0"/>
                              <a:cs typeface="Courier New" panose="02070309020205020404" pitchFamily="49" charset="0"/>
                            </a:rPr>
                          </m:ctrlPr>
                        </m:naryPr>
                        <m:sub>
                          <m:sSub>
                            <m:sSubPr>
                              <m:ctrlPr>
                                <a:rPr lang="en-US" sz="2000" b="1" i="1" smtClean="0">
                                  <a:solidFill>
                                    <a:srgbClr val="1641CC"/>
                                  </a:solidFill>
                                  <a:latin typeface="Cambria Math" panose="02040503050406030204" pitchFamily="18" charset="0"/>
                                  <a:cs typeface="Courier New" panose="02070309020205020404" pitchFamily="49" charset="0"/>
                                </a:rPr>
                              </m:ctrlPr>
                            </m:sSubPr>
                            <m:e>
                              <m:r>
                                <a:rPr lang="en-US" sz="2000" b="1" i="1" smtClean="0">
                                  <a:solidFill>
                                    <a:srgbClr val="1641CC"/>
                                  </a:solidFill>
                                  <a:latin typeface="Cambria Math"/>
                                  <a:cs typeface="Courier New" panose="02070309020205020404" pitchFamily="49" charset="0"/>
                                </a:rPr>
                                <m:t>𝒙</m:t>
                              </m:r>
                            </m:e>
                            <m:sub>
                              <m:r>
                                <a:rPr lang="en-US" sz="2000" b="1" i="1" smtClean="0">
                                  <a:solidFill>
                                    <a:srgbClr val="1641CC"/>
                                  </a:solidFill>
                                  <a:latin typeface="Cambria Math"/>
                                  <a:cs typeface="Courier New" panose="02070309020205020404" pitchFamily="49" charset="0"/>
                                </a:rPr>
                                <m:t>𝒊</m:t>
                              </m:r>
                            </m:sub>
                          </m:sSub>
                          <m:r>
                            <m:rPr>
                              <m:brk m:alnAt="7"/>
                            </m:rPr>
                            <a:rPr lang="en-US" sz="2000" b="1" i="1" smtClean="0">
                              <a:solidFill>
                                <a:srgbClr val="1641CC"/>
                              </a:solidFill>
                              <a:latin typeface="Cambria Math"/>
                              <a:ea typeface="Cambria Math"/>
                              <a:cs typeface="Courier New" panose="02070309020205020404" pitchFamily="49" charset="0"/>
                            </a:rPr>
                            <m:t>∈</m:t>
                          </m:r>
                          <m:sSub>
                            <m:sSubPr>
                              <m:ctrlPr>
                                <a:rPr lang="en-US" sz="2000" b="1" i="1" smtClean="0">
                                  <a:solidFill>
                                    <a:srgbClr val="1641CC"/>
                                  </a:solidFill>
                                  <a:latin typeface="Cambria Math" panose="02040503050406030204" pitchFamily="18" charset="0"/>
                                  <a:ea typeface="Cambria Math"/>
                                  <a:cs typeface="Courier New" panose="02070309020205020404" pitchFamily="49" charset="0"/>
                                </a:rPr>
                              </m:ctrlPr>
                            </m:sSubPr>
                            <m:e>
                              <m:r>
                                <a:rPr lang="en-US" sz="2000" b="1" i="1" smtClean="0">
                                  <a:solidFill>
                                    <a:srgbClr val="1641CC"/>
                                  </a:solidFill>
                                  <a:latin typeface="Cambria Math"/>
                                  <a:ea typeface="Cambria Math"/>
                                  <a:cs typeface="Courier New" panose="02070309020205020404" pitchFamily="49" charset="0"/>
                                </a:rPr>
                                <m:t>𝑪</m:t>
                              </m:r>
                            </m:e>
                            <m:sub>
                              <m:r>
                                <a:rPr lang="en-US" sz="2000" b="1" i="1" smtClean="0">
                                  <a:solidFill>
                                    <a:srgbClr val="1641CC"/>
                                  </a:solidFill>
                                  <a:latin typeface="Cambria Math"/>
                                  <a:ea typeface="Cambria Math"/>
                                  <a:cs typeface="Courier New" panose="02070309020205020404" pitchFamily="49" charset="0"/>
                                </a:rPr>
                                <m:t>𝒋</m:t>
                              </m:r>
                            </m:sub>
                          </m:sSub>
                        </m:sub>
                        <m:sup/>
                        <m:e>
                          <m:sSub>
                            <m:sSubPr>
                              <m:ctrlPr>
                                <a:rPr lang="en-US" sz="2000" b="1" i="1" smtClean="0">
                                  <a:solidFill>
                                    <a:srgbClr val="1641CC"/>
                                  </a:solidFill>
                                  <a:latin typeface="Cambria Math" panose="02040503050406030204" pitchFamily="18" charset="0"/>
                                  <a:cs typeface="Courier New" panose="02070309020205020404" pitchFamily="49" charset="0"/>
                                </a:rPr>
                              </m:ctrlPr>
                            </m:sSubPr>
                            <m:e>
                              <m:r>
                                <a:rPr lang="en-US" sz="2000" b="1" i="1" smtClean="0">
                                  <a:solidFill>
                                    <a:srgbClr val="1641CC"/>
                                  </a:solidFill>
                                  <a:latin typeface="Cambria Math"/>
                                  <a:cs typeface="Courier New" panose="02070309020205020404" pitchFamily="49" charset="0"/>
                                </a:rPr>
                                <m:t>𝒙</m:t>
                              </m:r>
                            </m:e>
                            <m:sub>
                              <m:r>
                                <a:rPr lang="en-US" sz="2000" b="1" i="1" smtClean="0">
                                  <a:solidFill>
                                    <a:srgbClr val="1641CC"/>
                                  </a:solidFill>
                                  <a:latin typeface="Cambria Math"/>
                                  <a:cs typeface="Courier New" panose="02070309020205020404" pitchFamily="49" charset="0"/>
                                </a:rPr>
                                <m:t>𝒊</m:t>
                              </m:r>
                            </m:sub>
                          </m:sSub>
                        </m:e>
                      </m:nary>
                    </m:oMath>
                  </m:oMathPara>
                </a14:m>
                <a:endParaRPr lang="en-US" sz="2000" b="1" dirty="0">
                  <a:solidFill>
                    <a:srgbClr val="0066FF"/>
                  </a:solidFill>
                  <a:latin typeface="Courier New" panose="02070309020205020404" pitchFamily="49" charset="0"/>
                  <a:cs typeface="Courier New" panose="02070309020205020404" pitchFamily="49" charset="0"/>
                </a:endParaRPr>
              </a:p>
              <a:p>
                <a:pPr marL="457200" lvl="1" indent="0">
                  <a:buNone/>
                </a:pPr>
                <a:r>
                  <a:rPr lang="en-US" sz="2000" b="1" dirty="0">
                    <a:latin typeface="Courier New" panose="02070309020205020404" pitchFamily="49" charset="0"/>
                    <a:cs typeface="Courier New" panose="02070309020205020404" pitchFamily="49" charset="0"/>
                  </a:rPr>
                  <a:t>Until convergence*</a:t>
                </a:r>
              </a:p>
              <a:p>
                <a:pPr marL="457200" lvl="1" indent="0">
                  <a:buNone/>
                </a:pPr>
                <a:r>
                  <a:rPr lang="en-US" sz="2000" b="1" dirty="0">
                    <a:latin typeface="Courier New" panose="02070309020205020404" pitchFamily="49" charset="0"/>
                    <a:cs typeface="Courier New" panose="02070309020205020404" pitchFamily="49" charset="0"/>
                  </a:rPr>
                  <a:t>*convergence: no change in the clusters/no change in cluster centroids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687" t="-198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p:cNvSpPr>
            <a:spLocks noGrp="1"/>
          </p:cNvSpPr>
          <p:nvPr>
            <p:ph type="ftr" sz="quarter" idx="11"/>
          </p:nvPr>
        </p:nvSpPr>
        <p:spPr/>
        <p:txBody>
          <a:bodyPr/>
          <a:lstStyle/>
          <a:p>
            <a:r>
              <a:rPr lang="en-US"/>
              <a:t>CU6051NI Artificial Intelligence</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42</a:t>
            </a:fld>
            <a:endParaRPr lang="en-US" dirty="0"/>
          </a:p>
        </p:txBody>
      </p:sp>
    </p:spTree>
    <p:extLst>
      <p:ext uri="{BB962C8B-B14F-4D97-AF65-F5344CB8AC3E}">
        <p14:creationId xmlns:p14="http://schemas.microsoft.com/office/powerpoint/2010/main" val="27291582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pros and cons</a:t>
            </a:r>
          </a:p>
        </p:txBody>
      </p:sp>
      <p:sp>
        <p:nvSpPr>
          <p:cNvPr id="3" name="Content Placeholder 2"/>
          <p:cNvSpPr>
            <a:spLocks noGrp="1"/>
          </p:cNvSpPr>
          <p:nvPr>
            <p:ph idx="1"/>
          </p:nvPr>
        </p:nvSpPr>
        <p:spPr/>
        <p:txBody>
          <a:bodyPr>
            <a:normAutofit/>
          </a:bodyPr>
          <a:lstStyle/>
          <a:p>
            <a:pPr marL="119062" indent="0">
              <a:buNone/>
              <a:tabLst>
                <a:tab pos="4968875" algn="l"/>
              </a:tabLst>
            </a:pPr>
            <a:r>
              <a:rPr lang="en-US" sz="3000" dirty="0">
                <a:solidFill>
                  <a:srgbClr val="00B050"/>
                </a:solidFill>
              </a:rPr>
              <a:t>+ Easy to implement</a:t>
            </a:r>
          </a:p>
          <a:p>
            <a:pPr marL="119062" indent="0">
              <a:buNone/>
              <a:tabLst>
                <a:tab pos="4968875" algn="l"/>
              </a:tabLst>
            </a:pPr>
            <a:r>
              <a:rPr lang="en-US" sz="3000" dirty="0">
                <a:solidFill>
                  <a:srgbClr val="00B050"/>
                </a:solidFill>
              </a:rPr>
              <a:t>+ Intuitive</a:t>
            </a:r>
          </a:p>
          <a:p>
            <a:pPr marL="119062" indent="0">
              <a:buNone/>
              <a:tabLst>
                <a:tab pos="4968875" algn="l"/>
              </a:tabLst>
            </a:pPr>
            <a:r>
              <a:rPr lang="en-US" sz="3000" dirty="0"/>
              <a:t>   BUT…</a:t>
            </a:r>
          </a:p>
          <a:p>
            <a:pPr>
              <a:buFontTx/>
              <a:buChar char="-"/>
              <a:tabLst>
                <a:tab pos="4968875" algn="l"/>
              </a:tabLst>
            </a:pPr>
            <a:r>
              <a:rPr lang="en-US" sz="3000" dirty="0">
                <a:solidFill>
                  <a:srgbClr val="FF0000"/>
                </a:solidFill>
              </a:rPr>
              <a:t>Need to know K</a:t>
            </a:r>
          </a:p>
          <a:p>
            <a:pPr>
              <a:buFontTx/>
              <a:buChar char="-"/>
              <a:tabLst>
                <a:tab pos="4968875" algn="l"/>
              </a:tabLst>
            </a:pPr>
            <a:r>
              <a:rPr lang="en-US" sz="3000" dirty="0">
                <a:solidFill>
                  <a:srgbClr val="FF0000"/>
                </a:solidFill>
              </a:rPr>
              <a:t>Suffers from the curse of dimensionality</a:t>
            </a:r>
          </a:p>
        </p:txBody>
      </p:sp>
      <p:sp>
        <p:nvSpPr>
          <p:cNvPr id="4" name="Date Placeholder 3"/>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p:cNvSpPr>
            <a:spLocks noGrp="1"/>
          </p:cNvSpPr>
          <p:nvPr>
            <p:ph type="ftr" sz="quarter" idx="11"/>
          </p:nvPr>
        </p:nvSpPr>
        <p:spPr/>
        <p:txBody>
          <a:bodyPr/>
          <a:lstStyle/>
          <a:p>
            <a:r>
              <a:rPr lang="en-US"/>
              <a:t>CU6051NI Artificial Intelligence</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43</a:t>
            </a:fld>
            <a:endParaRPr lang="en-US" dirty="0"/>
          </a:p>
        </p:txBody>
      </p:sp>
    </p:spTree>
    <p:extLst>
      <p:ext uri="{BB962C8B-B14F-4D97-AF65-F5344CB8AC3E}">
        <p14:creationId xmlns:p14="http://schemas.microsoft.com/office/powerpoint/2010/main" val="37299138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64C8-001E-4449-887A-5C3CFC83BE25}"/>
              </a:ext>
            </a:extLst>
          </p:cNvPr>
          <p:cNvSpPr>
            <a:spLocks noGrp="1"/>
          </p:cNvSpPr>
          <p:nvPr>
            <p:ph type="title"/>
          </p:nvPr>
        </p:nvSpPr>
        <p:spPr/>
        <p:txBody>
          <a:bodyPr/>
          <a:lstStyle/>
          <a:p>
            <a:r>
              <a:rPr lang="en-US" b="1" dirty="0"/>
              <a:t>Performance</a:t>
            </a:r>
          </a:p>
        </p:txBody>
      </p:sp>
      <p:sp>
        <p:nvSpPr>
          <p:cNvPr id="3" name="Content Placeholder 2">
            <a:extLst>
              <a:ext uri="{FF2B5EF4-FFF2-40B4-BE49-F238E27FC236}">
                <a16:creationId xmlns:a16="http://schemas.microsoft.com/office/drawing/2014/main" id="{B27852C7-1164-40A1-BCDB-A063CBF0ECF3}"/>
              </a:ext>
            </a:extLst>
          </p:cNvPr>
          <p:cNvSpPr>
            <a:spLocks noGrp="1"/>
          </p:cNvSpPr>
          <p:nvPr>
            <p:ph idx="1"/>
          </p:nvPr>
        </p:nvSpPr>
        <p:spPr/>
        <p:txBody>
          <a:bodyPr/>
          <a:lstStyle/>
          <a:p>
            <a:pPr algn="just"/>
            <a:r>
              <a:rPr lang="en-US" b="1" dirty="0"/>
              <a:t>ROC AUC</a:t>
            </a:r>
            <a:r>
              <a:rPr lang="en-US" dirty="0"/>
              <a:t> and </a:t>
            </a:r>
            <a:r>
              <a:rPr lang="en-US" b="1" dirty="0"/>
              <a:t>PR AUC</a:t>
            </a:r>
            <a:r>
              <a:rPr lang="en-US" dirty="0"/>
              <a:t> are metrics used to evaluate the performance of classification models, especially useful when dealing with imbalanced datasets. </a:t>
            </a:r>
          </a:p>
          <a:p>
            <a:pPr algn="just"/>
            <a:r>
              <a:rPr lang="en-US" dirty="0"/>
              <a:t>They provide insight into how well a model distinguishes between classes.</a:t>
            </a:r>
          </a:p>
        </p:txBody>
      </p:sp>
      <p:sp>
        <p:nvSpPr>
          <p:cNvPr id="4" name="Date Placeholder 3">
            <a:extLst>
              <a:ext uri="{FF2B5EF4-FFF2-40B4-BE49-F238E27FC236}">
                <a16:creationId xmlns:a16="http://schemas.microsoft.com/office/drawing/2014/main" id="{37F0B003-F684-4D48-A495-2ECF6283FD4E}"/>
              </a:ext>
            </a:extLst>
          </p:cNvPr>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a:extLst>
              <a:ext uri="{FF2B5EF4-FFF2-40B4-BE49-F238E27FC236}">
                <a16:creationId xmlns:a16="http://schemas.microsoft.com/office/drawing/2014/main" id="{46F2D453-EB9B-4651-8C2C-DBF7E0A59380}"/>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D1F632B2-BEDC-4448-B8F4-E1E4F7FDA853}"/>
              </a:ext>
            </a:extLst>
          </p:cNvPr>
          <p:cNvSpPr>
            <a:spLocks noGrp="1"/>
          </p:cNvSpPr>
          <p:nvPr>
            <p:ph type="sldNum" sz="quarter" idx="12"/>
          </p:nvPr>
        </p:nvSpPr>
        <p:spPr/>
        <p:txBody>
          <a:bodyPr/>
          <a:lstStyle/>
          <a:p>
            <a:fld id="{6113E31D-E2AB-40D1-8B51-AFA5AFEF393A}" type="slidenum">
              <a:rPr lang="en-US" smtClean="0"/>
              <a:pPr/>
              <a:t>44</a:t>
            </a:fld>
            <a:endParaRPr lang="en-US" dirty="0"/>
          </a:p>
        </p:txBody>
      </p:sp>
    </p:spTree>
    <p:extLst>
      <p:ext uri="{BB962C8B-B14F-4D97-AF65-F5344CB8AC3E}">
        <p14:creationId xmlns:p14="http://schemas.microsoft.com/office/powerpoint/2010/main" val="24227411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1873-2B8C-4E09-A7A8-5FF4F2FE00E8}"/>
              </a:ext>
            </a:extLst>
          </p:cNvPr>
          <p:cNvSpPr>
            <a:spLocks noGrp="1"/>
          </p:cNvSpPr>
          <p:nvPr>
            <p:ph type="title"/>
          </p:nvPr>
        </p:nvSpPr>
        <p:spPr/>
        <p:txBody>
          <a:bodyPr/>
          <a:lstStyle/>
          <a:p>
            <a:r>
              <a:rPr lang="en-US" b="1" dirty="0"/>
              <a:t>ROC AUC </a:t>
            </a:r>
          </a:p>
        </p:txBody>
      </p:sp>
      <p:sp>
        <p:nvSpPr>
          <p:cNvPr id="3" name="Content Placeholder 2">
            <a:extLst>
              <a:ext uri="{FF2B5EF4-FFF2-40B4-BE49-F238E27FC236}">
                <a16:creationId xmlns:a16="http://schemas.microsoft.com/office/drawing/2014/main" id="{EDA0AA0F-89F1-44EB-964C-95FA48FCAEED}"/>
              </a:ext>
            </a:extLst>
          </p:cNvPr>
          <p:cNvSpPr>
            <a:spLocks noGrp="1"/>
          </p:cNvSpPr>
          <p:nvPr>
            <p:ph idx="1"/>
          </p:nvPr>
        </p:nvSpPr>
        <p:spPr/>
        <p:txBody>
          <a:bodyPr/>
          <a:lstStyle/>
          <a:p>
            <a:r>
              <a:rPr lang="en-US" dirty="0">
                <a:solidFill>
                  <a:srgbClr val="FF0000"/>
                </a:solidFill>
              </a:rPr>
              <a:t>(Receiver Operating Characteristic - Area Under the Curve)</a:t>
            </a:r>
          </a:p>
          <a:p>
            <a:r>
              <a:rPr lang="en-US" dirty="0"/>
              <a:t>The ROC curve plots the </a:t>
            </a:r>
            <a:r>
              <a:rPr lang="en-US" i="1" dirty="0">
                <a:solidFill>
                  <a:srgbClr val="FF0000"/>
                </a:solidFill>
              </a:rPr>
              <a:t>True Positive Rate (TPR)</a:t>
            </a:r>
            <a:r>
              <a:rPr lang="en-US" dirty="0">
                <a:solidFill>
                  <a:srgbClr val="FF0000"/>
                </a:solidFill>
              </a:rPr>
              <a:t> </a:t>
            </a:r>
            <a:r>
              <a:rPr lang="en-US" dirty="0"/>
              <a:t>against the </a:t>
            </a:r>
            <a:r>
              <a:rPr lang="en-US" i="1" dirty="0">
                <a:solidFill>
                  <a:srgbClr val="FF0000"/>
                </a:solidFill>
              </a:rPr>
              <a:t>False Positive Rate (FPR)</a:t>
            </a:r>
            <a:r>
              <a:rPr lang="en-US" dirty="0"/>
              <a:t> at different threshold levels.</a:t>
            </a:r>
          </a:p>
          <a:p>
            <a:r>
              <a:rPr lang="en-US" dirty="0"/>
              <a:t>True Positive Rate (TPR), also called recall or sensitivity, </a:t>
            </a:r>
            <a:r>
              <a:rPr lang="en-US" i="1" dirty="0">
                <a:solidFill>
                  <a:srgbClr val="00B050"/>
                </a:solidFill>
              </a:rPr>
              <a:t>measures the proportion of actual positives that are correctly identified</a:t>
            </a:r>
            <a:r>
              <a:rPr lang="en-US" dirty="0"/>
              <a:t>.</a:t>
            </a:r>
          </a:p>
          <a:p>
            <a:r>
              <a:rPr lang="en-US" dirty="0"/>
              <a:t>False Positive Rate (FPR) </a:t>
            </a:r>
            <a:r>
              <a:rPr lang="en-US" i="1" dirty="0">
                <a:solidFill>
                  <a:srgbClr val="00B050"/>
                </a:solidFill>
              </a:rPr>
              <a:t>measures the proportion of actual negatives incorrectly identified as positives.</a:t>
            </a:r>
          </a:p>
        </p:txBody>
      </p:sp>
      <p:sp>
        <p:nvSpPr>
          <p:cNvPr id="4" name="Date Placeholder 3">
            <a:extLst>
              <a:ext uri="{FF2B5EF4-FFF2-40B4-BE49-F238E27FC236}">
                <a16:creationId xmlns:a16="http://schemas.microsoft.com/office/drawing/2014/main" id="{9A912D4D-B164-4C60-96B0-280B0D559F35}"/>
              </a:ext>
            </a:extLst>
          </p:cNvPr>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a:extLst>
              <a:ext uri="{FF2B5EF4-FFF2-40B4-BE49-F238E27FC236}">
                <a16:creationId xmlns:a16="http://schemas.microsoft.com/office/drawing/2014/main" id="{FC7B4A33-1354-4F4C-A335-3CB974D9327F}"/>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29DEB7E2-45EB-46F6-B827-7B1EAED894B7}"/>
              </a:ext>
            </a:extLst>
          </p:cNvPr>
          <p:cNvSpPr>
            <a:spLocks noGrp="1"/>
          </p:cNvSpPr>
          <p:nvPr>
            <p:ph type="sldNum" sz="quarter" idx="12"/>
          </p:nvPr>
        </p:nvSpPr>
        <p:spPr/>
        <p:txBody>
          <a:bodyPr/>
          <a:lstStyle/>
          <a:p>
            <a:fld id="{6113E31D-E2AB-40D1-8B51-AFA5AFEF393A}" type="slidenum">
              <a:rPr lang="en-US" smtClean="0"/>
              <a:pPr/>
              <a:t>45</a:t>
            </a:fld>
            <a:endParaRPr lang="en-US" dirty="0"/>
          </a:p>
        </p:txBody>
      </p:sp>
    </p:spTree>
    <p:extLst>
      <p:ext uri="{BB962C8B-B14F-4D97-AF65-F5344CB8AC3E}">
        <p14:creationId xmlns:p14="http://schemas.microsoft.com/office/powerpoint/2010/main" val="16160058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9A3E8-B08A-4557-80A3-0BE866E65851}"/>
              </a:ext>
            </a:extLst>
          </p:cNvPr>
          <p:cNvSpPr>
            <a:spLocks noGrp="1"/>
          </p:cNvSpPr>
          <p:nvPr>
            <p:ph type="title"/>
          </p:nvPr>
        </p:nvSpPr>
        <p:spPr/>
        <p:txBody>
          <a:bodyPr/>
          <a:lstStyle/>
          <a:p>
            <a:r>
              <a:rPr lang="en-US" dirty="0"/>
              <a:t>ROC curve</a:t>
            </a:r>
          </a:p>
        </p:txBody>
      </p:sp>
      <p:sp>
        <p:nvSpPr>
          <p:cNvPr id="3" name="Content Placeholder 2">
            <a:extLst>
              <a:ext uri="{FF2B5EF4-FFF2-40B4-BE49-F238E27FC236}">
                <a16:creationId xmlns:a16="http://schemas.microsoft.com/office/drawing/2014/main" id="{F06AC052-AFB0-425F-B475-D5511AC47961}"/>
              </a:ext>
            </a:extLst>
          </p:cNvPr>
          <p:cNvSpPr>
            <a:spLocks noGrp="1"/>
          </p:cNvSpPr>
          <p:nvPr>
            <p:ph idx="1"/>
          </p:nvPr>
        </p:nvSpPr>
        <p:spPr/>
        <p:txBody>
          <a:bodyPr/>
          <a:lstStyle/>
          <a:p>
            <a:r>
              <a:rPr lang="en-US" dirty="0"/>
              <a:t>Each point on the ROC curve represents a different decision threshold.</a:t>
            </a:r>
          </a:p>
          <a:p>
            <a:r>
              <a:rPr lang="en-US" dirty="0"/>
              <a:t>A perfect model would reach the top-left corner of the plot (TPR = 1, FPR = 0).</a:t>
            </a:r>
          </a:p>
          <a:p>
            <a:r>
              <a:rPr lang="en-US" dirty="0"/>
              <a:t>The </a:t>
            </a:r>
            <a:r>
              <a:rPr lang="en-US" b="1" dirty="0"/>
              <a:t>diagonal line</a:t>
            </a:r>
            <a:r>
              <a:rPr lang="en-US" dirty="0"/>
              <a:t> (from (0,0) to (1,1)) represents a model with no discrimination capability, essentially random guessing.</a:t>
            </a:r>
          </a:p>
          <a:p>
            <a:endParaRPr lang="en-US" dirty="0"/>
          </a:p>
        </p:txBody>
      </p:sp>
      <p:sp>
        <p:nvSpPr>
          <p:cNvPr id="4" name="Date Placeholder 3">
            <a:extLst>
              <a:ext uri="{FF2B5EF4-FFF2-40B4-BE49-F238E27FC236}">
                <a16:creationId xmlns:a16="http://schemas.microsoft.com/office/drawing/2014/main" id="{7CC0EEF6-87A5-496E-9A5A-6A9EC5BC9124}"/>
              </a:ext>
            </a:extLst>
          </p:cNvPr>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a:extLst>
              <a:ext uri="{FF2B5EF4-FFF2-40B4-BE49-F238E27FC236}">
                <a16:creationId xmlns:a16="http://schemas.microsoft.com/office/drawing/2014/main" id="{D2C790D5-1636-4807-A011-04842D71EB47}"/>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D194C5D2-0F3F-4A13-80C0-EDF8CB9F3B00}"/>
              </a:ext>
            </a:extLst>
          </p:cNvPr>
          <p:cNvSpPr>
            <a:spLocks noGrp="1"/>
          </p:cNvSpPr>
          <p:nvPr>
            <p:ph type="sldNum" sz="quarter" idx="12"/>
          </p:nvPr>
        </p:nvSpPr>
        <p:spPr/>
        <p:txBody>
          <a:bodyPr/>
          <a:lstStyle/>
          <a:p>
            <a:fld id="{6113E31D-E2AB-40D1-8B51-AFA5AFEF393A}" type="slidenum">
              <a:rPr lang="en-US" smtClean="0"/>
              <a:pPr/>
              <a:t>46</a:t>
            </a:fld>
            <a:endParaRPr lang="en-US" dirty="0"/>
          </a:p>
        </p:txBody>
      </p:sp>
    </p:spTree>
    <p:extLst>
      <p:ext uri="{BB962C8B-B14F-4D97-AF65-F5344CB8AC3E}">
        <p14:creationId xmlns:p14="http://schemas.microsoft.com/office/powerpoint/2010/main" val="29032606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3FF08-25A0-4F8D-9C64-7AA5B7C2A722}"/>
              </a:ext>
            </a:extLst>
          </p:cNvPr>
          <p:cNvSpPr>
            <a:spLocks noGrp="1"/>
          </p:cNvSpPr>
          <p:nvPr>
            <p:ph type="title"/>
          </p:nvPr>
        </p:nvSpPr>
        <p:spPr/>
        <p:txBody>
          <a:bodyPr/>
          <a:lstStyle/>
          <a:p>
            <a:r>
              <a:rPr lang="en-US" b="1" dirty="0"/>
              <a:t>AUC (Area Under the Curve)</a:t>
            </a:r>
            <a:r>
              <a:rPr lang="en-US" dirty="0"/>
              <a:t>:</a:t>
            </a:r>
          </a:p>
        </p:txBody>
      </p:sp>
      <p:sp>
        <p:nvSpPr>
          <p:cNvPr id="3" name="Content Placeholder 2">
            <a:extLst>
              <a:ext uri="{FF2B5EF4-FFF2-40B4-BE49-F238E27FC236}">
                <a16:creationId xmlns:a16="http://schemas.microsoft.com/office/drawing/2014/main" id="{7B4D334E-F7E7-4659-B75A-762413D5DD41}"/>
              </a:ext>
            </a:extLst>
          </p:cNvPr>
          <p:cNvSpPr>
            <a:spLocks noGrp="1"/>
          </p:cNvSpPr>
          <p:nvPr>
            <p:ph idx="1"/>
          </p:nvPr>
        </p:nvSpPr>
        <p:spPr/>
        <p:txBody>
          <a:bodyPr/>
          <a:lstStyle/>
          <a:p>
            <a:r>
              <a:rPr lang="en-US" dirty="0"/>
              <a:t>AUC is the area under the ROC curve, which </a:t>
            </a:r>
            <a:r>
              <a:rPr lang="en-US" i="1" dirty="0">
                <a:solidFill>
                  <a:srgbClr val="00B050"/>
                </a:solidFill>
              </a:rPr>
              <a:t>quantifies the overall ability of the model to distinguish between positive and negative classes</a:t>
            </a:r>
            <a:r>
              <a:rPr lang="en-US" i="1" dirty="0"/>
              <a:t>.</a:t>
            </a:r>
          </a:p>
          <a:p>
            <a:r>
              <a:rPr lang="en-US" dirty="0"/>
              <a:t>AUC </a:t>
            </a:r>
            <a:r>
              <a:rPr lang="en-US" dirty="0">
                <a:solidFill>
                  <a:srgbClr val="FF0000"/>
                </a:solidFill>
              </a:rPr>
              <a:t>ranges from 0 to 1:</a:t>
            </a:r>
          </a:p>
          <a:p>
            <a:r>
              <a:rPr lang="en-US" b="1" dirty="0">
                <a:solidFill>
                  <a:srgbClr val="FF0000"/>
                </a:solidFill>
              </a:rPr>
              <a:t>1</a:t>
            </a:r>
            <a:r>
              <a:rPr lang="en-US" dirty="0"/>
              <a:t>: Perfectly distinguishes between classes.</a:t>
            </a:r>
          </a:p>
          <a:p>
            <a:r>
              <a:rPr lang="en-US" dirty="0">
                <a:solidFill>
                  <a:srgbClr val="FF0000"/>
                </a:solidFill>
              </a:rPr>
              <a:t>0.5</a:t>
            </a:r>
            <a:r>
              <a:rPr lang="en-US" dirty="0"/>
              <a:t>: No better than random guessing (the diagonal line).</a:t>
            </a:r>
          </a:p>
          <a:p>
            <a:r>
              <a:rPr lang="en-US" dirty="0">
                <a:solidFill>
                  <a:srgbClr val="FF0000"/>
                </a:solidFill>
              </a:rPr>
              <a:t>Below 0.5</a:t>
            </a:r>
            <a:r>
              <a:rPr lang="en-US" dirty="0"/>
              <a:t>: Worse than random guessing, indicating that the model’s predictions are inversely related to actual labels.</a:t>
            </a:r>
          </a:p>
        </p:txBody>
      </p:sp>
      <p:sp>
        <p:nvSpPr>
          <p:cNvPr id="4" name="Date Placeholder 3">
            <a:extLst>
              <a:ext uri="{FF2B5EF4-FFF2-40B4-BE49-F238E27FC236}">
                <a16:creationId xmlns:a16="http://schemas.microsoft.com/office/drawing/2014/main" id="{645D3533-CC13-4E72-B96B-84E882F1E9B3}"/>
              </a:ext>
            </a:extLst>
          </p:cNvPr>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a:extLst>
              <a:ext uri="{FF2B5EF4-FFF2-40B4-BE49-F238E27FC236}">
                <a16:creationId xmlns:a16="http://schemas.microsoft.com/office/drawing/2014/main" id="{4ED72DBF-C302-4363-9EDE-087312119A3C}"/>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4F69F64A-7AFB-48A5-AA6D-7B403D3DF4E0}"/>
              </a:ext>
            </a:extLst>
          </p:cNvPr>
          <p:cNvSpPr>
            <a:spLocks noGrp="1"/>
          </p:cNvSpPr>
          <p:nvPr>
            <p:ph type="sldNum" sz="quarter" idx="12"/>
          </p:nvPr>
        </p:nvSpPr>
        <p:spPr/>
        <p:txBody>
          <a:bodyPr/>
          <a:lstStyle/>
          <a:p>
            <a:fld id="{6113E31D-E2AB-40D1-8B51-AFA5AFEF393A}" type="slidenum">
              <a:rPr lang="en-US" smtClean="0"/>
              <a:pPr/>
              <a:t>47</a:t>
            </a:fld>
            <a:endParaRPr lang="en-US" dirty="0"/>
          </a:p>
        </p:txBody>
      </p:sp>
    </p:spTree>
    <p:extLst>
      <p:ext uri="{BB962C8B-B14F-4D97-AF65-F5344CB8AC3E}">
        <p14:creationId xmlns:p14="http://schemas.microsoft.com/office/powerpoint/2010/main" val="8652414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AD9C2-E0C1-4BFA-8CA8-A793E1AC8E6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2B15870-12B6-4FA3-8D70-CEA7BF3B3824}"/>
              </a:ext>
            </a:extLst>
          </p:cNvPr>
          <p:cNvSpPr>
            <a:spLocks noGrp="1"/>
          </p:cNvSpPr>
          <p:nvPr>
            <p:ph idx="1"/>
          </p:nvPr>
        </p:nvSpPr>
        <p:spPr/>
        <p:txBody>
          <a:bodyPr/>
          <a:lstStyle/>
          <a:p>
            <a:r>
              <a:rPr lang="en-US" dirty="0"/>
              <a:t>ROC AUC is most suitable when classes are balanced.</a:t>
            </a:r>
          </a:p>
          <a:p>
            <a:r>
              <a:rPr lang="en-US" dirty="0"/>
              <a:t>It provides a good sense of a model’s performance across all possible thresholds.</a:t>
            </a:r>
          </a:p>
        </p:txBody>
      </p:sp>
      <p:sp>
        <p:nvSpPr>
          <p:cNvPr id="4" name="Date Placeholder 3">
            <a:extLst>
              <a:ext uri="{FF2B5EF4-FFF2-40B4-BE49-F238E27FC236}">
                <a16:creationId xmlns:a16="http://schemas.microsoft.com/office/drawing/2014/main" id="{CC137EB8-CBFD-4811-9FB6-01F77000FD2C}"/>
              </a:ext>
            </a:extLst>
          </p:cNvPr>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a:extLst>
              <a:ext uri="{FF2B5EF4-FFF2-40B4-BE49-F238E27FC236}">
                <a16:creationId xmlns:a16="http://schemas.microsoft.com/office/drawing/2014/main" id="{22AFCF21-E6EE-4B1E-9BEA-00463D7950B4}"/>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238A737C-9C21-4E17-A2C7-EFDB7A976573}"/>
              </a:ext>
            </a:extLst>
          </p:cNvPr>
          <p:cNvSpPr>
            <a:spLocks noGrp="1"/>
          </p:cNvSpPr>
          <p:nvPr>
            <p:ph type="sldNum" sz="quarter" idx="12"/>
          </p:nvPr>
        </p:nvSpPr>
        <p:spPr/>
        <p:txBody>
          <a:bodyPr/>
          <a:lstStyle/>
          <a:p>
            <a:fld id="{6113E31D-E2AB-40D1-8B51-AFA5AFEF393A}" type="slidenum">
              <a:rPr lang="en-US" smtClean="0"/>
              <a:pPr/>
              <a:t>48</a:t>
            </a:fld>
            <a:endParaRPr lang="en-US" dirty="0"/>
          </a:p>
        </p:txBody>
      </p:sp>
    </p:spTree>
    <p:extLst>
      <p:ext uri="{BB962C8B-B14F-4D97-AF65-F5344CB8AC3E}">
        <p14:creationId xmlns:p14="http://schemas.microsoft.com/office/powerpoint/2010/main" val="37203689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E7C9-92B0-458E-B36D-0F41B32E5442}"/>
              </a:ext>
            </a:extLst>
          </p:cNvPr>
          <p:cNvSpPr>
            <a:spLocks noGrp="1"/>
          </p:cNvSpPr>
          <p:nvPr>
            <p:ph type="title"/>
          </p:nvPr>
        </p:nvSpPr>
        <p:spPr/>
        <p:txBody>
          <a:bodyPr/>
          <a:lstStyle/>
          <a:p>
            <a:r>
              <a:rPr lang="en-US" dirty="0"/>
              <a:t>PR AUC (Precision-Recall Area Under the Curve)</a:t>
            </a:r>
          </a:p>
        </p:txBody>
      </p:sp>
      <p:sp>
        <p:nvSpPr>
          <p:cNvPr id="3" name="Content Placeholder 2">
            <a:extLst>
              <a:ext uri="{FF2B5EF4-FFF2-40B4-BE49-F238E27FC236}">
                <a16:creationId xmlns:a16="http://schemas.microsoft.com/office/drawing/2014/main" id="{2A72776F-BCCF-425C-A191-641913FF86FF}"/>
              </a:ext>
            </a:extLst>
          </p:cNvPr>
          <p:cNvSpPr>
            <a:spLocks noGrp="1"/>
          </p:cNvSpPr>
          <p:nvPr>
            <p:ph idx="1"/>
          </p:nvPr>
        </p:nvSpPr>
        <p:spPr/>
        <p:txBody>
          <a:bodyPr>
            <a:normAutofit lnSpcReduction="10000"/>
          </a:bodyPr>
          <a:lstStyle/>
          <a:p>
            <a:r>
              <a:rPr lang="en-US" dirty="0"/>
              <a:t>The PR curve </a:t>
            </a:r>
            <a:r>
              <a:rPr lang="en-US" i="1" dirty="0">
                <a:solidFill>
                  <a:srgbClr val="00B050"/>
                </a:solidFill>
              </a:rPr>
              <a:t>plots Precision against Recall at various threshold levels</a:t>
            </a:r>
            <a:r>
              <a:rPr lang="en-US" i="1" dirty="0"/>
              <a:t>.</a:t>
            </a:r>
          </a:p>
          <a:p>
            <a:r>
              <a:rPr lang="en-US" dirty="0"/>
              <a:t>Precision measures the proportion of positive predictions that are actually correct.</a:t>
            </a:r>
          </a:p>
          <a:p>
            <a:r>
              <a:rPr lang="en-US" dirty="0"/>
              <a:t>Recall (or Sensitivity) measures the proportion of actual positives correctly identified.</a:t>
            </a:r>
          </a:p>
          <a:p>
            <a:r>
              <a:rPr lang="en-US" dirty="0"/>
              <a:t>Each point on the PR curve represents a different decision threshold.</a:t>
            </a:r>
          </a:p>
          <a:p>
            <a:r>
              <a:rPr lang="en-US" dirty="0"/>
              <a:t>The curve helps show the trade-off between precision and recall for different thresholds</a:t>
            </a:r>
          </a:p>
        </p:txBody>
      </p:sp>
      <p:sp>
        <p:nvSpPr>
          <p:cNvPr id="4" name="Date Placeholder 3">
            <a:extLst>
              <a:ext uri="{FF2B5EF4-FFF2-40B4-BE49-F238E27FC236}">
                <a16:creationId xmlns:a16="http://schemas.microsoft.com/office/drawing/2014/main" id="{79C08A4D-2C3F-4D2D-88BA-D9396C5045B1}"/>
              </a:ext>
            </a:extLst>
          </p:cNvPr>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a:extLst>
              <a:ext uri="{FF2B5EF4-FFF2-40B4-BE49-F238E27FC236}">
                <a16:creationId xmlns:a16="http://schemas.microsoft.com/office/drawing/2014/main" id="{B87E23DE-3C12-4719-A757-B3BE6C0246FF}"/>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A29F1862-1532-4652-BA58-1517D9FB93DB}"/>
              </a:ext>
            </a:extLst>
          </p:cNvPr>
          <p:cNvSpPr>
            <a:spLocks noGrp="1"/>
          </p:cNvSpPr>
          <p:nvPr>
            <p:ph type="sldNum" sz="quarter" idx="12"/>
          </p:nvPr>
        </p:nvSpPr>
        <p:spPr/>
        <p:txBody>
          <a:bodyPr/>
          <a:lstStyle/>
          <a:p>
            <a:fld id="{6113E31D-E2AB-40D1-8B51-AFA5AFEF393A}" type="slidenum">
              <a:rPr lang="en-US" smtClean="0"/>
              <a:pPr/>
              <a:t>49</a:t>
            </a:fld>
            <a:endParaRPr lang="en-US" dirty="0"/>
          </a:p>
        </p:txBody>
      </p:sp>
    </p:spTree>
    <p:extLst>
      <p:ext uri="{BB962C8B-B14F-4D97-AF65-F5344CB8AC3E}">
        <p14:creationId xmlns:p14="http://schemas.microsoft.com/office/powerpoint/2010/main" val="3020313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449DB-4359-4F10-9A28-B2E515C421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74899F-116E-4E6C-B379-BF3F07BED5B2}"/>
              </a:ext>
            </a:extLst>
          </p:cNvPr>
          <p:cNvSpPr>
            <a:spLocks noGrp="1"/>
          </p:cNvSpPr>
          <p:nvPr>
            <p:ph idx="1"/>
          </p:nvPr>
        </p:nvSpPr>
        <p:spPr/>
        <p:txBody>
          <a:bodyPr/>
          <a:lstStyle/>
          <a:p>
            <a:r>
              <a:rPr lang="en-US" dirty="0">
                <a:solidFill>
                  <a:schemeClr val="tx1"/>
                </a:solidFill>
              </a:rPr>
              <a:t>logistic regression is designed for categorical outcomes and is particularly popular in binary classification tasks.</a:t>
            </a:r>
          </a:p>
          <a:p>
            <a:r>
              <a:rPr lang="en-US" dirty="0">
                <a:solidFill>
                  <a:schemeClr val="tx1"/>
                </a:solidFill>
              </a:rPr>
              <a:t>Instead of fitting a straight line (</a:t>
            </a:r>
            <a:r>
              <a:rPr lang="en-US" i="1" dirty="0">
                <a:solidFill>
                  <a:srgbClr val="FF0000"/>
                </a:solidFill>
              </a:rPr>
              <a:t>as in linear regression</a:t>
            </a:r>
            <a:r>
              <a:rPr lang="en-US" dirty="0">
                <a:solidFill>
                  <a:schemeClr val="tx1"/>
                </a:solidFill>
              </a:rPr>
              <a:t>), logistic regression fits an </a:t>
            </a:r>
            <a:r>
              <a:rPr lang="en-US" b="1" dirty="0">
                <a:solidFill>
                  <a:schemeClr val="tx1"/>
                </a:solidFill>
              </a:rPr>
              <a:t>S-shaped curve</a:t>
            </a:r>
            <a:r>
              <a:rPr lang="en-US" dirty="0">
                <a:solidFill>
                  <a:schemeClr val="tx1"/>
                </a:solidFill>
              </a:rPr>
              <a:t> called the </a:t>
            </a:r>
            <a:r>
              <a:rPr lang="en-US" b="1" dirty="0">
                <a:solidFill>
                  <a:schemeClr val="tx1"/>
                </a:solidFill>
              </a:rPr>
              <a:t>sigmoid function</a:t>
            </a:r>
            <a:r>
              <a:rPr lang="en-US" dirty="0">
                <a:solidFill>
                  <a:schemeClr val="tx1"/>
                </a:solidFill>
              </a:rPr>
              <a:t> to the data, which </a:t>
            </a:r>
            <a:r>
              <a:rPr lang="en-US" dirty="0">
                <a:solidFill>
                  <a:srgbClr val="FF0000"/>
                </a:solidFill>
              </a:rPr>
              <a:t>constrains the output to be between 0 and 1</a:t>
            </a:r>
            <a:r>
              <a:rPr lang="en-US" dirty="0">
                <a:solidFill>
                  <a:schemeClr val="tx1"/>
                </a:solidFill>
              </a:rPr>
              <a:t>.</a:t>
            </a:r>
          </a:p>
          <a:p>
            <a:r>
              <a:rPr lang="en-US" b="1" dirty="0">
                <a:solidFill>
                  <a:schemeClr val="tx1"/>
                </a:solidFill>
              </a:rPr>
              <a:t>sigmoid function</a:t>
            </a:r>
            <a:r>
              <a:rPr lang="en-US" dirty="0">
                <a:solidFill>
                  <a:schemeClr val="tx1"/>
                </a:solidFill>
              </a:rPr>
              <a:t>, is used to map any real-valued number into a value between 0 and 1.</a:t>
            </a:r>
          </a:p>
          <a:p>
            <a:r>
              <a:rPr lang="en-US" dirty="0">
                <a:solidFill>
                  <a:schemeClr val="tx1"/>
                </a:solidFill>
              </a:rPr>
              <a:t>Sigmoid function creates an S-shaped curve that maps values to a probability range of [0, 1].</a:t>
            </a:r>
          </a:p>
        </p:txBody>
      </p:sp>
      <p:sp>
        <p:nvSpPr>
          <p:cNvPr id="4" name="Date Placeholder 3">
            <a:extLst>
              <a:ext uri="{FF2B5EF4-FFF2-40B4-BE49-F238E27FC236}">
                <a16:creationId xmlns:a16="http://schemas.microsoft.com/office/drawing/2014/main" id="{A9368154-8643-44D2-8605-AC0DA89EB1E5}"/>
              </a:ext>
            </a:extLst>
          </p:cNvPr>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a:extLst>
              <a:ext uri="{FF2B5EF4-FFF2-40B4-BE49-F238E27FC236}">
                <a16:creationId xmlns:a16="http://schemas.microsoft.com/office/drawing/2014/main" id="{8B23BBC3-A910-4D84-94E3-6C598F356091}"/>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A8B1BB95-D7D2-4AF3-8541-2F7BFBBF2256}"/>
              </a:ext>
            </a:extLst>
          </p:cNvPr>
          <p:cNvSpPr>
            <a:spLocks noGrp="1"/>
          </p:cNvSpPr>
          <p:nvPr>
            <p:ph type="sldNum" sz="quarter" idx="12"/>
          </p:nvPr>
        </p:nvSpPr>
        <p:spPr/>
        <p:txBody>
          <a:bodyPr/>
          <a:lstStyle/>
          <a:p>
            <a:fld id="{6113E31D-E2AB-40D1-8B51-AFA5AFEF393A}" type="slidenum">
              <a:rPr lang="en-US" smtClean="0"/>
              <a:pPr/>
              <a:t>5</a:t>
            </a:fld>
            <a:endParaRPr lang="en-US" dirty="0"/>
          </a:p>
        </p:txBody>
      </p:sp>
    </p:spTree>
    <p:extLst>
      <p:ext uri="{BB962C8B-B14F-4D97-AF65-F5344CB8AC3E}">
        <p14:creationId xmlns:p14="http://schemas.microsoft.com/office/powerpoint/2010/main" val="35531420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74F21-D495-423F-86F5-FF828E8A82B1}"/>
              </a:ext>
            </a:extLst>
          </p:cNvPr>
          <p:cNvSpPr>
            <a:spLocks noGrp="1"/>
          </p:cNvSpPr>
          <p:nvPr>
            <p:ph type="title"/>
          </p:nvPr>
        </p:nvSpPr>
        <p:spPr/>
        <p:txBody>
          <a:bodyPr/>
          <a:lstStyle/>
          <a:p>
            <a:r>
              <a:rPr lang="en-US" b="1" dirty="0"/>
              <a:t>AUC for Precision-Recall Curve (PRAUC)</a:t>
            </a:r>
            <a:r>
              <a:rPr lang="en-US" dirty="0"/>
              <a:t>:</a:t>
            </a:r>
          </a:p>
        </p:txBody>
      </p:sp>
      <p:sp>
        <p:nvSpPr>
          <p:cNvPr id="3" name="Content Placeholder 2">
            <a:extLst>
              <a:ext uri="{FF2B5EF4-FFF2-40B4-BE49-F238E27FC236}">
                <a16:creationId xmlns:a16="http://schemas.microsoft.com/office/drawing/2014/main" id="{90F87025-2003-43F3-847D-E78CEB0FE553}"/>
              </a:ext>
            </a:extLst>
          </p:cNvPr>
          <p:cNvSpPr>
            <a:spLocks noGrp="1"/>
          </p:cNvSpPr>
          <p:nvPr>
            <p:ph idx="1"/>
          </p:nvPr>
        </p:nvSpPr>
        <p:spPr/>
        <p:txBody>
          <a:bodyPr/>
          <a:lstStyle/>
          <a:p>
            <a:r>
              <a:rPr lang="en-US" b="1" dirty="0"/>
              <a:t>PR AUC</a:t>
            </a:r>
            <a:r>
              <a:rPr lang="en-US" dirty="0"/>
              <a:t> is the area under the precision-recall curve.</a:t>
            </a:r>
          </a:p>
          <a:p>
            <a:r>
              <a:rPr lang="en-US" dirty="0"/>
              <a:t>Higher PR AUC values indicate that the model has high precision and recall, which is particularly valuable for imbalanced datasets.</a:t>
            </a:r>
          </a:p>
          <a:p>
            <a:r>
              <a:rPr lang="en-US" dirty="0"/>
              <a:t>PR AUC is more informative when dealing with imbalanced datasets (where the positive class is rare).</a:t>
            </a:r>
          </a:p>
          <a:p>
            <a:r>
              <a:rPr lang="en-US" dirty="0"/>
              <a:t>It provides a better indication of model performance on the minority class because it doesn’t consider true negatives, which can dominate in imbalanced datasets.</a:t>
            </a:r>
          </a:p>
        </p:txBody>
      </p:sp>
      <p:sp>
        <p:nvSpPr>
          <p:cNvPr id="4" name="Date Placeholder 3">
            <a:extLst>
              <a:ext uri="{FF2B5EF4-FFF2-40B4-BE49-F238E27FC236}">
                <a16:creationId xmlns:a16="http://schemas.microsoft.com/office/drawing/2014/main" id="{B33E4D13-5B64-4BD5-9770-14A44F7A524C}"/>
              </a:ext>
            </a:extLst>
          </p:cNvPr>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a:extLst>
              <a:ext uri="{FF2B5EF4-FFF2-40B4-BE49-F238E27FC236}">
                <a16:creationId xmlns:a16="http://schemas.microsoft.com/office/drawing/2014/main" id="{A75B1234-19CD-439F-90B5-0656FD46B2CE}"/>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0FDF31F7-C3FD-4E36-BD59-67EBF35AFD79}"/>
              </a:ext>
            </a:extLst>
          </p:cNvPr>
          <p:cNvSpPr>
            <a:spLocks noGrp="1"/>
          </p:cNvSpPr>
          <p:nvPr>
            <p:ph type="sldNum" sz="quarter" idx="12"/>
          </p:nvPr>
        </p:nvSpPr>
        <p:spPr/>
        <p:txBody>
          <a:bodyPr/>
          <a:lstStyle/>
          <a:p>
            <a:fld id="{6113E31D-E2AB-40D1-8B51-AFA5AFEF393A}" type="slidenum">
              <a:rPr lang="en-US" smtClean="0"/>
              <a:pPr/>
              <a:t>50</a:t>
            </a:fld>
            <a:endParaRPr lang="en-US" dirty="0"/>
          </a:p>
        </p:txBody>
      </p:sp>
    </p:spTree>
    <p:extLst>
      <p:ext uri="{BB962C8B-B14F-4D97-AF65-F5344CB8AC3E}">
        <p14:creationId xmlns:p14="http://schemas.microsoft.com/office/powerpoint/2010/main" val="25985377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269E7-3824-401E-8893-AAF0D783F6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206E7AC-BF5B-45F4-8A67-7229EE7E5D37}"/>
              </a:ext>
            </a:extLst>
          </p:cNvPr>
          <p:cNvSpPr>
            <a:spLocks noGrp="1"/>
          </p:cNvSpPr>
          <p:nvPr>
            <p:ph idx="1"/>
          </p:nvPr>
        </p:nvSpPr>
        <p:spPr/>
        <p:txBody>
          <a:bodyPr/>
          <a:lstStyle/>
          <a:p>
            <a:r>
              <a:rPr lang="en-US" b="1" dirty="0"/>
              <a:t>ROC AUC: </a:t>
            </a:r>
          </a:p>
          <a:p>
            <a:r>
              <a:rPr lang="en-US" dirty="0"/>
              <a:t>Good for balanced datasets, evaluates the model across all thresholds.</a:t>
            </a:r>
          </a:p>
          <a:p>
            <a:r>
              <a:rPr lang="en-US" b="1" dirty="0"/>
              <a:t>PR AUC: </a:t>
            </a:r>
          </a:p>
          <a:p>
            <a:r>
              <a:rPr lang="en-US" dirty="0"/>
              <a:t>Good for imbalanced datasets, highlights the model’s ability to capture the positive class effectively. </a:t>
            </a:r>
          </a:p>
          <a:p>
            <a:endParaRPr lang="en-US" dirty="0"/>
          </a:p>
        </p:txBody>
      </p:sp>
      <p:sp>
        <p:nvSpPr>
          <p:cNvPr id="4" name="Date Placeholder 3">
            <a:extLst>
              <a:ext uri="{FF2B5EF4-FFF2-40B4-BE49-F238E27FC236}">
                <a16:creationId xmlns:a16="http://schemas.microsoft.com/office/drawing/2014/main" id="{50146F91-BF4B-41F9-AE17-8A5D10287444}"/>
              </a:ext>
            </a:extLst>
          </p:cNvPr>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a:extLst>
              <a:ext uri="{FF2B5EF4-FFF2-40B4-BE49-F238E27FC236}">
                <a16:creationId xmlns:a16="http://schemas.microsoft.com/office/drawing/2014/main" id="{A5D8FCED-DAA9-4C17-997A-FB614DEB9015}"/>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09D5D145-EC2A-4348-A607-2A65186EC05F}"/>
              </a:ext>
            </a:extLst>
          </p:cNvPr>
          <p:cNvSpPr>
            <a:spLocks noGrp="1"/>
          </p:cNvSpPr>
          <p:nvPr>
            <p:ph type="sldNum" sz="quarter" idx="12"/>
          </p:nvPr>
        </p:nvSpPr>
        <p:spPr/>
        <p:txBody>
          <a:bodyPr/>
          <a:lstStyle/>
          <a:p>
            <a:fld id="{6113E31D-E2AB-40D1-8B51-AFA5AFEF393A}" type="slidenum">
              <a:rPr lang="en-US" smtClean="0"/>
              <a:pPr/>
              <a:t>51</a:t>
            </a:fld>
            <a:endParaRPr lang="en-US" dirty="0"/>
          </a:p>
        </p:txBody>
      </p:sp>
    </p:spTree>
    <p:extLst>
      <p:ext uri="{BB962C8B-B14F-4D97-AF65-F5344CB8AC3E}">
        <p14:creationId xmlns:p14="http://schemas.microsoft.com/office/powerpoint/2010/main" val="17317233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0DFFF-6884-4622-B733-700412AD1E0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FC5689C7-1D48-402F-A4C2-05836A9536BB}"/>
              </a:ext>
            </a:extLst>
          </p:cNvPr>
          <p:cNvSpPr>
            <a:spLocks noGrp="1"/>
          </p:cNvSpPr>
          <p:nvPr>
            <p:ph idx="1"/>
          </p:nvPr>
        </p:nvSpPr>
        <p:spPr/>
        <p:txBody>
          <a:bodyPr>
            <a:normAutofit fontScale="92500" lnSpcReduction="20000"/>
          </a:bodyPr>
          <a:lstStyle/>
          <a:p>
            <a:r>
              <a:rPr lang="en-US" dirty="0"/>
              <a:t>medical test for detecting a disease, where:</a:t>
            </a:r>
          </a:p>
          <a:p>
            <a:r>
              <a:rPr lang="en-US" b="1" dirty="0"/>
              <a:t>Positive</a:t>
            </a:r>
            <a:r>
              <a:rPr lang="en-US" dirty="0"/>
              <a:t>: </a:t>
            </a:r>
            <a:r>
              <a:rPr lang="en-US" i="1" dirty="0">
                <a:solidFill>
                  <a:srgbClr val="00B050"/>
                </a:solidFill>
              </a:rPr>
              <a:t>The patient has the disease.</a:t>
            </a:r>
          </a:p>
          <a:p>
            <a:r>
              <a:rPr lang="en-US" b="1" dirty="0"/>
              <a:t>Negative</a:t>
            </a:r>
            <a:r>
              <a:rPr lang="en-US" dirty="0"/>
              <a:t>: </a:t>
            </a:r>
            <a:r>
              <a:rPr lang="en-US" i="1" dirty="0">
                <a:solidFill>
                  <a:srgbClr val="00B050"/>
                </a:solidFill>
              </a:rPr>
              <a:t>The patient does not have the disease.</a:t>
            </a:r>
          </a:p>
          <a:p>
            <a:r>
              <a:rPr lang="en-US" b="1" dirty="0"/>
              <a:t>True Positives (TP)</a:t>
            </a:r>
            <a:r>
              <a:rPr lang="en-US" dirty="0"/>
              <a:t>: </a:t>
            </a:r>
            <a:r>
              <a:rPr lang="en-US" i="1" dirty="0">
                <a:solidFill>
                  <a:srgbClr val="00B050"/>
                </a:solidFill>
              </a:rPr>
              <a:t>40 patients who have the disease and tested positive.</a:t>
            </a:r>
          </a:p>
          <a:p>
            <a:r>
              <a:rPr lang="en-US" b="1" dirty="0"/>
              <a:t>False Positives (FP)</a:t>
            </a:r>
            <a:r>
              <a:rPr lang="en-US" dirty="0"/>
              <a:t>: </a:t>
            </a:r>
            <a:r>
              <a:rPr lang="en-US" i="1" dirty="0">
                <a:solidFill>
                  <a:srgbClr val="00B050"/>
                </a:solidFill>
              </a:rPr>
              <a:t>10 patients who do not have the disease but tested positive.</a:t>
            </a:r>
          </a:p>
          <a:p>
            <a:r>
              <a:rPr lang="en-US" b="1" dirty="0"/>
              <a:t>True Negatives (TN)</a:t>
            </a:r>
            <a:r>
              <a:rPr lang="en-US" dirty="0"/>
              <a:t>: </a:t>
            </a:r>
            <a:r>
              <a:rPr lang="en-US" i="1" dirty="0">
                <a:solidFill>
                  <a:srgbClr val="00B050"/>
                </a:solidFill>
              </a:rPr>
              <a:t>30 patients who do not have the disease and tested negative.</a:t>
            </a:r>
          </a:p>
          <a:p>
            <a:r>
              <a:rPr lang="en-US" b="1" dirty="0"/>
              <a:t>False Negatives (FN)</a:t>
            </a:r>
            <a:r>
              <a:rPr lang="en-US" dirty="0"/>
              <a:t>: </a:t>
            </a:r>
            <a:r>
              <a:rPr lang="en-US" i="1" dirty="0">
                <a:solidFill>
                  <a:srgbClr val="00B050"/>
                </a:solidFill>
              </a:rPr>
              <a:t>20 patients who have the disease but tested negative.</a:t>
            </a:r>
          </a:p>
          <a:p>
            <a:endParaRPr lang="en-US" dirty="0"/>
          </a:p>
        </p:txBody>
      </p:sp>
      <p:sp>
        <p:nvSpPr>
          <p:cNvPr id="4" name="Date Placeholder 3">
            <a:extLst>
              <a:ext uri="{FF2B5EF4-FFF2-40B4-BE49-F238E27FC236}">
                <a16:creationId xmlns:a16="http://schemas.microsoft.com/office/drawing/2014/main" id="{03685DD1-460E-48FD-92D0-80C526D3564B}"/>
              </a:ext>
            </a:extLst>
          </p:cNvPr>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a:extLst>
              <a:ext uri="{FF2B5EF4-FFF2-40B4-BE49-F238E27FC236}">
                <a16:creationId xmlns:a16="http://schemas.microsoft.com/office/drawing/2014/main" id="{21EF5418-9211-4FA0-93DE-438FDAC05793}"/>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3C704E90-3EB5-4E4E-9385-2A89B92B95DE}"/>
              </a:ext>
            </a:extLst>
          </p:cNvPr>
          <p:cNvSpPr>
            <a:spLocks noGrp="1"/>
          </p:cNvSpPr>
          <p:nvPr>
            <p:ph type="sldNum" sz="quarter" idx="12"/>
          </p:nvPr>
        </p:nvSpPr>
        <p:spPr/>
        <p:txBody>
          <a:bodyPr/>
          <a:lstStyle/>
          <a:p>
            <a:fld id="{6113E31D-E2AB-40D1-8B51-AFA5AFEF393A}" type="slidenum">
              <a:rPr lang="en-US" smtClean="0"/>
              <a:pPr/>
              <a:t>52</a:t>
            </a:fld>
            <a:endParaRPr lang="en-US" dirty="0"/>
          </a:p>
        </p:txBody>
      </p:sp>
    </p:spTree>
    <p:extLst>
      <p:ext uri="{BB962C8B-B14F-4D97-AF65-F5344CB8AC3E}">
        <p14:creationId xmlns:p14="http://schemas.microsoft.com/office/powerpoint/2010/main" val="11774067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CEA0C-D5A8-4DEC-919A-F4D7DA05A91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4F6FDF-8B68-45B8-91E2-EBE393EA05AB}"/>
              </a:ext>
            </a:extLst>
          </p:cNvPr>
          <p:cNvSpPr>
            <a:spLocks noGrp="1"/>
          </p:cNvSpPr>
          <p:nvPr>
            <p:ph idx="1"/>
          </p:nvPr>
        </p:nvSpPr>
        <p:spPr/>
        <p:txBody>
          <a:bodyPr>
            <a:normAutofit/>
          </a:bodyPr>
          <a:lstStyle/>
          <a:p>
            <a:r>
              <a:rPr lang="en-US" b="1" dirty="0"/>
              <a:t>True Positive Rate (TPR)</a:t>
            </a:r>
            <a:r>
              <a:rPr lang="en-US" dirty="0"/>
              <a:t>, also known as </a:t>
            </a:r>
            <a:r>
              <a:rPr lang="en-US" b="1" dirty="0"/>
              <a:t>Recall</a:t>
            </a:r>
            <a:r>
              <a:rPr lang="en-US" dirty="0"/>
              <a:t> or </a:t>
            </a:r>
            <a:r>
              <a:rPr lang="en-US" b="1" dirty="0"/>
              <a:t>Sensitivity</a:t>
            </a:r>
            <a:r>
              <a:rPr lang="en-US" dirty="0"/>
              <a:t>, measures the proportion of actual positives that were correctly identified by the model.</a:t>
            </a:r>
          </a:p>
          <a:p>
            <a:r>
              <a:rPr lang="en-US" dirty="0">
                <a:solidFill>
                  <a:srgbClr val="00B050"/>
                </a:solidFill>
              </a:rPr>
              <a:t>TPR=True Positives (TP)/(True Positive + False Negative)</a:t>
            </a:r>
          </a:p>
          <a:p>
            <a:r>
              <a:rPr lang="en-US" b="1" dirty="0"/>
              <a:t>False Positive Rate (FPR)</a:t>
            </a:r>
            <a:r>
              <a:rPr lang="en-US" dirty="0"/>
              <a:t> measures the proportion of actual negatives that were incorrectly identified as positive by the model.</a:t>
            </a:r>
          </a:p>
          <a:p>
            <a:r>
              <a:rPr lang="en-US" dirty="0">
                <a:solidFill>
                  <a:srgbClr val="00B050"/>
                </a:solidFill>
              </a:rPr>
              <a:t>FPR=False Positives (FP)/(False Positive + True Negative)</a:t>
            </a:r>
          </a:p>
          <a:p>
            <a:r>
              <a:rPr lang="en-US" b="1" i="1" dirty="0"/>
              <a:t>In a perfect model, we’d aim for a TPR of 1 (100%) and an FPR of 0 (0%).</a:t>
            </a:r>
          </a:p>
          <a:p>
            <a:endParaRPr lang="en-US" dirty="0">
              <a:solidFill>
                <a:srgbClr val="00B050"/>
              </a:solidFill>
            </a:endParaRPr>
          </a:p>
        </p:txBody>
      </p:sp>
      <p:sp>
        <p:nvSpPr>
          <p:cNvPr id="4" name="Date Placeholder 3">
            <a:extLst>
              <a:ext uri="{FF2B5EF4-FFF2-40B4-BE49-F238E27FC236}">
                <a16:creationId xmlns:a16="http://schemas.microsoft.com/office/drawing/2014/main" id="{BBFA341D-73AE-43CB-B76D-75B0B9F848EC}"/>
              </a:ext>
            </a:extLst>
          </p:cNvPr>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a:extLst>
              <a:ext uri="{FF2B5EF4-FFF2-40B4-BE49-F238E27FC236}">
                <a16:creationId xmlns:a16="http://schemas.microsoft.com/office/drawing/2014/main" id="{AA64494A-A5CC-4BAC-9BBB-CF5A4F1CBE2B}"/>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74CDDB81-D770-4A79-A605-BB530BA0BE6F}"/>
              </a:ext>
            </a:extLst>
          </p:cNvPr>
          <p:cNvSpPr>
            <a:spLocks noGrp="1"/>
          </p:cNvSpPr>
          <p:nvPr>
            <p:ph type="sldNum" sz="quarter" idx="12"/>
          </p:nvPr>
        </p:nvSpPr>
        <p:spPr/>
        <p:txBody>
          <a:bodyPr/>
          <a:lstStyle/>
          <a:p>
            <a:fld id="{6113E31D-E2AB-40D1-8B51-AFA5AFEF393A}" type="slidenum">
              <a:rPr lang="en-US" smtClean="0"/>
              <a:pPr/>
              <a:t>53</a:t>
            </a:fld>
            <a:endParaRPr lang="en-US" dirty="0"/>
          </a:p>
        </p:txBody>
      </p:sp>
    </p:spTree>
    <p:extLst>
      <p:ext uri="{BB962C8B-B14F-4D97-AF65-F5344CB8AC3E}">
        <p14:creationId xmlns:p14="http://schemas.microsoft.com/office/powerpoint/2010/main" val="24855882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p:cNvSpPr>
            <a:spLocks noGrp="1"/>
          </p:cNvSpPr>
          <p:nvPr>
            <p:ph type="ftr" sz="quarter" idx="11"/>
          </p:nvPr>
        </p:nvSpPr>
        <p:spPr/>
        <p:txBody>
          <a:bodyPr/>
          <a:lstStyle/>
          <a:p>
            <a:r>
              <a:rPr lang="en-US"/>
              <a:t>CU6051NI Artificial Intelligence</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54</a:t>
            </a:fld>
            <a:endParaRPr lang="en-US" dirty="0"/>
          </a:p>
        </p:txBody>
      </p:sp>
      <p:sp>
        <p:nvSpPr>
          <p:cNvPr id="8" name="Title 1"/>
          <p:cNvSpPr txBox="1">
            <a:spLocks/>
          </p:cNvSpPr>
          <p:nvPr/>
        </p:nvSpPr>
        <p:spPr>
          <a:xfrm>
            <a:off x="357054" y="2090080"/>
            <a:ext cx="11508377" cy="1600199"/>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7200" dirty="0"/>
              <a:t>End of Lecture 5</a:t>
            </a:r>
          </a:p>
        </p:txBody>
      </p:sp>
      <p:sp>
        <p:nvSpPr>
          <p:cNvPr id="7" name="Title 1"/>
          <p:cNvSpPr txBox="1">
            <a:spLocks/>
          </p:cNvSpPr>
          <p:nvPr/>
        </p:nvSpPr>
        <p:spPr>
          <a:xfrm>
            <a:off x="365762" y="3204752"/>
            <a:ext cx="11508377" cy="1600199"/>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endParaRPr lang="en-US" sz="2800" i="1" dirty="0">
              <a:solidFill>
                <a:srgbClr val="0000FF"/>
              </a:solidFill>
            </a:endParaRPr>
          </a:p>
        </p:txBody>
      </p:sp>
    </p:spTree>
    <p:extLst>
      <p:ext uri="{BB962C8B-B14F-4D97-AF65-F5344CB8AC3E}">
        <p14:creationId xmlns:p14="http://schemas.microsoft.com/office/powerpoint/2010/main" val="13383033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p:cNvSpPr>
            <a:spLocks noGrp="1"/>
          </p:cNvSpPr>
          <p:nvPr>
            <p:ph type="ftr" sz="quarter" idx="11"/>
          </p:nvPr>
        </p:nvSpPr>
        <p:spPr/>
        <p:txBody>
          <a:bodyPr/>
          <a:lstStyle/>
          <a:p>
            <a:r>
              <a:rPr lang="en-US"/>
              <a:t>CU6051NI Artificial Intelligence</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55</a:t>
            </a:fld>
            <a:endParaRPr lang="en-US" dirty="0"/>
          </a:p>
        </p:txBody>
      </p:sp>
      <p:sp>
        <p:nvSpPr>
          <p:cNvPr id="7" name="Title 1"/>
          <p:cNvSpPr>
            <a:spLocks noGrp="1"/>
          </p:cNvSpPr>
          <p:nvPr>
            <p:ph type="title"/>
          </p:nvPr>
        </p:nvSpPr>
        <p:spPr>
          <a:xfrm>
            <a:off x="335282" y="1861467"/>
            <a:ext cx="11508377" cy="2286000"/>
          </a:xfrm>
        </p:spPr>
        <p:txBody>
          <a:bodyPr/>
          <a:lstStyle/>
          <a:p>
            <a:pPr algn="ctr"/>
            <a:r>
              <a:rPr lang="en-US" sz="7200" dirty="0"/>
              <a:t>Thank you ! </a:t>
            </a:r>
            <a:br>
              <a:rPr lang="en-US" sz="7200" dirty="0"/>
            </a:br>
            <a:r>
              <a:rPr lang="en-US" sz="7200" dirty="0"/>
              <a:t>Any questions ?</a:t>
            </a:r>
          </a:p>
        </p:txBody>
      </p:sp>
    </p:spTree>
    <p:extLst>
      <p:ext uri="{BB962C8B-B14F-4D97-AF65-F5344CB8AC3E}">
        <p14:creationId xmlns:p14="http://schemas.microsoft.com/office/powerpoint/2010/main" val="3505994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91035-B8B1-4575-A213-A6AF9FE32AAB}"/>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43C4BC7E-0E3D-4977-8763-32CB12B5ECD9}"/>
              </a:ext>
            </a:extLst>
          </p:cNvPr>
          <p:cNvSpPr>
            <a:spLocks noGrp="1"/>
          </p:cNvSpPr>
          <p:nvPr>
            <p:ph idx="1"/>
          </p:nvPr>
        </p:nvSpPr>
        <p:spPr/>
        <p:txBody>
          <a:bodyPr>
            <a:normAutofit fontScale="85000" lnSpcReduction="20000"/>
          </a:bodyPr>
          <a:lstStyle/>
          <a:p>
            <a:r>
              <a:rPr lang="en-US" b="1" dirty="0">
                <a:solidFill>
                  <a:schemeClr val="tx1"/>
                </a:solidFill>
              </a:rPr>
              <a:t>Binary Classification</a:t>
            </a:r>
            <a:r>
              <a:rPr lang="en-US" dirty="0">
                <a:solidFill>
                  <a:schemeClr val="tx1"/>
                </a:solidFill>
              </a:rPr>
              <a:t>: </a:t>
            </a:r>
          </a:p>
          <a:p>
            <a:r>
              <a:rPr lang="en-US" dirty="0">
                <a:solidFill>
                  <a:schemeClr val="tx1"/>
                </a:solidFill>
              </a:rPr>
              <a:t>Logistic Regression is typically used when the target variable has</a:t>
            </a:r>
            <a:r>
              <a:rPr lang="en-US" dirty="0"/>
              <a:t> </a:t>
            </a:r>
            <a:r>
              <a:rPr lang="en-US" dirty="0">
                <a:solidFill>
                  <a:srgbClr val="FF0000"/>
                </a:solidFill>
              </a:rPr>
              <a:t>two possible outcomes</a:t>
            </a:r>
            <a:r>
              <a:rPr lang="en-US" dirty="0"/>
              <a:t> (e.g., </a:t>
            </a:r>
            <a:r>
              <a:rPr lang="en-US" dirty="0">
                <a:solidFill>
                  <a:srgbClr val="FF0000"/>
                </a:solidFill>
              </a:rPr>
              <a:t>pass/fail, spam/not spam</a:t>
            </a:r>
            <a:r>
              <a:rPr lang="en-US" dirty="0"/>
              <a:t>, etc.).</a:t>
            </a:r>
          </a:p>
          <a:p>
            <a:endParaRPr lang="en-US" dirty="0"/>
          </a:p>
          <a:p>
            <a:r>
              <a:rPr lang="en-US" b="1" dirty="0">
                <a:solidFill>
                  <a:schemeClr val="tx1"/>
                </a:solidFill>
              </a:rPr>
              <a:t>Probability Estimation</a:t>
            </a:r>
            <a:r>
              <a:rPr lang="en-US" dirty="0">
                <a:solidFill>
                  <a:schemeClr val="tx1"/>
                </a:solidFill>
              </a:rPr>
              <a:t>: </a:t>
            </a:r>
          </a:p>
          <a:p>
            <a:r>
              <a:rPr lang="en-US" dirty="0">
                <a:solidFill>
                  <a:schemeClr val="tx1"/>
                </a:solidFill>
              </a:rPr>
              <a:t>The output of logistic regression is a probability score</a:t>
            </a:r>
            <a:r>
              <a:rPr lang="en-US" dirty="0"/>
              <a:t> (</a:t>
            </a:r>
            <a:r>
              <a:rPr lang="en-US" dirty="0">
                <a:solidFill>
                  <a:srgbClr val="FF0000"/>
                </a:solidFill>
              </a:rPr>
              <a:t>between 0 and 1</a:t>
            </a:r>
            <a:r>
              <a:rPr lang="en-US" dirty="0"/>
              <a:t>),</a:t>
            </a:r>
            <a:r>
              <a:rPr lang="en-US" dirty="0">
                <a:solidFill>
                  <a:schemeClr val="tx1"/>
                </a:solidFill>
              </a:rPr>
              <a:t> which</a:t>
            </a:r>
            <a:r>
              <a:rPr lang="en-US" dirty="0"/>
              <a:t> </a:t>
            </a:r>
            <a:r>
              <a:rPr lang="en-US" dirty="0">
                <a:solidFill>
                  <a:schemeClr val="tx1"/>
                </a:solidFill>
              </a:rPr>
              <a:t>indicates the likelihood that the target variable belongs to a particular class.</a:t>
            </a:r>
          </a:p>
          <a:p>
            <a:endParaRPr lang="en-US" dirty="0">
              <a:solidFill>
                <a:schemeClr val="tx1"/>
              </a:solidFill>
            </a:endParaRPr>
          </a:p>
          <a:p>
            <a:r>
              <a:rPr lang="en-US" b="1" dirty="0">
                <a:solidFill>
                  <a:schemeClr val="tx1"/>
                </a:solidFill>
              </a:rPr>
              <a:t>Threshold-Based Decision:</a:t>
            </a:r>
            <a:r>
              <a:rPr lang="en-US" dirty="0">
                <a:solidFill>
                  <a:schemeClr val="tx1"/>
                </a:solidFill>
              </a:rPr>
              <a:t> The probability output is typically converted to a binary decision using a threshold (usually 0.5). </a:t>
            </a:r>
          </a:p>
          <a:p>
            <a:pPr lvl="1"/>
            <a:r>
              <a:rPr lang="en-US" i="1" dirty="0">
                <a:solidFill>
                  <a:srgbClr val="00B050"/>
                </a:solidFill>
              </a:rPr>
              <a:t>If the probability is above 0.5, the model predicts one class (e.g., 1 or "yes"); otherwise, it predicts the other class (e.g., 0 or "no").</a:t>
            </a:r>
          </a:p>
        </p:txBody>
      </p:sp>
      <p:sp>
        <p:nvSpPr>
          <p:cNvPr id="4" name="Date Placeholder 3">
            <a:extLst>
              <a:ext uri="{FF2B5EF4-FFF2-40B4-BE49-F238E27FC236}">
                <a16:creationId xmlns:a16="http://schemas.microsoft.com/office/drawing/2014/main" id="{7580707E-C3D0-4B7F-93B0-5C934054EE59}"/>
              </a:ext>
            </a:extLst>
          </p:cNvPr>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a:extLst>
              <a:ext uri="{FF2B5EF4-FFF2-40B4-BE49-F238E27FC236}">
                <a16:creationId xmlns:a16="http://schemas.microsoft.com/office/drawing/2014/main" id="{A2C63B8A-AD56-430E-861D-6E2D539827A4}"/>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295D3479-E0FD-44EB-B024-884F17022A56}"/>
              </a:ext>
            </a:extLst>
          </p:cNvPr>
          <p:cNvSpPr>
            <a:spLocks noGrp="1"/>
          </p:cNvSpPr>
          <p:nvPr>
            <p:ph type="sldNum" sz="quarter" idx="12"/>
          </p:nvPr>
        </p:nvSpPr>
        <p:spPr/>
        <p:txBody>
          <a:bodyPr/>
          <a:lstStyle/>
          <a:p>
            <a:fld id="{6113E31D-E2AB-40D1-8B51-AFA5AFEF393A}" type="slidenum">
              <a:rPr lang="en-US" smtClean="0"/>
              <a:pPr/>
              <a:t>6</a:t>
            </a:fld>
            <a:endParaRPr lang="en-US" dirty="0"/>
          </a:p>
        </p:txBody>
      </p:sp>
    </p:spTree>
    <p:extLst>
      <p:ext uri="{BB962C8B-B14F-4D97-AF65-F5344CB8AC3E}">
        <p14:creationId xmlns:p14="http://schemas.microsoft.com/office/powerpoint/2010/main" val="3136289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6D3A5-C405-4C2A-8D1E-A871E3BD308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784B6A3-AF2B-49A3-AE9E-1C17C37FD74E}"/>
              </a:ext>
            </a:extLst>
          </p:cNvPr>
          <p:cNvSpPr>
            <a:spLocks noGrp="1"/>
          </p:cNvSpPr>
          <p:nvPr>
            <p:ph idx="1"/>
          </p:nvPr>
        </p:nvSpPr>
        <p:spPr/>
        <p:txBody>
          <a:bodyPr>
            <a:normAutofit lnSpcReduction="10000"/>
          </a:bodyPr>
          <a:lstStyle/>
          <a:p>
            <a:r>
              <a:rPr lang="en-US" b="1" dirty="0"/>
              <a:t>Logistic Function (Sigmoid Function)</a:t>
            </a:r>
            <a:r>
              <a:rPr lang="en-US" dirty="0"/>
              <a:t>: The logistic regression model uses a </a:t>
            </a:r>
            <a:r>
              <a:rPr lang="en-US" b="1" dirty="0"/>
              <a:t>logistic function</a:t>
            </a:r>
            <a:r>
              <a:rPr lang="en-US" dirty="0"/>
              <a:t> (also known as a </a:t>
            </a:r>
            <a:r>
              <a:rPr lang="en-US" dirty="0">
                <a:solidFill>
                  <a:srgbClr val="FF0000"/>
                </a:solidFill>
              </a:rPr>
              <a:t>sigmoid function</a:t>
            </a:r>
            <a:r>
              <a:rPr lang="en-US" dirty="0"/>
              <a:t>) to map predicted values to probabilities.</a:t>
            </a:r>
          </a:p>
          <a:p>
            <a:r>
              <a:rPr lang="en-US" dirty="0"/>
              <a:t>The sigmoid function is defined as:</a:t>
            </a:r>
          </a:p>
          <a:p>
            <a:endParaRPr lang="en-US" dirty="0"/>
          </a:p>
          <a:p>
            <a:endParaRPr lang="en-US" dirty="0"/>
          </a:p>
          <a:p>
            <a:r>
              <a:rPr lang="en-US" dirty="0"/>
              <a:t>Where </a:t>
            </a:r>
          </a:p>
          <a:p>
            <a:r>
              <a:rPr lang="en-US" i="1" dirty="0"/>
              <a:t>Sigmoid function is also known as the squashing function</a:t>
            </a:r>
            <a:r>
              <a:rPr lang="en-US" dirty="0"/>
              <a:t>, as it </a:t>
            </a:r>
            <a:r>
              <a:rPr lang="en-US" i="1" dirty="0">
                <a:solidFill>
                  <a:srgbClr val="00B050"/>
                </a:solidFill>
              </a:rPr>
              <a:t>takes the input from the previously hidden layer and squeezes it between 0 and 1</a:t>
            </a:r>
          </a:p>
          <a:p>
            <a:endParaRPr lang="en-US" dirty="0"/>
          </a:p>
        </p:txBody>
      </p:sp>
      <p:sp>
        <p:nvSpPr>
          <p:cNvPr id="4" name="Date Placeholder 3">
            <a:extLst>
              <a:ext uri="{FF2B5EF4-FFF2-40B4-BE49-F238E27FC236}">
                <a16:creationId xmlns:a16="http://schemas.microsoft.com/office/drawing/2014/main" id="{BFD9108B-EEAB-401B-A0DD-FE1D1A86DC82}"/>
              </a:ext>
            </a:extLst>
          </p:cNvPr>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a:extLst>
              <a:ext uri="{FF2B5EF4-FFF2-40B4-BE49-F238E27FC236}">
                <a16:creationId xmlns:a16="http://schemas.microsoft.com/office/drawing/2014/main" id="{0DDE25D9-047D-45CC-82EA-3E8B9D5D3055}"/>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5F1C591C-D8D3-47A4-8610-21F86452ACAD}"/>
              </a:ext>
            </a:extLst>
          </p:cNvPr>
          <p:cNvSpPr>
            <a:spLocks noGrp="1"/>
          </p:cNvSpPr>
          <p:nvPr>
            <p:ph type="sldNum" sz="quarter" idx="12"/>
          </p:nvPr>
        </p:nvSpPr>
        <p:spPr/>
        <p:txBody>
          <a:bodyPr/>
          <a:lstStyle/>
          <a:p>
            <a:fld id="{6113E31D-E2AB-40D1-8B51-AFA5AFEF393A}" type="slidenum">
              <a:rPr lang="en-US" smtClean="0"/>
              <a:pPr/>
              <a:t>7</a:t>
            </a:fld>
            <a:endParaRPr lang="en-US" dirty="0"/>
          </a:p>
        </p:txBody>
      </p:sp>
      <p:pic>
        <p:nvPicPr>
          <p:cNvPr id="7" name="Picture 6">
            <a:extLst>
              <a:ext uri="{FF2B5EF4-FFF2-40B4-BE49-F238E27FC236}">
                <a16:creationId xmlns:a16="http://schemas.microsoft.com/office/drawing/2014/main" id="{1701543B-F2D1-4F66-BC14-C450D012DF80}"/>
              </a:ext>
            </a:extLst>
          </p:cNvPr>
          <p:cNvPicPr>
            <a:picLocks noChangeAspect="1"/>
          </p:cNvPicPr>
          <p:nvPr/>
        </p:nvPicPr>
        <p:blipFill>
          <a:blip r:embed="rId2"/>
          <a:stretch>
            <a:fillRect/>
          </a:stretch>
        </p:blipFill>
        <p:spPr>
          <a:xfrm>
            <a:off x="2879523" y="3016375"/>
            <a:ext cx="3054658" cy="1217997"/>
          </a:xfrm>
          <a:prstGeom prst="rect">
            <a:avLst/>
          </a:prstGeom>
        </p:spPr>
      </p:pic>
      <p:pic>
        <p:nvPicPr>
          <p:cNvPr id="8" name="Picture 7">
            <a:extLst>
              <a:ext uri="{FF2B5EF4-FFF2-40B4-BE49-F238E27FC236}">
                <a16:creationId xmlns:a16="http://schemas.microsoft.com/office/drawing/2014/main" id="{E80FC09C-F096-47B0-A2E5-F4084AB77615}"/>
              </a:ext>
            </a:extLst>
          </p:cNvPr>
          <p:cNvPicPr>
            <a:picLocks noChangeAspect="1"/>
          </p:cNvPicPr>
          <p:nvPr/>
        </p:nvPicPr>
        <p:blipFill>
          <a:blip r:embed="rId3"/>
          <a:stretch>
            <a:fillRect/>
          </a:stretch>
        </p:blipFill>
        <p:spPr>
          <a:xfrm>
            <a:off x="2393672" y="4087075"/>
            <a:ext cx="5890360" cy="808481"/>
          </a:xfrm>
          <a:prstGeom prst="rect">
            <a:avLst/>
          </a:prstGeom>
        </p:spPr>
      </p:pic>
    </p:spTree>
    <p:extLst>
      <p:ext uri="{BB962C8B-B14F-4D97-AF65-F5344CB8AC3E}">
        <p14:creationId xmlns:p14="http://schemas.microsoft.com/office/powerpoint/2010/main" val="3364541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27F17-8998-4D87-902D-E38D3145406E}"/>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6EC863E0-F9FC-42A3-A0A0-2B0FC9238277}"/>
              </a:ext>
            </a:extLst>
          </p:cNvPr>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a:extLst>
              <a:ext uri="{FF2B5EF4-FFF2-40B4-BE49-F238E27FC236}">
                <a16:creationId xmlns:a16="http://schemas.microsoft.com/office/drawing/2014/main" id="{50A0F984-52F9-4638-B6C4-91ABC8119411}"/>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1BC2048A-A617-464D-A9A3-08033C26E6FA}"/>
              </a:ext>
            </a:extLst>
          </p:cNvPr>
          <p:cNvSpPr>
            <a:spLocks noGrp="1"/>
          </p:cNvSpPr>
          <p:nvPr>
            <p:ph type="sldNum" sz="quarter" idx="12"/>
          </p:nvPr>
        </p:nvSpPr>
        <p:spPr/>
        <p:txBody>
          <a:bodyPr/>
          <a:lstStyle/>
          <a:p>
            <a:fld id="{6113E31D-E2AB-40D1-8B51-AFA5AFEF393A}" type="slidenum">
              <a:rPr lang="en-US" smtClean="0"/>
              <a:pPr/>
              <a:t>8</a:t>
            </a:fld>
            <a:endParaRPr lang="en-US" dirty="0"/>
          </a:p>
        </p:txBody>
      </p:sp>
      <p:pic>
        <p:nvPicPr>
          <p:cNvPr id="1032" name="Picture 8" descr="What I've learned from my Udacity Deep Learning course (Sigmoid Function Vs  SoftMax Function) - DEV Community">
            <a:extLst>
              <a:ext uri="{FF2B5EF4-FFF2-40B4-BE49-F238E27FC236}">
                <a16:creationId xmlns:a16="http://schemas.microsoft.com/office/drawing/2014/main" id="{2B7325D3-51D8-443F-AFF6-CB58807A40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54464" y="1899139"/>
            <a:ext cx="6335161" cy="274778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logistic-regression-in-machine-learning.png">
            <a:extLst>
              <a:ext uri="{FF2B5EF4-FFF2-40B4-BE49-F238E27FC236}">
                <a16:creationId xmlns:a16="http://schemas.microsoft.com/office/drawing/2014/main" id="{6927B079-DA4A-405A-BA66-CB4865A823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97" y="1395339"/>
            <a:ext cx="5622682" cy="3373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466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3C7A7-F232-4B59-9397-EBEC7AE5301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FC14DBE-E45A-4928-A5DD-894CE47554C1}"/>
              </a:ext>
            </a:extLst>
          </p:cNvPr>
          <p:cNvSpPr>
            <a:spLocks noGrp="1"/>
          </p:cNvSpPr>
          <p:nvPr>
            <p:ph idx="1"/>
          </p:nvPr>
        </p:nvSpPr>
        <p:spPr/>
        <p:txBody>
          <a:bodyPr>
            <a:normAutofit lnSpcReduction="10000"/>
          </a:bodyPr>
          <a:lstStyle/>
          <a:p>
            <a:r>
              <a:rPr lang="en-US" dirty="0"/>
              <a:t>σ(z) converts the output to a value between 0 and 1, representing the probability of the positive class (e.g., probability of "yes").</a:t>
            </a:r>
          </a:p>
          <a:p>
            <a:r>
              <a:rPr lang="en-US" b="1" dirty="0"/>
              <a:t>Probability Prediction</a:t>
            </a:r>
            <a:r>
              <a:rPr lang="en-US" dirty="0"/>
              <a:t>: Logistic regression predicts the </a:t>
            </a:r>
            <a:r>
              <a:rPr lang="en-US" b="1" dirty="0"/>
              <a:t>probability</a:t>
            </a:r>
            <a:r>
              <a:rPr lang="en-US" dirty="0"/>
              <a:t> that the target variable belongs to the positive class:</a:t>
            </a:r>
          </a:p>
          <a:p>
            <a:endParaRPr lang="en-US" dirty="0"/>
          </a:p>
          <a:p>
            <a:endParaRPr lang="en-US" dirty="0"/>
          </a:p>
          <a:p>
            <a:r>
              <a:rPr lang="en-US" dirty="0"/>
              <a:t>The output probability can then be interpreted as:</a:t>
            </a:r>
          </a:p>
          <a:p>
            <a:r>
              <a:rPr lang="en-US" i="1" dirty="0"/>
              <a:t>P(Y=1∣X) : Probability that the outcome is 1 (positive class).</a:t>
            </a:r>
          </a:p>
          <a:p>
            <a:r>
              <a:rPr lang="es-ES" i="1" dirty="0"/>
              <a:t>1−P(Y=1∣X)</a:t>
            </a:r>
            <a:r>
              <a:rPr lang="en-US" i="1" dirty="0"/>
              <a:t>: Probability that the outcome is 0 (negative class).</a:t>
            </a:r>
          </a:p>
          <a:p>
            <a:endParaRPr lang="en-US" dirty="0"/>
          </a:p>
        </p:txBody>
      </p:sp>
      <p:sp>
        <p:nvSpPr>
          <p:cNvPr id="4" name="Date Placeholder 3">
            <a:extLst>
              <a:ext uri="{FF2B5EF4-FFF2-40B4-BE49-F238E27FC236}">
                <a16:creationId xmlns:a16="http://schemas.microsoft.com/office/drawing/2014/main" id="{622DEA8B-FD2F-4FBB-889E-7207240E1E34}"/>
              </a:ext>
            </a:extLst>
          </p:cNvPr>
          <p:cNvSpPr>
            <a:spLocks noGrp="1"/>
          </p:cNvSpPr>
          <p:nvPr>
            <p:ph type="dt" sz="half" idx="10"/>
          </p:nvPr>
        </p:nvSpPr>
        <p:spPr/>
        <p:txBody>
          <a:bodyPr/>
          <a:lstStyle/>
          <a:p>
            <a:fld id="{D5D11A0B-A1B1-4BB5-B71B-64A1865B7FD5}" type="datetime3">
              <a:rPr lang="en-US" smtClean="0"/>
              <a:pPr/>
              <a:t>22 November 2024</a:t>
            </a:fld>
            <a:endParaRPr lang="en-US" dirty="0"/>
          </a:p>
        </p:txBody>
      </p:sp>
      <p:sp>
        <p:nvSpPr>
          <p:cNvPr id="5" name="Footer Placeholder 4">
            <a:extLst>
              <a:ext uri="{FF2B5EF4-FFF2-40B4-BE49-F238E27FC236}">
                <a16:creationId xmlns:a16="http://schemas.microsoft.com/office/drawing/2014/main" id="{B22D2C20-3BE3-40BA-8A36-A3BD75E6B356}"/>
              </a:ext>
            </a:extLst>
          </p:cNvPr>
          <p:cNvSpPr>
            <a:spLocks noGrp="1"/>
          </p:cNvSpPr>
          <p:nvPr>
            <p:ph type="ftr" sz="quarter" idx="11"/>
          </p:nvPr>
        </p:nvSpPr>
        <p:spPr/>
        <p:txBody>
          <a:bodyPr/>
          <a:lstStyle/>
          <a:p>
            <a:r>
              <a:rPr lang="en-US"/>
              <a:t>CU6051NI Artificial Intelligence</a:t>
            </a:r>
            <a:endParaRPr lang="en-US" dirty="0"/>
          </a:p>
        </p:txBody>
      </p:sp>
      <p:sp>
        <p:nvSpPr>
          <p:cNvPr id="6" name="Slide Number Placeholder 5">
            <a:extLst>
              <a:ext uri="{FF2B5EF4-FFF2-40B4-BE49-F238E27FC236}">
                <a16:creationId xmlns:a16="http://schemas.microsoft.com/office/drawing/2014/main" id="{6241CE75-6267-46B9-9672-A2C9F7A405D3}"/>
              </a:ext>
            </a:extLst>
          </p:cNvPr>
          <p:cNvSpPr>
            <a:spLocks noGrp="1"/>
          </p:cNvSpPr>
          <p:nvPr>
            <p:ph type="sldNum" sz="quarter" idx="12"/>
          </p:nvPr>
        </p:nvSpPr>
        <p:spPr/>
        <p:txBody>
          <a:bodyPr/>
          <a:lstStyle/>
          <a:p>
            <a:fld id="{6113E31D-E2AB-40D1-8B51-AFA5AFEF393A}" type="slidenum">
              <a:rPr lang="en-US" smtClean="0"/>
              <a:pPr/>
              <a:t>9</a:t>
            </a:fld>
            <a:endParaRPr lang="en-US" dirty="0"/>
          </a:p>
        </p:txBody>
      </p:sp>
      <p:pic>
        <p:nvPicPr>
          <p:cNvPr id="7" name="Picture 6">
            <a:extLst>
              <a:ext uri="{FF2B5EF4-FFF2-40B4-BE49-F238E27FC236}">
                <a16:creationId xmlns:a16="http://schemas.microsoft.com/office/drawing/2014/main" id="{09F68B44-1C9B-4EDC-BB97-29F428461B60}"/>
              </a:ext>
            </a:extLst>
          </p:cNvPr>
          <p:cNvPicPr>
            <a:picLocks noChangeAspect="1"/>
          </p:cNvPicPr>
          <p:nvPr/>
        </p:nvPicPr>
        <p:blipFill>
          <a:blip r:embed="rId2"/>
          <a:stretch>
            <a:fillRect/>
          </a:stretch>
        </p:blipFill>
        <p:spPr>
          <a:xfrm>
            <a:off x="1683672" y="3185413"/>
            <a:ext cx="6083978" cy="1048962"/>
          </a:xfrm>
          <a:prstGeom prst="rect">
            <a:avLst/>
          </a:prstGeom>
        </p:spPr>
      </p:pic>
    </p:spTree>
    <p:extLst>
      <p:ext uri="{BB962C8B-B14F-4D97-AF65-F5344CB8AC3E}">
        <p14:creationId xmlns:p14="http://schemas.microsoft.com/office/powerpoint/2010/main" val="181388709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32493</TotalTime>
  <Words>3710</Words>
  <Application>Microsoft Office PowerPoint</Application>
  <PresentationFormat>Widescreen</PresentationFormat>
  <Paragraphs>473</Paragraphs>
  <Slides>55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Calibri</vt:lpstr>
      <vt:lpstr>Calibri Light</vt:lpstr>
      <vt:lpstr>Cambria Math</vt:lpstr>
      <vt:lpstr>Courier New</vt:lpstr>
      <vt:lpstr>Wingdings</vt:lpstr>
      <vt:lpstr>Retrospect</vt:lpstr>
      <vt:lpstr>Lecture 5: Logistic Regression and Kmeans clustering</vt:lpstr>
      <vt:lpstr>Agenda</vt:lpstr>
      <vt:lpstr>PowerPoint Presentation</vt:lpstr>
      <vt:lpstr>Logistic Regression</vt:lpstr>
      <vt:lpstr>PowerPoint Presentation</vt:lpstr>
      <vt:lpstr>Logistic Regression</vt:lpstr>
      <vt:lpstr>PowerPoint Presentation</vt:lpstr>
      <vt:lpstr>PowerPoint Presentation</vt:lpstr>
      <vt:lpstr>PowerPoint Presentation</vt:lpstr>
      <vt:lpstr>PowerPoint Presentation</vt:lpstr>
      <vt:lpstr>Advantages of Logistic Regression:</vt:lpstr>
      <vt:lpstr>Disadvantages of Logistic Regression:</vt:lpstr>
      <vt:lpstr>PowerPoint Presentation</vt:lpstr>
      <vt:lpstr>PowerPoint Presentation</vt:lpstr>
      <vt:lpstr>PowerPoint Presentation</vt:lpstr>
      <vt:lpstr>PowerPoint Presentation</vt:lpstr>
      <vt:lpstr>Applications</vt:lpstr>
      <vt:lpstr>PowerPoint Presentation</vt:lpstr>
      <vt:lpstr>PowerPoint Presentation</vt:lpstr>
      <vt:lpstr>Unsupervised Learning</vt:lpstr>
      <vt:lpstr>Unsupervised Learning</vt:lpstr>
      <vt:lpstr>Unsupervised Learning</vt:lpstr>
      <vt:lpstr>K-Means Clustering</vt:lpstr>
      <vt:lpstr>Usage</vt:lpstr>
      <vt:lpstr>Working</vt:lpstr>
      <vt:lpstr>PowerPoint Presentation</vt:lpstr>
      <vt:lpstr>Core Concepts in K-Means Clustering</vt:lpstr>
      <vt:lpstr>Determining Optimal Number of Clusters (K)</vt:lpstr>
      <vt:lpstr>Applications of K-Means Clustering</vt:lpstr>
      <vt:lpstr>PowerPoint Presentation</vt:lpstr>
      <vt:lpstr>PowerPoint Presentation</vt:lpstr>
      <vt:lpstr>PowerPoint Presentation</vt:lpstr>
      <vt:lpstr>PowerPoint Presentation</vt:lpstr>
      <vt:lpstr>K-Means Clustering</vt:lpstr>
      <vt:lpstr>K-Means Clustering</vt:lpstr>
      <vt:lpstr>K-Means Clustering</vt:lpstr>
      <vt:lpstr>K-Means Clustering</vt:lpstr>
      <vt:lpstr>K-Means Clustering</vt:lpstr>
      <vt:lpstr>K-Means Clustering</vt:lpstr>
      <vt:lpstr>K-Means Clustering</vt:lpstr>
      <vt:lpstr>K-Means Clustering</vt:lpstr>
      <vt:lpstr>K-Means Clustering</vt:lpstr>
      <vt:lpstr>K-Means: pros and cons</vt:lpstr>
      <vt:lpstr>Performance</vt:lpstr>
      <vt:lpstr>ROC AUC </vt:lpstr>
      <vt:lpstr>ROC curve</vt:lpstr>
      <vt:lpstr>AUC (Area Under the Curve):</vt:lpstr>
      <vt:lpstr>PowerPoint Presentation</vt:lpstr>
      <vt:lpstr>PR AUC (Precision-Recall Area Under the Curve)</vt:lpstr>
      <vt:lpstr>AUC for Precision-Recall Curve (PRAUC):</vt:lpstr>
      <vt:lpstr>PowerPoint Presentation</vt:lpstr>
      <vt:lpstr>Example</vt:lpstr>
      <vt:lpstr>PowerPoint Presentation</vt:lpstr>
      <vt:lpstr>PowerPoint Presentation</vt:lpstr>
      <vt:lpstr>Thank you !  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Sukrit</dc:creator>
  <cp:lastModifiedBy>Roshan  Shrestha</cp:lastModifiedBy>
  <cp:revision>598</cp:revision>
  <dcterms:created xsi:type="dcterms:W3CDTF">2014-09-12T02:11:56Z</dcterms:created>
  <dcterms:modified xsi:type="dcterms:W3CDTF">2024-11-22T08:19:07Z</dcterms:modified>
</cp:coreProperties>
</file>