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6" r:id="rId4"/>
    <p:sldId id="267" r:id="rId5"/>
    <p:sldId id="268" r:id="rId6"/>
    <p:sldId id="262" r:id="rId7"/>
    <p:sldId id="263" r:id="rId8"/>
    <p:sldId id="264" r:id="rId9"/>
    <p:sldId id="265" r:id="rId10"/>
    <p:sldId id="273" r:id="rId11"/>
    <p:sldId id="270" r:id="rId12"/>
    <p:sldId id="271" r:id="rId13"/>
    <p:sldId id="272" r:id="rId14"/>
    <p:sldId id="259" r:id="rId15"/>
    <p:sldId id="25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88D6F-D7AA-43F0-8AEA-D09DC97A476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A82E-821B-4877-AE18-53BA2990DF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A82E-821B-4877-AE18-53BA2990DF6D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F72D-B843-47BE-A39A-54D4137D92C6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2D153-4FC9-47F8-9F7A-A8B02CA18E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산출물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ko-KR" dirty="0" smtClean="0"/>
              <a:t>3</a:t>
            </a:r>
            <a:r>
              <a:rPr lang="ko-KR" altLang="en-US" dirty="0" smtClean="0"/>
              <a:t>조 연결고리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20110548 </a:t>
            </a:r>
            <a:r>
              <a:rPr lang="ko-KR" altLang="en-US" dirty="0" smtClean="0"/>
              <a:t>박정규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20130403 </a:t>
            </a:r>
            <a:r>
              <a:rPr lang="ko-KR" altLang="en-US" dirty="0" err="1" smtClean="0"/>
              <a:t>김희람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20130846 </a:t>
            </a:r>
            <a:r>
              <a:rPr lang="ko-KR" altLang="en-US" dirty="0" smtClean="0"/>
              <a:t>윤수빈</a:t>
            </a:r>
            <a:endParaRPr lang="en-US" altLang="ko-KR" dirty="0" smtClean="0"/>
          </a:p>
          <a:p>
            <a:pPr algn="r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S</a:t>
            </a:r>
            <a:r>
              <a:rPr lang="en-US" b="1" dirty="0" smtClean="0"/>
              <a:t>equence Diagram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기사목록 불러오기</a:t>
            </a:r>
            <a:endParaRPr lang="ko-KR" alt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2559" y="221455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MainActivity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3869" y="2211134"/>
            <a:ext cx="207497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63153" y="2214554"/>
            <a:ext cx="103464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7599" y="2214554"/>
            <a:ext cx="166630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신문사 사이트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-106395" y="4536289"/>
            <a:ext cx="378542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2107389" y="4535495"/>
            <a:ext cx="378542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3821901" y="4535495"/>
            <a:ext cx="378542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5465769" y="4535495"/>
            <a:ext cx="378542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785918" y="3141660"/>
            <a:ext cx="221457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43108" y="2714620"/>
            <a:ext cx="15840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getNewsList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000496" y="3500438"/>
            <a:ext cx="335758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7752" y="3071810"/>
            <a:ext cx="16721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requestNews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grpSp>
        <p:nvGrpSpPr>
          <p:cNvPr id="4" name="그룹 39"/>
          <p:cNvGrpSpPr/>
          <p:nvPr/>
        </p:nvGrpSpPr>
        <p:grpSpPr>
          <a:xfrm>
            <a:off x="4000497" y="3857628"/>
            <a:ext cx="285752" cy="428628"/>
            <a:chOff x="4023913" y="4149080"/>
            <a:chExt cx="323437" cy="648072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4059318" y="414908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347350" y="4149080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>
              <a:off x="4023913" y="4797152"/>
              <a:ext cx="3234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286248" y="3929066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Parsing()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857620" y="3500438"/>
            <a:ext cx="142876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000496" y="5000636"/>
            <a:ext cx="17145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71934" y="4429132"/>
            <a:ext cx="27146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</a:t>
            </a:r>
            <a:r>
              <a:rPr lang="en-US" altLang="ko-KR" sz="1400" dirty="0" smtClean="0"/>
              <a:t>elect total from favor where </a:t>
            </a:r>
            <a:r>
              <a:rPr lang="en-US" altLang="ko-KR" sz="1400" dirty="0" err="1" smtClean="0"/>
              <a:t>newsman_num</a:t>
            </a:r>
            <a:r>
              <a:rPr lang="en-US" altLang="ko-KR" sz="1400" dirty="0" smtClean="0"/>
              <a:t>= ?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3857620" y="5000636"/>
            <a:ext cx="142876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37"/>
          <p:cNvGrpSpPr/>
          <p:nvPr/>
        </p:nvGrpSpPr>
        <p:grpSpPr>
          <a:xfrm>
            <a:off x="4000496" y="5357826"/>
            <a:ext cx="357190" cy="428628"/>
            <a:chOff x="4023913" y="4149080"/>
            <a:chExt cx="323437" cy="648072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4059318" y="414908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347350" y="4149080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>
              <a:off x="4023913" y="4797152"/>
              <a:ext cx="3234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357686" y="5429264"/>
            <a:ext cx="887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Sorting()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1643042" y="3143248"/>
            <a:ext cx="142876" cy="29289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S</a:t>
            </a:r>
            <a:r>
              <a:rPr lang="en-US" b="1" dirty="0" smtClean="0"/>
              <a:t>equence Diagram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선호도 조사</a:t>
            </a:r>
            <a:endParaRPr lang="ko-KR" alt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5786" y="2214554"/>
            <a:ext cx="201622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NewsActivity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8209" y="2214554"/>
            <a:ext cx="214314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FavorManager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34357" y="2211134"/>
            <a:ext cx="113810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-106395" y="4536289"/>
            <a:ext cx="378542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2822563" y="4535495"/>
            <a:ext cx="378542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5607850" y="4535495"/>
            <a:ext cx="378542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785918" y="3214686"/>
            <a:ext cx="292895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1670" y="285749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convertFavor</a:t>
            </a:r>
            <a:r>
              <a:rPr lang="en-US" altLang="ko-KR" dirty="0" smtClean="0"/>
              <a:t>(favor)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57752" y="3857628"/>
            <a:ext cx="368658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" dirty="0"/>
              <a:t>insert into favor</a:t>
            </a:r>
            <a:endParaRPr lang="ko" altLang="en-US" dirty="0"/>
          </a:p>
          <a:p>
            <a:r>
              <a:rPr lang="en-US" altLang="ko" dirty="0"/>
              <a:t>(</a:t>
            </a:r>
            <a:r>
              <a:rPr lang="en-US" altLang="ko" dirty="0" err="1"/>
              <a:t>newsman_num,total,content</a:t>
            </a:r>
            <a:r>
              <a:rPr lang="en-US" altLang="ko" dirty="0"/>
              <a:t>,......) </a:t>
            </a:r>
            <a:endParaRPr lang="en-US" altLang="ko" dirty="0" smtClean="0"/>
          </a:p>
          <a:p>
            <a:r>
              <a:rPr lang="en-US" altLang="ko" dirty="0" smtClean="0"/>
              <a:t>values </a:t>
            </a:r>
            <a:r>
              <a:rPr lang="en-US" altLang="ko" dirty="0"/>
              <a:t>(?,?,?,.....)</a:t>
            </a:r>
            <a:endParaRPr lang="ko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714876" y="4929198"/>
            <a:ext cx="27889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643042" y="3214686"/>
            <a:ext cx="142876" cy="30003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72000" y="4929198"/>
            <a:ext cx="142876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228572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561826" y="2690392"/>
            <a:ext cx="2526763" cy="2258171"/>
            <a:chOff x="395536" y="404664"/>
            <a:chExt cx="2088233" cy="2258171"/>
          </a:xfrm>
        </p:grpSpPr>
        <p:sp>
          <p:nvSpPr>
            <p:cNvPr id="38" name="직사각형 37"/>
            <p:cNvSpPr/>
            <p:nvPr/>
          </p:nvSpPr>
          <p:spPr>
            <a:xfrm>
              <a:off x="395536" y="404664"/>
              <a:ext cx="2088232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NewsManager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5536" y="908720"/>
              <a:ext cx="20882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5536" y="1268760"/>
              <a:ext cx="2088233" cy="1394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getNewsList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getNewsManInfo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getNewsManFavor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parsing()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sorting()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828702" y="4977524"/>
            <a:ext cx="1908470" cy="1693703"/>
            <a:chOff x="384451" y="404664"/>
            <a:chExt cx="2099317" cy="1693703"/>
          </a:xfrm>
        </p:grpSpPr>
        <p:sp>
          <p:nvSpPr>
            <p:cNvPr id="42" name="직사각형 41"/>
            <p:cNvSpPr/>
            <p:nvPr/>
          </p:nvSpPr>
          <p:spPr>
            <a:xfrm>
              <a:off x="395536" y="404664"/>
              <a:ext cx="2088232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FavorManager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5536" y="908720"/>
              <a:ext cx="20882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84451" y="1232756"/>
              <a:ext cx="2088233" cy="86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convertFavor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saveFavor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292080" y="2752378"/>
            <a:ext cx="2088234" cy="1738214"/>
            <a:chOff x="395536" y="404664"/>
            <a:chExt cx="2088233" cy="1738214"/>
          </a:xfrm>
        </p:grpSpPr>
        <p:sp>
          <p:nvSpPr>
            <p:cNvPr id="46" name="직사각형 45"/>
            <p:cNvSpPr/>
            <p:nvPr/>
          </p:nvSpPr>
          <p:spPr>
            <a:xfrm>
              <a:off x="395536" y="404664"/>
              <a:ext cx="2088232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NewsActivity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5536" y="908720"/>
              <a:ext cx="20882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5536" y="1277267"/>
              <a:ext cx="2088233" cy="86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insertFavor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originalNews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53499" y="6493114"/>
            <a:ext cx="1572972" cy="1885910"/>
            <a:chOff x="390142" y="404664"/>
            <a:chExt cx="2093626" cy="1885910"/>
          </a:xfrm>
        </p:grpSpPr>
        <p:sp>
          <p:nvSpPr>
            <p:cNvPr id="50" name="직사각형 49"/>
            <p:cNvSpPr/>
            <p:nvPr/>
          </p:nvSpPr>
          <p:spPr>
            <a:xfrm>
              <a:off x="395536" y="404664"/>
              <a:ext cx="2088232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NewsBean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95536" y="884803"/>
              <a:ext cx="2088232" cy="1129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num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name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+newsman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content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0142" y="2014763"/>
              <a:ext cx="2088233" cy="27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345787" y="6493114"/>
            <a:ext cx="1730269" cy="1885910"/>
            <a:chOff x="390142" y="404664"/>
            <a:chExt cx="2093626" cy="1885910"/>
          </a:xfrm>
        </p:grpSpPr>
        <p:sp>
          <p:nvSpPr>
            <p:cNvPr id="54" name="직사각형 53"/>
            <p:cNvSpPr/>
            <p:nvPr/>
          </p:nvSpPr>
          <p:spPr>
            <a:xfrm>
              <a:off x="395536" y="404664"/>
              <a:ext cx="2088232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NewsmanBean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5536" y="884803"/>
              <a:ext cx="2088232" cy="1129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num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name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+company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email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0142" y="2014763"/>
              <a:ext cx="2088233" cy="27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715008" y="7285202"/>
            <a:ext cx="2102746" cy="2562989"/>
            <a:chOff x="381022" y="404664"/>
            <a:chExt cx="2102746" cy="2562989"/>
          </a:xfrm>
        </p:grpSpPr>
        <p:sp>
          <p:nvSpPr>
            <p:cNvPr id="58" name="직사각형 57"/>
            <p:cNvSpPr/>
            <p:nvPr/>
          </p:nvSpPr>
          <p:spPr>
            <a:xfrm>
              <a:off x="395536" y="404664"/>
              <a:ext cx="2088232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FavorBean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95536" y="902809"/>
              <a:ext cx="2088232" cy="18198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num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newsmanNum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total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content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slander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+rumor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81022" y="2691842"/>
              <a:ext cx="2088233" cy="27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직선 화살표 연결선 60"/>
          <p:cNvCxnSpPr/>
          <p:nvPr/>
        </p:nvCxnSpPr>
        <p:spPr>
          <a:xfrm flipV="1">
            <a:off x="1542012" y="4993890"/>
            <a:ext cx="1283195" cy="1499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2825208" y="4948563"/>
            <a:ext cx="1387943" cy="1544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773638" y="6671227"/>
            <a:ext cx="4261" cy="613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95936" y="1357298"/>
            <a:ext cx="1672203" cy="54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MainActivity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64" idx="2"/>
          </p:cNvCxnSpPr>
          <p:nvPr/>
        </p:nvCxnSpPr>
        <p:spPr>
          <a:xfrm flipH="1">
            <a:off x="2825207" y="1898304"/>
            <a:ext cx="2006831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4" idx="2"/>
          </p:cNvCxnSpPr>
          <p:nvPr/>
        </p:nvCxnSpPr>
        <p:spPr>
          <a:xfrm>
            <a:off x="4832038" y="1898304"/>
            <a:ext cx="1504159" cy="854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336197" y="4490592"/>
            <a:ext cx="451779" cy="48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Class </a:t>
            </a:r>
            <a:r>
              <a:rPr lang="en-US" altLang="ko-KR" b="1" dirty="0"/>
              <a:t>Diagram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상세 설계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Class </a:t>
            </a:r>
            <a:r>
              <a:rPr lang="en-US" altLang="ko-KR" b="1" dirty="0"/>
              <a:t>Diagram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2571744"/>
          <a:ext cx="8072494" cy="2786082"/>
        </p:xfrm>
        <a:graphic>
          <a:graphicData uri="http://schemas.openxmlformats.org/drawingml/2006/table">
            <a:tbl>
              <a:tblPr/>
              <a:tblGrid>
                <a:gridCol w="1916513"/>
                <a:gridCol w="6155981"/>
              </a:tblGrid>
              <a:tr h="4643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클래스명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설명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</a:rPr>
                        <a:t>NewsBean</a:t>
                      </a:r>
                      <a:endParaRPr 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뉴스 정보 클래스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</a:rPr>
                        <a:t>NewsmanBean</a:t>
                      </a:r>
                      <a:endParaRPr 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기자 정보 클래스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</a:rPr>
                        <a:t>NewsManager</a:t>
                      </a:r>
                      <a:endParaRPr 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뉴스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기자 간 관리 클래스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</a:rPr>
                        <a:t>FavorBean</a:t>
                      </a:r>
                      <a:endParaRPr 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선호도 정보 클래스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</a:rPr>
                        <a:t>FavorManager</a:t>
                      </a:r>
                      <a:endParaRPr 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선호도 관리 클래스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71736" y="3143248"/>
            <a:ext cx="1571636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1736" y="5000636"/>
            <a:ext cx="1571636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</a:t>
            </a:r>
            <a:r>
              <a:rPr lang="ko-KR" altLang="en-US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71736" y="3857628"/>
            <a:ext cx="1571636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선호도조사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36" y="2071678"/>
            <a:ext cx="1571636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기사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1736" y="5715016"/>
            <a:ext cx="1571636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정렬기준에 따라 정렬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71736" y="1357298"/>
            <a:ext cx="1571636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위치서비스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857364"/>
            <a:ext cx="150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박정규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6248" y="141659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위치서비스 사용을 위한 구현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2071678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신문사에서 제공된 </a:t>
            </a:r>
            <a:r>
              <a:rPr lang="en-US" altLang="ko-KR" dirty="0" smtClean="0"/>
              <a:t>RSS</a:t>
            </a:r>
            <a:r>
              <a:rPr lang="ko-KR" altLang="en-US" dirty="0" smtClean="0"/>
              <a:t>를 가져와 사용자에게 보여질 미리 보기 구현</a:t>
            </a:r>
            <a:endParaRPr lang="en-US" altLang="ko-KR" dirty="0" smtClean="0"/>
          </a:p>
        </p:txBody>
      </p:sp>
      <p:sp>
        <p:nvSpPr>
          <p:cNvPr id="14" name="왼쪽 중괄호 13"/>
          <p:cNvSpPr/>
          <p:nvPr/>
        </p:nvSpPr>
        <p:spPr>
          <a:xfrm>
            <a:off x="2143108" y="1500174"/>
            <a:ext cx="357190" cy="107157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2910" y="3643314"/>
            <a:ext cx="150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김희</a:t>
            </a:r>
            <a:r>
              <a:rPr lang="ko-KR" altLang="en-US" sz="3200" dirty="0" err="1"/>
              <a:t>람</a:t>
            </a:r>
            <a:endParaRPr lang="ko-KR" altLang="en-US" sz="3200" dirty="0"/>
          </a:p>
        </p:txBody>
      </p:sp>
      <p:sp>
        <p:nvSpPr>
          <p:cNvPr id="16" name="왼쪽 중괄호 15"/>
          <p:cNvSpPr/>
          <p:nvPr/>
        </p:nvSpPr>
        <p:spPr>
          <a:xfrm>
            <a:off x="2143108" y="3286124"/>
            <a:ext cx="357190" cy="107157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2910" y="5500702"/>
            <a:ext cx="150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윤수</a:t>
            </a:r>
            <a:r>
              <a:rPr lang="ko-KR" altLang="en-US" sz="3200" dirty="0"/>
              <a:t>빈</a:t>
            </a:r>
          </a:p>
        </p:txBody>
      </p:sp>
      <p:sp>
        <p:nvSpPr>
          <p:cNvPr id="18" name="왼쪽 중괄호 17"/>
          <p:cNvSpPr/>
          <p:nvPr/>
        </p:nvSpPr>
        <p:spPr>
          <a:xfrm>
            <a:off x="2143108" y="5143512"/>
            <a:ext cx="357190" cy="107157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57686" y="3139859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기자 별 선호도 및 사용자 관리를 위한 데이터베이스 설계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7686" y="3916924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선호도조사 데이터를 관리하는 기능 구현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57686" y="5000636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기사를 카테고리 및 신문사별로 분류하여 정렬하는 기능 구현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7686" y="5711627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기사를 정렬기준에 따라 정렬하는 기능 구현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조원 역할 분담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E-R</a:t>
            </a:r>
            <a:r>
              <a:rPr lang="ko-KR" altLang="en-US" b="1" dirty="0" smtClean="0"/>
              <a:t>다이어그램</a:t>
            </a:r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438968" y="1500174"/>
            <a:ext cx="1872208" cy="1728192"/>
            <a:chOff x="467544" y="548680"/>
            <a:chExt cx="1872208" cy="1728192"/>
          </a:xfrm>
        </p:grpSpPr>
        <p:sp>
          <p:nvSpPr>
            <p:cNvPr id="5" name="직사각형 4"/>
            <p:cNvSpPr/>
            <p:nvPr/>
          </p:nvSpPr>
          <p:spPr>
            <a:xfrm>
              <a:off x="467544" y="908720"/>
              <a:ext cx="1872208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 err="1" smtClean="0">
                  <a:solidFill>
                    <a:schemeClr val="tx1"/>
                  </a:solidFill>
                </a:rPr>
                <a:t>user_num</a:t>
              </a:r>
              <a:endParaRPr lang="en-US" altLang="ko-KR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Password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7544" y="548680"/>
              <a:ext cx="187220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63888" y="1572182"/>
            <a:ext cx="1872208" cy="1728192"/>
            <a:chOff x="467544" y="548680"/>
            <a:chExt cx="1872208" cy="1728192"/>
          </a:xfrm>
        </p:grpSpPr>
        <p:sp>
          <p:nvSpPr>
            <p:cNvPr id="8" name="직사각형 7"/>
            <p:cNvSpPr/>
            <p:nvPr/>
          </p:nvSpPr>
          <p:spPr>
            <a:xfrm>
              <a:off x="467544" y="908720"/>
              <a:ext cx="1872208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 err="1">
                  <a:solidFill>
                    <a:schemeClr val="tx1"/>
                  </a:solidFill>
                </a:rPr>
                <a:t>b</a:t>
              </a:r>
              <a:r>
                <a:rPr lang="en-US" altLang="ko-KR" u="sng" dirty="0" err="1" smtClean="0">
                  <a:solidFill>
                    <a:schemeClr val="tx1"/>
                  </a:solidFill>
                </a:rPr>
                <a:t>ookmark_num</a:t>
              </a:r>
              <a:endParaRPr lang="en-US" altLang="ko-KR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ser_num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n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ewsman_num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company_num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7544" y="548680"/>
              <a:ext cx="187220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bookmark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02616" y="4092462"/>
            <a:ext cx="1872208" cy="2088232"/>
            <a:chOff x="467544" y="548680"/>
            <a:chExt cx="1872208" cy="2088232"/>
          </a:xfrm>
        </p:grpSpPr>
        <p:sp>
          <p:nvSpPr>
            <p:cNvPr id="11" name="직사각형 10"/>
            <p:cNvSpPr/>
            <p:nvPr/>
          </p:nvSpPr>
          <p:spPr>
            <a:xfrm>
              <a:off x="467544" y="908720"/>
              <a:ext cx="1872208" cy="172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 err="1">
                  <a:solidFill>
                    <a:schemeClr val="tx1"/>
                  </a:solidFill>
                </a:rPr>
                <a:t>f</a:t>
              </a:r>
              <a:r>
                <a:rPr lang="en-US" altLang="ko-KR" u="sng" dirty="0" err="1" smtClean="0">
                  <a:solidFill>
                    <a:schemeClr val="tx1"/>
                  </a:solidFill>
                </a:rPr>
                <a:t>avor_num</a:t>
              </a:r>
              <a:endParaRPr lang="en-US" altLang="ko-KR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n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ewsman_num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total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ontent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lander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rumor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7544" y="548680"/>
              <a:ext cx="187220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favor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71942" y="1619480"/>
            <a:ext cx="2376264" cy="1728192"/>
            <a:chOff x="467544" y="548680"/>
            <a:chExt cx="1872208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467544" y="908720"/>
              <a:ext cx="1872208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 err="1" smtClean="0">
                  <a:solidFill>
                    <a:schemeClr val="tx1"/>
                  </a:solidFill>
                </a:rPr>
                <a:t>company_num</a:t>
              </a:r>
              <a:endParaRPr lang="en-US" altLang="ko-KR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ss_address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67544" y="548680"/>
              <a:ext cx="187220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company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23412" y="3973156"/>
            <a:ext cx="1872208" cy="1728192"/>
            <a:chOff x="467544" y="548680"/>
            <a:chExt cx="1872208" cy="1728192"/>
          </a:xfrm>
        </p:grpSpPr>
        <p:sp>
          <p:nvSpPr>
            <p:cNvPr id="17" name="직사각형 16"/>
            <p:cNvSpPr/>
            <p:nvPr/>
          </p:nvSpPr>
          <p:spPr>
            <a:xfrm>
              <a:off x="467544" y="908720"/>
              <a:ext cx="1872208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 err="1" smtClean="0">
                  <a:solidFill>
                    <a:schemeClr val="tx1"/>
                  </a:solidFill>
                </a:rPr>
                <a:t>newsman_num</a:t>
              </a:r>
              <a:endParaRPr lang="en-US" altLang="ko-KR" u="sng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newspaper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email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7544" y="548680"/>
              <a:ext cx="187220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newsman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2325464" y="2364270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436096" y="229226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355976" y="3300374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490590" y="495655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404564" y="3356616"/>
            <a:ext cx="1807022" cy="1527934"/>
            <a:chOff x="5404564" y="2405122"/>
            <a:chExt cx="1807022" cy="1527934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5404564" y="3933056"/>
              <a:ext cx="180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7211586" y="2405122"/>
              <a:ext cx="0" cy="151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203848" y="20042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11760" y="20042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45965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83768" y="45965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27984" y="35884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95936" y="33003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8144" y="1932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36096" y="19322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36096" y="44525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36296" y="34443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유즈케이스</a:t>
            </a:r>
            <a:endParaRPr lang="en-US" altLang="ko-KR" dirty="0" smtClean="0"/>
          </a:p>
          <a:p>
            <a:r>
              <a:rPr lang="ko-KR" altLang="en-US" dirty="0" smtClean="0"/>
              <a:t>화면설계</a:t>
            </a:r>
            <a:endParaRPr lang="en-US" altLang="ko-KR" dirty="0"/>
          </a:p>
          <a:p>
            <a:r>
              <a:rPr lang="en-US" dirty="0" smtClean="0"/>
              <a:t>Sequence Diagram</a:t>
            </a:r>
            <a:endParaRPr lang="en-US" altLang="ko-KR" dirty="0" smtClean="0"/>
          </a:p>
          <a:p>
            <a:r>
              <a:rPr lang="en-US" altLang="ko-KR" dirty="0" smtClean="0"/>
              <a:t>Class Diagram</a:t>
            </a:r>
          </a:p>
          <a:p>
            <a:r>
              <a:rPr lang="ko-KR" altLang="en-US" dirty="0" smtClean="0"/>
              <a:t>조원 역할 분담</a:t>
            </a:r>
            <a:endParaRPr lang="en-US" altLang="ko-KR" dirty="0" smtClean="0"/>
          </a:p>
          <a:p>
            <a:r>
              <a:rPr lang="en-US" altLang="ko-KR" dirty="0" smtClean="0"/>
              <a:t>E-R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유즈케이스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1500174"/>
          <a:ext cx="7786742" cy="4560246"/>
        </p:xfrm>
        <a:graphic>
          <a:graphicData uri="http://schemas.openxmlformats.org/drawingml/2006/table">
            <a:tbl>
              <a:tblPr/>
              <a:tblGrid>
                <a:gridCol w="7786742"/>
              </a:tblGrid>
              <a:tr h="4286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기사 구독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 RSS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로드한다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1a RSS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로드하지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못한 경우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오류 메시지를 출력한다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어플리케이션을 종료한다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시스템은 사용자가 설정해 놓은 정렬 방식으로 기사 목록을 정렬한다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2a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사용자가 정렬 방식을 설정하지 않은 경우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정렬한다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42910" y="1500174"/>
          <a:ext cx="7929618" cy="4519868"/>
        </p:xfrm>
        <a:graphic>
          <a:graphicData uri="http://schemas.openxmlformats.org/drawingml/2006/table">
            <a:tbl>
              <a:tblPr/>
              <a:tblGrid>
                <a:gridCol w="7929618"/>
              </a:tblGrid>
              <a:tr h="4286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선호도 조사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9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사용자가 입력한 선호도 조사 내용을 데이터베이스 저장한다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1a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사용자가 기사 평가를 하지 않았을 경우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선호도 조사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미실시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메시지를 출력 후 조사를 할 건지 물어본다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한다고 하면 조사 후 데이터베이스에 저장한다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2a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안한다고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했을 경우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데이터베이스에 업데이트 되지 않는다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이전 화면으로 돌아간다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유즈케이스</a:t>
            </a:r>
            <a:endParaRPr lang="ko-KR" altLang="en-US" b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유즈케이스</a:t>
            </a:r>
            <a:endParaRPr lang="ko-KR" altLang="en-US" b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1500174"/>
          <a:ext cx="7929618" cy="2073530"/>
        </p:xfrm>
        <a:graphic>
          <a:graphicData uri="http://schemas.openxmlformats.org/drawingml/2006/table">
            <a:tbl>
              <a:tblPr/>
              <a:tblGrid>
                <a:gridCol w="7929618"/>
              </a:tblGrid>
              <a:tr h="5000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즐겨찾기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34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사용자가 등록하기 원하는 기자 또는 신문사의 정보를 데이터베이스에 저장한다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화면설계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홈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714480" y="1428736"/>
            <a:ext cx="5715040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4480" y="1428736"/>
            <a:ext cx="5715040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전체   연예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문화   스포츠    </a:t>
            </a:r>
            <a:r>
              <a:rPr lang="en-US" altLang="ko-KR" dirty="0" smtClean="0">
                <a:solidFill>
                  <a:schemeClr val="tx1"/>
                </a:solidFill>
              </a:rPr>
              <a:t>IT/</a:t>
            </a:r>
            <a:r>
              <a:rPr lang="ko-KR" altLang="en-US" dirty="0" smtClean="0">
                <a:solidFill>
                  <a:schemeClr val="tx1"/>
                </a:solidFill>
              </a:rPr>
              <a:t>과학   정치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29322" y="2428868"/>
            <a:ext cx="135732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최신순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2486804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556786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4628356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5628488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등호 18"/>
          <p:cNvSpPr/>
          <p:nvPr/>
        </p:nvSpPr>
        <p:spPr>
          <a:xfrm>
            <a:off x="6786578" y="1500174"/>
            <a:ext cx="571504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등호 19"/>
          <p:cNvSpPr/>
          <p:nvPr/>
        </p:nvSpPr>
        <p:spPr>
          <a:xfrm>
            <a:off x="6786578" y="1652574"/>
            <a:ext cx="571504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flipV="1">
            <a:off x="6929454" y="2500306"/>
            <a:ext cx="285752" cy="2143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57356" y="3000372"/>
            <a:ext cx="54292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기사 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내용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57356" y="4572008"/>
            <a:ext cx="54292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기사 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내용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7356" y="6143644"/>
            <a:ext cx="5429288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500298" y="2714620"/>
            <a:ext cx="20717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30"/>
          <p:cNvGrpSpPr/>
          <p:nvPr/>
        </p:nvGrpSpPr>
        <p:grpSpPr>
          <a:xfrm>
            <a:off x="4714876" y="2428868"/>
            <a:ext cx="285752" cy="285752"/>
            <a:chOff x="7929586" y="1428736"/>
            <a:chExt cx="357190" cy="357188"/>
          </a:xfrm>
        </p:grpSpPr>
        <p:sp>
          <p:nvSpPr>
            <p:cNvPr id="27" name="타원 26"/>
            <p:cNvSpPr/>
            <p:nvPr/>
          </p:nvSpPr>
          <p:spPr>
            <a:xfrm>
              <a:off x="7929586" y="1428736"/>
              <a:ext cx="21431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7" idx="5"/>
            </p:cNvCxnSpPr>
            <p:nvPr/>
          </p:nvCxnSpPr>
          <p:spPr>
            <a:xfrm rot="16200000" flipH="1">
              <a:off x="8112515" y="1611662"/>
              <a:ext cx="174260" cy="1742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화면설계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홈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714480" y="1428736"/>
            <a:ext cx="5715040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14480" y="1428736"/>
            <a:ext cx="5715040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전체   연예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문화   스포츠    </a:t>
            </a:r>
            <a:r>
              <a:rPr lang="en-US" altLang="ko-KR" dirty="0" smtClean="0">
                <a:solidFill>
                  <a:schemeClr val="tx1"/>
                </a:solidFill>
              </a:rPr>
              <a:t>IT/</a:t>
            </a:r>
            <a:r>
              <a:rPr lang="ko-KR" altLang="en-US" dirty="0" smtClean="0">
                <a:solidFill>
                  <a:schemeClr val="tx1"/>
                </a:solidFill>
              </a:rPr>
              <a:t>과학   정치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9322" y="2428868"/>
            <a:ext cx="135732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최신순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2486804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3556786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4628356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5628488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등호 11"/>
          <p:cNvSpPr/>
          <p:nvPr/>
        </p:nvSpPr>
        <p:spPr>
          <a:xfrm>
            <a:off x="6786578" y="1500174"/>
            <a:ext cx="571504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등호 12"/>
          <p:cNvSpPr/>
          <p:nvPr/>
        </p:nvSpPr>
        <p:spPr>
          <a:xfrm>
            <a:off x="6786578" y="1652574"/>
            <a:ext cx="571504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이등변 삼각형 13"/>
          <p:cNvSpPr/>
          <p:nvPr/>
        </p:nvSpPr>
        <p:spPr>
          <a:xfrm flipV="1">
            <a:off x="6929454" y="2500306"/>
            <a:ext cx="285752" cy="2143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57356" y="3000372"/>
            <a:ext cx="54292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기사 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내용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7356" y="4572008"/>
            <a:ext cx="54292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기사 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내용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57356" y="6143644"/>
            <a:ext cx="5429288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00298" y="2714620"/>
            <a:ext cx="20717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8"/>
          <p:cNvGrpSpPr/>
          <p:nvPr/>
        </p:nvGrpSpPr>
        <p:grpSpPr>
          <a:xfrm>
            <a:off x="4714876" y="2428868"/>
            <a:ext cx="285752" cy="285752"/>
            <a:chOff x="7929586" y="1428736"/>
            <a:chExt cx="357190" cy="357188"/>
          </a:xfrm>
        </p:grpSpPr>
        <p:sp>
          <p:nvSpPr>
            <p:cNvPr id="20" name="타원 19"/>
            <p:cNvSpPr/>
            <p:nvPr/>
          </p:nvSpPr>
          <p:spPr>
            <a:xfrm>
              <a:off x="7929586" y="1428736"/>
              <a:ext cx="21431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>
              <a:stCxn id="20" idx="5"/>
            </p:cNvCxnSpPr>
            <p:nvPr/>
          </p:nvCxnSpPr>
          <p:spPr>
            <a:xfrm rot="16200000" flipH="1">
              <a:off x="8112515" y="1611662"/>
              <a:ext cx="174260" cy="1742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2357422" y="2428868"/>
            <a:ext cx="4000528" cy="3429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57422" y="2428868"/>
            <a:ext cx="4000528" cy="490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5984" y="2928935"/>
            <a:ext cx="4000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최신순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제목이 자극적인가</a:t>
            </a:r>
            <a:r>
              <a:rPr lang="en-US" altLang="ko-KR" dirty="0" smtClean="0"/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내용이 객관적인가</a:t>
            </a:r>
            <a:r>
              <a:rPr lang="en-US" altLang="ko-KR" dirty="0" smtClean="0"/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타인을 비방하는 내용이 포함되나요</a:t>
            </a:r>
            <a:r>
              <a:rPr lang="en-US" altLang="ko-KR" dirty="0" smtClean="0"/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…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위치순</a:t>
            </a:r>
            <a:endParaRPr lang="en-US" altLang="ko-KR" dirty="0" smtClean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2072990" y="235743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357422" y="3427412"/>
            <a:ext cx="4000528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57422" y="5429264"/>
            <a:ext cx="4000528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357422" y="3786190"/>
            <a:ext cx="4000528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357422" y="4214818"/>
            <a:ext cx="4000528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357422" y="4603758"/>
            <a:ext cx="4000528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357422" y="5070486"/>
            <a:ext cx="4000528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571868" y="5500702"/>
            <a:ext cx="135732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닫기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714480" y="1428736"/>
            <a:ext cx="5715040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전체   연예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문화   스포츠    </a:t>
            </a:r>
            <a:r>
              <a:rPr lang="en-US" altLang="ko-KR" dirty="0" smtClean="0">
                <a:solidFill>
                  <a:schemeClr val="tx1"/>
                </a:solidFill>
              </a:rPr>
              <a:t>IT/</a:t>
            </a:r>
            <a:r>
              <a:rPr lang="ko-KR" altLang="en-US" dirty="0" smtClean="0">
                <a:solidFill>
                  <a:schemeClr val="tx1"/>
                </a:solidFill>
              </a:rPr>
              <a:t>과학   정치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화면설계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패널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714480" y="1428736"/>
            <a:ext cx="5715040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29322" y="2428868"/>
            <a:ext cx="135732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2486804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3556786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4628356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5628488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flipV="1">
            <a:off x="6929454" y="2500306"/>
            <a:ext cx="285752" cy="2143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57356" y="3000372"/>
            <a:ext cx="54292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57356" y="4572008"/>
            <a:ext cx="54292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57356" y="6143644"/>
            <a:ext cx="5429288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500298" y="2714620"/>
            <a:ext cx="20717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7"/>
          <p:cNvGrpSpPr/>
          <p:nvPr/>
        </p:nvGrpSpPr>
        <p:grpSpPr>
          <a:xfrm>
            <a:off x="4714876" y="2428868"/>
            <a:ext cx="285752" cy="285752"/>
            <a:chOff x="7929586" y="1428736"/>
            <a:chExt cx="357190" cy="357188"/>
          </a:xfrm>
        </p:grpSpPr>
        <p:sp>
          <p:nvSpPr>
            <p:cNvPr id="19" name="타원 18"/>
            <p:cNvSpPr/>
            <p:nvPr/>
          </p:nvSpPr>
          <p:spPr>
            <a:xfrm>
              <a:off x="7929586" y="1428736"/>
              <a:ext cx="214314" cy="2143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5"/>
            </p:cNvCxnSpPr>
            <p:nvPr/>
          </p:nvCxnSpPr>
          <p:spPr>
            <a:xfrm rot="16200000" flipH="1">
              <a:off x="8112515" y="1611662"/>
              <a:ext cx="174260" cy="1742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3071802" y="1428736"/>
            <a:ext cx="4357718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6786578" y="1500174"/>
            <a:ext cx="571504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등호 11"/>
          <p:cNvSpPr/>
          <p:nvPr/>
        </p:nvSpPr>
        <p:spPr>
          <a:xfrm>
            <a:off x="6786578" y="1652574"/>
            <a:ext cx="571504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14480" y="1428736"/>
            <a:ext cx="5715040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43372" y="1500174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착한신문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143240" y="2285993"/>
            <a:ext cx="4143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신문사 </a:t>
            </a:r>
            <a:endParaRPr lang="en-US" altLang="ko-KR" sz="2000" dirty="0"/>
          </a:p>
          <a:p>
            <a:pPr algn="ctr"/>
            <a:r>
              <a:rPr lang="ko-KR" altLang="en-US" sz="2000" dirty="0" err="1" smtClean="0"/>
              <a:t>디스패치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경향신문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네이버뉴스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한국경</a:t>
            </a:r>
            <a:r>
              <a:rPr lang="ko-KR" altLang="en-US" sz="2000" dirty="0"/>
              <a:t>제</a:t>
            </a:r>
            <a:endParaRPr lang="en-US" altLang="ko-KR" sz="2000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57950" y="3786190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더보기</a:t>
            </a:r>
            <a:endParaRPr lang="ko-KR" altLang="en-US" sz="16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3357554" y="4143380"/>
            <a:ext cx="392909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8490" y="4248142"/>
            <a:ext cx="4143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구독중인 기자 </a:t>
            </a:r>
            <a:endParaRPr lang="en-US" altLang="ko-KR" sz="2000" dirty="0"/>
          </a:p>
          <a:p>
            <a:pPr algn="ctr"/>
            <a:r>
              <a:rPr lang="ko-KR" altLang="en-US" sz="2000" dirty="0" smtClean="0"/>
              <a:t>박정</a:t>
            </a:r>
            <a:r>
              <a:rPr lang="ko-KR" altLang="en-US" sz="2000" dirty="0"/>
              <a:t>규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김희</a:t>
            </a:r>
            <a:r>
              <a:rPr lang="ko-KR" altLang="en-US" sz="2000" dirty="0" err="1"/>
              <a:t>람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윤수</a:t>
            </a:r>
            <a:r>
              <a:rPr lang="ko-KR" altLang="en-US" sz="2000" dirty="0"/>
              <a:t>빈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박희</a:t>
            </a:r>
            <a:r>
              <a:rPr lang="ko-KR" altLang="en-US" sz="2000" dirty="0"/>
              <a:t>빈</a:t>
            </a:r>
            <a:endParaRPr lang="en-US" altLang="ko-KR" sz="2000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내 정보</a:t>
            </a:r>
            <a:endParaRPr lang="en-US" altLang="ko-KR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57950" y="5713428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더보기</a:t>
            </a:r>
            <a:endParaRPr lang="ko-KR" altLang="en-US" sz="16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357554" y="6070618"/>
            <a:ext cx="392909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1714480" y="1428736"/>
            <a:ext cx="5715040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전체   연예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문화   스포츠    </a:t>
            </a:r>
            <a:r>
              <a:rPr lang="en-US" altLang="ko-KR" dirty="0" smtClean="0">
                <a:solidFill>
                  <a:schemeClr val="tx1"/>
                </a:solidFill>
              </a:rPr>
              <a:t>IT/</a:t>
            </a:r>
            <a:r>
              <a:rPr lang="ko-KR" altLang="en-US" dirty="0" smtClean="0">
                <a:solidFill>
                  <a:schemeClr val="tx1"/>
                </a:solidFill>
              </a:rPr>
              <a:t>과학   정치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rot="5400000">
            <a:off x="2486804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5400000">
            <a:off x="3556786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5400000">
            <a:off x="4628356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>
            <a:off x="5628488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등호 85"/>
          <p:cNvSpPr/>
          <p:nvPr/>
        </p:nvSpPr>
        <p:spPr>
          <a:xfrm>
            <a:off x="6786578" y="1500174"/>
            <a:ext cx="571504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등호 86"/>
          <p:cNvSpPr/>
          <p:nvPr/>
        </p:nvSpPr>
        <p:spPr>
          <a:xfrm>
            <a:off x="6786578" y="1652574"/>
            <a:ext cx="571504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화면설계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패널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714480" y="1428736"/>
            <a:ext cx="5715040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2486804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3556786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4628356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5628488" y="1799420"/>
            <a:ext cx="4572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857356" y="3000372"/>
            <a:ext cx="54292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57356" y="4572008"/>
            <a:ext cx="54292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57356" y="6143644"/>
            <a:ext cx="5429288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71802" y="1428736"/>
            <a:ext cx="4357718" cy="5143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등호 19"/>
          <p:cNvSpPr/>
          <p:nvPr/>
        </p:nvSpPr>
        <p:spPr>
          <a:xfrm>
            <a:off x="6786578" y="1500174"/>
            <a:ext cx="571504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등호 20"/>
          <p:cNvSpPr/>
          <p:nvPr/>
        </p:nvSpPr>
        <p:spPr>
          <a:xfrm>
            <a:off x="6786578" y="1652574"/>
            <a:ext cx="571504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4480" y="1428736"/>
            <a:ext cx="5715040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43372" y="1500174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착한신문</a:t>
            </a:r>
            <a:endParaRPr lang="ko-KR" altLang="en-US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6357950" y="3071810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더보기</a:t>
            </a:r>
            <a:endParaRPr lang="ko-KR" altLang="en-US" sz="16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357554" y="3429000"/>
            <a:ext cx="392909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38490" y="2357430"/>
            <a:ext cx="41434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경향신문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네이버뉴스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한국경제</a:t>
            </a:r>
            <a:endParaRPr lang="en-US" altLang="ko-KR" sz="2000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구독중인 기자 </a:t>
            </a:r>
            <a:endParaRPr lang="en-US" altLang="ko-KR" sz="2000" dirty="0"/>
          </a:p>
          <a:p>
            <a:pPr algn="ctr"/>
            <a:r>
              <a:rPr lang="ko-KR" altLang="en-US" sz="2000" dirty="0" smtClean="0"/>
              <a:t>박정</a:t>
            </a:r>
            <a:r>
              <a:rPr lang="ko-KR" altLang="en-US" sz="2000" dirty="0"/>
              <a:t>규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김희</a:t>
            </a:r>
            <a:r>
              <a:rPr lang="ko-KR" altLang="en-US" sz="2000" dirty="0" err="1"/>
              <a:t>람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윤수</a:t>
            </a:r>
            <a:r>
              <a:rPr lang="ko-KR" altLang="en-US" sz="2000" dirty="0"/>
              <a:t>빈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박희</a:t>
            </a:r>
            <a:r>
              <a:rPr lang="ko-KR" altLang="en-US" sz="2000" dirty="0"/>
              <a:t>빈</a:t>
            </a:r>
            <a:endParaRPr lang="en-US" altLang="ko-KR" sz="2000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내 정보</a:t>
            </a:r>
            <a:endParaRPr lang="en-US" altLang="ko-KR" sz="2000" b="1" dirty="0" smtClean="0"/>
          </a:p>
          <a:p>
            <a:pPr algn="ctr"/>
            <a:r>
              <a:rPr lang="ko-KR" altLang="en-US" sz="2000" dirty="0" smtClean="0"/>
              <a:t>내 위치 설정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로그아웃</a:t>
            </a:r>
            <a:endParaRPr lang="en-US" altLang="ko-KR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6357950" y="4927610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더보기</a:t>
            </a:r>
            <a:endParaRPr lang="ko-KR" altLang="en-US" sz="16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3357554" y="5284800"/>
            <a:ext cx="392909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511</Words>
  <Application>Microsoft Office PowerPoint</Application>
  <PresentationFormat>화면 슬라이드 쇼(4:3)</PresentationFormat>
  <Paragraphs>206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프로젝트 산출물</vt:lpstr>
      <vt:lpstr>목차</vt:lpstr>
      <vt:lpstr>유즈케이스</vt:lpstr>
      <vt:lpstr>유즈케이스</vt:lpstr>
      <vt:lpstr>유즈케이스</vt:lpstr>
      <vt:lpstr>화면설계 - 홈</vt:lpstr>
      <vt:lpstr>화면설계 - 홈</vt:lpstr>
      <vt:lpstr>화면설계 - 패널</vt:lpstr>
      <vt:lpstr>화면설계 – 패널2</vt:lpstr>
      <vt:lpstr>Sequence Diagram</vt:lpstr>
      <vt:lpstr>Sequence Diagram</vt:lpstr>
      <vt:lpstr>Class Diagram</vt:lpstr>
      <vt:lpstr>Class Diagram</vt:lpstr>
      <vt:lpstr>조원 역할 분담</vt:lpstr>
      <vt:lpstr>E-R다이어그램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소프트웨어 프로젝트</dc:title>
  <dc:creator>윤수빈</dc:creator>
  <cp:lastModifiedBy>윤수빈</cp:lastModifiedBy>
  <cp:revision>8</cp:revision>
  <dcterms:created xsi:type="dcterms:W3CDTF">2016-06-01T14:04:25Z</dcterms:created>
  <dcterms:modified xsi:type="dcterms:W3CDTF">2016-06-01T15:12:18Z</dcterms:modified>
</cp:coreProperties>
</file>