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86" r:id="rId4"/>
    <p:sldId id="263" r:id="rId5"/>
    <p:sldId id="260" r:id="rId6"/>
    <p:sldId id="264" r:id="rId7"/>
    <p:sldId id="265" r:id="rId8"/>
    <p:sldId id="258" r:id="rId9"/>
    <p:sldId id="259" r:id="rId10"/>
    <p:sldId id="266" r:id="rId11"/>
    <p:sldId id="268" r:id="rId12"/>
    <p:sldId id="267" r:id="rId13"/>
    <p:sldId id="287" r:id="rId14"/>
    <p:sldId id="273" r:id="rId15"/>
    <p:sldId id="270" r:id="rId16"/>
    <p:sldId id="282" r:id="rId17"/>
    <p:sldId id="272" r:id="rId18"/>
    <p:sldId id="274" r:id="rId19"/>
    <p:sldId id="275" r:id="rId20"/>
    <p:sldId id="276" r:id="rId21"/>
    <p:sldId id="280" r:id="rId22"/>
    <p:sldId id="281" r:id="rId23"/>
    <p:sldId id="277" r:id="rId24"/>
    <p:sldId id="279" r:id="rId25"/>
    <p:sldId id="283" r:id="rId26"/>
    <p:sldId id="288" r:id="rId27"/>
    <p:sldId id="28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B38"/>
    <a:srgbClr val="363636"/>
    <a:srgbClr val="750000"/>
    <a:srgbClr val="C5C55B"/>
    <a:srgbClr val="CC2D2D"/>
    <a:srgbClr val="E7EE9D"/>
    <a:srgbClr val="A8C0D8"/>
    <a:srgbClr val="BCBCBC"/>
    <a:srgbClr val="E9E9E9"/>
    <a:srgbClr val="F09A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043" autoAdjust="0"/>
  </p:normalViewPr>
  <p:slideViewPr>
    <p:cSldViewPr>
      <p:cViewPr>
        <p:scale>
          <a:sx n="66" d="100"/>
          <a:sy n="66" d="100"/>
        </p:scale>
        <p:origin x="-149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B424D-602E-4DAD-BA31-89017396346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D7780-DB01-45C7-9633-CA7714548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408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등장하기 전에는 원하는 정보를 얻기 위해 해당 사이트를 직접 방문하여야 했으나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 프로그램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서비스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자동 수집이 가능해졌기 때문에 사용자는 각각의 사이트 방문 없이 최신 정보들만 골라 한 자리에서 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7780-DB01-45C7-9633-CA77145484A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296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1200" dirty="0" smtClean="0"/>
              <a:t>언론사 홈페이지나 </a:t>
            </a: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등의 업데이트 정보를 </a:t>
            </a:r>
            <a:endParaRPr lang="en-US" altLang="ko-KR" sz="1200" dirty="0" smtClean="0"/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한꺼번에 모아서 </a:t>
            </a:r>
            <a:r>
              <a:rPr lang="ko-KR" altLang="en-US" sz="1200" dirty="0" smtClean="0"/>
              <a:t>보내거나 받아 볼 수 있는 서비스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7780-DB01-45C7-9633-CA77145484A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7780-DB01-45C7-9633-CA77145484A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296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4CAF-78F3-47C0-8C6F-89FC0BBAB551}" type="datetimeFigureOut">
              <a:rPr lang="ko-KR" altLang="en-US" smtClean="0"/>
              <a:pPr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ss.hankyung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3968" y="2105561"/>
            <a:ext cx="2664003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사이트 </a:t>
            </a:r>
            <a:r>
              <a:rPr lang="ko-KR" altLang="en-US" sz="2400" dirty="0" smtClean="0">
                <a:solidFill>
                  <a:schemeClr val="bg1"/>
                </a:solidFill>
              </a:rPr>
              <a:t>방문 없이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6804" y="32336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조 </a:t>
            </a:r>
            <a:r>
              <a:rPr lang="ko-KR" altLang="en-US" dirty="0" smtClean="0">
                <a:solidFill>
                  <a:srgbClr val="F99B38"/>
                </a:solidFill>
              </a:rPr>
              <a:t>연결 고리</a:t>
            </a:r>
            <a:endParaRPr lang="ko-KR" altLang="en-US" dirty="0">
              <a:solidFill>
                <a:srgbClr val="F99B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7784" y="332656"/>
            <a:ext cx="57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20110548 </a:t>
            </a:r>
            <a:r>
              <a:rPr lang="ko-KR" altLang="en-US" dirty="0" smtClean="0">
                <a:solidFill>
                  <a:srgbClr val="F99B38"/>
                </a:solidFill>
              </a:rPr>
              <a:t>박정규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20130403 </a:t>
            </a:r>
            <a:r>
              <a:rPr lang="ko-KR" altLang="en-US" dirty="0" err="1" smtClean="0">
                <a:solidFill>
                  <a:srgbClr val="F99B38"/>
                </a:solidFill>
              </a:rPr>
              <a:t>김희람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20130846 </a:t>
            </a:r>
            <a:r>
              <a:rPr lang="ko-KR" altLang="en-US" dirty="0" smtClean="0">
                <a:solidFill>
                  <a:srgbClr val="F99B38"/>
                </a:solidFill>
              </a:rPr>
              <a:t>윤수빈</a:t>
            </a:r>
            <a:endParaRPr lang="ko-KR" altLang="en-US" dirty="0">
              <a:solidFill>
                <a:srgbClr val="F99B3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9779" y="3257689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F99B38"/>
                </a:solidFill>
              </a:rPr>
              <a:t>RSS</a:t>
            </a:r>
            <a:endParaRPr lang="ko-KR" altLang="en-US" sz="8000" b="1" dirty="0">
              <a:solidFill>
                <a:srgbClr val="F99B3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7851" y="26816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최신 정보 보기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32" name="Picture 8" descr="http://www.clker.com/cliparts/n/K/7/e/Q/M/rss-fee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9792"/>
            <a:ext cx="4158208" cy="4158208"/>
          </a:xfrm>
          <a:prstGeom prst="rect">
            <a:avLst/>
          </a:prstGeom>
          <a:noFill/>
        </p:spPr>
      </p:pic>
      <p:cxnSp>
        <p:nvCxnSpPr>
          <p:cNvPr id="39" name="직선 연결선 38"/>
          <p:cNvCxnSpPr/>
          <p:nvPr/>
        </p:nvCxnSpPr>
        <p:spPr>
          <a:xfrm>
            <a:off x="755576" y="260648"/>
            <a:ext cx="0" cy="360040"/>
          </a:xfrm>
          <a:prstGeom prst="line">
            <a:avLst/>
          </a:prstGeom>
          <a:ln>
            <a:solidFill>
              <a:srgbClr val="F99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388424" y="260648"/>
            <a:ext cx="0" cy="360040"/>
          </a:xfrm>
          <a:prstGeom prst="line">
            <a:avLst/>
          </a:prstGeom>
          <a:ln>
            <a:solidFill>
              <a:srgbClr val="F99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69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11560" y="188640"/>
            <a:ext cx="7858750" cy="5855526"/>
            <a:chOff x="611560" y="1000837"/>
            <a:chExt cx="7858750" cy="503790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1806231"/>
              <a:ext cx="7786742" cy="4232511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11560" y="1000837"/>
              <a:ext cx="7776864" cy="71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Internet Explorer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에서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제공되는 </a:t>
              </a:r>
              <a:r>
                <a:rPr lang="en-US" altLang="ko-KR" sz="4800" dirty="0" smtClean="0">
                  <a:solidFill>
                    <a:srgbClr val="F99B38"/>
                  </a:solidFill>
                </a:rPr>
                <a:t>RSS</a:t>
              </a:r>
              <a:r>
                <a:rPr lang="ko-KR" altLang="en-US" sz="4800" dirty="0" smtClean="0">
                  <a:solidFill>
                    <a:srgbClr val="F99B38"/>
                  </a:solidFill>
                </a:rPr>
                <a:t> </a:t>
              </a:r>
              <a:r>
                <a:rPr lang="ko-KR" altLang="en-US" sz="4800" dirty="0" smtClean="0">
                  <a:solidFill>
                    <a:schemeClr val="bg1"/>
                  </a:solidFill>
                </a:rPr>
                <a:t>리더기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리더기란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75492"/>
            <a:ext cx="7181850" cy="2219325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>
            <a:off x="3131840" y="5301208"/>
            <a:ext cx="216024" cy="0"/>
          </a:xfrm>
          <a:prstGeom prst="straightConnector1">
            <a:avLst/>
          </a:prstGeom>
          <a:ln>
            <a:solidFill>
              <a:srgbClr val="F99B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548680"/>
            <a:ext cx="5748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99B38"/>
                </a:solidFill>
              </a:rPr>
              <a:t>RSS</a:t>
            </a:r>
            <a:r>
              <a:rPr lang="en-US" altLang="ko-KR" sz="4400" dirty="0" smtClean="0">
                <a:solidFill>
                  <a:schemeClr val="bg1"/>
                </a:solidFill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</a:rPr>
              <a:t>리더기가 없다면</a:t>
            </a:r>
            <a:r>
              <a:rPr lang="en-US" altLang="ko-KR" sz="4400" dirty="0" smtClean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851756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제공되는 </a:t>
            </a:r>
            <a:r>
              <a:rPr lang="en-US" altLang="ko-KR" dirty="0" smtClean="0">
                <a:solidFill>
                  <a:schemeClr val="bg1"/>
                </a:solidFill>
              </a:rPr>
              <a:t>RSS </a:t>
            </a:r>
            <a:r>
              <a:rPr lang="ko-KR" altLang="en-US" dirty="0" smtClean="0">
                <a:solidFill>
                  <a:schemeClr val="bg1"/>
                </a:solidFill>
              </a:rPr>
              <a:t>리더기가 없는 크롬에서 실행했을 때의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3570" y="468507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XML</a:t>
            </a:r>
            <a:r>
              <a:rPr lang="ko-KR" altLang="en-US" sz="2000" dirty="0" smtClean="0">
                <a:solidFill>
                  <a:schemeClr val="bg1"/>
                </a:solidFill>
              </a:rPr>
              <a:t>문서가 보여짐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15719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사용자가 보기에 불편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13832" y="4581128"/>
            <a:ext cx="3600400" cy="108012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리더기란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808804"/>
            <a:ext cx="8480000" cy="4564412"/>
            <a:chOff x="447976" y="1916832"/>
            <a:chExt cx="8480000" cy="4564412"/>
          </a:xfrm>
        </p:grpSpPr>
        <p:sp>
          <p:nvSpPr>
            <p:cNvPr id="4" name="TextBox 3"/>
            <p:cNvSpPr txBox="1"/>
            <p:nvPr/>
          </p:nvSpPr>
          <p:spPr>
            <a:xfrm>
              <a:off x="5148064" y="4509120"/>
              <a:ext cx="37799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99B38"/>
                  </a:solidFill>
                </a:rPr>
                <a:t>RSS(XML)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를 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사용자가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볼 수 있는 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형태로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보여주는 </a:t>
              </a:r>
              <a:r>
                <a:rPr lang="ko-KR" altLang="en-US" sz="2400" dirty="0" smtClean="0">
                  <a:solidFill>
                    <a:srgbClr val="FFC000"/>
                  </a:solidFill>
                </a:rPr>
                <a:t>프로그램</a:t>
              </a:r>
              <a:endParaRPr lang="ko-KR" altLang="en-US" sz="2400" dirty="0">
                <a:solidFill>
                  <a:srgbClr val="FFC000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47976" y="1916832"/>
              <a:ext cx="6572296" cy="4564412"/>
              <a:chOff x="857224" y="1928802"/>
              <a:chExt cx="6572296" cy="4564412"/>
            </a:xfrm>
          </p:grpSpPr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7224" y="1928802"/>
                <a:ext cx="6572296" cy="205247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1857356" y="2143116"/>
                <a:ext cx="4357718" cy="2143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아래쪽 화살표 10"/>
              <p:cNvSpPr/>
              <p:nvPr/>
            </p:nvSpPr>
            <p:spPr>
              <a:xfrm>
                <a:off x="2357422" y="2357430"/>
                <a:ext cx="642942" cy="185738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534366" y="4635826"/>
                <a:ext cx="3643338" cy="1857388"/>
              </a:xfrm>
              <a:prstGeom prst="rect">
                <a:avLst/>
              </a:prstGeom>
              <a:noFill/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solidFill>
                      <a:schemeClr val="bg1"/>
                    </a:solidFill>
                  </a:rPr>
                  <a:t>사용자가 볼 수 있는 </a:t>
                </a:r>
                <a:endParaRPr lang="en-US" altLang="ko-KR" sz="20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2000" dirty="0" smtClean="0">
                    <a:solidFill>
                      <a:schemeClr val="bg1"/>
                    </a:solidFill>
                  </a:rPr>
                  <a:t>형태로 </a:t>
                </a:r>
                <a:r>
                  <a:rPr lang="ko-KR" altLang="en-US" sz="2000" dirty="0" smtClean="0">
                    <a:solidFill>
                      <a:schemeClr val="bg1"/>
                    </a:solidFill>
                  </a:rPr>
                  <a:t>보여줌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34366" y="4214818"/>
                <a:ext cx="3643338" cy="419104"/>
              </a:xfrm>
              <a:prstGeom prst="rect">
                <a:avLst/>
              </a:prstGeom>
              <a:noFill/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RSS 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리더기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86050" y="2857496"/>
                <a:ext cx="4500594" cy="52322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/>
                  <a:t>RSS </a:t>
                </a:r>
                <a:r>
                  <a:rPr lang="ko-KR" altLang="en-US" sz="2800" dirty="0" smtClean="0"/>
                  <a:t>주소를 리더기에 입력</a:t>
                </a:r>
                <a:endParaRPr lang="ko-KR" altLang="en-US" sz="28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리더기란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www.clker.com/cliparts/n/K/7/e/Q/M/rss-fee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9792"/>
            <a:ext cx="4158208" cy="41582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3968" y="2276872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 smtClean="0">
                <a:solidFill>
                  <a:schemeClr val="bg1"/>
                </a:solidFill>
              </a:rPr>
              <a:t>예</a:t>
            </a:r>
            <a:r>
              <a:rPr lang="ko-KR" altLang="en-US" sz="11500" b="1" dirty="0" smtClean="0">
                <a:solidFill>
                  <a:schemeClr val="bg1"/>
                </a:solidFill>
              </a:rPr>
              <a:t>제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0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17668"/>
            <a:ext cx="8784976" cy="6515522"/>
            <a:chOff x="179512" y="188640"/>
            <a:chExt cx="8784976" cy="6515522"/>
          </a:xfrm>
        </p:grpSpPr>
        <p:sp>
          <p:nvSpPr>
            <p:cNvPr id="3" name="직사각형 2"/>
            <p:cNvSpPr/>
            <p:nvPr/>
          </p:nvSpPr>
          <p:spPr>
            <a:xfrm>
              <a:off x="179512" y="188640"/>
              <a:ext cx="8784976" cy="6480720"/>
            </a:xfrm>
            <a:prstGeom prst="rect">
              <a:avLst/>
            </a:prstGeom>
            <a:noFill/>
            <a:ln>
              <a:solidFill>
                <a:srgbClr val="F99B38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&lt;?xml version="1.0" encoding="UTF-8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"?&gt;</a:t>
              </a:r>
            </a:p>
            <a:p>
              <a:r>
                <a:rPr lang="en-US" altLang="ko-KR" sz="1600" dirty="0" smtClean="0">
                  <a:solidFill>
                    <a:srgbClr val="FFC000"/>
                  </a:solidFill>
                </a:rPr>
                <a:t>&lt;</a:t>
              </a:r>
              <a:r>
                <a:rPr lang="en-US" altLang="ko-KR" sz="1600" dirty="0" err="1" smtClean="0">
                  <a:solidFill>
                    <a:srgbClr val="FFC000"/>
                  </a:solidFill>
                </a:rPr>
                <a:t>rss</a:t>
              </a:r>
              <a:r>
                <a:rPr lang="en-US" altLang="ko-KR" sz="1600" dirty="0" smtClean="0">
                  <a:solidFill>
                    <a:srgbClr val="FFC000"/>
                  </a:solidFill>
                </a:rPr>
                <a:t> version="2.0"&gt;</a:t>
              </a:r>
            </a:p>
            <a:p>
              <a:pPr lvl="1"/>
              <a:r>
                <a:rPr lang="en-US" altLang="ko-KR" sz="1600" dirty="0" smtClean="0">
                  <a:solidFill>
                    <a:srgbClr val="FFC000"/>
                  </a:solidFill>
                </a:rPr>
                <a:t>&lt;channel&gt;</a:t>
              </a:r>
            </a:p>
            <a:p>
              <a:r>
                <a:rPr lang="en-US" altLang="ko-KR" sz="1700" dirty="0" smtClean="0">
                  <a:solidFill>
                    <a:schemeClr val="bg1"/>
                  </a:solidFill>
                </a:rPr>
                <a:t>				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…</a:t>
              </a:r>
              <a:endParaRPr lang="en-US" altLang="ko-KR" sz="1700" dirty="0" smtClean="0">
                <a:solidFill>
                  <a:schemeClr val="bg1"/>
                </a:solidFill>
              </a:endParaRPr>
            </a:p>
            <a:p>
              <a:pPr lvl="2"/>
              <a:r>
                <a:rPr lang="en-US" altLang="ko-KR" sz="1700" dirty="0" smtClean="0">
                  <a:solidFill>
                    <a:srgbClr val="FFC000"/>
                  </a:solidFill>
                </a:rPr>
                <a:t>&lt;item&gt;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&lt;title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&gt;</a:t>
              </a:r>
            </a:p>
            <a:p>
              <a:pPr lvl="4"/>
              <a:r>
                <a:rPr lang="en-US" altLang="ko-KR" sz="1600" spc="-15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&lt;![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CDATA[</a:t>
              </a:r>
              <a:r>
                <a:rPr lang="ko-KR" altLang="en-US" sz="1600" spc="-150" dirty="0" smtClean="0">
                  <a:solidFill>
                    <a:schemeClr val="bg1"/>
                  </a:solidFill>
                </a:rPr>
                <a:t>남자친구가 괴물로 변해도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…</a:t>
              </a:r>
              <a:r>
                <a:rPr lang="ko-KR" altLang="en-US" sz="1600" spc="-150" dirty="0" smtClean="0">
                  <a:solidFill>
                    <a:schemeClr val="bg1"/>
                  </a:solidFill>
                </a:rPr>
                <a:t>경찰이 할 수 있는 건 경고뿐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]]&gt;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&lt;/title&gt;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link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&gt;</a:t>
              </a:r>
            </a:p>
            <a:p>
              <a:pPr lvl="4"/>
              <a:r>
                <a:rPr lang="en-US" altLang="ko-KR" sz="1600" spc="-150" dirty="0" smtClean="0">
                  <a:solidFill>
                    <a:schemeClr val="bg1"/>
                  </a:solidFill>
                </a:rPr>
                <a:t>&lt;![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CDATA[http://www.hankyung.com/news/app/newsview.php?aid=2016042956711&amp;amp;sid=general&amp;amp;nid=000&amp;rss=r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]]&gt;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&lt;/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link&gt;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&lt;description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&gt;</a:t>
              </a:r>
            </a:p>
            <a:p>
              <a:pPr lvl="4"/>
              <a:r>
                <a:rPr lang="en-US" altLang="ko-KR" sz="1600" spc="-300" dirty="0" smtClean="0">
                  <a:solidFill>
                    <a:schemeClr val="bg1"/>
                  </a:solidFill>
                </a:rPr>
                <a:t>&lt;![</a:t>
              </a:r>
              <a:r>
                <a:rPr lang="en-US" altLang="ko-KR" sz="1600" spc="-300" dirty="0" smtClean="0">
                  <a:solidFill>
                    <a:schemeClr val="bg1"/>
                  </a:solidFill>
                </a:rPr>
                <a:t>CDATA[“</a:t>
              </a:r>
              <a:r>
                <a:rPr lang="ko-KR" altLang="en-US" sz="1600" spc="-300" dirty="0" smtClean="0">
                  <a:solidFill>
                    <a:schemeClr val="bg1"/>
                  </a:solidFill>
                </a:rPr>
                <a:t>헤어진 남자 친구가 다시 만나주지 않으면 집에 불을 지르겠다고 협박해요</a:t>
              </a:r>
              <a:r>
                <a:rPr lang="en-US" altLang="ko-KR" sz="1600" spc="-300" dirty="0" smtClean="0">
                  <a:solidFill>
                    <a:schemeClr val="bg1"/>
                  </a:solidFill>
                </a:rPr>
                <a:t>.”2014</a:t>
              </a:r>
              <a:r>
                <a:rPr lang="ko-KR" altLang="en-US" sz="1600" spc="-300" dirty="0" smtClean="0">
                  <a:solidFill>
                    <a:schemeClr val="bg1"/>
                  </a:solidFill>
                </a:rPr>
                <a:t>년 말 대구에 사는 여성이 다급하게 </a:t>
              </a:r>
              <a:r>
                <a:rPr lang="en-US" altLang="ko-KR" sz="1600" spc="-300" dirty="0" smtClean="0">
                  <a:solidFill>
                    <a:schemeClr val="bg1"/>
                  </a:solidFill>
                </a:rPr>
                <a:t>112</a:t>
              </a:r>
              <a:r>
                <a:rPr lang="ko-KR" altLang="en-US" sz="1600" spc="-300" dirty="0" smtClean="0">
                  <a:solidFill>
                    <a:schemeClr val="bg1"/>
                  </a:solidFill>
                </a:rPr>
                <a:t>로 신고 전화를 </a:t>
              </a:r>
              <a:r>
                <a:rPr lang="ko-KR" altLang="en-US" sz="1600" spc="-300" dirty="0" err="1" smtClean="0">
                  <a:solidFill>
                    <a:schemeClr val="bg1"/>
                  </a:solidFill>
                </a:rPr>
                <a:t>걸었</a:t>
              </a:r>
              <a:r>
                <a:rPr lang="en-US" altLang="ko-KR" sz="1600" spc="-300" dirty="0" smtClean="0">
                  <a:solidFill>
                    <a:schemeClr val="bg1"/>
                  </a:solidFill>
                </a:rPr>
                <a:t>]]&gt;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&lt;/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description&gt;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image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&gt;</a:t>
              </a:r>
            </a:p>
            <a:p>
              <a:pPr lvl="4"/>
              <a:r>
                <a:rPr lang="en-US" altLang="ko-KR" sz="1600" spc="-150" dirty="0" smtClean="0">
                  <a:solidFill>
                    <a:schemeClr val="bg1"/>
                  </a:solidFill>
                </a:rPr>
                <a:t>&lt;![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CDATA[http://news.hankyung.com/nas_photo/pubdata/ee311ef81fa08406f55efe5199b6aa04.jpg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]]&gt;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&lt;/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image&gt;</a:t>
              </a:r>
            </a:p>
            <a:p>
              <a:pPr lvl="1"/>
              <a:r>
                <a:rPr lang="en-US" altLang="ko-KR" sz="1700" dirty="0" smtClean="0">
                  <a:solidFill>
                    <a:srgbClr val="FFC000"/>
                  </a:solidFill>
                </a:rPr>
                <a:t>           &lt;author&gt;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&lt;![CDATA[]]&gt;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&lt;/author&gt;</a:t>
              </a:r>
            </a:p>
            <a:p>
              <a:pPr lvl="1"/>
              <a:r>
                <a:rPr lang="en-US" altLang="ko-KR" sz="1700" dirty="0" smtClean="0">
                  <a:solidFill>
                    <a:schemeClr val="bg1"/>
                  </a:solidFill>
                </a:rPr>
                <a:t>            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&lt;</a:t>
              </a:r>
              <a:r>
                <a:rPr lang="en-US" altLang="ko-KR" sz="1700" dirty="0" err="1" smtClean="0">
                  <a:solidFill>
                    <a:srgbClr val="FFC000"/>
                  </a:solidFill>
                </a:rPr>
                <a:t>pubDate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&gt;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2016-04-30 09:02:01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&lt;/</a:t>
              </a:r>
              <a:r>
                <a:rPr lang="en-US" altLang="ko-KR" sz="1700" dirty="0" err="1" smtClean="0">
                  <a:solidFill>
                    <a:srgbClr val="FFC000"/>
                  </a:solidFill>
                </a:rPr>
                <a:t>pubDate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&gt;</a:t>
              </a:r>
            </a:p>
            <a:p>
              <a:r>
                <a:rPr lang="en-US" altLang="ko-KR" sz="1700" dirty="0" smtClean="0">
                  <a:solidFill>
                    <a:srgbClr val="FFC000"/>
                  </a:solidFill>
                </a:rPr>
                <a:t>        &lt;/item&gt;</a:t>
              </a:r>
            </a:p>
            <a:p>
              <a:r>
                <a:rPr lang="en-US" altLang="ko-KR" sz="1700" dirty="0" smtClean="0">
                  <a:solidFill>
                    <a:schemeClr val="bg1"/>
                  </a:solidFill>
                </a:rPr>
                <a:t>				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…</a:t>
              </a:r>
              <a:endParaRPr lang="en-US" altLang="ko-KR" sz="1700" dirty="0" smtClean="0">
                <a:solidFill>
                  <a:schemeClr val="bg1"/>
                </a:solidFill>
              </a:endParaRPr>
            </a:p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altLang="ko-KR" sz="1600" dirty="0" smtClean="0">
                  <a:solidFill>
                    <a:srgbClr val="FFC000"/>
                  </a:solidFill>
                </a:rPr>
                <a:t>&lt;/channel&gt;</a:t>
              </a:r>
            </a:p>
            <a:p>
              <a:r>
                <a:rPr lang="en-US" altLang="ko-KR" sz="1600" dirty="0" smtClean="0">
                  <a:solidFill>
                    <a:srgbClr val="FFC000"/>
                  </a:solidFill>
                </a:rPr>
                <a:t>&lt;/</a:t>
              </a:r>
              <a:r>
                <a:rPr lang="en-US" altLang="ko-KR" sz="1600" dirty="0" err="1" smtClean="0">
                  <a:solidFill>
                    <a:srgbClr val="FFC000"/>
                  </a:solidFill>
                </a:rPr>
                <a:t>rss</a:t>
              </a:r>
              <a:r>
                <a:rPr lang="en-US" altLang="ko-KR" sz="1600" dirty="0" smtClean="0">
                  <a:solidFill>
                    <a:srgbClr val="FFC000"/>
                  </a:solidFill>
                </a:rPr>
                <a:t>&gt;</a:t>
              </a:r>
              <a:endParaRPr lang="en-US" altLang="ko-KR" sz="1600" dirty="0">
                <a:solidFill>
                  <a:srgbClr val="FFC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0200" y="6180942"/>
              <a:ext cx="568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FFC000"/>
                  </a:solidFill>
                </a:rPr>
                <a:t>한국경제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에서 제공되는 </a:t>
              </a:r>
              <a:r>
                <a:rPr lang="en-US" altLang="ko-KR" sz="2800" dirty="0" smtClean="0">
                  <a:solidFill>
                    <a:srgbClr val="FFC000"/>
                  </a:solidFill>
                </a:rPr>
                <a:t>XML </a:t>
              </a:r>
              <a:r>
                <a:rPr lang="ko-KR" altLang="en-US" sz="2800" dirty="0" smtClean="0">
                  <a:solidFill>
                    <a:srgbClr val="FFC000"/>
                  </a:solidFill>
                </a:rPr>
                <a:t>문서</a:t>
              </a:r>
              <a:r>
                <a:rPr lang="en-US" altLang="ko-KR" sz="2800" dirty="0" smtClean="0">
                  <a:solidFill>
                    <a:srgbClr val="FFC00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99B38"/>
                </a:solidFill>
              </a:rPr>
              <a:t>RSS(XML)</a:t>
            </a:r>
            <a:r>
              <a:rPr lang="ko-KR" altLang="en-US" sz="3200" dirty="0" smtClean="0">
                <a:solidFill>
                  <a:schemeClr val="bg1"/>
                </a:solidFill>
              </a:rPr>
              <a:t>문서를 </a:t>
            </a:r>
            <a:r>
              <a:rPr lang="en-US" altLang="ko-KR" sz="3200" dirty="0" err="1" smtClean="0">
                <a:solidFill>
                  <a:srgbClr val="F99B38"/>
                </a:solidFill>
              </a:rPr>
              <a:t>ListView</a:t>
            </a:r>
            <a:r>
              <a:rPr lang="ko-KR" altLang="en-US" sz="3200" dirty="0" smtClean="0">
                <a:solidFill>
                  <a:schemeClr val="bg1"/>
                </a:solidFill>
              </a:rPr>
              <a:t>로 </a:t>
            </a:r>
            <a:r>
              <a:rPr lang="ko-KR" altLang="en-US" sz="3200" dirty="0" smtClean="0">
                <a:solidFill>
                  <a:schemeClr val="bg1"/>
                </a:solidFill>
              </a:rPr>
              <a:t>출력하는 예제 </a:t>
            </a:r>
            <a:r>
              <a:rPr lang="en-US" altLang="ko-KR" sz="3200" dirty="0" smtClean="0">
                <a:solidFill>
                  <a:schemeClr val="bg1"/>
                </a:solidFill>
              </a:rPr>
              <a:t>( </a:t>
            </a:r>
            <a:r>
              <a:rPr lang="en-US" altLang="ko-KR" sz="3200" dirty="0" smtClean="0">
                <a:solidFill>
                  <a:srgbClr val="F99B38"/>
                </a:solidFill>
              </a:rPr>
              <a:t>RSS</a:t>
            </a:r>
            <a:r>
              <a:rPr lang="ko-KR" altLang="en-US" sz="3200" dirty="0" smtClean="0">
                <a:solidFill>
                  <a:srgbClr val="F99B38"/>
                </a:solidFill>
              </a:rPr>
              <a:t>리더기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subin\Desktop\KakaoTalk_20160430_1708295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8286776" cy="5338596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50815" y="476672"/>
            <a:ext cx="8712968" cy="5976664"/>
            <a:chOff x="250815" y="595608"/>
            <a:chExt cx="8712968" cy="5976664"/>
          </a:xfrm>
        </p:grpSpPr>
        <p:grpSp>
          <p:nvGrpSpPr>
            <p:cNvPr id="2" name="그룹 1"/>
            <p:cNvGrpSpPr/>
            <p:nvPr/>
          </p:nvGrpSpPr>
          <p:grpSpPr>
            <a:xfrm>
              <a:off x="250815" y="595608"/>
              <a:ext cx="784189" cy="1143866"/>
              <a:chOff x="179512" y="188640"/>
              <a:chExt cx="784189" cy="138248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3528" y="188640"/>
                <a:ext cx="432048" cy="432048"/>
              </a:xfrm>
              <a:prstGeom prst="ellipse">
                <a:avLst/>
              </a:prstGeom>
              <a:noFill/>
              <a:ln w="3175"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" name="직선 연결선 3"/>
              <p:cNvCxnSpPr>
                <a:stCxn id="3" idx="4"/>
              </p:cNvCxnSpPr>
              <p:nvPr/>
            </p:nvCxnSpPr>
            <p:spPr>
              <a:xfrm>
                <a:off x="539552" y="620688"/>
                <a:ext cx="0" cy="288032"/>
              </a:xfrm>
              <a:prstGeom prst="line">
                <a:avLst/>
              </a:prstGeom>
              <a:ln>
                <a:solidFill>
                  <a:srgbClr val="F99B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395536" y="692696"/>
                <a:ext cx="288032" cy="0"/>
              </a:xfrm>
              <a:prstGeom prst="line">
                <a:avLst/>
              </a:prstGeom>
              <a:ln>
                <a:solidFill>
                  <a:srgbClr val="F99B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 flipH="1">
                <a:off x="395536" y="908720"/>
                <a:ext cx="144016" cy="144016"/>
              </a:xfrm>
              <a:prstGeom prst="line">
                <a:avLst/>
              </a:prstGeom>
              <a:ln>
                <a:solidFill>
                  <a:srgbClr val="F99B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539552" y="917104"/>
                <a:ext cx="144016" cy="135632"/>
              </a:xfrm>
              <a:prstGeom prst="line">
                <a:avLst/>
              </a:prstGeom>
              <a:ln>
                <a:solidFill>
                  <a:srgbClr val="F99B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79512" y="1124744"/>
                <a:ext cx="784189" cy="446376"/>
              </a:xfrm>
              <a:prstGeom prst="rect">
                <a:avLst/>
              </a:prstGeom>
              <a:noFill/>
              <a:ln>
                <a:solidFill>
                  <a:srgbClr val="F99B38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: User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147359" y="1027656"/>
              <a:ext cx="2016224" cy="432048"/>
            </a:xfrm>
            <a:prstGeom prst="rect">
              <a:avLst/>
            </a:prstGeom>
            <a:noFill/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HandleXML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42910" y="1675728"/>
              <a:ext cx="39953" cy="4896544"/>
            </a:xfrm>
            <a:prstGeom prst="line">
              <a:avLst/>
            </a:prstGeom>
            <a:ln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1371411" y="1099664"/>
              <a:ext cx="2088232" cy="5472608"/>
              <a:chOff x="1300108" y="692696"/>
              <a:chExt cx="2088232" cy="547260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300108" y="692696"/>
                <a:ext cx="2088232" cy="432048"/>
              </a:xfrm>
              <a:prstGeom prst="rect">
                <a:avLst/>
              </a:prstGeom>
              <a:noFill/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: </a:t>
                </a:r>
                <a:r>
                  <a:rPr lang="en-US" altLang="ko-KR" dirty="0" err="1" smtClean="0">
                    <a:solidFill>
                      <a:schemeClr val="bg1"/>
                    </a:solidFill>
                  </a:rPr>
                  <a:t>MainActivity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직선 연결선 12"/>
              <p:cNvCxnSpPr>
                <a:stCxn id="12" idx="2"/>
              </p:cNvCxnSpPr>
              <p:nvPr/>
            </p:nvCxnSpPr>
            <p:spPr>
              <a:xfrm rot="16200000" flipH="1">
                <a:off x="-169390" y="3638357"/>
                <a:ext cx="5040560" cy="13333"/>
              </a:xfrm>
              <a:prstGeom prst="line">
                <a:avLst/>
              </a:prstGeom>
              <a:ln>
                <a:solidFill>
                  <a:srgbClr val="F99B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/>
            <p:cNvCxnSpPr>
              <a:stCxn id="9" idx="2"/>
            </p:cNvCxnSpPr>
            <p:nvPr/>
          </p:nvCxnSpPr>
          <p:spPr>
            <a:xfrm>
              <a:off x="6155471" y="1459704"/>
              <a:ext cx="0" cy="5112568"/>
            </a:xfrm>
            <a:prstGeom prst="line">
              <a:avLst/>
            </a:prstGeom>
            <a:ln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7883663" y="1027656"/>
              <a:ext cx="1080120" cy="5544616"/>
              <a:chOff x="7164288" y="620688"/>
              <a:chExt cx="1080120" cy="554461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164288" y="620688"/>
                <a:ext cx="1080120" cy="432048"/>
              </a:xfrm>
              <a:prstGeom prst="rect">
                <a:avLst/>
              </a:prstGeom>
              <a:noFill/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사이트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직선 연결선 16"/>
              <p:cNvCxnSpPr>
                <a:stCxn id="16" idx="2"/>
              </p:cNvCxnSpPr>
              <p:nvPr/>
            </p:nvCxnSpPr>
            <p:spPr>
              <a:xfrm>
                <a:off x="7704348" y="1052736"/>
                <a:ext cx="36004" cy="5112568"/>
              </a:xfrm>
              <a:prstGeom prst="line">
                <a:avLst/>
              </a:prstGeom>
              <a:ln>
                <a:solidFill>
                  <a:srgbClr val="F99B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83568" y="1700808"/>
              <a:ext cx="1711046" cy="360040"/>
              <a:chOff x="683568" y="1700808"/>
              <a:chExt cx="1711046" cy="360040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>
                <a:off x="683568" y="2060848"/>
                <a:ext cx="1613204" cy="0"/>
              </a:xfrm>
              <a:prstGeom prst="straightConnector1">
                <a:avLst/>
              </a:prstGeom>
              <a:ln>
                <a:solidFill>
                  <a:srgbClr val="F99B3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83568" y="1700808"/>
                <a:ext cx="171104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App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run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request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480996" y="1819744"/>
              <a:ext cx="3732112" cy="432048"/>
              <a:chOff x="2425007" y="1819744"/>
              <a:chExt cx="3732112" cy="432048"/>
            </a:xfrm>
          </p:grpSpPr>
          <p:cxnSp>
            <p:nvCxnSpPr>
              <p:cNvPr id="20" name="직선 화살표 연결선 19"/>
              <p:cNvCxnSpPr/>
              <p:nvPr/>
            </p:nvCxnSpPr>
            <p:spPr>
              <a:xfrm>
                <a:off x="2426821" y="2251792"/>
                <a:ext cx="3584634" cy="0"/>
              </a:xfrm>
              <a:prstGeom prst="straightConnector1">
                <a:avLst/>
              </a:prstGeom>
              <a:ln>
                <a:solidFill>
                  <a:srgbClr val="F99B3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25007" y="1819744"/>
                <a:ext cx="37321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New </a:t>
                </a:r>
                <a:r>
                  <a:rPr lang="en-US" altLang="ko-KR" dirty="0" err="1" smtClean="0">
                    <a:solidFill>
                      <a:srgbClr val="FFC000"/>
                    </a:solidFill>
                  </a:rPr>
                  <a:t>HandleXML</a:t>
                </a:r>
                <a:r>
                  <a:rPr lang="en-US" altLang="ko-KR" dirty="0" smtClean="0">
                    <a:solidFill>
                      <a:srgbClr val="FFC000"/>
                    </a:solidFill>
                  </a:rPr>
                  <a:t>(</a:t>
                </a:r>
                <a:r>
                  <a:rPr lang="en-US" altLang="ko-KR" dirty="0" err="1" smtClean="0">
                    <a:solidFill>
                      <a:srgbClr val="FFC000"/>
                    </a:solidFill>
                  </a:rPr>
                  <a:t>url</a:t>
                </a:r>
                <a:r>
                  <a:rPr lang="en-US" altLang="ko-KR" dirty="0" smtClean="0">
                    <a:solidFill>
                      <a:srgbClr val="FFC000"/>
                    </a:solidFill>
                  </a:rPr>
                  <a:t>, </a:t>
                </a:r>
                <a:r>
                  <a:rPr lang="en-US" altLang="ko-KR" dirty="0" err="1" smtClean="0">
                    <a:solidFill>
                      <a:srgbClr val="FFC000"/>
                    </a:solidFill>
                  </a:rPr>
                  <a:t>mNewsInfo</a:t>
                </a:r>
                <a:r>
                  <a:rPr lang="en-US" altLang="ko-KR" dirty="0" smtClean="0">
                    <a:solidFill>
                      <a:srgbClr val="FFC000"/>
                    </a:solidFill>
                  </a:rPr>
                  <a:t>)</a:t>
                </a:r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411055" y="2899864"/>
              <a:ext cx="3672408" cy="369332"/>
              <a:chOff x="2411055" y="2899864"/>
              <a:chExt cx="3672408" cy="369332"/>
            </a:xfrm>
          </p:grpSpPr>
          <p:cxnSp>
            <p:nvCxnSpPr>
              <p:cNvPr id="22" name="직선 화살표 연결선 21"/>
              <p:cNvCxnSpPr/>
              <p:nvPr/>
            </p:nvCxnSpPr>
            <p:spPr>
              <a:xfrm>
                <a:off x="2411055" y="3259904"/>
                <a:ext cx="3672408" cy="0"/>
              </a:xfrm>
              <a:prstGeom prst="straightConnector1">
                <a:avLst/>
              </a:prstGeom>
              <a:ln>
                <a:solidFill>
                  <a:srgbClr val="F99B3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419167" y="2899864"/>
                <a:ext cx="1303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FFC000"/>
                    </a:solidFill>
                  </a:rPr>
                  <a:t>fetchXML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()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4" name="직선 화살표 연결선 23"/>
            <p:cNvCxnSpPr/>
            <p:nvPr/>
          </p:nvCxnSpPr>
          <p:spPr>
            <a:xfrm>
              <a:off x="6227479" y="3547936"/>
              <a:ext cx="2160240" cy="0"/>
            </a:xfrm>
            <a:prstGeom prst="straightConnector1">
              <a:avLst/>
            </a:prstGeom>
            <a:ln>
              <a:solidFill>
                <a:srgbClr val="F99B3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/>
            <p:cNvGrpSpPr/>
            <p:nvPr/>
          </p:nvGrpSpPr>
          <p:grpSpPr>
            <a:xfrm>
              <a:off x="6227479" y="3763960"/>
              <a:ext cx="2160240" cy="369332"/>
              <a:chOff x="6227479" y="3763960"/>
              <a:chExt cx="2160240" cy="369332"/>
            </a:xfrm>
          </p:grpSpPr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227479" y="4124000"/>
                <a:ext cx="2160240" cy="0"/>
              </a:xfrm>
              <a:prstGeom prst="straightConnector1">
                <a:avLst/>
              </a:prstGeom>
              <a:ln>
                <a:solidFill>
                  <a:srgbClr val="F99B38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875551" y="3763960"/>
                <a:ext cx="646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C000"/>
                    </a:solidFill>
                  </a:rPr>
                  <a:t>XML</a:t>
                </a:r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6227479" y="4484040"/>
              <a:ext cx="288032" cy="720080"/>
              <a:chOff x="6084168" y="4077072"/>
              <a:chExt cx="288032" cy="720080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6084168" y="4077072"/>
                <a:ext cx="288032" cy="0"/>
              </a:xfrm>
              <a:prstGeom prst="line">
                <a:avLst/>
              </a:prstGeom>
              <a:ln>
                <a:solidFill>
                  <a:srgbClr val="F99B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6372200" y="4077072"/>
                <a:ext cx="0" cy="720080"/>
              </a:xfrm>
              <a:prstGeom prst="line">
                <a:avLst/>
              </a:prstGeom>
              <a:ln>
                <a:solidFill>
                  <a:srgbClr val="F99B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6084168" y="4797152"/>
                <a:ext cx="288032" cy="0"/>
              </a:xfrm>
              <a:prstGeom prst="straightConnector1">
                <a:avLst/>
              </a:prstGeom>
              <a:ln>
                <a:solidFill>
                  <a:srgbClr val="F99B3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587519" y="4772072"/>
              <a:ext cx="8163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Parser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3463" y="2251792"/>
              <a:ext cx="144016" cy="3168352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387719" y="3547936"/>
              <a:ext cx="144016" cy="576064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3187896"/>
              <a:ext cx="5982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URL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82864" y="6068216"/>
              <a:ext cx="1745997" cy="361180"/>
              <a:chOff x="682864" y="6068216"/>
              <a:chExt cx="1745997" cy="361180"/>
            </a:xfrm>
          </p:grpSpPr>
          <p:cxnSp>
            <p:nvCxnSpPr>
              <p:cNvPr id="36" name="직선 화살표 연결선 35"/>
              <p:cNvCxnSpPr/>
              <p:nvPr/>
            </p:nvCxnSpPr>
            <p:spPr>
              <a:xfrm rot="10800000">
                <a:off x="682864" y="6428256"/>
                <a:ext cx="1745997" cy="1140"/>
              </a:xfrm>
              <a:prstGeom prst="straightConnector1">
                <a:avLst/>
              </a:prstGeom>
              <a:ln>
                <a:solidFill>
                  <a:srgbClr val="F99B38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27095" y="6068216"/>
                <a:ext cx="15119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Show </a:t>
                </a:r>
                <a:r>
                  <a:rPr lang="en-US" altLang="ko-KR" sz="1600" dirty="0" err="1" smtClean="0">
                    <a:solidFill>
                      <a:schemeClr val="bg1"/>
                    </a:solidFill>
                  </a:rPr>
                  <a:t>ListView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478580" y="5780184"/>
              <a:ext cx="2597476" cy="394412"/>
              <a:chOff x="2425007" y="5780184"/>
              <a:chExt cx="2597476" cy="394412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425007" y="5780184"/>
                <a:ext cx="504056" cy="360040"/>
                <a:chOff x="6084168" y="4077072"/>
                <a:chExt cx="288032" cy="514343"/>
              </a:xfrm>
            </p:grpSpPr>
            <p:cxnSp>
              <p:nvCxnSpPr>
                <p:cNvPr id="39" name="직선 연결선 38"/>
                <p:cNvCxnSpPr/>
                <p:nvPr/>
              </p:nvCxnSpPr>
              <p:spPr>
                <a:xfrm>
                  <a:off x="6084168" y="4077072"/>
                  <a:ext cx="288032" cy="0"/>
                </a:xfrm>
                <a:prstGeom prst="line">
                  <a:avLst/>
                </a:prstGeom>
                <a:ln>
                  <a:solidFill>
                    <a:srgbClr val="F99B3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6372200" y="4077072"/>
                  <a:ext cx="0" cy="514343"/>
                </a:xfrm>
                <a:prstGeom prst="line">
                  <a:avLst/>
                </a:prstGeom>
                <a:ln>
                  <a:solidFill>
                    <a:srgbClr val="F99B3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화살표 연결선 40"/>
                <p:cNvCxnSpPr/>
                <p:nvPr/>
              </p:nvCxnSpPr>
              <p:spPr>
                <a:xfrm flipH="1">
                  <a:off x="6084168" y="4591415"/>
                  <a:ext cx="288032" cy="0"/>
                </a:xfrm>
                <a:prstGeom prst="straightConnector1">
                  <a:avLst/>
                </a:prstGeom>
                <a:ln>
                  <a:solidFill>
                    <a:srgbClr val="F99B38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2915816" y="5805264"/>
                <a:ext cx="21066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C000"/>
                    </a:solidFill>
                  </a:rPr>
                  <a:t>Adapt &amp; List draw</a:t>
                </a:r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2483063" y="5050812"/>
              <a:ext cx="3672408" cy="369332"/>
              <a:chOff x="2483063" y="5050812"/>
              <a:chExt cx="3672408" cy="369332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 flipH="1">
                <a:off x="2483063" y="5420144"/>
                <a:ext cx="3672408" cy="0"/>
              </a:xfrm>
              <a:prstGeom prst="straightConnector1">
                <a:avLst/>
              </a:prstGeom>
              <a:ln>
                <a:solidFill>
                  <a:srgbClr val="F99B38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843103" y="5050812"/>
                <a:ext cx="28068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FFC000"/>
                    </a:solidFill>
                  </a:rPr>
                  <a:t>parsingComplete</a:t>
                </a:r>
                <a:r>
                  <a:rPr lang="en-US" altLang="ko-KR" dirty="0" smtClean="0">
                    <a:solidFill>
                      <a:srgbClr val="FFC000"/>
                    </a:solidFill>
                  </a:rPr>
                  <a:t> = false;</a:t>
                </a:r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2339752" y="2060848"/>
              <a:ext cx="144016" cy="439248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478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MainActivity.java</a:t>
            </a:r>
            <a:endParaRPr lang="en-US" altLang="ko-KR" sz="4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596" y="1285860"/>
            <a:ext cx="8429684" cy="535785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" dirty="0" smtClean="0">
              <a:solidFill>
                <a:schemeClr val="tx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public class </a:t>
            </a:r>
            <a:r>
              <a:rPr lang="en-US" altLang="ko" dirty="0" err="1" smtClean="0">
                <a:solidFill>
                  <a:schemeClr val="bg1"/>
                </a:solidFill>
              </a:rPr>
              <a:t>MainActivity</a:t>
            </a:r>
            <a:r>
              <a:rPr lang="en-US" altLang="ko" dirty="0" smtClean="0">
                <a:solidFill>
                  <a:schemeClr val="bg1"/>
                </a:solidFill>
              </a:rPr>
              <a:t> extends </a:t>
            </a:r>
            <a:r>
              <a:rPr lang="en-US" altLang="ko" dirty="0" err="1" smtClean="0">
                <a:solidFill>
                  <a:schemeClr val="bg1"/>
                </a:solidFill>
              </a:rPr>
              <a:t>AppCompatActivity</a:t>
            </a:r>
            <a:r>
              <a:rPr lang="en-US" altLang="ko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" dirty="0" smtClean="0">
                <a:solidFill>
                  <a:srgbClr val="F99B38"/>
                </a:solidFill>
              </a:rPr>
              <a:t>// … URL, </a:t>
            </a:r>
            <a:r>
              <a:rPr lang="en-US" altLang="ko" dirty="0" err="1" smtClean="0">
                <a:solidFill>
                  <a:srgbClr val="F99B38"/>
                </a:solidFill>
              </a:rPr>
              <a:t>HandleXML</a:t>
            </a:r>
            <a:r>
              <a:rPr lang="en-US" altLang="ko" dirty="0" smtClean="0">
                <a:solidFill>
                  <a:srgbClr val="F99B38"/>
                </a:solidFill>
              </a:rPr>
              <a:t>, </a:t>
            </a:r>
            <a:r>
              <a:rPr lang="en-US" altLang="ko" dirty="0" err="1" smtClean="0">
                <a:solidFill>
                  <a:srgbClr val="F99B38"/>
                </a:solidFill>
              </a:rPr>
              <a:t>ListView</a:t>
            </a:r>
            <a:r>
              <a:rPr lang="en-US" altLang="ko" dirty="0" smtClean="0">
                <a:solidFill>
                  <a:srgbClr val="F99B38"/>
                </a:solidFill>
              </a:rPr>
              <a:t>, </a:t>
            </a:r>
            <a:r>
              <a:rPr lang="en-US" altLang="ko" dirty="0" err="1" smtClean="0">
                <a:solidFill>
                  <a:srgbClr val="F99B38"/>
                </a:solidFill>
              </a:rPr>
              <a:t>ArrayList</a:t>
            </a:r>
            <a:r>
              <a:rPr lang="en-US" altLang="ko" dirty="0" smtClean="0">
                <a:solidFill>
                  <a:srgbClr val="F99B38"/>
                </a:solidFill>
              </a:rPr>
              <a:t>, </a:t>
            </a:r>
            <a:r>
              <a:rPr lang="en-US" altLang="ko" dirty="0" err="1" smtClean="0">
                <a:solidFill>
                  <a:srgbClr val="F99B38"/>
                </a:solidFill>
              </a:rPr>
              <a:t>NewsAdapter</a:t>
            </a:r>
            <a:r>
              <a:rPr lang="en-US" altLang="ko" dirty="0" smtClean="0">
                <a:solidFill>
                  <a:srgbClr val="F99B38"/>
                </a:solidFill>
              </a:rPr>
              <a:t> </a:t>
            </a:r>
            <a:r>
              <a:rPr lang="ko-KR" altLang="en-US" dirty="0" err="1" smtClean="0">
                <a:solidFill>
                  <a:srgbClr val="F99B38"/>
                </a:solidFill>
              </a:rPr>
              <a:t>선언부</a:t>
            </a:r>
            <a:endParaRPr lang="en-US" altLang="ko-KR" dirty="0" smtClean="0">
              <a:solidFill>
                <a:srgbClr val="F99B38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</a:t>
            </a:r>
            <a:r>
              <a:rPr lang="en-US" altLang="ko" dirty="0" smtClean="0">
                <a:solidFill>
                  <a:schemeClr val="bg1"/>
                </a:solidFill>
              </a:rPr>
              <a:t>@Override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</a:t>
            </a:r>
            <a:r>
              <a:rPr lang="en-US" altLang="ko" dirty="0" smtClean="0">
                <a:solidFill>
                  <a:schemeClr val="bg1"/>
                </a:solidFill>
              </a:rPr>
              <a:t>protected void </a:t>
            </a:r>
            <a:r>
              <a:rPr lang="en-US" altLang="ko" dirty="0" err="1" smtClean="0">
                <a:solidFill>
                  <a:schemeClr val="bg1"/>
                </a:solidFill>
              </a:rPr>
              <a:t>onCreate</a:t>
            </a:r>
            <a:r>
              <a:rPr lang="en-US" altLang="ko" dirty="0" smtClean="0">
                <a:solidFill>
                  <a:schemeClr val="bg1"/>
                </a:solidFill>
              </a:rPr>
              <a:t>(Bundle </a:t>
            </a:r>
            <a:r>
              <a:rPr lang="en-US" altLang="ko" dirty="0" err="1" smtClean="0">
                <a:solidFill>
                  <a:schemeClr val="bg1"/>
                </a:solidFill>
              </a:rPr>
              <a:t>savedInstanceState</a:t>
            </a:r>
            <a:r>
              <a:rPr lang="en-US" altLang="ko" dirty="0" smtClean="0">
                <a:solidFill>
                  <a:schemeClr val="bg1"/>
                </a:solidFill>
              </a:rPr>
              <a:t>) {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super.onCreate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savedInstanceState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setContentView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R.layout.activity_main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mNewsInfo</a:t>
            </a:r>
            <a:r>
              <a:rPr lang="en-US" altLang="ko" dirty="0" smtClean="0">
                <a:solidFill>
                  <a:schemeClr val="bg1"/>
                </a:solidFill>
              </a:rPr>
              <a:t> = new </a:t>
            </a:r>
            <a:r>
              <a:rPr lang="en-US" altLang="ko" dirty="0" err="1" smtClean="0">
                <a:solidFill>
                  <a:schemeClr val="bg1"/>
                </a:solidFill>
              </a:rPr>
              <a:t>ArrayList</a:t>
            </a:r>
            <a:r>
              <a:rPr lang="en-US" altLang="ko" dirty="0" smtClean="0">
                <a:solidFill>
                  <a:schemeClr val="bg1"/>
                </a:solidFill>
              </a:rPr>
              <a:t>&lt;</a:t>
            </a:r>
            <a:r>
              <a:rPr lang="en-US" altLang="ko" dirty="0" err="1" smtClean="0">
                <a:solidFill>
                  <a:schemeClr val="bg1"/>
                </a:solidFill>
              </a:rPr>
              <a:t>NewsInfo</a:t>
            </a:r>
            <a:r>
              <a:rPr lang="en-US" altLang="ko" dirty="0" smtClean="0">
                <a:solidFill>
                  <a:schemeClr val="bg1"/>
                </a:solidFill>
              </a:rPr>
              <a:t>&gt;();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smtClean="0">
                <a:solidFill>
                  <a:schemeClr val="bg1"/>
                </a:solidFill>
              </a:rPr>
              <a:t>adapter = new </a:t>
            </a:r>
            <a:r>
              <a:rPr lang="en-US" altLang="ko" dirty="0" err="1" smtClean="0">
                <a:solidFill>
                  <a:schemeClr val="bg1"/>
                </a:solidFill>
              </a:rPr>
              <a:t>NewsAdapter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this,R.layout.news_list,mNewsInfo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obj</a:t>
            </a:r>
            <a:r>
              <a:rPr lang="en-US" altLang="ko" dirty="0" smtClean="0">
                <a:solidFill>
                  <a:schemeClr val="bg1"/>
                </a:solidFill>
              </a:rPr>
              <a:t> = new </a:t>
            </a:r>
            <a:r>
              <a:rPr lang="en-US" altLang="ko" dirty="0" err="1" smtClean="0">
                <a:solidFill>
                  <a:schemeClr val="bg1"/>
                </a:solidFill>
              </a:rPr>
              <a:t>HandleXML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url</a:t>
            </a:r>
            <a:r>
              <a:rPr lang="en-US" altLang="ko" dirty="0" smtClean="0">
                <a:solidFill>
                  <a:schemeClr val="bg1"/>
                </a:solidFill>
              </a:rPr>
              <a:t>, </a:t>
            </a:r>
            <a:r>
              <a:rPr lang="en-US" altLang="ko" dirty="0" err="1" smtClean="0">
                <a:solidFill>
                  <a:schemeClr val="bg1"/>
                </a:solidFill>
              </a:rPr>
              <a:t>mNewsInfo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obj.fetchXML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smtClean="0">
                <a:solidFill>
                  <a:schemeClr val="bg1"/>
                </a:solidFill>
              </a:rPr>
              <a:t>while (</a:t>
            </a:r>
            <a:r>
              <a:rPr lang="en-US" altLang="ko" dirty="0" err="1" smtClean="0">
                <a:solidFill>
                  <a:schemeClr val="bg1"/>
                </a:solidFill>
              </a:rPr>
              <a:t>obj.parsingComplete</a:t>
            </a:r>
            <a:r>
              <a:rPr lang="en-US" altLang="ko" dirty="0" smtClean="0">
                <a:solidFill>
                  <a:schemeClr val="bg1"/>
                </a:solidFill>
              </a:rPr>
              <a:t>) ; </a:t>
            </a:r>
            <a:r>
              <a:rPr lang="en-US" altLang="ko" b="1" dirty="0" smtClean="0">
                <a:solidFill>
                  <a:srgbClr val="FFC000"/>
                </a:solidFill>
              </a:rPr>
              <a:t>//RSS</a:t>
            </a:r>
            <a:r>
              <a:rPr lang="ko-KR" altLang="en-US" b="1" dirty="0" smtClean="0">
                <a:solidFill>
                  <a:srgbClr val="FFC000"/>
                </a:solidFill>
              </a:rPr>
              <a:t>문서를 다 읽을 때 까지 기다림</a:t>
            </a:r>
            <a:endParaRPr lang="ko" altLang="en-US" b="1" dirty="0" smtClean="0">
              <a:solidFill>
                <a:srgbClr val="FFC000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mList</a:t>
            </a:r>
            <a:r>
              <a:rPr lang="en-US" altLang="ko" dirty="0" smtClean="0">
                <a:solidFill>
                  <a:schemeClr val="bg1"/>
                </a:solidFill>
              </a:rPr>
              <a:t> = (</a:t>
            </a:r>
            <a:r>
              <a:rPr lang="en-US" altLang="ko" dirty="0" err="1" smtClean="0">
                <a:solidFill>
                  <a:schemeClr val="bg1"/>
                </a:solidFill>
              </a:rPr>
              <a:t>ListView</a:t>
            </a:r>
            <a:r>
              <a:rPr lang="en-US" altLang="ko" dirty="0" smtClean="0">
                <a:solidFill>
                  <a:schemeClr val="bg1"/>
                </a:solidFill>
              </a:rPr>
              <a:t>)</a:t>
            </a:r>
            <a:r>
              <a:rPr lang="en-US" altLang="ko" dirty="0" err="1" smtClean="0">
                <a:solidFill>
                  <a:schemeClr val="bg1"/>
                </a:solidFill>
              </a:rPr>
              <a:t>findViewById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R.id.listview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mList.setAdapter</a:t>
            </a:r>
            <a:r>
              <a:rPr lang="en-US" altLang="ko" dirty="0" smtClean="0">
                <a:solidFill>
                  <a:schemeClr val="bg1"/>
                </a:solidFill>
              </a:rPr>
              <a:t>(adapter);}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}</a:t>
            </a:r>
            <a:endParaRPr lang="ko" altLang="en-US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25135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99B38"/>
                </a:solidFill>
              </a:rPr>
              <a:t>HandleXml</a:t>
            </a:r>
            <a:r>
              <a:rPr lang="en-US" altLang="ko-KR" dirty="0" smtClean="0">
                <a:solidFill>
                  <a:srgbClr val="F99B38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클래스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692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99B38"/>
                </a:solidFill>
              </a:rPr>
              <a:t>ListView</a:t>
            </a:r>
            <a:r>
              <a:rPr lang="en-US" altLang="ko-KR" dirty="0" smtClean="0">
                <a:solidFill>
                  <a:srgbClr val="F99B38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flipH="1">
            <a:off x="5508104" y="404664"/>
            <a:ext cx="288032" cy="504056"/>
            <a:chOff x="5148064" y="332656"/>
            <a:chExt cx="288032" cy="504056"/>
          </a:xfrm>
        </p:grpSpPr>
        <p:cxnSp>
          <p:nvCxnSpPr>
            <p:cNvPr id="16" name="직선 연결선 15"/>
            <p:cNvCxnSpPr/>
            <p:nvPr/>
          </p:nvCxnSpPr>
          <p:spPr>
            <a:xfrm flipH="1">
              <a:off x="5148064" y="332656"/>
              <a:ext cx="28803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148064" y="836712"/>
              <a:ext cx="28803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436096" y="332656"/>
              <a:ext cx="0" cy="50405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5220072" y="620688"/>
            <a:ext cx="28803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1285860"/>
            <a:ext cx="8429684" cy="535785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public class </a:t>
            </a:r>
            <a:r>
              <a:rPr lang="en-US" altLang="ko" dirty="0" err="1" smtClean="0">
                <a:solidFill>
                  <a:schemeClr val="bg1"/>
                </a:solidFill>
              </a:rPr>
              <a:t>MainActivity</a:t>
            </a:r>
            <a:r>
              <a:rPr lang="en-US" altLang="ko" dirty="0" smtClean="0">
                <a:solidFill>
                  <a:schemeClr val="bg1"/>
                </a:solidFill>
              </a:rPr>
              <a:t> extends </a:t>
            </a:r>
            <a:r>
              <a:rPr lang="en-US" altLang="ko" dirty="0" err="1" smtClean="0">
                <a:solidFill>
                  <a:schemeClr val="bg1"/>
                </a:solidFill>
              </a:rPr>
              <a:t>AppCompatActivity</a:t>
            </a:r>
            <a:r>
              <a:rPr lang="en-US" altLang="ko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" dirty="0" smtClean="0">
                <a:solidFill>
                  <a:srgbClr val="F99B38"/>
                </a:solidFill>
              </a:rPr>
              <a:t>// … URL, </a:t>
            </a:r>
            <a:r>
              <a:rPr lang="en-US" altLang="ko" dirty="0" err="1" smtClean="0">
                <a:solidFill>
                  <a:srgbClr val="F99B38"/>
                </a:solidFill>
              </a:rPr>
              <a:t>HandleXML</a:t>
            </a:r>
            <a:r>
              <a:rPr lang="en-US" altLang="ko" dirty="0" smtClean="0">
                <a:solidFill>
                  <a:srgbClr val="F99B38"/>
                </a:solidFill>
              </a:rPr>
              <a:t>, </a:t>
            </a:r>
            <a:r>
              <a:rPr lang="en-US" altLang="ko" dirty="0" err="1" smtClean="0">
                <a:solidFill>
                  <a:srgbClr val="F99B38"/>
                </a:solidFill>
              </a:rPr>
              <a:t>ListView</a:t>
            </a:r>
            <a:r>
              <a:rPr lang="en-US" altLang="ko" dirty="0" smtClean="0">
                <a:solidFill>
                  <a:srgbClr val="F99B38"/>
                </a:solidFill>
              </a:rPr>
              <a:t>, </a:t>
            </a:r>
            <a:r>
              <a:rPr lang="en-US" altLang="ko" dirty="0" err="1" smtClean="0">
                <a:solidFill>
                  <a:srgbClr val="F99B38"/>
                </a:solidFill>
              </a:rPr>
              <a:t>ArrayList</a:t>
            </a:r>
            <a:r>
              <a:rPr lang="en-US" altLang="ko" dirty="0" smtClean="0">
                <a:solidFill>
                  <a:srgbClr val="F99B38"/>
                </a:solidFill>
              </a:rPr>
              <a:t>, </a:t>
            </a:r>
            <a:r>
              <a:rPr lang="en-US" altLang="ko" dirty="0" err="1" smtClean="0">
                <a:solidFill>
                  <a:srgbClr val="F99B38"/>
                </a:solidFill>
              </a:rPr>
              <a:t>NewsAdapter</a:t>
            </a:r>
            <a:r>
              <a:rPr lang="en-US" altLang="ko" dirty="0" smtClean="0">
                <a:solidFill>
                  <a:srgbClr val="F99B38"/>
                </a:solidFill>
              </a:rPr>
              <a:t> </a:t>
            </a:r>
            <a:r>
              <a:rPr lang="ko-KR" altLang="en-US" dirty="0" err="1" smtClean="0">
                <a:solidFill>
                  <a:srgbClr val="F99B38"/>
                </a:solidFill>
              </a:rPr>
              <a:t>선언부</a:t>
            </a:r>
            <a:endParaRPr lang="en-US" altLang="ko-KR" dirty="0" smtClean="0">
              <a:solidFill>
                <a:srgbClr val="F99B38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</a:t>
            </a:r>
            <a:r>
              <a:rPr lang="en-US" altLang="ko" dirty="0" smtClean="0">
                <a:solidFill>
                  <a:schemeClr val="bg1"/>
                </a:solidFill>
              </a:rPr>
              <a:t>@Override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</a:t>
            </a:r>
            <a:r>
              <a:rPr lang="en-US" altLang="ko" dirty="0" smtClean="0">
                <a:solidFill>
                  <a:schemeClr val="bg1"/>
                </a:solidFill>
              </a:rPr>
              <a:t>protected void </a:t>
            </a:r>
            <a:r>
              <a:rPr lang="en-US" altLang="ko" dirty="0" err="1" smtClean="0">
                <a:solidFill>
                  <a:schemeClr val="bg1"/>
                </a:solidFill>
              </a:rPr>
              <a:t>onCreate</a:t>
            </a:r>
            <a:r>
              <a:rPr lang="en-US" altLang="ko" dirty="0" smtClean="0">
                <a:solidFill>
                  <a:schemeClr val="bg1"/>
                </a:solidFill>
              </a:rPr>
              <a:t>(Bundle </a:t>
            </a:r>
            <a:r>
              <a:rPr lang="en-US" altLang="ko" dirty="0" err="1" smtClean="0">
                <a:solidFill>
                  <a:schemeClr val="bg1"/>
                </a:solidFill>
              </a:rPr>
              <a:t>savedInstanceState</a:t>
            </a:r>
            <a:r>
              <a:rPr lang="en-US" altLang="ko" dirty="0" smtClean="0">
                <a:solidFill>
                  <a:schemeClr val="bg1"/>
                </a:solidFill>
              </a:rPr>
              <a:t>) {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super.onCreate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savedInstanceState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setContentView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R.layout.activity_main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mNewsInfo</a:t>
            </a:r>
            <a:r>
              <a:rPr lang="en-US" altLang="ko" dirty="0" smtClean="0">
                <a:solidFill>
                  <a:schemeClr val="bg1"/>
                </a:solidFill>
              </a:rPr>
              <a:t> = new </a:t>
            </a:r>
            <a:r>
              <a:rPr lang="en-US" altLang="ko" dirty="0" err="1" smtClean="0">
                <a:solidFill>
                  <a:schemeClr val="bg1"/>
                </a:solidFill>
              </a:rPr>
              <a:t>ArrayList</a:t>
            </a:r>
            <a:r>
              <a:rPr lang="en-US" altLang="ko" dirty="0" smtClean="0">
                <a:solidFill>
                  <a:schemeClr val="bg1"/>
                </a:solidFill>
              </a:rPr>
              <a:t>&lt;</a:t>
            </a:r>
            <a:r>
              <a:rPr lang="en-US" altLang="ko" dirty="0" err="1" smtClean="0">
                <a:solidFill>
                  <a:schemeClr val="bg1"/>
                </a:solidFill>
              </a:rPr>
              <a:t>NewsInfo</a:t>
            </a:r>
            <a:r>
              <a:rPr lang="en-US" altLang="ko" dirty="0" smtClean="0">
                <a:solidFill>
                  <a:schemeClr val="bg1"/>
                </a:solidFill>
              </a:rPr>
              <a:t>&gt;();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smtClean="0">
                <a:solidFill>
                  <a:schemeClr val="bg1"/>
                </a:solidFill>
              </a:rPr>
              <a:t>adapter = new </a:t>
            </a:r>
            <a:r>
              <a:rPr lang="en-US" altLang="ko" dirty="0" err="1" smtClean="0">
                <a:solidFill>
                  <a:schemeClr val="bg1"/>
                </a:solidFill>
              </a:rPr>
              <a:t>NewsAdapter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this,R.layout.news_list,mNewsInfo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obj</a:t>
            </a:r>
            <a:r>
              <a:rPr lang="en-US" altLang="ko" dirty="0" smtClean="0">
                <a:solidFill>
                  <a:schemeClr val="bg1"/>
                </a:solidFill>
              </a:rPr>
              <a:t> = new </a:t>
            </a:r>
            <a:r>
              <a:rPr lang="en-US" altLang="ko" dirty="0" err="1" smtClean="0">
                <a:solidFill>
                  <a:schemeClr val="bg1"/>
                </a:solidFill>
              </a:rPr>
              <a:t>HandleXML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url</a:t>
            </a:r>
            <a:r>
              <a:rPr lang="en-US" altLang="ko" dirty="0" smtClean="0">
                <a:solidFill>
                  <a:schemeClr val="bg1"/>
                </a:solidFill>
              </a:rPr>
              <a:t>, </a:t>
            </a:r>
            <a:r>
              <a:rPr lang="en-US" altLang="ko" dirty="0" err="1" smtClean="0">
                <a:solidFill>
                  <a:schemeClr val="bg1"/>
                </a:solidFill>
              </a:rPr>
              <a:t>mNewsInfo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obj.fetchXML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smtClean="0">
                <a:solidFill>
                  <a:schemeClr val="bg1"/>
                </a:solidFill>
              </a:rPr>
              <a:t>while (</a:t>
            </a:r>
            <a:r>
              <a:rPr lang="en-US" altLang="ko" dirty="0" err="1" smtClean="0">
                <a:solidFill>
                  <a:schemeClr val="bg1"/>
                </a:solidFill>
              </a:rPr>
              <a:t>obj.parsingComplete</a:t>
            </a:r>
            <a:r>
              <a:rPr lang="en-US" altLang="ko" dirty="0" smtClean="0">
                <a:solidFill>
                  <a:schemeClr val="bg1"/>
                </a:solidFill>
              </a:rPr>
              <a:t>) 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mList</a:t>
            </a:r>
            <a:r>
              <a:rPr lang="en-US" altLang="ko" dirty="0" smtClean="0">
                <a:solidFill>
                  <a:schemeClr val="bg1"/>
                </a:solidFill>
              </a:rPr>
              <a:t> = (</a:t>
            </a:r>
            <a:r>
              <a:rPr lang="en-US" altLang="ko" dirty="0" err="1" smtClean="0">
                <a:solidFill>
                  <a:schemeClr val="bg1"/>
                </a:solidFill>
              </a:rPr>
              <a:t>ListView</a:t>
            </a:r>
            <a:r>
              <a:rPr lang="en-US" altLang="ko" dirty="0" smtClean="0">
                <a:solidFill>
                  <a:schemeClr val="bg1"/>
                </a:solidFill>
              </a:rPr>
              <a:t>)</a:t>
            </a:r>
            <a:r>
              <a:rPr lang="en-US" altLang="ko" dirty="0" err="1" smtClean="0">
                <a:solidFill>
                  <a:schemeClr val="bg1"/>
                </a:solidFill>
              </a:rPr>
              <a:t>findViewById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R.id.listview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mList.setAdapter</a:t>
            </a:r>
            <a:r>
              <a:rPr lang="en-US" altLang="ko" dirty="0" smtClean="0">
                <a:solidFill>
                  <a:schemeClr val="bg1"/>
                </a:solidFill>
              </a:rPr>
              <a:t>(adapter);		}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}</a:t>
            </a:r>
            <a:endParaRPr lang="ko" altLang="en-US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2214546" y="1357298"/>
            <a:ext cx="6500858" cy="4786346"/>
          </a:xfrm>
          <a:prstGeom prst="wedgeRectCallout">
            <a:avLst>
              <a:gd name="adj1" fmla="val -63030"/>
              <a:gd name="adj2" fmla="val -379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285992"/>
            <a:ext cx="634458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28860" y="1428736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한경닷컴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RSS 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3"/>
              </a:rPr>
              <a:t>http://rss.hankyung.com/</a:t>
            </a:r>
            <a:endParaRPr lang="en-US" altLang="ko-KR" dirty="0" smtClean="0"/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뉴스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칼럼 및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컨텐츠에</a:t>
            </a:r>
            <a:r>
              <a:rPr lang="ko-KR" altLang="en-US" b="1" dirty="0" smtClean="0">
                <a:solidFill>
                  <a:schemeClr val="bg1"/>
                </a:solidFill>
              </a:rPr>
              <a:t> 대한 </a:t>
            </a:r>
            <a:r>
              <a:rPr lang="en-US" altLang="ko-KR" b="1" dirty="0" smtClean="0">
                <a:solidFill>
                  <a:schemeClr val="bg1"/>
                </a:solidFill>
              </a:rPr>
              <a:t>RSS</a:t>
            </a:r>
            <a:r>
              <a:rPr lang="ko-KR" altLang="en-US" b="1" dirty="0" smtClean="0">
                <a:solidFill>
                  <a:schemeClr val="bg1"/>
                </a:solidFill>
              </a:rPr>
              <a:t>제공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57554" y="264318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60648"/>
            <a:ext cx="478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MainActivity.java</a:t>
            </a:r>
            <a:endParaRPr lang="en-US" altLang="ko-KR" sz="48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6136" y="25135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99B38"/>
                </a:solidFill>
              </a:rPr>
              <a:t>HandleXml</a:t>
            </a:r>
            <a:r>
              <a:rPr lang="en-US" altLang="ko-KR" dirty="0" smtClean="0">
                <a:solidFill>
                  <a:srgbClr val="F99B38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클래스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6136" y="692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99B38"/>
                </a:solidFill>
              </a:rPr>
              <a:t>ListView</a:t>
            </a:r>
            <a:r>
              <a:rPr lang="en-US" altLang="ko-KR" dirty="0" smtClean="0">
                <a:solidFill>
                  <a:srgbClr val="F99B38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 flipH="1">
            <a:off x="5508104" y="404664"/>
            <a:ext cx="288032" cy="504056"/>
            <a:chOff x="5148064" y="332656"/>
            <a:chExt cx="288032" cy="504056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5148064" y="332656"/>
              <a:ext cx="28803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5148064" y="836712"/>
              <a:ext cx="28803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436096" y="332656"/>
              <a:ext cx="0" cy="50405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>
            <a:off x="5220072" y="620688"/>
            <a:ext cx="28803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596" y="1285860"/>
            <a:ext cx="8429684" cy="535785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public class </a:t>
            </a:r>
            <a:r>
              <a:rPr lang="en-US" altLang="ko" dirty="0" err="1" smtClean="0">
                <a:solidFill>
                  <a:schemeClr val="bg1"/>
                </a:solidFill>
              </a:rPr>
              <a:t>MainActivity</a:t>
            </a:r>
            <a:r>
              <a:rPr lang="en-US" altLang="ko" dirty="0" smtClean="0">
                <a:solidFill>
                  <a:schemeClr val="bg1"/>
                </a:solidFill>
              </a:rPr>
              <a:t> extends </a:t>
            </a:r>
            <a:r>
              <a:rPr lang="en-US" altLang="ko" dirty="0" err="1" smtClean="0">
                <a:solidFill>
                  <a:schemeClr val="bg1"/>
                </a:solidFill>
              </a:rPr>
              <a:t>AppCompatActivity</a:t>
            </a:r>
            <a:r>
              <a:rPr lang="en-US" altLang="ko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" dirty="0" smtClean="0">
                <a:solidFill>
                  <a:srgbClr val="F99B38"/>
                </a:solidFill>
              </a:rPr>
              <a:t>// … URL, </a:t>
            </a:r>
            <a:r>
              <a:rPr lang="en-US" altLang="ko" dirty="0" err="1" smtClean="0">
                <a:solidFill>
                  <a:srgbClr val="F99B38"/>
                </a:solidFill>
              </a:rPr>
              <a:t>HandleXML</a:t>
            </a:r>
            <a:r>
              <a:rPr lang="en-US" altLang="ko" dirty="0" smtClean="0">
                <a:solidFill>
                  <a:srgbClr val="F99B38"/>
                </a:solidFill>
              </a:rPr>
              <a:t>, </a:t>
            </a:r>
            <a:r>
              <a:rPr lang="en-US" altLang="ko" dirty="0" err="1" smtClean="0">
                <a:solidFill>
                  <a:srgbClr val="F99B38"/>
                </a:solidFill>
              </a:rPr>
              <a:t>ListView</a:t>
            </a:r>
            <a:r>
              <a:rPr lang="en-US" altLang="ko" dirty="0" smtClean="0">
                <a:solidFill>
                  <a:srgbClr val="F99B38"/>
                </a:solidFill>
              </a:rPr>
              <a:t>, </a:t>
            </a:r>
            <a:r>
              <a:rPr lang="en-US" altLang="ko" dirty="0" err="1" smtClean="0">
                <a:solidFill>
                  <a:srgbClr val="F99B38"/>
                </a:solidFill>
              </a:rPr>
              <a:t>ArrayList</a:t>
            </a:r>
            <a:r>
              <a:rPr lang="en-US" altLang="ko" dirty="0" smtClean="0">
                <a:solidFill>
                  <a:srgbClr val="F99B38"/>
                </a:solidFill>
              </a:rPr>
              <a:t>, </a:t>
            </a:r>
            <a:r>
              <a:rPr lang="en-US" altLang="ko" dirty="0" err="1" smtClean="0">
                <a:solidFill>
                  <a:srgbClr val="F99B38"/>
                </a:solidFill>
              </a:rPr>
              <a:t>NewsAdapter</a:t>
            </a:r>
            <a:r>
              <a:rPr lang="en-US" altLang="ko" dirty="0" smtClean="0">
                <a:solidFill>
                  <a:srgbClr val="F99B38"/>
                </a:solidFill>
              </a:rPr>
              <a:t> </a:t>
            </a:r>
            <a:r>
              <a:rPr lang="ko-KR" altLang="en-US" dirty="0" err="1" smtClean="0">
                <a:solidFill>
                  <a:srgbClr val="F99B38"/>
                </a:solidFill>
              </a:rPr>
              <a:t>선언부</a:t>
            </a:r>
            <a:endParaRPr lang="en-US" altLang="ko-KR" dirty="0" smtClean="0">
              <a:solidFill>
                <a:srgbClr val="F99B38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</a:t>
            </a:r>
            <a:r>
              <a:rPr lang="en-US" altLang="ko" dirty="0" smtClean="0">
                <a:solidFill>
                  <a:schemeClr val="bg1"/>
                </a:solidFill>
              </a:rPr>
              <a:t>@Override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</a:t>
            </a:r>
            <a:r>
              <a:rPr lang="en-US" altLang="ko" dirty="0" smtClean="0">
                <a:solidFill>
                  <a:schemeClr val="bg1"/>
                </a:solidFill>
              </a:rPr>
              <a:t>protected void </a:t>
            </a:r>
            <a:r>
              <a:rPr lang="en-US" altLang="ko" dirty="0" err="1" smtClean="0">
                <a:solidFill>
                  <a:schemeClr val="bg1"/>
                </a:solidFill>
              </a:rPr>
              <a:t>onCreate</a:t>
            </a:r>
            <a:r>
              <a:rPr lang="en-US" altLang="ko" dirty="0" smtClean="0">
                <a:solidFill>
                  <a:schemeClr val="bg1"/>
                </a:solidFill>
              </a:rPr>
              <a:t>(Bundle </a:t>
            </a:r>
            <a:r>
              <a:rPr lang="en-US" altLang="ko" dirty="0" err="1" smtClean="0">
                <a:solidFill>
                  <a:schemeClr val="bg1"/>
                </a:solidFill>
              </a:rPr>
              <a:t>savedInstanceState</a:t>
            </a:r>
            <a:r>
              <a:rPr lang="en-US" altLang="ko" dirty="0" smtClean="0">
                <a:solidFill>
                  <a:schemeClr val="bg1"/>
                </a:solidFill>
              </a:rPr>
              <a:t>) {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super.onCreate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savedInstanceState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setContentView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R.layout.activity_main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mNewsInfo</a:t>
            </a:r>
            <a:r>
              <a:rPr lang="en-US" altLang="ko" dirty="0" smtClean="0">
                <a:solidFill>
                  <a:schemeClr val="bg1"/>
                </a:solidFill>
              </a:rPr>
              <a:t> = new </a:t>
            </a:r>
            <a:r>
              <a:rPr lang="en-US" altLang="ko" dirty="0" err="1" smtClean="0">
                <a:solidFill>
                  <a:schemeClr val="bg1"/>
                </a:solidFill>
              </a:rPr>
              <a:t>ArrayList</a:t>
            </a:r>
            <a:r>
              <a:rPr lang="en-US" altLang="ko" dirty="0" smtClean="0">
                <a:solidFill>
                  <a:schemeClr val="bg1"/>
                </a:solidFill>
              </a:rPr>
              <a:t>&lt;</a:t>
            </a:r>
            <a:r>
              <a:rPr lang="en-US" altLang="ko" dirty="0" err="1" smtClean="0">
                <a:solidFill>
                  <a:schemeClr val="bg1"/>
                </a:solidFill>
              </a:rPr>
              <a:t>NewsInfo</a:t>
            </a:r>
            <a:r>
              <a:rPr lang="en-US" altLang="ko" dirty="0" smtClean="0">
                <a:solidFill>
                  <a:schemeClr val="bg1"/>
                </a:solidFill>
              </a:rPr>
              <a:t>&gt;();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smtClean="0">
                <a:solidFill>
                  <a:schemeClr val="bg1"/>
                </a:solidFill>
              </a:rPr>
              <a:t>adapter = new </a:t>
            </a:r>
            <a:r>
              <a:rPr lang="en-US" altLang="ko" dirty="0" err="1" smtClean="0">
                <a:solidFill>
                  <a:schemeClr val="bg1"/>
                </a:solidFill>
              </a:rPr>
              <a:t>NewsAdapter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this,R.layout.news_list,mNewsInfo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obj</a:t>
            </a:r>
            <a:r>
              <a:rPr lang="en-US" altLang="ko" dirty="0" smtClean="0">
                <a:solidFill>
                  <a:schemeClr val="bg1"/>
                </a:solidFill>
              </a:rPr>
              <a:t> = new </a:t>
            </a:r>
            <a:r>
              <a:rPr lang="en-US" altLang="ko" dirty="0" err="1" smtClean="0">
                <a:solidFill>
                  <a:schemeClr val="bg1"/>
                </a:solidFill>
              </a:rPr>
              <a:t>HandleXML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url</a:t>
            </a:r>
            <a:r>
              <a:rPr lang="en-US" altLang="ko" dirty="0" smtClean="0">
                <a:solidFill>
                  <a:schemeClr val="bg1"/>
                </a:solidFill>
              </a:rPr>
              <a:t>, </a:t>
            </a:r>
            <a:r>
              <a:rPr lang="en-US" altLang="ko" dirty="0" err="1" smtClean="0">
                <a:solidFill>
                  <a:schemeClr val="bg1"/>
                </a:solidFill>
              </a:rPr>
              <a:t>mNewsInfo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obj.fetchXML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smtClean="0">
                <a:solidFill>
                  <a:schemeClr val="bg1"/>
                </a:solidFill>
              </a:rPr>
              <a:t>while (</a:t>
            </a:r>
            <a:r>
              <a:rPr lang="en-US" altLang="ko" dirty="0" err="1" smtClean="0">
                <a:solidFill>
                  <a:schemeClr val="bg1"/>
                </a:solidFill>
              </a:rPr>
              <a:t>obj.parsingComplete</a:t>
            </a:r>
            <a:r>
              <a:rPr lang="en-US" altLang="ko" dirty="0" smtClean="0">
                <a:solidFill>
                  <a:schemeClr val="bg1"/>
                </a:solidFill>
              </a:rPr>
              <a:t>) ; </a:t>
            </a:r>
            <a:r>
              <a:rPr lang="en-US" altLang="ko" b="1" dirty="0" smtClean="0">
                <a:solidFill>
                  <a:srgbClr val="FFC000"/>
                </a:solidFill>
              </a:rPr>
              <a:t>//RSS</a:t>
            </a:r>
            <a:r>
              <a:rPr lang="ko-KR" altLang="en-US" b="1" dirty="0" smtClean="0">
                <a:solidFill>
                  <a:srgbClr val="FFC000"/>
                </a:solidFill>
              </a:rPr>
              <a:t>문서를 다 읽을 때 까지 기다림</a:t>
            </a:r>
            <a:endParaRPr lang="ko" altLang="en-US" b="1" dirty="0" smtClean="0">
              <a:solidFill>
                <a:srgbClr val="FFC000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mList</a:t>
            </a:r>
            <a:r>
              <a:rPr lang="en-US" altLang="ko" dirty="0" smtClean="0">
                <a:solidFill>
                  <a:schemeClr val="bg1"/>
                </a:solidFill>
              </a:rPr>
              <a:t> = (</a:t>
            </a:r>
            <a:r>
              <a:rPr lang="en-US" altLang="ko" dirty="0" err="1" smtClean="0">
                <a:solidFill>
                  <a:schemeClr val="bg1"/>
                </a:solidFill>
              </a:rPr>
              <a:t>ListView</a:t>
            </a:r>
            <a:r>
              <a:rPr lang="en-US" altLang="ko" dirty="0" smtClean="0">
                <a:solidFill>
                  <a:schemeClr val="bg1"/>
                </a:solidFill>
              </a:rPr>
              <a:t>)</a:t>
            </a:r>
            <a:r>
              <a:rPr lang="en-US" altLang="ko" dirty="0" err="1" smtClean="0">
                <a:solidFill>
                  <a:schemeClr val="bg1"/>
                </a:solidFill>
              </a:rPr>
              <a:t>findViewById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R.id.listview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mList.setAdapter</a:t>
            </a:r>
            <a:r>
              <a:rPr lang="en-US" altLang="ko" dirty="0" smtClean="0">
                <a:solidFill>
                  <a:schemeClr val="bg1"/>
                </a:solidFill>
              </a:rPr>
              <a:t>(adapter);}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}</a:t>
            </a:r>
            <a:endParaRPr lang="ko" altLang="en-US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60648"/>
            <a:ext cx="478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MainActivity.java</a:t>
            </a:r>
            <a:endParaRPr lang="en-US" altLang="ko-KR" sz="4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25135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99B38"/>
                </a:solidFill>
              </a:rPr>
              <a:t>HandleXml</a:t>
            </a:r>
            <a:r>
              <a:rPr lang="en-US" altLang="ko-KR" dirty="0" smtClean="0">
                <a:solidFill>
                  <a:srgbClr val="F99B38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클래스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692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99B38"/>
                </a:solidFill>
              </a:rPr>
              <a:t>ListView</a:t>
            </a:r>
            <a:r>
              <a:rPr lang="en-US" altLang="ko-KR" dirty="0" smtClean="0">
                <a:solidFill>
                  <a:srgbClr val="F99B38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 flipH="1">
            <a:off x="5508104" y="404664"/>
            <a:ext cx="288032" cy="504056"/>
            <a:chOff x="5148064" y="332656"/>
            <a:chExt cx="288032" cy="504056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5148064" y="332656"/>
              <a:ext cx="28803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5148064" y="836712"/>
              <a:ext cx="28803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436096" y="332656"/>
              <a:ext cx="0" cy="50405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5220072" y="620688"/>
            <a:ext cx="28803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2736304" cy="100811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99B38"/>
                </a:solidFill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</a:rPr>
              <a:t>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619672" y="2348880"/>
            <a:ext cx="6048672" cy="3312368"/>
            <a:chOff x="1475656" y="2420888"/>
            <a:chExt cx="6048672" cy="3312368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356992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등장 배경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963" y="3789040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963" y="4293096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구조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28963" y="47251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C000"/>
                  </a:solidFill>
                </a:rPr>
                <a:t>예시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8963" y="5157192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리더기란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47664" y="2564904"/>
              <a:ext cx="16561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</a:rPr>
                <a:t>RSS?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475656" y="2420888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475656" y="5661248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004048" y="2420888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6056" y="2659559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solidFill>
                    <a:schemeClr val="bg1"/>
                  </a:solidFill>
                </a:rPr>
                <a:t>예</a:t>
              </a:r>
              <a:r>
                <a:rPr lang="ko-KR" altLang="en-US" sz="4400" b="1" dirty="0" smtClean="0">
                  <a:solidFill>
                    <a:schemeClr val="bg1"/>
                  </a:solidFill>
                </a:rPr>
                <a:t>제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04048" y="3573016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04048" y="4365104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48064" y="4653136"/>
              <a:ext cx="1503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</a:rPr>
                <a:t>Q&amp;A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04048" y="5661248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1124744"/>
            <a:ext cx="8429684" cy="5518966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F99B38"/>
                </a:solidFill>
              </a:rPr>
              <a:t>// </a:t>
            </a:r>
            <a:r>
              <a:rPr lang="ko-KR" altLang="en-US" sz="2400" b="1" dirty="0" smtClean="0">
                <a:solidFill>
                  <a:srgbClr val="F99B38"/>
                </a:solidFill>
              </a:rPr>
              <a:t>선언 및 </a:t>
            </a:r>
            <a:r>
              <a:rPr lang="ko-KR" altLang="en-US" sz="2400" b="1" dirty="0" err="1" smtClean="0">
                <a:solidFill>
                  <a:srgbClr val="F99B38"/>
                </a:solidFill>
              </a:rPr>
              <a:t>생성자</a:t>
            </a:r>
            <a:r>
              <a:rPr lang="ko-KR" altLang="en-US" sz="2400" b="1" dirty="0" smtClean="0">
                <a:solidFill>
                  <a:srgbClr val="F99B38"/>
                </a:solidFill>
              </a:rPr>
              <a:t> 부분</a:t>
            </a:r>
            <a:endParaRPr lang="en-US" altLang="ko-KR" sz="2400" b="1" dirty="0" smtClean="0">
              <a:solidFill>
                <a:srgbClr val="F99B38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public class </a:t>
            </a:r>
            <a:r>
              <a:rPr lang="en-US" altLang="ko-KR" dirty="0" err="1" smtClean="0">
                <a:solidFill>
                  <a:schemeClr val="bg1"/>
                </a:solidFill>
              </a:rPr>
              <a:t>HandleXML</a:t>
            </a:r>
            <a:r>
              <a:rPr lang="en-US" altLang="ko-KR" dirty="0" smtClean="0">
                <a:solidFill>
                  <a:schemeClr val="bg1"/>
                </a:solidFill>
              </a:rPr>
              <a:t> {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private String title = "";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private String content = "";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private String </a:t>
            </a:r>
            <a:r>
              <a:rPr lang="en-US" altLang="ko-KR" dirty="0" err="1" smtClean="0">
                <a:solidFill>
                  <a:schemeClr val="bg1"/>
                </a:solidFill>
              </a:rPr>
              <a:t>urlString</a:t>
            </a:r>
            <a:r>
              <a:rPr lang="en-US" altLang="ko-KR" dirty="0" smtClean="0">
                <a:solidFill>
                  <a:schemeClr val="bg1"/>
                </a:solidFill>
              </a:rPr>
              <a:t> = null;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private </a:t>
            </a:r>
            <a:r>
              <a:rPr lang="en-US" altLang="ko-KR" dirty="0" err="1" smtClean="0">
                <a:solidFill>
                  <a:schemeClr val="bg1"/>
                </a:solidFill>
              </a:rPr>
              <a:t>XmlPullParserFactory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xmlFactoryObject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public volatile </a:t>
            </a:r>
            <a:r>
              <a:rPr lang="en-US" altLang="ko-KR" dirty="0" err="1" smtClean="0">
                <a:solidFill>
                  <a:schemeClr val="bg1"/>
                </a:solidFill>
              </a:rPr>
              <a:t>boolean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parsingComplete</a:t>
            </a:r>
            <a:r>
              <a:rPr lang="en-US" altLang="ko-KR" dirty="0" smtClean="0">
                <a:solidFill>
                  <a:schemeClr val="bg1"/>
                </a:solidFill>
              </a:rPr>
              <a:t> = true;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</a:t>
            </a:r>
            <a:r>
              <a:rPr lang="en-US" altLang="ko-KR" dirty="0" err="1" smtClean="0">
                <a:solidFill>
                  <a:schemeClr val="bg1"/>
                </a:solidFill>
              </a:rPr>
              <a:t>ArrayList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NewsInfo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en-US" altLang="ko-KR" dirty="0" err="1" smtClean="0">
                <a:solidFill>
                  <a:schemeClr val="bg1"/>
                </a:solidFill>
              </a:rPr>
              <a:t>mNewsInfo</a:t>
            </a:r>
            <a:r>
              <a:rPr lang="en-US" altLang="ko-KR" dirty="0" smtClean="0">
                <a:solidFill>
                  <a:schemeClr val="bg1"/>
                </a:solidFill>
              </a:rPr>
              <a:t> = null;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public </a:t>
            </a:r>
            <a:r>
              <a:rPr lang="en-US" altLang="ko-KR" dirty="0" err="1" smtClean="0">
                <a:solidFill>
                  <a:schemeClr val="bg1"/>
                </a:solidFill>
              </a:rPr>
              <a:t>HandleXML</a:t>
            </a:r>
            <a:r>
              <a:rPr lang="en-US" altLang="ko-KR" dirty="0" smtClean="0">
                <a:solidFill>
                  <a:schemeClr val="bg1"/>
                </a:solidFill>
              </a:rPr>
              <a:t>(String </a:t>
            </a:r>
            <a:r>
              <a:rPr lang="en-US" altLang="ko-KR" dirty="0" err="1" smtClean="0">
                <a:solidFill>
                  <a:schemeClr val="bg1"/>
                </a:solidFill>
              </a:rPr>
              <a:t>url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ArrayList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NewsInfo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en-US" altLang="ko-KR" dirty="0" err="1" smtClean="0">
                <a:solidFill>
                  <a:schemeClr val="bg1"/>
                </a:solidFill>
              </a:rPr>
              <a:t>mNewsInfo</a:t>
            </a:r>
            <a:r>
              <a:rPr lang="en-US" altLang="ko-KR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en-US" altLang="ko-KR" dirty="0" err="1" smtClean="0">
                <a:solidFill>
                  <a:schemeClr val="bg1"/>
                </a:solidFill>
              </a:rPr>
              <a:t>this.urlString</a:t>
            </a:r>
            <a:r>
              <a:rPr lang="en-US" altLang="ko-KR" dirty="0" smtClean="0">
                <a:solidFill>
                  <a:schemeClr val="bg1"/>
                </a:solidFill>
              </a:rPr>
              <a:t> = </a:t>
            </a:r>
            <a:r>
              <a:rPr lang="en-US" altLang="ko-KR" dirty="0" err="1" smtClean="0">
                <a:solidFill>
                  <a:schemeClr val="bg1"/>
                </a:solidFill>
              </a:rPr>
              <a:t>url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en-US" altLang="ko-KR" dirty="0" err="1" smtClean="0">
                <a:solidFill>
                  <a:schemeClr val="bg1"/>
                </a:solidFill>
              </a:rPr>
              <a:t>this.mNewsInfo</a:t>
            </a:r>
            <a:r>
              <a:rPr lang="en-US" altLang="ko-KR" dirty="0" smtClean="0">
                <a:solidFill>
                  <a:schemeClr val="bg1"/>
                </a:solidFill>
              </a:rPr>
              <a:t> = </a:t>
            </a:r>
            <a:r>
              <a:rPr lang="en-US" altLang="ko-KR" dirty="0" err="1" smtClean="0">
                <a:solidFill>
                  <a:schemeClr val="bg1"/>
                </a:solidFill>
              </a:rPr>
              <a:t>mNewsInfo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구름 모양 설명선 6"/>
          <p:cNvSpPr/>
          <p:nvPr/>
        </p:nvSpPr>
        <p:spPr>
          <a:xfrm>
            <a:off x="5500630" y="859512"/>
            <a:ext cx="3643370" cy="2857520"/>
          </a:xfrm>
          <a:prstGeom prst="cloudCallout">
            <a:avLst>
              <a:gd name="adj1" fmla="val -31191"/>
              <a:gd name="adj2" fmla="val 80278"/>
            </a:avLst>
          </a:prstGeom>
          <a:solidFill>
            <a:srgbClr val="F09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안드로이드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XML </a:t>
            </a:r>
            <a:r>
              <a:rPr lang="ko-KR" altLang="en-US" dirty="0" err="1" smtClean="0">
                <a:solidFill>
                  <a:schemeClr val="bg1"/>
                </a:solidFill>
              </a:rPr>
              <a:t>파싱</a:t>
            </a:r>
            <a:r>
              <a:rPr lang="ko-KR" altLang="en-US" dirty="0" smtClean="0">
                <a:solidFill>
                  <a:schemeClr val="bg1"/>
                </a:solidFill>
              </a:rPr>
              <a:t> 방법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가지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DOM parser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SAX parser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Pull parser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1930" y="188640"/>
            <a:ext cx="7820406" cy="830997"/>
            <a:chOff x="221930" y="188640"/>
            <a:chExt cx="7820406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221930" y="188640"/>
              <a:ext cx="46440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</a:rPr>
                <a:t>HandleXML.java</a:t>
              </a:r>
              <a:endParaRPr lang="en-US" altLang="ko-KR" sz="4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73984" y="47667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99B38"/>
                  </a:solidFill>
                </a:rPr>
                <a:t>XML </a:t>
              </a:r>
              <a:r>
                <a:rPr lang="ko-KR" altLang="en-US" dirty="0" smtClean="0">
                  <a:solidFill>
                    <a:srgbClr val="F99B38"/>
                  </a:solidFill>
                </a:rPr>
                <a:t>내용 가져오기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및 </a:t>
              </a:r>
              <a:r>
                <a:rPr lang="ko-KR" altLang="en-US" dirty="0" err="1" smtClean="0">
                  <a:solidFill>
                    <a:srgbClr val="F99B38"/>
                  </a:solidFill>
                </a:rPr>
                <a:t>파싱</a:t>
              </a:r>
              <a:endParaRPr lang="ko-KR" altLang="en-US" dirty="0">
                <a:solidFill>
                  <a:srgbClr val="F99B3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1196752"/>
            <a:ext cx="8429684" cy="540060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F99B38"/>
                </a:solidFill>
              </a:rPr>
              <a:t>// </a:t>
            </a:r>
            <a:r>
              <a:rPr lang="en-US" altLang="ko" sz="2400" b="1" dirty="0" err="1" smtClean="0">
                <a:solidFill>
                  <a:srgbClr val="F99B38"/>
                </a:solidFill>
              </a:rPr>
              <a:t>fetchXML</a:t>
            </a:r>
            <a:r>
              <a:rPr lang="en-US" altLang="ko" sz="2400" b="1" dirty="0" smtClean="0">
                <a:solidFill>
                  <a:srgbClr val="F99B38"/>
                </a:solidFill>
              </a:rPr>
              <a:t> </a:t>
            </a:r>
            <a:r>
              <a:rPr lang="ko-KR" altLang="en-US" sz="2400" b="1" dirty="0" smtClean="0">
                <a:solidFill>
                  <a:srgbClr val="F99B38"/>
                </a:solidFill>
              </a:rPr>
              <a:t>함수</a:t>
            </a:r>
            <a:endParaRPr lang="en-US" altLang="ko-KR" sz="2400" b="1" dirty="0" smtClean="0">
              <a:solidFill>
                <a:srgbClr val="F99B38"/>
              </a:solidFill>
            </a:endParaRPr>
          </a:p>
          <a:p>
            <a:r>
              <a:rPr lang="en-US" altLang="ko" b="1" dirty="0" smtClean="0">
                <a:solidFill>
                  <a:srgbClr val="FFC000"/>
                </a:solidFill>
              </a:rPr>
              <a:t>	//</a:t>
            </a:r>
            <a:r>
              <a:rPr lang="ko-KR" altLang="en-US" b="1" dirty="0" smtClean="0">
                <a:solidFill>
                  <a:srgbClr val="FFC000"/>
                </a:solidFill>
              </a:rPr>
              <a:t>네트워크 연결 후 </a:t>
            </a:r>
            <a:r>
              <a:rPr lang="en-US" altLang="ko-KR" b="1" dirty="0" smtClean="0">
                <a:solidFill>
                  <a:srgbClr val="FFC000"/>
                </a:solidFill>
              </a:rPr>
              <a:t>RSS(XML)</a:t>
            </a:r>
            <a:r>
              <a:rPr lang="ko-KR" altLang="en-US" b="1" dirty="0" smtClean="0">
                <a:solidFill>
                  <a:srgbClr val="FFC000"/>
                </a:solidFill>
              </a:rPr>
              <a:t>문서를 가져옴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  <a:endParaRPr lang="en-US" altLang="ko" b="1" dirty="0" smtClean="0">
              <a:solidFill>
                <a:srgbClr val="FFC000"/>
              </a:solidFill>
            </a:endParaRPr>
          </a:p>
          <a:p>
            <a:endParaRPr lang="en-US" altLang="ko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public void </a:t>
            </a:r>
            <a:r>
              <a:rPr lang="en-US" altLang="ko" dirty="0" err="1" smtClean="0">
                <a:solidFill>
                  <a:schemeClr val="bg1"/>
                </a:solidFill>
              </a:rPr>
              <a:t>fetchXML</a:t>
            </a:r>
            <a:r>
              <a:rPr lang="en-US" altLang="ko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Thread </a:t>
            </a:r>
            <a:r>
              <a:rPr lang="en-US" altLang="ko" dirty="0" err="1" smtClean="0">
                <a:solidFill>
                  <a:schemeClr val="bg1"/>
                </a:solidFill>
              </a:rPr>
              <a:t>thread</a:t>
            </a:r>
            <a:r>
              <a:rPr lang="en-US" altLang="ko" dirty="0" smtClean="0">
                <a:solidFill>
                  <a:schemeClr val="bg1"/>
                </a:solidFill>
              </a:rPr>
              <a:t> = new Thread(new </a:t>
            </a:r>
            <a:r>
              <a:rPr lang="en-US" altLang="ko" dirty="0" err="1" smtClean="0">
                <a:solidFill>
                  <a:schemeClr val="bg1"/>
                </a:solidFill>
              </a:rPr>
              <a:t>Runnable</a:t>
            </a:r>
            <a:r>
              <a:rPr lang="en-US" altLang="ko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@Override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public void run() {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try {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URL </a:t>
            </a:r>
            <a:r>
              <a:rPr lang="en-US" altLang="ko" dirty="0" err="1" smtClean="0">
                <a:solidFill>
                  <a:schemeClr val="bg1"/>
                </a:solidFill>
              </a:rPr>
              <a:t>url</a:t>
            </a:r>
            <a:r>
              <a:rPr lang="en-US" altLang="ko" dirty="0" smtClean="0">
                <a:solidFill>
                  <a:schemeClr val="bg1"/>
                </a:solidFill>
              </a:rPr>
              <a:t> = new URL(</a:t>
            </a:r>
            <a:r>
              <a:rPr lang="en-US" altLang="ko" dirty="0" err="1" smtClean="0">
                <a:solidFill>
                  <a:schemeClr val="bg1"/>
                </a:solidFill>
              </a:rPr>
              <a:t>urlString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HttpURLConnection</a:t>
            </a:r>
            <a:r>
              <a:rPr lang="en-US" altLang="ko" dirty="0" smtClean="0">
                <a:solidFill>
                  <a:schemeClr val="bg1"/>
                </a:solidFill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</a:rPr>
              <a:t>conn</a:t>
            </a:r>
            <a:r>
              <a:rPr lang="en-US" altLang="ko" dirty="0" smtClean="0">
                <a:solidFill>
                  <a:schemeClr val="bg1"/>
                </a:solidFill>
              </a:rPr>
              <a:t> </a:t>
            </a:r>
          </a:p>
          <a:p>
            <a:pPr lvl="7"/>
            <a:r>
              <a:rPr lang="en-US" altLang="ko" dirty="0" smtClean="0">
                <a:solidFill>
                  <a:schemeClr val="bg1"/>
                </a:solidFill>
              </a:rPr>
              <a:t>= (</a:t>
            </a:r>
            <a:r>
              <a:rPr lang="en-US" altLang="ko" dirty="0" err="1" smtClean="0">
                <a:solidFill>
                  <a:schemeClr val="bg1"/>
                </a:solidFill>
              </a:rPr>
              <a:t>HttpURLConnection</a:t>
            </a:r>
            <a:r>
              <a:rPr lang="en-US" altLang="ko" dirty="0" smtClean="0">
                <a:solidFill>
                  <a:schemeClr val="bg1"/>
                </a:solidFill>
              </a:rPr>
              <a:t>)</a:t>
            </a:r>
            <a:r>
              <a:rPr lang="en-US" altLang="ko" dirty="0" err="1" smtClean="0">
                <a:solidFill>
                  <a:schemeClr val="bg1"/>
                </a:solidFill>
              </a:rPr>
              <a:t>url.openConnection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</a:p>
          <a:p>
            <a:pPr lvl="5"/>
            <a:r>
              <a:rPr lang="en-US" altLang="ko" b="1" dirty="0" smtClean="0">
                <a:solidFill>
                  <a:srgbClr val="FFC000"/>
                </a:solidFill>
              </a:rPr>
              <a:t>//</a:t>
            </a:r>
            <a:r>
              <a:rPr lang="ko-KR" altLang="en-US" b="1" dirty="0" smtClean="0">
                <a:solidFill>
                  <a:srgbClr val="FFC000"/>
                </a:solidFill>
              </a:rPr>
              <a:t>네트워크 설정부분</a:t>
            </a:r>
            <a:endParaRPr lang="en-US" altLang="ko" b="1" dirty="0" smtClean="0">
              <a:solidFill>
                <a:srgbClr val="FFC000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         </a:t>
            </a:r>
            <a:r>
              <a:rPr lang="en-US" altLang="ko" dirty="0" err="1" smtClean="0">
                <a:solidFill>
                  <a:schemeClr val="bg1"/>
                </a:solidFill>
              </a:rPr>
              <a:t>conn.setReadTimeout</a:t>
            </a:r>
            <a:r>
              <a:rPr lang="en-US" altLang="ko" dirty="0" smtClean="0">
                <a:solidFill>
                  <a:schemeClr val="bg1"/>
                </a:solidFill>
              </a:rPr>
              <a:t>(10000 /* milliseconds */);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conn.setConnectTimeout</a:t>
            </a:r>
            <a:r>
              <a:rPr lang="en-US" altLang="ko" dirty="0" smtClean="0">
                <a:solidFill>
                  <a:schemeClr val="bg1"/>
                </a:solidFill>
              </a:rPr>
              <a:t>(15000 /* milliseconds */);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conn.setRequestMethod</a:t>
            </a:r>
            <a:r>
              <a:rPr lang="en-US" altLang="ko" dirty="0" smtClean="0">
                <a:solidFill>
                  <a:schemeClr val="bg1"/>
                </a:solidFill>
              </a:rPr>
              <a:t>("GET");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conn.setDoInput</a:t>
            </a:r>
            <a:r>
              <a:rPr lang="en-US" altLang="ko" dirty="0" smtClean="0">
                <a:solidFill>
                  <a:schemeClr val="bg1"/>
                </a:solidFill>
              </a:rPr>
              <a:t>(true);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conn.connect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7978" y="188640"/>
            <a:ext cx="7892414" cy="830997"/>
            <a:chOff x="207978" y="188640"/>
            <a:chExt cx="7892414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207978" y="188640"/>
              <a:ext cx="46440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</a:rPr>
                <a:t>HandleXML.java</a:t>
              </a:r>
              <a:endParaRPr lang="en-US" altLang="ko-KR" sz="4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32040" y="47667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99B38"/>
                  </a:solidFill>
                </a:rPr>
                <a:t>XML </a:t>
              </a:r>
              <a:r>
                <a:rPr lang="ko-KR" altLang="en-US" dirty="0" smtClean="0">
                  <a:solidFill>
                    <a:srgbClr val="F99B38"/>
                  </a:solidFill>
                </a:rPr>
                <a:t>내용 가져오기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및 </a:t>
              </a:r>
              <a:r>
                <a:rPr lang="ko-KR" altLang="en-US" dirty="0" err="1" smtClean="0">
                  <a:solidFill>
                    <a:srgbClr val="F99B38"/>
                  </a:solidFill>
                </a:rPr>
                <a:t>파싱</a:t>
              </a:r>
              <a:endParaRPr lang="ko-KR" altLang="en-US" dirty="0">
                <a:solidFill>
                  <a:srgbClr val="F99B3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1196752"/>
            <a:ext cx="8429684" cy="540060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" dirty="0" smtClean="0">
              <a:solidFill>
                <a:schemeClr val="bg1"/>
              </a:solidFill>
            </a:endParaRPr>
          </a:p>
          <a:p>
            <a:endParaRPr lang="en-US" altLang="ko" dirty="0" smtClean="0">
              <a:solidFill>
                <a:schemeClr val="bg1"/>
              </a:solidFill>
            </a:endParaRPr>
          </a:p>
          <a:p>
            <a:endParaRPr lang="en-US" altLang="ko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InputStream</a:t>
            </a:r>
            <a:r>
              <a:rPr lang="en-US" altLang="ko" dirty="0" smtClean="0">
                <a:solidFill>
                  <a:schemeClr val="bg1"/>
                </a:solidFill>
              </a:rPr>
              <a:t> stream = </a:t>
            </a:r>
            <a:r>
              <a:rPr lang="en-US" altLang="ko" dirty="0" err="1" smtClean="0">
                <a:solidFill>
                  <a:schemeClr val="bg1"/>
                </a:solidFill>
              </a:rPr>
              <a:t>conn.getInputStream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xmlFactoryObject</a:t>
            </a:r>
            <a:r>
              <a:rPr lang="en-US" altLang="ko" dirty="0" smtClean="0">
                <a:solidFill>
                  <a:schemeClr val="bg1"/>
                </a:solidFill>
              </a:rPr>
              <a:t> = </a:t>
            </a:r>
            <a:r>
              <a:rPr lang="en-US" altLang="ko" dirty="0" err="1" smtClean="0">
                <a:solidFill>
                  <a:schemeClr val="bg1"/>
                </a:solidFill>
              </a:rPr>
              <a:t>XmlPullParserFactory.newInstance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</a:p>
          <a:p>
            <a:pPr lvl="4"/>
            <a:r>
              <a:rPr lang="en-US" altLang="ko" sz="1700" b="1" dirty="0" smtClean="0">
                <a:solidFill>
                  <a:srgbClr val="FFC000"/>
                </a:solidFill>
              </a:rPr>
              <a:t>//</a:t>
            </a:r>
            <a:r>
              <a:rPr lang="en-US" altLang="ko" sz="1700" b="1" dirty="0" err="1" smtClean="0">
                <a:solidFill>
                  <a:srgbClr val="FFC000"/>
                </a:solidFill>
              </a:rPr>
              <a:t>XmlPullParser</a:t>
            </a:r>
            <a:r>
              <a:rPr lang="en-US" altLang="ko" sz="17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1700" b="1" dirty="0" smtClean="0">
                <a:solidFill>
                  <a:srgbClr val="FFC000"/>
                </a:solidFill>
              </a:rPr>
              <a:t>사용을 위해 </a:t>
            </a:r>
            <a:endParaRPr lang="en-US" altLang="ko-KR" sz="1700" b="1" dirty="0" smtClean="0">
              <a:solidFill>
                <a:srgbClr val="FFC000"/>
              </a:solidFill>
            </a:endParaRPr>
          </a:p>
          <a:p>
            <a:pPr lvl="4"/>
            <a:r>
              <a:rPr lang="en-US" altLang="ko-KR" sz="1700" b="1" dirty="0" smtClean="0">
                <a:solidFill>
                  <a:srgbClr val="FFC000"/>
                </a:solidFill>
              </a:rPr>
              <a:t>	</a:t>
            </a:r>
            <a:r>
              <a:rPr lang="en-US" altLang="ko-KR" sz="1700" b="1" dirty="0" err="1" smtClean="0">
                <a:solidFill>
                  <a:srgbClr val="FFC000"/>
                </a:solidFill>
              </a:rPr>
              <a:t>XMLPullParserFactory</a:t>
            </a:r>
            <a:r>
              <a:rPr lang="ko-KR" altLang="en-US" sz="1700" b="1" dirty="0" smtClean="0">
                <a:solidFill>
                  <a:srgbClr val="FFC000"/>
                </a:solidFill>
              </a:rPr>
              <a:t>의 </a:t>
            </a:r>
            <a:r>
              <a:rPr lang="en-US" altLang="ko-KR" sz="1700" b="1" dirty="0" smtClean="0">
                <a:solidFill>
                  <a:srgbClr val="FFC000"/>
                </a:solidFill>
              </a:rPr>
              <a:t>instance</a:t>
            </a:r>
            <a:r>
              <a:rPr lang="ko-KR" altLang="en-US" sz="1700" b="1" dirty="0" smtClean="0">
                <a:solidFill>
                  <a:srgbClr val="FFC000"/>
                </a:solidFill>
              </a:rPr>
              <a:t>생성</a:t>
            </a:r>
            <a:endParaRPr lang="en-US" altLang="ko" sz="1700" b="1" dirty="0" smtClean="0">
              <a:solidFill>
                <a:srgbClr val="FFC000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XmlPullParser</a:t>
            </a:r>
            <a:r>
              <a:rPr lang="en-US" altLang="ko" dirty="0" smtClean="0">
                <a:solidFill>
                  <a:schemeClr val="bg1"/>
                </a:solidFill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</a:rPr>
              <a:t>myparser</a:t>
            </a:r>
            <a:r>
              <a:rPr lang="en-US" altLang="ko" dirty="0" smtClean="0">
                <a:solidFill>
                  <a:schemeClr val="bg1"/>
                </a:solidFill>
              </a:rPr>
              <a:t> = </a:t>
            </a:r>
            <a:r>
              <a:rPr lang="en-US" altLang="ko" dirty="0" err="1" smtClean="0">
                <a:solidFill>
                  <a:schemeClr val="bg1"/>
                </a:solidFill>
              </a:rPr>
              <a:t>xmlFactoryObject.newPullParser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ko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myparser.setInput</a:t>
            </a:r>
            <a:r>
              <a:rPr lang="en-US" altLang="ko" dirty="0" smtClean="0">
                <a:solidFill>
                  <a:schemeClr val="bg1"/>
                </a:solidFill>
              </a:rPr>
              <a:t>(stream, null);  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</a:t>
            </a:r>
            <a:r>
              <a:rPr lang="en-US" altLang="ko" b="1" dirty="0" smtClean="0">
                <a:solidFill>
                  <a:srgbClr val="FFC000"/>
                </a:solidFill>
              </a:rPr>
              <a:t>//(input stream,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인코딩</a:t>
            </a:r>
            <a:r>
              <a:rPr lang="ko-KR" altLang="en-US" b="1" dirty="0" smtClean="0">
                <a:solidFill>
                  <a:srgbClr val="FFC000"/>
                </a:solidFill>
              </a:rPr>
              <a:t> 형식</a:t>
            </a:r>
            <a:r>
              <a:rPr lang="en-US" altLang="ko-KR" b="1" dirty="0" smtClean="0">
                <a:solidFill>
                  <a:srgbClr val="FFC000"/>
                </a:solidFill>
              </a:rPr>
              <a:t>)</a:t>
            </a:r>
            <a:endParaRPr lang="en-US" altLang="ko" b="1" dirty="0" smtClean="0">
              <a:solidFill>
                <a:srgbClr val="FFC000"/>
              </a:solidFill>
            </a:endParaRPr>
          </a:p>
          <a:p>
            <a:endParaRPr lang="en-US" altLang="ko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parseXMLAndStoreIt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myparser</a:t>
            </a:r>
            <a:r>
              <a:rPr lang="en-US" altLang="ko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stream.close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catch (Exception e) {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err="1" smtClean="0">
                <a:solidFill>
                  <a:schemeClr val="bg1"/>
                </a:solidFill>
              </a:rPr>
              <a:t>e.printStackTrace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});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thread.start</a:t>
            </a:r>
            <a:r>
              <a:rPr lang="en-US" altLang="ko" dirty="0" smtClean="0">
                <a:solidFill>
                  <a:schemeClr val="bg1"/>
                </a:solidFill>
              </a:rPr>
              <a:t>(); 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}</a:t>
            </a: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7978" y="149731"/>
            <a:ext cx="7892414" cy="830997"/>
            <a:chOff x="207978" y="149731"/>
            <a:chExt cx="7892414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207978" y="149731"/>
              <a:ext cx="46440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</a:rPr>
                <a:t>HandleXML.java</a:t>
              </a:r>
              <a:endParaRPr lang="en-US" altLang="ko-KR" sz="4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32040" y="47667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99B38"/>
                  </a:solidFill>
                </a:rPr>
                <a:t>XML </a:t>
              </a:r>
              <a:r>
                <a:rPr lang="ko-KR" altLang="en-US" dirty="0" smtClean="0">
                  <a:solidFill>
                    <a:srgbClr val="F99B38"/>
                  </a:solidFill>
                </a:rPr>
                <a:t>내용 가져오기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및 </a:t>
              </a:r>
              <a:r>
                <a:rPr lang="ko-KR" altLang="en-US" dirty="0" err="1" smtClean="0">
                  <a:solidFill>
                    <a:srgbClr val="F99B38"/>
                  </a:solidFill>
                </a:rPr>
                <a:t>파싱</a:t>
              </a:r>
              <a:endParaRPr lang="ko-KR" altLang="en-US" dirty="0">
                <a:solidFill>
                  <a:srgbClr val="F99B3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7158" y="1124744"/>
            <a:ext cx="8429684" cy="5544616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F99B38"/>
                </a:solidFill>
              </a:rPr>
              <a:t>// </a:t>
            </a:r>
            <a:r>
              <a:rPr lang="en-US" altLang="ko" sz="2400" b="1" dirty="0" err="1" smtClean="0">
                <a:solidFill>
                  <a:srgbClr val="F99B38"/>
                </a:solidFill>
              </a:rPr>
              <a:t>parseXMLAndStoreIt</a:t>
            </a:r>
            <a:r>
              <a:rPr lang="en-US" altLang="ko" sz="2400" b="1" dirty="0" smtClean="0">
                <a:solidFill>
                  <a:srgbClr val="F99B38"/>
                </a:solidFill>
              </a:rPr>
              <a:t> </a:t>
            </a:r>
            <a:r>
              <a:rPr lang="ko-KR" altLang="en-US" sz="2400" b="1" dirty="0" smtClean="0">
                <a:solidFill>
                  <a:srgbClr val="F99B38"/>
                </a:solidFill>
              </a:rPr>
              <a:t>함수</a:t>
            </a:r>
            <a:endParaRPr lang="en-US" altLang="ko-KR" sz="2400" b="1" dirty="0" smtClean="0">
              <a:solidFill>
                <a:srgbClr val="F99B38"/>
              </a:solidFill>
            </a:endParaRPr>
          </a:p>
          <a:p>
            <a:r>
              <a:rPr lang="en-US" altLang="ko-KR" b="1" dirty="0" smtClean="0">
                <a:solidFill>
                  <a:srgbClr val="F99B38"/>
                </a:solidFill>
              </a:rPr>
              <a:t>// Xml</a:t>
            </a:r>
            <a:r>
              <a:rPr lang="ko-KR" altLang="en-US" b="1" dirty="0" smtClean="0">
                <a:solidFill>
                  <a:srgbClr val="F99B38"/>
                </a:solidFill>
              </a:rPr>
              <a:t>을 파싱</a:t>
            </a:r>
            <a:r>
              <a:rPr lang="en-US" altLang="ko-KR" b="1" dirty="0" smtClean="0">
                <a:solidFill>
                  <a:srgbClr val="F99B38"/>
                </a:solidFill>
              </a:rPr>
              <a:t>, </a:t>
            </a:r>
            <a:r>
              <a:rPr lang="en-US" altLang="ko-KR" b="1" dirty="0" err="1" smtClean="0">
                <a:solidFill>
                  <a:srgbClr val="F99B38"/>
                </a:solidFill>
              </a:rPr>
              <a:t>ArrayList</a:t>
            </a:r>
            <a:r>
              <a:rPr lang="ko-KR" altLang="en-US" b="1" dirty="0" smtClean="0">
                <a:solidFill>
                  <a:srgbClr val="F99B38"/>
                </a:solidFill>
              </a:rPr>
              <a:t>에 저장</a:t>
            </a:r>
            <a:endParaRPr lang="en-US" altLang="ko-KR" sz="1600" b="1" dirty="0" smtClean="0">
              <a:solidFill>
                <a:srgbClr val="F99B38"/>
              </a:solidFill>
            </a:endParaRPr>
          </a:p>
          <a:p>
            <a:endParaRPr lang="en-US" altLang="ko" dirty="0" smtClean="0">
              <a:solidFill>
                <a:schemeClr val="bg1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public void </a:t>
            </a:r>
            <a:r>
              <a:rPr lang="en-US" altLang="ko" dirty="0" err="1" smtClean="0">
                <a:solidFill>
                  <a:schemeClr val="bg1"/>
                </a:solidFill>
              </a:rPr>
              <a:t>parseXMLAndStoreIt</a:t>
            </a:r>
            <a:r>
              <a:rPr lang="en-US" altLang="ko" dirty="0" smtClean="0">
                <a:solidFill>
                  <a:schemeClr val="bg1"/>
                </a:solidFill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</a:rPr>
              <a:t>XmlPullParser</a:t>
            </a:r>
            <a:r>
              <a:rPr lang="en-US" altLang="ko" dirty="0" smtClean="0">
                <a:solidFill>
                  <a:schemeClr val="bg1"/>
                </a:solidFill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</a:rPr>
              <a:t>myParser</a:t>
            </a:r>
            <a:r>
              <a:rPr lang="en-US" altLang="ko" dirty="0" smtClean="0">
                <a:solidFill>
                  <a:schemeClr val="bg1"/>
                </a:solidFill>
              </a:rPr>
              <a:t>) {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int</a:t>
            </a:r>
            <a:r>
              <a:rPr lang="en-US" altLang="ko" dirty="0" smtClean="0">
                <a:solidFill>
                  <a:schemeClr val="bg1"/>
                </a:solidFill>
              </a:rPr>
              <a:t> event;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smtClean="0">
                <a:solidFill>
                  <a:schemeClr val="bg1"/>
                </a:solidFill>
              </a:rPr>
              <a:t>String text=null;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err="1" smtClean="0">
                <a:solidFill>
                  <a:schemeClr val="bg1"/>
                </a:solidFill>
              </a:rPr>
              <a:t>int</a:t>
            </a:r>
            <a:r>
              <a:rPr lang="en-US" altLang="ko" dirty="0" smtClean="0">
                <a:solidFill>
                  <a:schemeClr val="bg1"/>
                </a:solidFill>
              </a:rPr>
              <a:t> item = 0;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</a:t>
            </a:r>
            <a:r>
              <a:rPr lang="en-US" altLang="ko" dirty="0" smtClean="0">
                <a:solidFill>
                  <a:schemeClr val="bg1"/>
                </a:solidFill>
              </a:rPr>
              <a:t>try {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    </a:t>
            </a:r>
            <a:r>
              <a:rPr lang="en-US" altLang="ko" dirty="0" smtClean="0">
                <a:solidFill>
                  <a:schemeClr val="bg1"/>
                </a:solidFill>
              </a:rPr>
              <a:t>event = </a:t>
            </a:r>
            <a:r>
              <a:rPr lang="en-US" altLang="ko" dirty="0" err="1" smtClean="0">
                <a:solidFill>
                  <a:schemeClr val="bg1"/>
                </a:solidFill>
              </a:rPr>
              <a:t>myParser.getEventType</a:t>
            </a:r>
            <a:r>
              <a:rPr lang="en-US" altLang="ko" dirty="0" smtClean="0">
                <a:solidFill>
                  <a:schemeClr val="bg1"/>
                </a:solidFill>
              </a:rPr>
              <a:t>(); </a:t>
            </a:r>
            <a:r>
              <a:rPr lang="en-US" altLang="ko" b="1" dirty="0" smtClean="0">
                <a:solidFill>
                  <a:srgbClr val="FFC000"/>
                </a:solidFill>
              </a:rPr>
              <a:t>//</a:t>
            </a:r>
            <a:r>
              <a:rPr lang="ko-KR" altLang="en-US" b="1" dirty="0" smtClean="0">
                <a:solidFill>
                  <a:srgbClr val="FFC000"/>
                </a:solidFill>
              </a:rPr>
              <a:t>읽어 올 데이터의 형태</a:t>
            </a:r>
            <a:endParaRPr lang="ko" altLang="en-US" b="1" dirty="0" smtClean="0">
              <a:solidFill>
                <a:srgbClr val="FFC000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    </a:t>
            </a:r>
            <a:r>
              <a:rPr lang="en-US" altLang="ko" dirty="0" smtClean="0">
                <a:solidFill>
                  <a:schemeClr val="bg1"/>
                </a:solidFill>
              </a:rPr>
              <a:t>while (event != </a:t>
            </a:r>
            <a:r>
              <a:rPr lang="en-US" altLang="ko" dirty="0" err="1" smtClean="0">
                <a:solidFill>
                  <a:schemeClr val="bg1"/>
                </a:solidFill>
              </a:rPr>
              <a:t>XmlPullParser.END_DOCUMENT</a:t>
            </a:r>
            <a:r>
              <a:rPr lang="en-US" altLang="ko" dirty="0" smtClean="0">
                <a:solidFill>
                  <a:schemeClr val="bg1"/>
                </a:solidFill>
              </a:rPr>
              <a:t>) {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        </a:t>
            </a:r>
            <a:r>
              <a:rPr lang="en-US" altLang="ko" dirty="0" smtClean="0">
                <a:solidFill>
                  <a:schemeClr val="bg1"/>
                </a:solidFill>
              </a:rPr>
              <a:t>String name=</a:t>
            </a:r>
            <a:r>
              <a:rPr lang="en-US" altLang="ko" dirty="0" err="1" smtClean="0">
                <a:solidFill>
                  <a:schemeClr val="bg1"/>
                </a:solidFill>
              </a:rPr>
              <a:t>myParser.getName</a:t>
            </a:r>
            <a:r>
              <a:rPr lang="en-US" altLang="ko" dirty="0" smtClean="0">
                <a:solidFill>
                  <a:schemeClr val="bg1"/>
                </a:solidFill>
              </a:rPr>
              <a:t>(); </a:t>
            </a:r>
            <a:r>
              <a:rPr lang="en-US" altLang="ko" b="1" dirty="0" smtClean="0">
                <a:solidFill>
                  <a:srgbClr val="FFC000"/>
                </a:solidFill>
              </a:rPr>
              <a:t>//</a:t>
            </a:r>
            <a:r>
              <a:rPr lang="ko-KR" altLang="en-US" b="1" dirty="0" smtClean="0">
                <a:solidFill>
                  <a:srgbClr val="FFC000"/>
                </a:solidFill>
              </a:rPr>
              <a:t>태그의 이름을 가져옴</a:t>
            </a:r>
            <a:endParaRPr lang="ko" altLang="en-US" b="1" dirty="0" smtClean="0">
              <a:solidFill>
                <a:srgbClr val="FFC000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        </a:t>
            </a:r>
            <a:r>
              <a:rPr lang="en-US" altLang="ko" dirty="0" smtClean="0">
                <a:solidFill>
                  <a:schemeClr val="bg1"/>
                </a:solidFill>
              </a:rPr>
              <a:t>switch (event){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smtClean="0">
                <a:solidFill>
                  <a:schemeClr val="bg1"/>
                </a:solidFill>
              </a:rPr>
              <a:t>case </a:t>
            </a:r>
            <a:r>
              <a:rPr lang="en-US" altLang="ko" dirty="0" err="1" smtClean="0">
                <a:solidFill>
                  <a:schemeClr val="bg1"/>
                </a:solidFill>
              </a:rPr>
              <a:t>XmlPullParser.START_TAG</a:t>
            </a:r>
            <a:r>
              <a:rPr lang="en-US" altLang="ko" dirty="0" smtClean="0">
                <a:solidFill>
                  <a:schemeClr val="bg1"/>
                </a:solidFill>
              </a:rPr>
              <a:t>: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                </a:t>
            </a:r>
            <a:r>
              <a:rPr lang="en-US" altLang="ko" dirty="0" smtClean="0">
                <a:solidFill>
                  <a:schemeClr val="bg1"/>
                </a:solidFill>
              </a:rPr>
              <a:t>break;</a:t>
            </a:r>
            <a:endParaRPr lang="ko" altLang="en-US" dirty="0" smtClean="0">
              <a:solidFill>
                <a:schemeClr val="bg1"/>
              </a:solidFill>
            </a:endParaRPr>
          </a:p>
          <a:p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            </a:t>
            </a:r>
            <a:r>
              <a:rPr lang="en-US" altLang="ko" dirty="0" smtClean="0">
                <a:solidFill>
                  <a:schemeClr val="bg1"/>
                </a:solidFill>
              </a:rPr>
              <a:t>case </a:t>
            </a:r>
            <a:r>
              <a:rPr lang="en-US" altLang="ko" dirty="0" err="1" smtClean="0">
                <a:solidFill>
                  <a:schemeClr val="bg1"/>
                </a:solidFill>
              </a:rPr>
              <a:t>XmlPullParser.TEXT</a:t>
            </a:r>
            <a:r>
              <a:rPr lang="en-US" altLang="ko" dirty="0" smtClean="0">
                <a:solidFill>
                  <a:schemeClr val="bg1"/>
                </a:solidFill>
              </a:rPr>
              <a:t>: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                </a:t>
            </a:r>
            <a:r>
              <a:rPr lang="en-US" altLang="ko" dirty="0" smtClean="0">
                <a:solidFill>
                  <a:schemeClr val="bg1"/>
                </a:solidFill>
              </a:rPr>
              <a:t>text = </a:t>
            </a:r>
            <a:r>
              <a:rPr lang="en-US" altLang="ko" dirty="0" err="1" smtClean="0">
                <a:solidFill>
                  <a:schemeClr val="bg1"/>
                </a:solidFill>
              </a:rPr>
              <a:t>myParser.getText</a:t>
            </a:r>
            <a:r>
              <a:rPr lang="en-US" altLang="ko" dirty="0" smtClean="0">
                <a:solidFill>
                  <a:schemeClr val="bg1"/>
                </a:solidFill>
              </a:rPr>
              <a:t>();</a:t>
            </a:r>
            <a:endParaRPr lang="ko" altLang="en-US" dirty="0" smtClean="0">
              <a:solidFill>
                <a:schemeClr val="bg1"/>
              </a:solidFill>
            </a:endParaRPr>
          </a:p>
          <a:p>
            <a:r>
              <a:rPr lang="ko" altLang="en-US" dirty="0" smtClean="0">
                <a:solidFill>
                  <a:schemeClr val="bg1"/>
                </a:solidFill>
              </a:rPr>
              <a:t>                        </a:t>
            </a:r>
            <a:r>
              <a:rPr lang="en-US" altLang="ko" dirty="0" smtClean="0">
                <a:solidFill>
                  <a:schemeClr val="bg1"/>
                </a:solidFill>
              </a:rPr>
              <a:t>break;</a:t>
            </a:r>
            <a:endParaRPr lang="ko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7978" y="188640"/>
            <a:ext cx="7892414" cy="830997"/>
            <a:chOff x="207978" y="188640"/>
            <a:chExt cx="7892414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207978" y="188640"/>
              <a:ext cx="46440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</a:rPr>
                <a:t>HandleXML.java</a:t>
              </a:r>
              <a:endParaRPr lang="en-US" altLang="ko-KR" sz="4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32040" y="47667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99B38"/>
                  </a:solidFill>
                </a:rPr>
                <a:t>XML </a:t>
              </a:r>
              <a:r>
                <a:rPr lang="ko-KR" altLang="en-US" dirty="0" smtClean="0">
                  <a:solidFill>
                    <a:srgbClr val="F99B38"/>
                  </a:solidFill>
                </a:rPr>
                <a:t>내용 가져오기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및 </a:t>
              </a:r>
              <a:r>
                <a:rPr lang="ko-KR" altLang="en-US" dirty="0" err="1" smtClean="0">
                  <a:solidFill>
                    <a:srgbClr val="F99B38"/>
                  </a:solidFill>
                </a:rPr>
                <a:t>파싱</a:t>
              </a:r>
              <a:endParaRPr lang="ko-KR" altLang="en-US" dirty="0">
                <a:solidFill>
                  <a:srgbClr val="F99B3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7158" y="332656"/>
            <a:ext cx="8429684" cy="6264696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" dirty="0" smtClean="0">
                <a:solidFill>
                  <a:schemeClr val="bg1"/>
                </a:solidFill>
              </a:rPr>
              <a:t>		case </a:t>
            </a:r>
            <a:r>
              <a:rPr lang="en-US" altLang="ko" dirty="0" err="1" smtClean="0">
                <a:solidFill>
                  <a:schemeClr val="bg1"/>
                </a:solidFill>
              </a:rPr>
              <a:t>XmlPullParser.END_TAG</a:t>
            </a:r>
            <a:r>
              <a:rPr lang="en-US" altLang="ko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	if(</a:t>
            </a:r>
            <a:r>
              <a:rPr lang="en-US" altLang="ko" dirty="0" err="1" smtClean="0">
                <a:solidFill>
                  <a:schemeClr val="bg1"/>
                </a:solidFill>
              </a:rPr>
              <a:t>name.equals</a:t>
            </a:r>
            <a:r>
              <a:rPr lang="en-US" altLang="ko" dirty="0" smtClean="0">
                <a:solidFill>
                  <a:schemeClr val="bg1"/>
                </a:solidFill>
              </a:rPr>
              <a:t>("item"))  </a:t>
            </a:r>
            <a:r>
              <a:rPr lang="en-US" altLang="ko" b="1" dirty="0" smtClean="0">
                <a:solidFill>
                  <a:srgbClr val="FFC000"/>
                </a:solidFill>
              </a:rPr>
              <a:t>//item </a:t>
            </a:r>
            <a:r>
              <a:rPr lang="ko-KR" altLang="en-US" b="1" dirty="0" smtClean="0">
                <a:solidFill>
                  <a:srgbClr val="FFC000"/>
                </a:solidFill>
              </a:rPr>
              <a:t>태그임을 저장</a:t>
            </a:r>
            <a:endParaRPr lang="en-US" altLang="ko" b="1" dirty="0" smtClean="0">
              <a:solidFill>
                <a:srgbClr val="FFC000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				item = 1;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	if(</a:t>
            </a:r>
            <a:r>
              <a:rPr lang="en-US" altLang="ko" dirty="0" err="1" smtClean="0">
                <a:solidFill>
                  <a:schemeClr val="bg1"/>
                </a:solidFill>
              </a:rPr>
              <a:t>name.equals</a:t>
            </a:r>
            <a:r>
              <a:rPr lang="en-US" altLang="ko" dirty="0" smtClean="0">
                <a:solidFill>
                  <a:schemeClr val="bg1"/>
                </a:solidFill>
              </a:rPr>
              <a:t>("title")){  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		title = text</a:t>
            </a:r>
            <a:r>
              <a:rPr lang="en-US" altLang="ko" b="1" dirty="0" smtClean="0">
                <a:solidFill>
                  <a:srgbClr val="FFC000"/>
                </a:solidFill>
              </a:rPr>
              <a:t>;     //title </a:t>
            </a:r>
            <a:r>
              <a:rPr lang="ko-KR" altLang="en-US" b="1" dirty="0" smtClean="0">
                <a:solidFill>
                  <a:srgbClr val="FFC000"/>
                </a:solidFill>
              </a:rPr>
              <a:t>태그의 내용을 저장</a:t>
            </a:r>
            <a:endParaRPr lang="en-US" altLang="ko" b="1" dirty="0" smtClean="0">
              <a:solidFill>
                <a:srgbClr val="FFC000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			}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	else if(</a:t>
            </a:r>
            <a:r>
              <a:rPr lang="en-US" altLang="ko" dirty="0" err="1" smtClean="0">
                <a:solidFill>
                  <a:schemeClr val="bg1"/>
                </a:solidFill>
              </a:rPr>
              <a:t>name.equals</a:t>
            </a:r>
            <a:r>
              <a:rPr lang="en-US" altLang="ko" dirty="0" smtClean="0">
                <a:solidFill>
                  <a:schemeClr val="bg1"/>
                </a:solidFill>
              </a:rPr>
              <a:t>("description")){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        		content = text;  </a:t>
            </a:r>
          </a:p>
          <a:p>
            <a:pPr lvl="8"/>
            <a:r>
              <a:rPr lang="en-US" altLang="ko" b="1" dirty="0" smtClean="0">
                <a:solidFill>
                  <a:srgbClr val="FFC000"/>
                </a:solidFill>
              </a:rPr>
              <a:t>//description </a:t>
            </a:r>
            <a:r>
              <a:rPr lang="ko-KR" altLang="en-US" b="1" dirty="0" smtClean="0">
                <a:solidFill>
                  <a:srgbClr val="FFC000"/>
                </a:solidFill>
              </a:rPr>
              <a:t>태그의 내용을 저장</a:t>
            </a:r>
            <a:endParaRPr lang="en-US" altLang="ko" b="1" dirty="0" smtClean="0">
              <a:solidFill>
                <a:srgbClr val="FFC000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			}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	break;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}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if(title != "" &amp;&amp; content != "" &amp;&amp; item ==1) {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</a:t>
            </a:r>
            <a:r>
              <a:rPr lang="en-US" altLang="ko" dirty="0" smtClean="0">
                <a:solidFill>
                  <a:schemeClr val="bg1"/>
                </a:solidFill>
              </a:rPr>
              <a:t>     </a:t>
            </a:r>
            <a:r>
              <a:rPr lang="en-US" altLang="ko" b="1" dirty="0" smtClean="0">
                <a:solidFill>
                  <a:srgbClr val="FFC000"/>
                </a:solidFill>
              </a:rPr>
              <a:t>//</a:t>
            </a:r>
            <a:r>
              <a:rPr lang="ko-KR" altLang="en-US" b="1" dirty="0" smtClean="0">
                <a:solidFill>
                  <a:srgbClr val="FFC000"/>
                </a:solidFill>
              </a:rPr>
              <a:t>한 </a:t>
            </a:r>
            <a:r>
              <a:rPr lang="en-US" altLang="ko-KR" b="1" dirty="0" smtClean="0">
                <a:solidFill>
                  <a:srgbClr val="FFC000"/>
                </a:solidFill>
              </a:rPr>
              <a:t>item </a:t>
            </a:r>
            <a:r>
              <a:rPr lang="ko-KR" altLang="en-US" b="1" dirty="0" smtClean="0">
                <a:solidFill>
                  <a:srgbClr val="FFC000"/>
                </a:solidFill>
              </a:rPr>
              <a:t>요소를 다 읽으면 </a:t>
            </a:r>
            <a:r>
              <a:rPr lang="en-US" altLang="ko-KR" b="1" dirty="0" err="1" smtClean="0">
                <a:solidFill>
                  <a:srgbClr val="FFC000"/>
                </a:solidFill>
              </a:rPr>
              <a:t>ArrayList</a:t>
            </a:r>
            <a:r>
              <a:rPr lang="ko-KR" altLang="en-US" b="1" dirty="0" smtClean="0">
                <a:solidFill>
                  <a:srgbClr val="FFC000"/>
                </a:solidFill>
              </a:rPr>
              <a:t>에 추가</a:t>
            </a:r>
            <a:endParaRPr lang="en-US" altLang="ko" b="1" dirty="0" smtClean="0">
              <a:solidFill>
                <a:srgbClr val="FFC000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			</a:t>
            </a:r>
            <a:r>
              <a:rPr lang="en-US" altLang="ko" dirty="0" err="1" smtClean="0">
                <a:solidFill>
                  <a:schemeClr val="bg1"/>
                </a:solidFill>
              </a:rPr>
              <a:t>mNewsInfo.add</a:t>
            </a:r>
            <a:r>
              <a:rPr lang="en-US" altLang="ko" dirty="0" smtClean="0">
                <a:solidFill>
                  <a:schemeClr val="bg1"/>
                </a:solidFill>
              </a:rPr>
              <a:t>(new </a:t>
            </a:r>
            <a:r>
              <a:rPr lang="en-US" altLang="ko" dirty="0" err="1" smtClean="0">
                <a:solidFill>
                  <a:schemeClr val="bg1"/>
                </a:solidFill>
              </a:rPr>
              <a:t>NewsInfo</a:t>
            </a:r>
            <a:r>
              <a:rPr lang="en-US" altLang="ko" dirty="0" smtClean="0">
                <a:solidFill>
                  <a:schemeClr val="bg1"/>
                </a:solidFill>
              </a:rPr>
              <a:t>(title, content));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		title = "";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                    		content = "";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	}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event = </a:t>
            </a:r>
            <a:r>
              <a:rPr lang="en-US" altLang="ko" dirty="0" err="1" smtClean="0">
                <a:solidFill>
                  <a:schemeClr val="bg1"/>
                </a:solidFill>
              </a:rPr>
              <a:t>myParser.next</a:t>
            </a:r>
            <a:r>
              <a:rPr lang="en-US" altLang="ko" dirty="0" smtClean="0">
                <a:solidFill>
                  <a:schemeClr val="bg1"/>
                </a:solidFill>
              </a:rPr>
              <a:t>();  </a:t>
            </a:r>
            <a:r>
              <a:rPr lang="en-US" altLang="ko" b="1" dirty="0" smtClean="0">
                <a:solidFill>
                  <a:srgbClr val="FFC000"/>
                </a:solidFill>
              </a:rPr>
              <a:t>//</a:t>
            </a:r>
            <a:r>
              <a:rPr lang="ko-KR" altLang="en-US" b="1" dirty="0" smtClean="0">
                <a:solidFill>
                  <a:srgbClr val="FFC000"/>
                </a:solidFill>
              </a:rPr>
              <a:t>다음 이벤트로 넘어감</a:t>
            </a:r>
            <a:endParaRPr lang="en-US" altLang="ko" b="1" dirty="0" smtClean="0">
              <a:solidFill>
                <a:srgbClr val="FFC000"/>
              </a:solidFill>
            </a:endParaRPr>
          </a:p>
          <a:p>
            <a:r>
              <a:rPr lang="en-US" altLang="ko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</a:t>
            </a:r>
            <a:r>
              <a:rPr lang="en-US" altLang="ko" dirty="0" err="1" smtClean="0">
                <a:solidFill>
                  <a:schemeClr val="bg1"/>
                </a:solidFill>
              </a:rPr>
              <a:t>parsingComplete</a:t>
            </a:r>
            <a:r>
              <a:rPr lang="en-US" altLang="ko" dirty="0" smtClean="0">
                <a:solidFill>
                  <a:schemeClr val="bg1"/>
                </a:solidFill>
              </a:rPr>
              <a:t> = false;  </a:t>
            </a:r>
          </a:p>
          <a:p>
            <a:r>
              <a:rPr lang="en-US" altLang="ko" dirty="0" smtClean="0">
                <a:solidFill>
                  <a:schemeClr val="bg1"/>
                </a:solidFill>
              </a:rPr>
              <a:t>	</a:t>
            </a:r>
            <a:r>
              <a:rPr lang="en-US" altLang="ko" b="1" dirty="0" smtClean="0">
                <a:solidFill>
                  <a:srgbClr val="FFC000"/>
                </a:solidFill>
              </a:rPr>
              <a:t>  //</a:t>
            </a:r>
            <a:r>
              <a:rPr lang="en-US" altLang="ko" b="1" dirty="0" smtClean="0">
                <a:solidFill>
                  <a:srgbClr val="FFC000"/>
                </a:solidFill>
              </a:rPr>
              <a:t>RSS</a:t>
            </a:r>
            <a:r>
              <a:rPr lang="ko-KR" altLang="en-US" b="1" dirty="0" smtClean="0">
                <a:solidFill>
                  <a:srgbClr val="FFC000"/>
                </a:solidFill>
              </a:rPr>
              <a:t>문서를 다 읽은 후 </a:t>
            </a:r>
            <a:r>
              <a:rPr lang="en-US" altLang="ko-KR" b="1" dirty="0" err="1" smtClean="0">
                <a:solidFill>
                  <a:srgbClr val="FFC000"/>
                </a:solidFill>
              </a:rPr>
              <a:t>MainActivity</a:t>
            </a:r>
            <a:r>
              <a:rPr lang="ko-KR" altLang="en-US" b="1" dirty="0" smtClean="0">
                <a:solidFill>
                  <a:srgbClr val="FFC000"/>
                </a:solidFill>
              </a:rPr>
              <a:t>의 </a:t>
            </a:r>
            <a:r>
              <a:rPr lang="en-US" altLang="ko-KR" b="1" dirty="0" smtClean="0">
                <a:solidFill>
                  <a:srgbClr val="FFC000"/>
                </a:solidFill>
              </a:rPr>
              <a:t>while</a:t>
            </a:r>
            <a:r>
              <a:rPr lang="ko-KR" altLang="en-US" b="1" dirty="0" smtClean="0">
                <a:solidFill>
                  <a:srgbClr val="FFC000"/>
                </a:solidFill>
              </a:rPr>
              <a:t>문을 중지시킴</a:t>
            </a:r>
            <a:endParaRPr lang="en-US" altLang="ko" b="1" dirty="0" smtClean="0">
              <a:solidFill>
                <a:srgbClr val="FFC000"/>
              </a:solidFill>
            </a:endParaRPr>
          </a:p>
          <a:p>
            <a:r>
              <a:rPr lang="en-US" altLang="ko" b="1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09600" y="427038"/>
            <a:ext cx="2882280" cy="91373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참고 자료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GIT Hub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rgbClr val="F99B38"/>
                </a:solidFill>
              </a:rPr>
              <a:t>소스코드 전체를 볼 수 있음</a:t>
            </a:r>
            <a:endParaRPr lang="en-US" altLang="ko-KR" dirty="0" smtClean="0">
              <a:solidFill>
                <a:srgbClr val="F99B38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en-US" altLang="ko-KR" dirty="0" smtClean="0">
                <a:solidFill>
                  <a:srgbClr val="FFC000"/>
                </a:solidFill>
              </a:rPr>
              <a:t>https://github.com/piaojeong92/connect_gory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www.clker.com/cliparts/n/K/7/e/Q/M/rss-fee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9792"/>
            <a:ext cx="4158208" cy="41582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3968" y="2276872"/>
            <a:ext cx="362952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</a:rPr>
              <a:t>Q&amp;A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64868" y="2708920"/>
            <a:ext cx="4755404" cy="1224136"/>
            <a:chOff x="2195736" y="2708920"/>
            <a:chExt cx="4755404" cy="1224136"/>
          </a:xfrm>
        </p:grpSpPr>
        <p:sp>
          <p:nvSpPr>
            <p:cNvPr id="3" name="TextBox 2"/>
            <p:cNvSpPr txBox="1"/>
            <p:nvPr/>
          </p:nvSpPr>
          <p:spPr>
            <a:xfrm>
              <a:off x="2195736" y="2917393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THANK YOU</a:t>
              </a:r>
              <a:endPara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15816" y="2708920"/>
              <a:ext cx="32624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www.clker.com/cliparts/n/K/7/e/Q/M/rss-fee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9792"/>
            <a:ext cx="4158208" cy="41582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3968" y="2276872"/>
            <a:ext cx="34868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</a:rPr>
              <a:t>RSS?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67544" y="550928"/>
            <a:ext cx="8100392" cy="5185807"/>
            <a:chOff x="395536" y="1195521"/>
            <a:chExt cx="8100392" cy="5185807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1195521"/>
              <a:ext cx="54726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F99B38"/>
                  </a:solidFill>
                </a:rPr>
                <a:t>RSS</a:t>
              </a:r>
              <a:r>
                <a:rPr lang="ko-KR" altLang="en-US" sz="4400" dirty="0" smtClean="0">
                  <a:solidFill>
                    <a:schemeClr val="bg1"/>
                  </a:solidFill>
                </a:rPr>
                <a:t>가 등장하기 전</a:t>
              </a:r>
              <a:r>
                <a:rPr lang="en-US" altLang="ko-KR" sz="4400" dirty="0" smtClean="0">
                  <a:solidFill>
                    <a:schemeClr val="bg1"/>
                  </a:solidFill>
                </a:rPr>
                <a:t>..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511375" y="2180986"/>
              <a:ext cx="6156969" cy="2863791"/>
              <a:chOff x="1772617" y="2424573"/>
              <a:chExt cx="6156969" cy="286379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772617" y="2638887"/>
                <a:ext cx="962025" cy="2035935"/>
                <a:chOff x="1547664" y="3284984"/>
                <a:chExt cx="962025" cy="2035935"/>
              </a:xfrm>
            </p:grpSpPr>
            <p:sp>
              <p:nvSpPr>
                <p:cNvPr id="6" name="이등변 삼각형 5"/>
                <p:cNvSpPr/>
                <p:nvPr/>
              </p:nvSpPr>
              <p:spPr>
                <a:xfrm>
                  <a:off x="1608150" y="4096783"/>
                  <a:ext cx="841052" cy="1224136"/>
                </a:xfrm>
                <a:prstGeom prst="triangle">
                  <a:avLst/>
                </a:prstGeom>
                <a:noFill/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1547664" y="3284984"/>
                  <a:ext cx="962025" cy="1008112"/>
                </a:xfrm>
                <a:prstGeom prst="ellipse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3844319" y="2424573"/>
                <a:ext cx="3513763" cy="2006535"/>
                <a:chOff x="4357686" y="3143247"/>
                <a:chExt cx="3513763" cy="2006535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4357686" y="3143248"/>
                  <a:ext cx="3513763" cy="2006534"/>
                </a:xfrm>
                <a:prstGeom prst="rect">
                  <a:avLst/>
                </a:prstGeom>
                <a:noFill/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4357686" y="3143247"/>
                  <a:ext cx="3513763" cy="26916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572000" y="3578145"/>
                  <a:ext cx="3053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[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충격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] 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박정규☆윤수빈 열애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!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4415823" y="3281829"/>
                <a:ext cx="3513763" cy="2006535"/>
                <a:chOff x="4357686" y="3143247"/>
                <a:chExt cx="3513763" cy="2006535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4357686" y="3143248"/>
                  <a:ext cx="3513763" cy="2006534"/>
                </a:xfrm>
                <a:prstGeom prst="rect">
                  <a:avLst/>
                </a:prstGeom>
                <a:solidFill>
                  <a:srgbClr val="363636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4357686" y="3143247"/>
                  <a:ext cx="3513763" cy="26916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572000" y="3578145"/>
                  <a:ext cx="3053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[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긴급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]</a:t>
                  </a:r>
                  <a:r>
                    <a:rPr lang="ko-KR" altLang="en-US" dirty="0" err="1" smtClean="0">
                      <a:solidFill>
                        <a:schemeClr val="bg1"/>
                      </a:solidFill>
                    </a:rPr>
                    <a:t>김희람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 결석 잦아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….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395536" y="5304110"/>
              <a:ext cx="81003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</a:rPr>
                <a:t>원하는 정보를 얻기 위해 </a:t>
              </a:r>
              <a:endParaRPr lang="en-US" altLang="ko-KR" sz="3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3200" dirty="0" smtClean="0">
                  <a:solidFill>
                    <a:srgbClr val="FFC000"/>
                  </a:solidFill>
                </a:rPr>
                <a:t>해당 사이트를 직접 방문하여야 </a:t>
              </a:r>
              <a:r>
                <a:rPr lang="ko-KR" altLang="en-US" sz="3200" dirty="0" smtClean="0">
                  <a:solidFill>
                    <a:schemeClr val="bg1"/>
                  </a:solidFill>
                </a:rPr>
                <a:t>했음</a:t>
              </a:r>
              <a:r>
                <a:rPr lang="en-US" altLang="ko-KR" sz="3200" dirty="0" smtClean="0">
                  <a:solidFill>
                    <a:schemeClr val="bg1"/>
                  </a:solidFill>
                </a:rPr>
                <a:t>.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등장 배경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571472" y="1032745"/>
            <a:ext cx="7761221" cy="4412479"/>
            <a:chOff x="571472" y="1986852"/>
            <a:chExt cx="7761221" cy="4412479"/>
          </a:xfrm>
        </p:grpSpPr>
        <p:grpSp>
          <p:nvGrpSpPr>
            <p:cNvPr id="26" name="그룹 25"/>
            <p:cNvGrpSpPr/>
            <p:nvPr/>
          </p:nvGrpSpPr>
          <p:grpSpPr>
            <a:xfrm>
              <a:off x="571472" y="1986852"/>
              <a:ext cx="7761221" cy="3085222"/>
              <a:chOff x="365092" y="2564904"/>
              <a:chExt cx="7761221" cy="308522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259632" y="2564904"/>
                <a:ext cx="2042145" cy="1296144"/>
                <a:chOff x="467544" y="3356992"/>
                <a:chExt cx="2042145" cy="1296144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467544" y="3356992"/>
                  <a:ext cx="2042145" cy="1296144"/>
                </a:xfrm>
                <a:prstGeom prst="rect">
                  <a:avLst/>
                </a:prstGeom>
                <a:noFill/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467544" y="3356992"/>
                  <a:ext cx="2042145" cy="28803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365092" y="3573016"/>
                <a:ext cx="2042145" cy="1296144"/>
                <a:chOff x="467544" y="3356992"/>
                <a:chExt cx="2042145" cy="1296144"/>
              </a:xfrm>
              <a:solidFill>
                <a:schemeClr val="bg1"/>
              </a:solidFill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467544" y="3356992"/>
                  <a:ext cx="2042145" cy="1296144"/>
                </a:xfrm>
                <a:prstGeom prst="rect">
                  <a:avLst/>
                </a:prstGeom>
                <a:solidFill>
                  <a:srgbClr val="363636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 smtClean="0">
                      <a:solidFill>
                        <a:schemeClr val="bg1"/>
                      </a:solidFill>
                    </a:rPr>
                    <a:t>김희람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dirty="0" err="1" smtClean="0">
                      <a:solidFill>
                        <a:schemeClr val="bg1"/>
                      </a:solidFill>
                    </a:rPr>
                    <a:t>블로그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467544" y="3356992"/>
                  <a:ext cx="2042145" cy="28803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231613" y="4353982"/>
                <a:ext cx="2042145" cy="1296144"/>
                <a:chOff x="467544" y="3356992"/>
                <a:chExt cx="2042145" cy="1296144"/>
              </a:xfrm>
              <a:solidFill>
                <a:schemeClr val="bg1"/>
              </a:solidFill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67544" y="3356992"/>
                  <a:ext cx="2042145" cy="1296144"/>
                </a:xfrm>
                <a:prstGeom prst="rect">
                  <a:avLst/>
                </a:prstGeom>
                <a:solidFill>
                  <a:srgbClr val="363636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박정규 뉴스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67544" y="3356992"/>
                  <a:ext cx="2042145" cy="28803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" name="직선 화살표 연결선 7"/>
              <p:cNvCxnSpPr/>
              <p:nvPr/>
            </p:nvCxnSpPr>
            <p:spPr>
              <a:xfrm>
                <a:off x="3059832" y="3356992"/>
                <a:ext cx="142445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2051720" y="4077072"/>
                <a:ext cx="2432562" cy="14401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2509689" y="4353982"/>
                <a:ext cx="1974593" cy="9472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4636807" y="2708920"/>
                <a:ext cx="1663385" cy="2808312"/>
              </a:xfrm>
              <a:prstGeom prst="rect">
                <a:avLst/>
              </a:prstGeom>
              <a:solidFill>
                <a:srgbClr val="363636"/>
              </a:solidFill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636807" y="2708920"/>
                <a:ext cx="1663385" cy="360040"/>
              </a:xfrm>
              <a:prstGeom prst="rect">
                <a:avLst/>
              </a:prstGeom>
              <a:solidFill>
                <a:srgbClr val="F99B38"/>
              </a:solidFill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7164288" y="3480030"/>
                <a:ext cx="962025" cy="2035935"/>
                <a:chOff x="1547664" y="3284984"/>
                <a:chExt cx="962025" cy="2035935"/>
              </a:xfrm>
            </p:grpSpPr>
            <p:sp>
              <p:nvSpPr>
                <p:cNvPr id="24" name="이등변 삼각형 23"/>
                <p:cNvSpPr/>
                <p:nvPr/>
              </p:nvSpPr>
              <p:spPr>
                <a:xfrm>
                  <a:off x="1608150" y="4096783"/>
                  <a:ext cx="841052" cy="1224136"/>
                </a:xfrm>
                <a:prstGeom prst="triangle">
                  <a:avLst/>
                </a:prstGeom>
                <a:noFill/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1547664" y="3284984"/>
                  <a:ext cx="962025" cy="1008112"/>
                </a:xfrm>
                <a:prstGeom prst="ellipse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661377" y="2462621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윤수빈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블로그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43187" y="2490908"/>
              <a:ext cx="1663385" cy="504056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윤수빈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블로그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37626" y="2994964"/>
              <a:ext cx="1663200" cy="504056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김희람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블로그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37688" y="3499020"/>
              <a:ext cx="1663200" cy="504056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박정규 뉴스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9592" y="5445224"/>
              <a:ext cx="7344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각각의 </a:t>
              </a:r>
              <a:r>
                <a:rPr lang="ko-KR" altLang="en-US" sz="2800" dirty="0" smtClean="0">
                  <a:solidFill>
                    <a:srgbClr val="FFC000"/>
                  </a:solidFill>
                </a:rPr>
                <a:t>사이트 방문 없이 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최신 정보들만 골라 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한 자리에서 볼 수 있음</a:t>
              </a:r>
              <a:r>
                <a:rPr lang="en-US" altLang="ko-KR" sz="2800" dirty="0" smtClean="0">
                  <a:solidFill>
                    <a:schemeClr val="bg1"/>
                  </a:solidFill>
                </a:rPr>
                <a:t>.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등장 배경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278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07704" y="2060848"/>
            <a:ext cx="5400600" cy="3456384"/>
          </a:xfrm>
          <a:prstGeom prst="rect">
            <a:avLst/>
          </a:prstGeom>
          <a:solidFill>
            <a:srgbClr val="363636"/>
          </a:solidFill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7864" y="980728"/>
            <a:ext cx="2602632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99B38"/>
                </a:solidFill>
              </a:rPr>
              <a:t>RSS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1988840"/>
            <a:ext cx="6192688" cy="338437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매우 간단한 배급</a:t>
            </a:r>
            <a:r>
              <a:rPr lang="en-US" altLang="ko-KR" dirty="0" smtClean="0">
                <a:solidFill>
                  <a:srgbClr val="FFC000"/>
                </a:solidFill>
              </a:rPr>
              <a:t>”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99B38"/>
                </a:solidFill>
              </a:rPr>
              <a:t>R</a:t>
            </a:r>
            <a:r>
              <a:rPr lang="en-US" i="1" dirty="0" smtClean="0">
                <a:solidFill>
                  <a:schemeClr val="bg1"/>
                </a:solidFill>
              </a:rPr>
              <a:t>eally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99B38"/>
                </a:solidFill>
              </a:rPr>
              <a:t>S</a:t>
            </a:r>
            <a:r>
              <a:rPr lang="en-US" i="1" dirty="0" smtClean="0">
                <a:solidFill>
                  <a:schemeClr val="bg1"/>
                </a:solidFill>
              </a:rPr>
              <a:t>imple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99B38"/>
                </a:solidFill>
              </a:rPr>
              <a:t>S</a:t>
            </a:r>
            <a:r>
              <a:rPr lang="en-US" i="1" dirty="0" smtClean="0">
                <a:solidFill>
                  <a:schemeClr val="bg1"/>
                </a:solidFill>
              </a:rPr>
              <a:t>yndication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i="1" dirty="0"/>
          </a:p>
          <a:p>
            <a:pPr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풍부한 사이트 요약</a:t>
            </a:r>
            <a:r>
              <a:rPr lang="en-US" altLang="ko-KR" dirty="0" smtClean="0">
                <a:solidFill>
                  <a:srgbClr val="FFC000"/>
                </a:solidFill>
              </a:rPr>
              <a:t>”</a:t>
            </a: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99B38"/>
                </a:solidFill>
              </a:rPr>
              <a:t>R</a:t>
            </a:r>
            <a:r>
              <a:rPr lang="en-US" i="1" dirty="0" smtClean="0">
                <a:solidFill>
                  <a:schemeClr val="bg1"/>
                </a:solidFill>
              </a:rPr>
              <a:t>ich </a:t>
            </a:r>
            <a:r>
              <a:rPr lang="en-US" i="1" dirty="0" smtClean="0">
                <a:solidFill>
                  <a:srgbClr val="F99B38"/>
                </a:solidFill>
              </a:rPr>
              <a:t>S</a:t>
            </a:r>
            <a:r>
              <a:rPr lang="en-US" i="1" dirty="0" smtClean="0">
                <a:solidFill>
                  <a:schemeClr val="bg1"/>
                </a:solidFill>
              </a:rPr>
              <a:t>ite </a:t>
            </a:r>
            <a:r>
              <a:rPr lang="en-US" i="1" dirty="0" smtClean="0">
                <a:solidFill>
                  <a:srgbClr val="F99B38"/>
                </a:solidFill>
              </a:rPr>
              <a:t>S</a:t>
            </a:r>
            <a:r>
              <a:rPr lang="en-US" i="1" dirty="0" smtClean="0">
                <a:solidFill>
                  <a:schemeClr val="bg1"/>
                </a:solidFill>
              </a:rPr>
              <a:t>ummary  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6512" y="846089"/>
            <a:ext cx="9144000" cy="4671143"/>
            <a:chOff x="0" y="1785926"/>
            <a:chExt cx="9144000" cy="4671143"/>
          </a:xfrm>
        </p:grpSpPr>
        <p:sp>
          <p:nvSpPr>
            <p:cNvPr id="6" name="타원 5"/>
            <p:cNvSpPr/>
            <p:nvPr/>
          </p:nvSpPr>
          <p:spPr>
            <a:xfrm>
              <a:off x="1000100" y="1785926"/>
              <a:ext cx="2214578" cy="1643074"/>
            </a:xfrm>
            <a:prstGeom prst="ellipse">
              <a:avLst/>
            </a:prstGeom>
            <a:noFill/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</a:rPr>
                <a:t>HTML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000760" y="1857364"/>
              <a:ext cx="2214578" cy="1643074"/>
            </a:xfrm>
            <a:prstGeom prst="ellipse">
              <a:avLst/>
            </a:prstGeom>
            <a:noFill/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</a:rPr>
                <a:t>E-MAIL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224" y="3500438"/>
              <a:ext cx="25003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온라인상에 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 err="1" smtClean="0">
                  <a:solidFill>
                    <a:schemeClr val="bg1"/>
                  </a:solidFill>
                </a:rPr>
                <a:t>콘텐츠를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 배열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29256" y="3571876"/>
              <a:ext cx="30003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이를 전송해주는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800" dirty="0" err="1" smtClean="0">
                  <a:solidFill>
                    <a:schemeClr val="bg1"/>
                  </a:solidFill>
                </a:rPr>
                <a:t>이메일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5072074"/>
              <a:ext cx="91440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</a:rPr>
                <a:t>언론사 홈페이지나 </a:t>
              </a:r>
              <a:r>
                <a:rPr lang="ko-KR" altLang="en-US" sz="2400" dirty="0" err="1" smtClean="0">
                  <a:solidFill>
                    <a:schemeClr val="bg1"/>
                  </a:solidFill>
                </a:rPr>
                <a:t>블로그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 등의 업데이트 정보를 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3600" dirty="0" smtClean="0">
                  <a:solidFill>
                    <a:srgbClr val="FFC000"/>
                  </a:solidFill>
                </a:rPr>
                <a:t>한꺼번에 모아서 </a:t>
              </a:r>
              <a:endParaRPr lang="en-US" altLang="ko-KR" sz="3600" dirty="0" smtClean="0">
                <a:solidFill>
                  <a:srgbClr val="FFC000"/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</a:rPr>
                <a:t>보내거나 받아 볼 수 있는 서비스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십자형 13"/>
            <p:cNvSpPr/>
            <p:nvPr/>
          </p:nvSpPr>
          <p:spPr>
            <a:xfrm>
              <a:off x="3786182" y="2285992"/>
              <a:ext cx="1428760" cy="1285884"/>
            </a:xfrm>
            <a:prstGeom prst="plus">
              <a:avLst>
                <a:gd name="adj" fmla="val 39815"/>
              </a:avLst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21368" y="188640"/>
            <a:ext cx="8835548" cy="5878452"/>
            <a:chOff x="221368" y="693820"/>
            <a:chExt cx="8835548" cy="5878452"/>
          </a:xfrm>
        </p:grpSpPr>
        <p:sp>
          <p:nvSpPr>
            <p:cNvPr id="12" name="직사각형 11"/>
            <p:cNvSpPr/>
            <p:nvPr/>
          </p:nvSpPr>
          <p:spPr>
            <a:xfrm>
              <a:off x="357158" y="1928802"/>
              <a:ext cx="8215370" cy="464347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2000" dirty="0">
                  <a:solidFill>
                    <a:srgbClr val="FFC000"/>
                  </a:solidFill>
                </a:rPr>
                <a:t>&lt;</a:t>
              </a:r>
              <a:r>
                <a:rPr lang="en-US" altLang="ko-KR" sz="2000" dirty="0" err="1">
                  <a:solidFill>
                    <a:srgbClr val="FFC000"/>
                  </a:solidFill>
                </a:rPr>
                <a:t>rss</a:t>
              </a:r>
              <a:r>
                <a:rPr lang="en-US" altLang="ko-KR" sz="2000" dirty="0">
                  <a:solidFill>
                    <a:srgbClr val="FFC000"/>
                  </a:solidFill>
                </a:rPr>
                <a:t> version="2.0"&gt;</a:t>
              </a:r>
            </a:p>
            <a:p>
              <a:pPr fontAlgn="base"/>
              <a:r>
                <a:rPr lang="en-US" altLang="ko-KR" sz="2000" dirty="0">
                  <a:solidFill>
                    <a:srgbClr val="FFC000"/>
                  </a:solidFill>
                </a:rPr>
                <a:t>&lt;channel&gt;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&lt;title&gt;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국립금오공과대학교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&lt;/title&gt;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&lt;link&gt;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http://www.kumoh.ac.kr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&lt;/link&gt;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&lt;description&gt;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경상북도 구미시에 위치한 국립대학교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.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&lt;/description&gt;</a:t>
              </a:r>
            </a:p>
            <a:p>
              <a:pPr fontAlgn="base"/>
              <a:r>
                <a:rPr lang="en-US" altLang="ko-KR" sz="2000" dirty="0" smtClean="0">
                  <a:solidFill>
                    <a:srgbClr val="FFC000"/>
                  </a:solidFill>
                </a:rPr>
                <a:t>	&lt;item&gt;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&lt;title&gt;[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단독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]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소식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! Title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이 필수요소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!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&lt;/title&gt;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&lt;description&gt;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	description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도 필수 요소 뉴스내용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&lt;/description&gt;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&lt;/item&gt;</a:t>
              </a:r>
            </a:p>
            <a:p>
              <a:pPr fontAlgn="base"/>
              <a:r>
                <a:rPr lang="en-US" altLang="ko-KR" sz="2000" dirty="0" smtClean="0">
                  <a:solidFill>
                    <a:srgbClr val="FFC000"/>
                  </a:solidFill>
                </a:rPr>
                <a:t>&lt;/</a:t>
              </a:r>
              <a:r>
                <a:rPr lang="en-US" altLang="ko-KR" sz="2000" dirty="0">
                  <a:solidFill>
                    <a:srgbClr val="FFC000"/>
                  </a:solidFill>
                </a:rPr>
                <a:t>channel&gt;</a:t>
              </a:r>
            </a:p>
            <a:p>
              <a:pPr fontAlgn="base"/>
              <a:r>
                <a:rPr lang="en-US" altLang="ko-KR" sz="2000" dirty="0">
                  <a:solidFill>
                    <a:srgbClr val="FFC000"/>
                  </a:solidFill>
                </a:rPr>
                <a:t>&lt;/</a:t>
              </a:r>
              <a:r>
                <a:rPr lang="en-US" altLang="ko-KR" sz="2000" dirty="0" err="1">
                  <a:solidFill>
                    <a:srgbClr val="FFC000"/>
                  </a:solidFill>
                </a:rPr>
                <a:t>rss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&gt;</a:t>
              </a:r>
              <a:endParaRPr lang="en-US" altLang="ko-KR" sz="2000" dirty="0">
                <a:solidFill>
                  <a:srgbClr val="FFC000"/>
                </a:solidFill>
              </a:endParaRPr>
            </a:p>
          </p:txBody>
        </p:sp>
        <p:sp>
          <p:nvSpPr>
            <p:cNvPr id="6" name="타원형 설명선 5"/>
            <p:cNvSpPr/>
            <p:nvPr/>
          </p:nvSpPr>
          <p:spPr>
            <a:xfrm>
              <a:off x="6141100" y="908720"/>
              <a:ext cx="2915816" cy="2088232"/>
            </a:xfrm>
            <a:prstGeom prst="wedgeEllipseCallout">
              <a:avLst>
                <a:gd name="adj1" fmla="val -55871"/>
                <a:gd name="adj2" fmla="val 56192"/>
              </a:avLst>
            </a:prstGeom>
            <a:solidFill>
              <a:srgbClr val="F09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&lt;image&gt;, &lt;</a:t>
              </a:r>
              <a:r>
                <a:rPr lang="en-US" altLang="ko-KR" b="1" dirty="0" err="1" smtClean="0"/>
                <a:t>pubdate</a:t>
              </a:r>
              <a:r>
                <a:rPr lang="en-US" altLang="ko-KR" b="1" dirty="0" smtClean="0"/>
                <a:t>&gt;, &lt;category&gt; </a:t>
              </a:r>
              <a:r>
                <a:rPr lang="ko-KR" altLang="en-US" b="1" dirty="0" smtClean="0"/>
                <a:t>등의 부수적인 태그도 사용가능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  <p:sp>
          <p:nvSpPr>
            <p:cNvPr id="7" name="제목 1"/>
            <p:cNvSpPr txBox="1">
              <a:spLocks/>
            </p:cNvSpPr>
            <p:nvPr/>
          </p:nvSpPr>
          <p:spPr>
            <a:xfrm>
              <a:off x="221368" y="693820"/>
              <a:ext cx="3098304" cy="841722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99B38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RSS</a:t>
              </a:r>
              <a:r>
                <a:rPr lang="ko-KR" altLang="en-US" sz="44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의 구조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1484784"/>
              <a:ext cx="516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확장자가 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.xml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인 웹사이트에 의해 생성되는 문서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구조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164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3528" y="332656"/>
            <a:ext cx="8208590" cy="5112568"/>
            <a:chOff x="323528" y="1124744"/>
            <a:chExt cx="8208590" cy="511256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2492896"/>
              <a:ext cx="4429125" cy="2790825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1979712" y="4149080"/>
              <a:ext cx="1643074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5867980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Naver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블로그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rgbClr val="F99B38"/>
                  </a:solidFill>
                </a:rPr>
                <a:t>RSS</a:t>
              </a:r>
              <a:endParaRPr lang="ko-KR" altLang="en-US" dirty="0">
                <a:solidFill>
                  <a:srgbClr val="F99B38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2204864"/>
              <a:ext cx="4248150" cy="3400425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</p:spPr>
        </p:pic>
        <p:sp>
          <p:nvSpPr>
            <p:cNvPr id="14" name="직사각형 13"/>
            <p:cNvSpPr/>
            <p:nvPr/>
          </p:nvSpPr>
          <p:spPr>
            <a:xfrm>
              <a:off x="4283968" y="4653136"/>
              <a:ext cx="714380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43570" y="5848806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Google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뉴스 </a:t>
              </a:r>
              <a:r>
                <a:rPr lang="en-US" altLang="ko-KR" dirty="0" smtClean="0">
                  <a:solidFill>
                    <a:srgbClr val="F99B38"/>
                  </a:solidFill>
                </a:rPr>
                <a:t>RSS</a:t>
              </a:r>
              <a:endParaRPr lang="ko-KR" altLang="en-US" dirty="0">
                <a:solidFill>
                  <a:srgbClr val="F99B38"/>
                </a:solidFill>
              </a:endParaRPr>
            </a:p>
          </p:txBody>
        </p:sp>
        <p:sp>
          <p:nvSpPr>
            <p:cNvPr id="11" name="제목 1"/>
            <p:cNvSpPr txBox="1">
              <a:spLocks/>
            </p:cNvSpPr>
            <p:nvPr/>
          </p:nvSpPr>
          <p:spPr>
            <a:xfrm>
              <a:off x="323528" y="1124744"/>
              <a:ext cx="2522240" cy="841722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99B38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RSS</a:t>
              </a:r>
              <a:r>
                <a:rPr kumimoji="0" lang="ko-KR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</a:t>
              </a:r>
              <a:r>
                <a:rPr kumimoji="0" lang="ko-KR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예시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C000"/>
                  </a:solidFill>
                </a:rPr>
                <a:t>예시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832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8006</TotalTime>
  <Words>968</Words>
  <Application>Microsoft Office PowerPoint</Application>
  <PresentationFormat>화면 슬라이드 쇼(4:3)</PresentationFormat>
  <Paragraphs>358</Paragraphs>
  <Slides>27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사이트 방문 없이 </vt:lpstr>
      <vt:lpstr>Contents</vt:lpstr>
      <vt:lpstr>슬라이드 3</vt:lpstr>
      <vt:lpstr>슬라이드 4</vt:lpstr>
      <vt:lpstr>슬라이드 5</vt:lpstr>
      <vt:lpstr>RSS 란?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방문 없이 최신 정보 보기! - RSS</dc:title>
  <dc:creator>heram</dc:creator>
  <cp:lastModifiedBy>HeeRam</cp:lastModifiedBy>
  <cp:revision>86</cp:revision>
  <dcterms:created xsi:type="dcterms:W3CDTF">2016-04-14T04:03:48Z</dcterms:created>
  <dcterms:modified xsi:type="dcterms:W3CDTF">2016-04-30T11:52:39Z</dcterms:modified>
</cp:coreProperties>
</file>