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4" r:id="rId4"/>
    <p:sldId id="272" r:id="rId5"/>
    <p:sldId id="265" r:id="rId6"/>
    <p:sldId id="266" r:id="rId7"/>
    <p:sldId id="268" r:id="rId8"/>
    <p:sldId id="267" r:id="rId9"/>
    <p:sldId id="269" r:id="rId10"/>
    <p:sldId id="273" r:id="rId11"/>
    <p:sldId id="270" r:id="rId12"/>
    <p:sldId id="271" r:id="rId13"/>
    <p:sldId id="263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69ED"/>
    <a:srgbClr val="F14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33b5a3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33b5a3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a33b5a3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a33b5a3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9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a33b5a3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a33b5a3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39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700"/>
            </a:lvl1pPr>
            <a:lvl2pPr lvl="1">
              <a:buNone/>
              <a:defRPr sz="700"/>
            </a:lvl2pPr>
            <a:lvl3pPr lvl="2">
              <a:buNone/>
              <a:defRPr sz="700"/>
            </a:lvl3pPr>
            <a:lvl4pPr lvl="3">
              <a:buNone/>
              <a:defRPr sz="700"/>
            </a:lvl4pPr>
            <a:lvl5pPr lvl="4">
              <a:buNone/>
              <a:defRPr sz="700"/>
            </a:lvl5pPr>
            <a:lvl6pPr lvl="5">
              <a:buNone/>
              <a:defRPr sz="700"/>
            </a:lvl6pPr>
            <a:lvl7pPr lvl="6">
              <a:buNone/>
              <a:defRPr sz="700"/>
            </a:lvl7pPr>
            <a:lvl8pPr lvl="7">
              <a:buNone/>
              <a:defRPr sz="700"/>
            </a:lvl8pPr>
            <a:lvl9pPr lvl="8">
              <a:buNone/>
              <a:defRPr sz="7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600"/>
            </a:lvl1pPr>
            <a:lvl2pPr lvl="1">
              <a:buNone/>
              <a:defRPr sz="600"/>
            </a:lvl2pPr>
            <a:lvl3pPr lvl="2">
              <a:buNone/>
              <a:defRPr sz="600"/>
            </a:lvl3pPr>
            <a:lvl4pPr lvl="3">
              <a:buNone/>
              <a:defRPr sz="600"/>
            </a:lvl4pPr>
            <a:lvl5pPr lvl="4">
              <a:buNone/>
              <a:defRPr sz="600"/>
            </a:lvl5pPr>
            <a:lvl6pPr lvl="5">
              <a:buNone/>
              <a:defRPr sz="600"/>
            </a:lvl6pPr>
            <a:lvl7pPr lvl="6">
              <a:buNone/>
              <a:defRPr sz="600"/>
            </a:lvl7pPr>
            <a:lvl8pPr lvl="7">
              <a:buNone/>
              <a:defRPr sz="600"/>
            </a:lvl8pPr>
            <a:lvl9pPr lvl="8">
              <a:buNone/>
              <a:defRPr sz="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e Template">
  <p:cSld name="CUSTOM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824300" y="766475"/>
            <a:ext cx="1285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Name: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824300" y="1108475"/>
            <a:ext cx="1285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Position: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92750" y="766475"/>
            <a:ext cx="1209900" cy="120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Pic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824300" y="1450475"/>
            <a:ext cx="1285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Contact: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970725" y="766475"/>
            <a:ext cx="2242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FCFE7"/>
                </a:solidFill>
              </a:rPr>
              <a:t>[insert]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70725" y="1108475"/>
            <a:ext cx="2242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FCFE7"/>
                </a:solidFill>
              </a:rPr>
              <a:t>[insert]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970725" y="1450475"/>
            <a:ext cx="2242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FCFE7"/>
                </a:solidFill>
              </a:rPr>
              <a:t>[email]</a:t>
            </a:r>
            <a:endParaRPr sz="1200">
              <a:solidFill>
                <a:srgbClr val="DFCFE7"/>
              </a:solidFill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1855975" y="1995325"/>
            <a:ext cx="3357300" cy="0"/>
          </a:xfrm>
          <a:prstGeom prst="straightConnector1">
            <a:avLst/>
          </a:prstGeom>
          <a:noFill/>
          <a:ln w="9525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5267875" y="551100"/>
            <a:ext cx="0" cy="4338900"/>
          </a:xfrm>
          <a:prstGeom prst="straightConnector1">
            <a:avLst/>
          </a:prstGeom>
          <a:noFill/>
          <a:ln w="9525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5319575" y="2024675"/>
            <a:ext cx="1804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Block8 Projects: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205050" y="2353950"/>
            <a:ext cx="380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Project 1 and your role. Include Internal projects if you desire. 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Project 2 and your role. Include Internal projects if you desire. 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...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23075" y="2084375"/>
            <a:ext cx="3889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Professional Qualifications and Memberships: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58400" y="2394425"/>
            <a:ext cx="4985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Qualifications complete or in progress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Relevant memberships to industry groups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23075" y="3127475"/>
            <a:ext cx="3889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Value to Client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58400" y="3382425"/>
            <a:ext cx="49851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List of experiences / skills that bring value to our clients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List of personal qualities that bring value to our clients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“Hands on” experience - jobs, labs, education institutions etc. 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319575" y="424475"/>
            <a:ext cx="1804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Background/Tenure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205050" y="696775"/>
            <a:ext cx="3808800" cy="1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Tenure at Block8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Previous jobs and tenure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...</a:t>
            </a:r>
            <a:endParaRPr sz="1200">
              <a:solidFill>
                <a:srgbClr val="DFCFE7"/>
              </a:solidFill>
            </a:endParaRPr>
          </a:p>
        </p:txBody>
      </p:sp>
      <p:cxnSp>
        <p:nvCxnSpPr>
          <p:cNvPr id="75" name="Google Shape;75;p13"/>
          <p:cNvCxnSpPr/>
          <p:nvPr/>
        </p:nvCxnSpPr>
        <p:spPr>
          <a:xfrm>
            <a:off x="5352925" y="4003675"/>
            <a:ext cx="3357300" cy="0"/>
          </a:xfrm>
          <a:prstGeom prst="straightConnector1">
            <a:avLst/>
          </a:prstGeom>
          <a:noFill/>
          <a:ln w="9525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3"/>
          <p:cNvSpPr txBox="1"/>
          <p:nvPr/>
        </p:nvSpPr>
        <p:spPr>
          <a:xfrm>
            <a:off x="5352925" y="4052050"/>
            <a:ext cx="1918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Something personal: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352925" y="4318050"/>
            <a:ext cx="34518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FCFE7"/>
                </a:solidFill>
              </a:rPr>
              <a:t>Enjoys long walks on the beach and smelling the roses in Spring. </a:t>
            </a:r>
            <a:endParaRPr sz="1200">
              <a:solidFill>
                <a:srgbClr val="DFCFE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26466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7F9FC"/>
              </a:buClr>
              <a:buSzPts val="1800"/>
              <a:buChar char="●"/>
              <a:defRPr>
                <a:solidFill>
                  <a:srgbClr val="F7F9FC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○"/>
              <a:defRPr>
                <a:solidFill>
                  <a:srgbClr val="F7F9FC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■"/>
              <a:defRPr>
                <a:solidFill>
                  <a:srgbClr val="F7F9FC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●"/>
              <a:defRPr>
                <a:solidFill>
                  <a:srgbClr val="F7F9FC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○"/>
              <a:defRPr>
                <a:solidFill>
                  <a:srgbClr val="F7F9FC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■"/>
              <a:defRPr>
                <a:solidFill>
                  <a:srgbClr val="F7F9FC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●"/>
              <a:defRPr>
                <a:solidFill>
                  <a:srgbClr val="F7F9FC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○"/>
              <a:defRPr>
                <a:solidFill>
                  <a:srgbClr val="F7F9FC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7F9FC"/>
              </a:buClr>
              <a:buSzPts val="1400"/>
              <a:buChar char="■"/>
              <a:defRPr>
                <a:solidFill>
                  <a:srgbClr val="F7F9FC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4132350" y="1209750"/>
            <a:ext cx="879300" cy="0"/>
          </a:xfrm>
          <a:prstGeom prst="straightConnector1">
            <a:avLst/>
          </a:prstGeom>
          <a:noFill/>
          <a:ln w="19050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3166050" y="1210625"/>
            <a:ext cx="2811900" cy="0"/>
          </a:xfrm>
          <a:prstGeom prst="straightConnector1">
            <a:avLst/>
          </a:prstGeom>
          <a:noFill/>
          <a:ln w="19050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BE29F9"/>
            </a:gs>
            <a:gs pos="45000">
              <a:srgbClr val="7C15A7"/>
            </a:gs>
            <a:gs pos="100000">
              <a:srgbClr val="390054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46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4825" y="136603"/>
            <a:ext cx="1411251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4825" y="4842176"/>
            <a:ext cx="126875" cy="1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 flipH="1">
            <a:off x="-14095" y="-1501150"/>
            <a:ext cx="9172170" cy="1818126"/>
          </a:xfrm>
          <a:prstGeom prst="flowChartDocument">
            <a:avLst/>
          </a:prstGeom>
          <a:gradFill>
            <a:gsLst>
              <a:gs pos="0">
                <a:srgbClr val="E6E8EB"/>
              </a:gs>
              <a:gs pos="34000">
                <a:srgbClr val="F3F4F5"/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 rot="10800000">
            <a:off x="6580179" y="4809714"/>
            <a:ext cx="3823848" cy="1689336"/>
          </a:xfrm>
          <a:prstGeom prst="flowChartDocument">
            <a:avLst/>
          </a:prstGeom>
          <a:gradFill>
            <a:gsLst>
              <a:gs pos="0">
                <a:srgbClr val="F3F3FA"/>
              </a:gs>
              <a:gs pos="89000">
                <a:srgbClr val="F9F9FD"/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rgbClr val="BE29F9"/>
                </a:solidFill>
              </a:defRPr>
            </a:lvl1pPr>
            <a:lvl2pPr lvl="1" algn="r">
              <a:buNone/>
              <a:defRPr sz="800">
                <a:solidFill>
                  <a:srgbClr val="BE29F9"/>
                </a:solidFill>
              </a:defRPr>
            </a:lvl2pPr>
            <a:lvl3pPr lvl="2" algn="r">
              <a:buNone/>
              <a:defRPr sz="800">
                <a:solidFill>
                  <a:srgbClr val="BE29F9"/>
                </a:solidFill>
              </a:defRPr>
            </a:lvl3pPr>
            <a:lvl4pPr lvl="3" algn="r">
              <a:buNone/>
              <a:defRPr sz="800">
                <a:solidFill>
                  <a:srgbClr val="BE29F9"/>
                </a:solidFill>
              </a:defRPr>
            </a:lvl4pPr>
            <a:lvl5pPr lvl="4" algn="r">
              <a:buNone/>
              <a:defRPr sz="800">
                <a:solidFill>
                  <a:srgbClr val="BE29F9"/>
                </a:solidFill>
              </a:defRPr>
            </a:lvl5pPr>
            <a:lvl6pPr lvl="5" algn="r">
              <a:buNone/>
              <a:defRPr sz="800">
                <a:solidFill>
                  <a:srgbClr val="BE29F9"/>
                </a:solidFill>
              </a:defRPr>
            </a:lvl6pPr>
            <a:lvl7pPr lvl="6" algn="r">
              <a:buNone/>
              <a:defRPr sz="800">
                <a:solidFill>
                  <a:srgbClr val="BE29F9"/>
                </a:solidFill>
              </a:defRPr>
            </a:lvl7pPr>
            <a:lvl8pPr lvl="7" algn="r">
              <a:buNone/>
              <a:defRPr sz="800">
                <a:solidFill>
                  <a:srgbClr val="BE29F9"/>
                </a:solidFill>
              </a:defRPr>
            </a:lvl8pPr>
            <a:lvl9pPr lvl="8" algn="r">
              <a:buNone/>
              <a:defRPr sz="800">
                <a:solidFill>
                  <a:srgbClr val="BE29F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311700" y="238198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dirty="0"/>
              <a:t>INTRODUCTION TO SPIRAL MODEL</a:t>
            </a:r>
            <a:br>
              <a:rPr lang="en-IN" dirty="0"/>
            </a:b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259E-D4BD-4C96-AE28-92CB1600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it is called Meta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9E53-74E6-4811-A983-0A93CD301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600" dirty="0"/>
              <a:t>Spiral model is called meta model because in a way it comprises of other models of SDLC.</a:t>
            </a:r>
          </a:p>
          <a:p>
            <a:pPr marL="114300" indent="0">
              <a:buNone/>
            </a:pPr>
            <a:endParaRPr lang="en-IN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/>
              <a:t>Both waterfall and prototype models are used in it.</a:t>
            </a:r>
          </a:p>
          <a:p>
            <a:pPr marL="114300" indent="0">
              <a:buNone/>
            </a:pPr>
            <a:endParaRPr lang="en-IN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/>
              <a:t>Here we do software development systematically over the loops (adhering to waterfall approach) and at the same time we make a prototype and show it to user after completion of various phase(just in case of prototype model).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E2D9D-BCBF-46A7-9A8F-BE7B295006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779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0113-0A22-4E53-96E2-233712493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26440"/>
            <a:ext cx="8520600" cy="3416400"/>
          </a:xfrm>
        </p:spPr>
        <p:txBody>
          <a:bodyPr/>
          <a:lstStyle/>
          <a:p>
            <a:r>
              <a:rPr lang="en-US" b="1" dirty="0"/>
              <a:t>Advantages:</a:t>
            </a:r>
          </a:p>
          <a:p>
            <a:pPr lvl="1"/>
            <a:r>
              <a:rPr lang="en-US" sz="1600" dirty="0"/>
              <a:t>Best model for the risk analysis and risk handling.</a:t>
            </a:r>
          </a:p>
          <a:p>
            <a:pPr lvl="1"/>
            <a:r>
              <a:rPr lang="en-US" sz="1600" dirty="0"/>
              <a:t>Development is fast.</a:t>
            </a:r>
          </a:p>
          <a:p>
            <a:pPr lvl="1"/>
            <a:r>
              <a:rPr lang="en-US" sz="1600" dirty="0"/>
              <a:t>Flexibility in requirements(means we can change the requirement because software modules are developing slowly so we can say requirements can be changed.)</a:t>
            </a:r>
          </a:p>
          <a:p>
            <a:pPr lvl="1"/>
            <a:r>
              <a:rPr lang="en-IN" sz="1600" dirty="0"/>
              <a:t>Has room for customer feedback and the changes are implemented faster.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2BFA-5F93-4392-BBB0-8711DF480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587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AA495-C707-44E7-83DC-A308100D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583" y="863550"/>
            <a:ext cx="8520600" cy="34164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Disadvantages:</a:t>
            </a:r>
          </a:p>
          <a:p>
            <a:pPr lvl="1"/>
            <a:r>
              <a:rPr lang="en-US" sz="1600" dirty="0"/>
              <a:t>It is much more complex than other SDLC models.(because we develop a big software)</a:t>
            </a:r>
          </a:p>
          <a:p>
            <a:pPr lvl="1"/>
            <a:r>
              <a:rPr lang="en-US" sz="1600" dirty="0"/>
              <a:t>Can be a costly model to use.</a:t>
            </a:r>
          </a:p>
          <a:p>
            <a:pPr lvl="1"/>
            <a:r>
              <a:rPr lang="en-US" sz="1600" dirty="0"/>
              <a:t>Difficult in time management as the number of phases is unknown..</a:t>
            </a:r>
          </a:p>
          <a:p>
            <a:pPr lvl="1"/>
            <a:r>
              <a:rPr lang="en-US" sz="1600" dirty="0"/>
              <a:t>It is not beneficial for smaller projects.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46677-213E-4490-9707-0282F089AF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581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30946" y="2402930"/>
            <a:ext cx="8520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/>
              <a:t>Thank You</a:t>
            </a:r>
            <a:endParaRPr sz="5400" b="1"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5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Overview</a:t>
            </a:r>
            <a:endParaRPr b="1"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82AA2-8940-4A6E-BCD7-C7B333B580A1}"/>
              </a:ext>
            </a:extLst>
          </p:cNvPr>
          <p:cNvSpPr txBox="1"/>
          <p:nvPr/>
        </p:nvSpPr>
        <p:spPr>
          <a:xfrm>
            <a:off x="592033" y="1158125"/>
            <a:ext cx="7924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bg1"/>
                </a:solidFill>
              </a:rPr>
              <a:t>What is spiral model?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bg1"/>
                </a:solidFill>
              </a:rPr>
              <a:t>When to use spiral model?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bg1"/>
                </a:solidFill>
              </a:rPr>
              <a:t>Phases of Spiral model.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bg1"/>
                </a:solidFill>
              </a:rPr>
              <a:t>Why it called Meta Model?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bg1"/>
                </a:solidFill>
              </a:rPr>
              <a:t>Advantages of spiral model.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bg1"/>
                </a:solidFill>
              </a:rPr>
              <a:t>Disadvantages of spiral model.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lvl="3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85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2E62-F45C-44E6-954D-681EFDB5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SPIRAL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84E3-1E41-48D1-B384-14A29C8E7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Defined by Barry Boehm in 1986.</a:t>
            </a:r>
          </a:p>
          <a:p>
            <a:r>
              <a:rPr lang="en-US" dirty="0"/>
              <a:t> It is one of the important models in SDLC.</a:t>
            </a:r>
          </a:p>
          <a:p>
            <a:r>
              <a:rPr lang="en-US" dirty="0"/>
              <a:t> It is a combination of waterfall model and iterative model.</a:t>
            </a:r>
          </a:p>
          <a:p>
            <a:r>
              <a:rPr lang="en-US" dirty="0"/>
              <a:t> Each phase in spiral model begins with design goal and ends with client                                      reviewing.  </a:t>
            </a:r>
          </a:p>
          <a:p>
            <a:r>
              <a:rPr lang="en-US" dirty="0"/>
              <a:t> S/W is developed in a series of incremental release and evaluation.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A15CB-BBCC-4E1A-8D46-C1B8E9B7C2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050" name="Picture 2" descr="In this system development method, we combine &#10;the features of both, prototype model and waterfall &#10;model. &#10;09/23/14 8 &#10; ">
            <a:extLst>
              <a:ext uri="{FF2B5EF4-FFF2-40B4-BE49-F238E27FC236}">
                <a16:creationId xmlns:a16="http://schemas.microsoft.com/office/drawing/2014/main" id="{1DF04325-0AFE-43B3-B7D9-64E6B645E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0" t="28224" r="15067" b="16510"/>
          <a:stretch/>
        </p:blipFill>
        <p:spPr bwMode="auto">
          <a:xfrm>
            <a:off x="2190307" y="3270781"/>
            <a:ext cx="3880884" cy="177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5C64-5917-4074-969E-ED7B4439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31971"/>
            <a:ext cx="8520600" cy="520200"/>
          </a:xfrm>
        </p:spPr>
        <p:txBody>
          <a:bodyPr/>
          <a:lstStyle/>
          <a:p>
            <a:r>
              <a:rPr lang="en-IN" b="1" dirty="0"/>
              <a:t>When To Use Spiral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A3B43-E58A-415B-89FB-C5567F47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3317"/>
            <a:ext cx="8520600" cy="3416400"/>
          </a:xfrm>
        </p:spPr>
        <p:txBody>
          <a:bodyPr/>
          <a:lstStyle/>
          <a:p>
            <a:pPr algn="just"/>
            <a:r>
              <a:rPr lang="en-US" dirty="0"/>
              <a:t>When  risk analysis and cost is important.</a:t>
            </a:r>
          </a:p>
          <a:p>
            <a:pPr algn="just"/>
            <a:r>
              <a:rPr lang="en-US" dirty="0"/>
              <a:t>Users are unsure of their needs.</a:t>
            </a:r>
          </a:p>
          <a:p>
            <a:pPr algn="just"/>
            <a:r>
              <a:rPr lang="en-US" dirty="0"/>
              <a:t>Significant changes are expected.</a:t>
            </a:r>
          </a:p>
          <a:p>
            <a:pPr algn="just"/>
            <a:r>
              <a:rPr lang="en-US" dirty="0"/>
              <a:t>Requirements are complex.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91BC-ED09-4CC2-BC2E-9B69AC9CD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132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F9D2-A8E9-40E5-99C9-FFC02B32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2765"/>
            <a:ext cx="8520600" cy="3416400"/>
          </a:xfrm>
        </p:spPr>
        <p:txBody>
          <a:bodyPr/>
          <a:lstStyle/>
          <a:p>
            <a:r>
              <a:rPr lang="en-US" dirty="0"/>
              <a:t> It consists of  4 phases:</a:t>
            </a:r>
          </a:p>
          <a:p>
            <a:pPr lvl="1"/>
            <a:r>
              <a:rPr lang="en-US" dirty="0"/>
              <a:t>Planning</a:t>
            </a:r>
          </a:p>
          <a:p>
            <a:pPr lvl="1"/>
            <a:r>
              <a:rPr lang="en-US" dirty="0"/>
              <a:t>Risk Analysis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Testing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EC1D4-1D24-47B4-8C49-FF7905DBF7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4322D-AF1F-485C-A717-39B81DB1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36" y="1414887"/>
            <a:ext cx="4919997" cy="30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A0D7-0325-4B87-B1A1-02B533D3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74459"/>
            <a:ext cx="8520600" cy="3416400"/>
          </a:xfrm>
        </p:spPr>
        <p:txBody>
          <a:bodyPr/>
          <a:lstStyle/>
          <a:p>
            <a:r>
              <a:rPr lang="en-IN" b="1" dirty="0"/>
              <a:t>Planning:</a:t>
            </a:r>
          </a:p>
          <a:p>
            <a:pPr lvl="1"/>
            <a:r>
              <a:rPr lang="en-US" dirty="0"/>
              <a:t>We will communicate with the customer and understand the project requirements and functionalities.</a:t>
            </a:r>
          </a:p>
          <a:p>
            <a:pPr lvl="1"/>
            <a:r>
              <a:rPr lang="en-US" dirty="0"/>
              <a:t>We can check what problems can occur .</a:t>
            </a:r>
          </a:p>
          <a:p>
            <a:pPr lvl="1"/>
            <a:r>
              <a:rPr lang="en-US" dirty="0"/>
              <a:t>What time and cost is needed.</a:t>
            </a:r>
          </a:p>
          <a:p>
            <a:pPr lvl="1"/>
            <a:r>
              <a:rPr lang="en-US" dirty="0"/>
              <a:t> What could be the solution for the problem is also planned.</a:t>
            </a:r>
          </a:p>
          <a:p>
            <a:pPr marL="5969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F437A-E72B-4FBA-BBB9-A5F93CA25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B4710-9353-40AE-8872-649D5BC8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30" y="2179675"/>
            <a:ext cx="3068770" cy="23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4038-75DE-4078-A9A0-6FC5F1209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b="1" dirty="0"/>
              <a:t>Risk Analysis:</a:t>
            </a:r>
          </a:p>
          <a:p>
            <a:pPr lvl="1"/>
            <a:r>
              <a:rPr lang="en-US" dirty="0"/>
              <a:t>Whatever the solutions we have planned in the planning phase suppose we have 20 solutions so among all these solutions we have to select the best solution.</a:t>
            </a:r>
          </a:p>
          <a:p>
            <a:pPr lvl="1"/>
            <a:r>
              <a:rPr lang="en-US" dirty="0"/>
              <a:t>Best solution means in which the risk is less or minimum.</a:t>
            </a:r>
          </a:p>
          <a:p>
            <a:pPr lvl="1"/>
            <a:r>
              <a:rPr lang="en-US" dirty="0"/>
              <a:t>Also we will develop a prototype(it is a trial version of software to make sure in future that we can handle the risk.)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C7083-FAC4-4DD6-A583-0EC4DC919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54E23-C7BE-4315-B3C0-AE78A949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781" y="3400425"/>
            <a:ext cx="3104707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85E4-3456-46C9-BC98-5AF19B856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Development and testing phase:</a:t>
            </a:r>
          </a:p>
          <a:p>
            <a:pPr lvl="1"/>
            <a:r>
              <a:rPr lang="en-US" dirty="0"/>
              <a:t> Here, we will perform actual coding to develop a new software.</a:t>
            </a:r>
          </a:p>
          <a:p>
            <a:pPr lvl="1"/>
            <a:r>
              <a:rPr lang="en-US" dirty="0"/>
              <a:t>Once the software is prepared then testing is done .</a:t>
            </a:r>
          </a:p>
          <a:p>
            <a:pPr lvl="1"/>
            <a:r>
              <a:rPr lang="en-US" dirty="0"/>
              <a:t>Output: Test cases and test results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1F43-FA5F-46B3-B39A-F8E939228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304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5A8F3-7158-4ABC-91ED-35033693C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Evaluation:</a:t>
            </a:r>
          </a:p>
          <a:p>
            <a:pPr lvl="1"/>
            <a:r>
              <a:rPr lang="en-US" sz="1600" dirty="0"/>
              <a:t>The customer will be shown the software and  will evaluate the s/w that whether it has fulfilled all  the requirements and will give their feedback.</a:t>
            </a:r>
          </a:p>
          <a:p>
            <a:pPr lvl="1"/>
            <a:r>
              <a:rPr lang="en-US" sz="1600" dirty="0"/>
              <a:t>The steps will be repeated again n again until the user gets satisfied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B55A5-6C97-4650-B22F-B0261E0E4D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76C20D-E61B-4279-88B7-ACEFC91E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65" y="3078804"/>
            <a:ext cx="3147237" cy="19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74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13839</TotalTime>
  <Words>529</Words>
  <Application>Microsoft Office PowerPoint</Application>
  <PresentationFormat>On-screen Show (16:9)</PresentationFormat>
  <Paragraphs>81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Medium</vt:lpstr>
      <vt:lpstr>Roboto</vt:lpstr>
      <vt:lpstr>Arial</vt:lpstr>
      <vt:lpstr>Courier New</vt:lpstr>
      <vt:lpstr>Simple Light</vt:lpstr>
      <vt:lpstr>INTRODUCTION TO SPIRAL MODEL </vt:lpstr>
      <vt:lpstr>Overview</vt:lpstr>
      <vt:lpstr>SPIRAL MODEL</vt:lpstr>
      <vt:lpstr>When To Use Spiral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it is called Meta Model?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Joiners: Induction</dc:title>
  <dc:creator>Gurinder Singh</dc:creator>
  <cp:lastModifiedBy>subina verma</cp:lastModifiedBy>
  <cp:revision>96</cp:revision>
  <dcterms:modified xsi:type="dcterms:W3CDTF">2020-01-18T08:50:43Z</dcterms:modified>
</cp:coreProperties>
</file>