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79" r:id="rId3"/>
    <p:sldId id="280" r:id="rId4"/>
    <p:sldId id="273" r:id="rId5"/>
    <p:sldId id="282" r:id="rId6"/>
    <p:sldId id="281" r:id="rId7"/>
    <p:sldId id="263" r:id="rId8"/>
  </p:sldIdLst>
  <p:sldSz cx="9144000" cy="5143500" type="screen16x9"/>
  <p:notesSz cx="6858000" cy="9144000"/>
  <p:embeddedFontLst>
    <p:embeddedFont>
      <p:font typeface="Roboto" panose="020B0604020202020204" charset="0"/>
      <p:regular r:id="rId10"/>
      <p:bold r:id="rId11"/>
      <p:italic r:id="rId12"/>
      <p:boldItalic r:id="rId13"/>
    </p:embeddedFont>
    <p:embeddedFont>
      <p:font typeface="Roboto Medium"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9ED"/>
    <a:srgbClr val="F14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a33b5a32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a33b5a32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a33b5a32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a33b5a32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39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sz="700"/>
            </a:lvl1pPr>
            <a:lvl2pPr lvl="1">
              <a:buNone/>
              <a:defRPr sz="700"/>
            </a:lvl2pPr>
            <a:lvl3pPr lvl="2">
              <a:buNone/>
              <a:defRPr sz="700"/>
            </a:lvl3pPr>
            <a:lvl4pPr lvl="3">
              <a:buNone/>
              <a:defRPr sz="700"/>
            </a:lvl4pPr>
            <a:lvl5pPr lvl="4">
              <a:buNone/>
              <a:defRPr sz="700"/>
            </a:lvl5pPr>
            <a:lvl6pPr lvl="5">
              <a:buNone/>
              <a:defRPr sz="700"/>
            </a:lvl6pPr>
            <a:lvl7pPr lvl="6">
              <a:buNone/>
              <a:defRPr sz="700"/>
            </a:lvl7pPr>
            <a:lvl8pPr lvl="7">
              <a:buNone/>
              <a:defRPr sz="700"/>
            </a:lvl8pPr>
            <a:lvl9pPr lvl="8">
              <a:buNone/>
              <a:defRPr sz="7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ume Template">
  <p:cSld name="CUSTOM">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txBox="1"/>
          <p:nvPr/>
        </p:nvSpPr>
        <p:spPr>
          <a:xfrm>
            <a:off x="1824300" y="766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Name:</a:t>
            </a:r>
            <a:endParaRPr>
              <a:solidFill>
                <a:srgbClr val="FFFFFF"/>
              </a:solidFill>
            </a:endParaRPr>
          </a:p>
        </p:txBody>
      </p:sp>
      <p:sp>
        <p:nvSpPr>
          <p:cNvPr id="59" name="Google Shape;59;p13"/>
          <p:cNvSpPr txBox="1"/>
          <p:nvPr/>
        </p:nvSpPr>
        <p:spPr>
          <a:xfrm>
            <a:off x="1824300" y="1108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Position:</a:t>
            </a:r>
            <a:endParaRPr>
              <a:solidFill>
                <a:srgbClr val="FFFFFF"/>
              </a:solidFill>
            </a:endParaRPr>
          </a:p>
        </p:txBody>
      </p:sp>
      <p:sp>
        <p:nvSpPr>
          <p:cNvPr id="60" name="Google Shape;60;p13"/>
          <p:cNvSpPr/>
          <p:nvPr/>
        </p:nvSpPr>
        <p:spPr>
          <a:xfrm>
            <a:off x="392750" y="766475"/>
            <a:ext cx="1209900" cy="120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Profile Pic</a:t>
            </a:r>
            <a:endParaRPr/>
          </a:p>
        </p:txBody>
      </p:sp>
      <p:sp>
        <p:nvSpPr>
          <p:cNvPr id="61" name="Google Shape;61;p13"/>
          <p:cNvSpPr txBox="1"/>
          <p:nvPr/>
        </p:nvSpPr>
        <p:spPr>
          <a:xfrm>
            <a:off x="1824300" y="1450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Contact:</a:t>
            </a:r>
            <a:endParaRPr>
              <a:solidFill>
                <a:srgbClr val="FFFFFF"/>
              </a:solidFill>
            </a:endParaRPr>
          </a:p>
        </p:txBody>
      </p:sp>
      <p:sp>
        <p:nvSpPr>
          <p:cNvPr id="62" name="Google Shape;62;p13"/>
          <p:cNvSpPr txBox="1"/>
          <p:nvPr/>
        </p:nvSpPr>
        <p:spPr>
          <a:xfrm>
            <a:off x="2970725" y="766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[insert]</a:t>
            </a:r>
            <a:endParaRPr sz="1200">
              <a:solidFill>
                <a:srgbClr val="DFCFE7"/>
              </a:solidFill>
            </a:endParaRPr>
          </a:p>
        </p:txBody>
      </p:sp>
      <p:sp>
        <p:nvSpPr>
          <p:cNvPr id="63" name="Google Shape;63;p13"/>
          <p:cNvSpPr txBox="1"/>
          <p:nvPr/>
        </p:nvSpPr>
        <p:spPr>
          <a:xfrm>
            <a:off x="2970725" y="1108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[insert]</a:t>
            </a:r>
            <a:endParaRPr sz="1200">
              <a:solidFill>
                <a:srgbClr val="DFCFE7"/>
              </a:solidFill>
            </a:endParaRPr>
          </a:p>
        </p:txBody>
      </p:sp>
      <p:sp>
        <p:nvSpPr>
          <p:cNvPr id="64" name="Google Shape;64;p13"/>
          <p:cNvSpPr txBox="1"/>
          <p:nvPr/>
        </p:nvSpPr>
        <p:spPr>
          <a:xfrm>
            <a:off x="2970725" y="1450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[email]</a:t>
            </a:r>
            <a:endParaRPr sz="1200">
              <a:solidFill>
                <a:srgbClr val="DFCFE7"/>
              </a:solidFill>
            </a:endParaRPr>
          </a:p>
        </p:txBody>
      </p:sp>
      <p:cxnSp>
        <p:nvCxnSpPr>
          <p:cNvPr id="65" name="Google Shape;65;p13"/>
          <p:cNvCxnSpPr/>
          <p:nvPr/>
        </p:nvCxnSpPr>
        <p:spPr>
          <a:xfrm>
            <a:off x="1855975" y="1995325"/>
            <a:ext cx="3357300" cy="0"/>
          </a:xfrm>
          <a:prstGeom prst="straightConnector1">
            <a:avLst/>
          </a:prstGeom>
          <a:noFill/>
          <a:ln w="9525" cap="flat" cmpd="sng">
            <a:solidFill>
              <a:srgbClr val="DFCFE7"/>
            </a:solidFill>
            <a:prstDash val="solid"/>
            <a:round/>
            <a:headEnd type="none" w="med" len="med"/>
            <a:tailEnd type="none" w="med" len="med"/>
          </a:ln>
        </p:spPr>
      </p:cxnSp>
      <p:cxnSp>
        <p:nvCxnSpPr>
          <p:cNvPr id="66" name="Google Shape;66;p13"/>
          <p:cNvCxnSpPr/>
          <p:nvPr/>
        </p:nvCxnSpPr>
        <p:spPr>
          <a:xfrm>
            <a:off x="5267875" y="551100"/>
            <a:ext cx="0" cy="4338900"/>
          </a:xfrm>
          <a:prstGeom prst="straightConnector1">
            <a:avLst/>
          </a:prstGeom>
          <a:noFill/>
          <a:ln w="9525" cap="flat" cmpd="sng">
            <a:solidFill>
              <a:srgbClr val="DFCFE7"/>
            </a:solidFill>
            <a:prstDash val="solid"/>
            <a:round/>
            <a:headEnd type="none" w="med" len="med"/>
            <a:tailEnd type="none" w="med" len="med"/>
          </a:ln>
        </p:spPr>
      </p:cxnSp>
      <p:sp>
        <p:nvSpPr>
          <p:cNvPr id="67" name="Google Shape;67;p13"/>
          <p:cNvSpPr txBox="1"/>
          <p:nvPr/>
        </p:nvSpPr>
        <p:spPr>
          <a:xfrm>
            <a:off x="5319575" y="2024675"/>
            <a:ext cx="1804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Block8 Projects:</a:t>
            </a:r>
            <a:endParaRPr>
              <a:solidFill>
                <a:srgbClr val="FFFFFF"/>
              </a:solidFill>
            </a:endParaRPr>
          </a:p>
        </p:txBody>
      </p:sp>
      <p:sp>
        <p:nvSpPr>
          <p:cNvPr id="68" name="Google Shape;68;p13"/>
          <p:cNvSpPr txBox="1"/>
          <p:nvPr/>
        </p:nvSpPr>
        <p:spPr>
          <a:xfrm>
            <a:off x="5205050" y="2353950"/>
            <a:ext cx="3808800" cy="2552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Project 1 and your role. Include Internal projects if you desire. </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Project 2 and your role. Include Internal projects if you desire. </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a:t>
            </a:r>
            <a:endParaRPr sz="1200">
              <a:solidFill>
                <a:srgbClr val="DFCFE7"/>
              </a:solidFill>
            </a:endParaRPr>
          </a:p>
        </p:txBody>
      </p:sp>
      <p:sp>
        <p:nvSpPr>
          <p:cNvPr id="69" name="Google Shape;69;p13"/>
          <p:cNvSpPr txBox="1"/>
          <p:nvPr/>
        </p:nvSpPr>
        <p:spPr>
          <a:xfrm>
            <a:off x="323075" y="2084375"/>
            <a:ext cx="38892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Professional Qualifications and Memberships:</a:t>
            </a:r>
            <a:endParaRPr>
              <a:solidFill>
                <a:srgbClr val="FFFFFF"/>
              </a:solidFill>
            </a:endParaRPr>
          </a:p>
        </p:txBody>
      </p:sp>
      <p:sp>
        <p:nvSpPr>
          <p:cNvPr id="70" name="Google Shape;70;p13"/>
          <p:cNvSpPr txBox="1"/>
          <p:nvPr/>
        </p:nvSpPr>
        <p:spPr>
          <a:xfrm>
            <a:off x="158400" y="2394425"/>
            <a:ext cx="4985100" cy="5889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Qualifications complete or in progress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Relevant memberships to industry groups</a:t>
            </a:r>
            <a:endParaRPr sz="1200">
              <a:solidFill>
                <a:srgbClr val="DFCFE7"/>
              </a:solidFill>
            </a:endParaRPr>
          </a:p>
        </p:txBody>
      </p:sp>
      <p:sp>
        <p:nvSpPr>
          <p:cNvPr id="71" name="Google Shape;71;p13"/>
          <p:cNvSpPr txBox="1"/>
          <p:nvPr/>
        </p:nvSpPr>
        <p:spPr>
          <a:xfrm>
            <a:off x="323075" y="3127475"/>
            <a:ext cx="38892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Value to Client</a:t>
            </a:r>
            <a:endParaRPr>
              <a:solidFill>
                <a:srgbClr val="FFFFFF"/>
              </a:solidFill>
            </a:endParaRPr>
          </a:p>
        </p:txBody>
      </p:sp>
      <p:sp>
        <p:nvSpPr>
          <p:cNvPr id="72" name="Google Shape;72;p13"/>
          <p:cNvSpPr txBox="1"/>
          <p:nvPr/>
        </p:nvSpPr>
        <p:spPr>
          <a:xfrm>
            <a:off x="158400" y="3382425"/>
            <a:ext cx="4985100" cy="1427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List of experiences / skills that bring value to our clients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List of personal qualities that bring value to our clients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“Hands on” experience - jobs, labs, education institutions etc. </a:t>
            </a:r>
            <a:endParaRPr sz="1200">
              <a:solidFill>
                <a:srgbClr val="DFCFE7"/>
              </a:solidFill>
            </a:endParaRPr>
          </a:p>
        </p:txBody>
      </p:sp>
      <p:sp>
        <p:nvSpPr>
          <p:cNvPr id="73" name="Google Shape;73;p13"/>
          <p:cNvSpPr txBox="1"/>
          <p:nvPr/>
        </p:nvSpPr>
        <p:spPr>
          <a:xfrm>
            <a:off x="5319575" y="424475"/>
            <a:ext cx="1804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Background/Tenure</a:t>
            </a:r>
            <a:endParaRPr>
              <a:solidFill>
                <a:srgbClr val="FFFFFF"/>
              </a:solidFill>
            </a:endParaRPr>
          </a:p>
        </p:txBody>
      </p:sp>
      <p:sp>
        <p:nvSpPr>
          <p:cNvPr id="74" name="Google Shape;74;p13"/>
          <p:cNvSpPr txBox="1"/>
          <p:nvPr/>
        </p:nvSpPr>
        <p:spPr>
          <a:xfrm>
            <a:off x="5205050" y="696775"/>
            <a:ext cx="3808800" cy="1095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Tenure at Block8</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Previous jobs and tenure</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a:t>
            </a:r>
            <a:endParaRPr sz="1200">
              <a:solidFill>
                <a:srgbClr val="DFCFE7"/>
              </a:solidFill>
            </a:endParaRPr>
          </a:p>
        </p:txBody>
      </p:sp>
      <p:cxnSp>
        <p:nvCxnSpPr>
          <p:cNvPr id="75" name="Google Shape;75;p13"/>
          <p:cNvCxnSpPr/>
          <p:nvPr/>
        </p:nvCxnSpPr>
        <p:spPr>
          <a:xfrm>
            <a:off x="5352925" y="4003675"/>
            <a:ext cx="3357300" cy="0"/>
          </a:xfrm>
          <a:prstGeom prst="straightConnector1">
            <a:avLst/>
          </a:prstGeom>
          <a:noFill/>
          <a:ln w="9525" cap="flat" cmpd="sng">
            <a:solidFill>
              <a:srgbClr val="DFCFE7"/>
            </a:solidFill>
            <a:prstDash val="solid"/>
            <a:round/>
            <a:headEnd type="none" w="med" len="med"/>
            <a:tailEnd type="none" w="med" len="med"/>
          </a:ln>
        </p:spPr>
      </p:cxnSp>
      <p:sp>
        <p:nvSpPr>
          <p:cNvPr id="76" name="Google Shape;76;p13"/>
          <p:cNvSpPr txBox="1"/>
          <p:nvPr/>
        </p:nvSpPr>
        <p:spPr>
          <a:xfrm>
            <a:off x="5352925" y="4052050"/>
            <a:ext cx="1918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Something personal:</a:t>
            </a:r>
            <a:endParaRPr>
              <a:solidFill>
                <a:srgbClr val="FFFFFF"/>
              </a:solidFill>
            </a:endParaRPr>
          </a:p>
        </p:txBody>
      </p:sp>
      <p:sp>
        <p:nvSpPr>
          <p:cNvPr id="77" name="Google Shape;77;p13"/>
          <p:cNvSpPr txBox="1"/>
          <p:nvPr/>
        </p:nvSpPr>
        <p:spPr>
          <a:xfrm>
            <a:off x="5352925" y="4318050"/>
            <a:ext cx="3451800" cy="5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Enjoys long walks on the beach and smelling the roses in Spring. </a:t>
            </a:r>
            <a:endParaRPr sz="1200">
              <a:solidFill>
                <a:srgbClr val="DFCFE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637925"/>
            <a:ext cx="8520600" cy="5202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Medium"/>
              <a:buNone/>
              <a:defRPr>
                <a:latin typeface="Roboto Medium"/>
                <a:ea typeface="Roboto Medium"/>
                <a:cs typeface="Roboto Medium"/>
                <a:sym typeface="Roboto Medium"/>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22" name="Google Shape;22;p4"/>
          <p:cNvSpPr txBox="1">
            <a:spLocks noGrp="1"/>
          </p:cNvSpPr>
          <p:nvPr>
            <p:ph type="body" idx="1"/>
          </p:nvPr>
        </p:nvSpPr>
        <p:spPr>
          <a:xfrm>
            <a:off x="311700" y="1264663"/>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7F9FC"/>
              </a:buClr>
              <a:buSzPts val="1800"/>
              <a:buChar char="●"/>
              <a:defRPr>
                <a:solidFill>
                  <a:srgbClr val="F7F9FC"/>
                </a:solidFill>
              </a:defRPr>
            </a:lvl1pPr>
            <a:lvl2pPr marL="914400" lvl="1" indent="-317500">
              <a:spcBef>
                <a:spcPts val="1600"/>
              </a:spcBef>
              <a:spcAft>
                <a:spcPts val="0"/>
              </a:spcAft>
              <a:buClr>
                <a:srgbClr val="F7F9FC"/>
              </a:buClr>
              <a:buSzPts val="1400"/>
              <a:buChar char="○"/>
              <a:defRPr>
                <a:solidFill>
                  <a:srgbClr val="F7F9FC"/>
                </a:solidFill>
              </a:defRPr>
            </a:lvl2pPr>
            <a:lvl3pPr marL="1371600" lvl="2" indent="-317500">
              <a:spcBef>
                <a:spcPts val="1600"/>
              </a:spcBef>
              <a:spcAft>
                <a:spcPts val="0"/>
              </a:spcAft>
              <a:buClr>
                <a:srgbClr val="F7F9FC"/>
              </a:buClr>
              <a:buSzPts val="1400"/>
              <a:buChar char="■"/>
              <a:defRPr>
                <a:solidFill>
                  <a:srgbClr val="F7F9FC"/>
                </a:solidFill>
              </a:defRPr>
            </a:lvl3pPr>
            <a:lvl4pPr marL="1828800" lvl="3" indent="-317500">
              <a:spcBef>
                <a:spcPts val="1600"/>
              </a:spcBef>
              <a:spcAft>
                <a:spcPts val="0"/>
              </a:spcAft>
              <a:buClr>
                <a:srgbClr val="F7F9FC"/>
              </a:buClr>
              <a:buSzPts val="1400"/>
              <a:buChar char="●"/>
              <a:defRPr>
                <a:solidFill>
                  <a:srgbClr val="F7F9FC"/>
                </a:solidFill>
              </a:defRPr>
            </a:lvl4pPr>
            <a:lvl5pPr marL="2286000" lvl="4" indent="-317500">
              <a:spcBef>
                <a:spcPts val="1600"/>
              </a:spcBef>
              <a:spcAft>
                <a:spcPts val="0"/>
              </a:spcAft>
              <a:buClr>
                <a:srgbClr val="F7F9FC"/>
              </a:buClr>
              <a:buSzPts val="1400"/>
              <a:buChar char="○"/>
              <a:defRPr>
                <a:solidFill>
                  <a:srgbClr val="F7F9FC"/>
                </a:solidFill>
              </a:defRPr>
            </a:lvl5pPr>
            <a:lvl6pPr marL="2743200" lvl="5" indent="-317500">
              <a:spcBef>
                <a:spcPts val="1600"/>
              </a:spcBef>
              <a:spcAft>
                <a:spcPts val="0"/>
              </a:spcAft>
              <a:buClr>
                <a:srgbClr val="F7F9FC"/>
              </a:buClr>
              <a:buSzPts val="1400"/>
              <a:buChar char="■"/>
              <a:defRPr>
                <a:solidFill>
                  <a:srgbClr val="F7F9FC"/>
                </a:solidFill>
              </a:defRPr>
            </a:lvl6pPr>
            <a:lvl7pPr marL="3200400" lvl="6" indent="-317500">
              <a:spcBef>
                <a:spcPts val="1600"/>
              </a:spcBef>
              <a:spcAft>
                <a:spcPts val="0"/>
              </a:spcAft>
              <a:buClr>
                <a:srgbClr val="F7F9FC"/>
              </a:buClr>
              <a:buSzPts val="1400"/>
              <a:buChar char="●"/>
              <a:defRPr>
                <a:solidFill>
                  <a:srgbClr val="F7F9FC"/>
                </a:solidFill>
              </a:defRPr>
            </a:lvl7pPr>
            <a:lvl8pPr marL="3657600" lvl="7" indent="-317500">
              <a:spcBef>
                <a:spcPts val="1600"/>
              </a:spcBef>
              <a:spcAft>
                <a:spcPts val="0"/>
              </a:spcAft>
              <a:buClr>
                <a:srgbClr val="F7F9FC"/>
              </a:buClr>
              <a:buSzPts val="1400"/>
              <a:buChar char="○"/>
              <a:defRPr>
                <a:solidFill>
                  <a:srgbClr val="F7F9FC"/>
                </a:solidFill>
              </a:defRPr>
            </a:lvl8pPr>
            <a:lvl9pPr marL="4114800" lvl="8" indent="-317500">
              <a:spcBef>
                <a:spcPts val="1600"/>
              </a:spcBef>
              <a:spcAft>
                <a:spcPts val="1600"/>
              </a:spcAft>
              <a:buClr>
                <a:srgbClr val="F7F9FC"/>
              </a:buClr>
              <a:buSzPts val="1400"/>
              <a:buChar char="■"/>
              <a:defRPr>
                <a:solidFill>
                  <a:srgbClr val="F7F9FC"/>
                </a:solidFill>
              </a:defRPr>
            </a:lvl9pPr>
          </a:lstStyle>
          <a:p>
            <a:endParaRPr/>
          </a:p>
        </p:txBody>
      </p:sp>
      <p:sp>
        <p:nvSpPr>
          <p:cNvPr id="23" name="Google Shape;23;p4"/>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4" name="Google Shape;24;p4"/>
          <p:cNvCxnSpPr/>
          <p:nvPr/>
        </p:nvCxnSpPr>
        <p:spPr>
          <a:xfrm>
            <a:off x="4132350" y="1209750"/>
            <a:ext cx="879300" cy="0"/>
          </a:xfrm>
          <a:prstGeom prst="straightConnector1">
            <a:avLst/>
          </a:prstGeom>
          <a:noFill/>
          <a:ln w="19050" cap="flat" cmpd="sng">
            <a:solidFill>
              <a:srgbClr val="DFCFE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6379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6379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6"/>
          <p:cNvCxnSpPr/>
          <p:nvPr/>
        </p:nvCxnSpPr>
        <p:spPr>
          <a:xfrm>
            <a:off x="3166050" y="1210625"/>
            <a:ext cx="2811900" cy="0"/>
          </a:xfrm>
          <a:prstGeom prst="straightConnector1">
            <a:avLst/>
          </a:prstGeom>
          <a:noFill/>
          <a:ln w="19050" cap="flat" cmpd="sng">
            <a:solidFill>
              <a:srgbClr val="DFCFE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sz="600"/>
            </a:lvl1pPr>
            <a:lvl2pPr lvl="1">
              <a:buNone/>
              <a:defRPr sz="600"/>
            </a:lvl2pPr>
            <a:lvl3pPr lvl="2">
              <a:buNone/>
              <a:defRPr sz="600"/>
            </a:lvl3pPr>
            <a:lvl4pPr lvl="3">
              <a:buNone/>
              <a:defRPr sz="600"/>
            </a:lvl4pPr>
            <a:lvl5pPr lvl="4">
              <a:buNone/>
              <a:defRPr sz="600"/>
            </a:lvl5pPr>
            <a:lvl6pPr lvl="5">
              <a:buNone/>
              <a:defRPr sz="600"/>
            </a:lvl6pPr>
            <a:lvl7pPr lvl="6">
              <a:buNone/>
              <a:defRPr sz="600"/>
            </a:lvl7pPr>
            <a:lvl8pPr lvl="7">
              <a:buNone/>
              <a:defRPr sz="600"/>
            </a:lvl8pPr>
            <a:lvl9pPr lvl="8">
              <a:buNone/>
              <a:defRPr sz="6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BE29F9"/>
            </a:gs>
            <a:gs pos="45000">
              <a:srgbClr val="7C15A7"/>
            </a:gs>
            <a:gs pos="100000">
              <a:srgbClr val="390054"/>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379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Roboto"/>
              <a:buNone/>
              <a:defRPr sz="2800">
                <a:solidFill>
                  <a:srgbClr val="FFFFFF"/>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64663"/>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a:buChar char="●"/>
              <a:defRPr sz="1800">
                <a:solidFill>
                  <a:srgbClr val="FFFFFF"/>
                </a:solidFill>
                <a:latin typeface="Roboto"/>
                <a:ea typeface="Roboto"/>
                <a:cs typeface="Roboto"/>
                <a:sym typeface="Roboto"/>
              </a:defRPr>
            </a:lvl1pPr>
            <a:lvl2pPr marL="914400" lvl="1"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pic>
        <p:nvPicPr>
          <p:cNvPr id="8" name="Google Shape;8;p1"/>
          <p:cNvPicPr preferRelativeResize="0"/>
          <p:nvPr/>
        </p:nvPicPr>
        <p:blipFill>
          <a:blip r:embed="rId13">
            <a:alphaModFix/>
          </a:blip>
          <a:stretch>
            <a:fillRect/>
          </a:stretch>
        </p:blipFill>
        <p:spPr>
          <a:xfrm>
            <a:off x="184825" y="136603"/>
            <a:ext cx="1411251" cy="365625"/>
          </a:xfrm>
          <a:prstGeom prst="rect">
            <a:avLst/>
          </a:prstGeom>
          <a:noFill/>
          <a:ln>
            <a:noFill/>
          </a:ln>
        </p:spPr>
      </p:pic>
      <p:pic>
        <p:nvPicPr>
          <p:cNvPr id="9" name="Google Shape;9;p1"/>
          <p:cNvPicPr preferRelativeResize="0"/>
          <p:nvPr/>
        </p:nvPicPr>
        <p:blipFill>
          <a:blip r:embed="rId14">
            <a:alphaModFix/>
          </a:blip>
          <a:stretch>
            <a:fillRect/>
          </a:stretch>
        </p:blipFill>
        <p:spPr>
          <a:xfrm>
            <a:off x="184825" y="4842176"/>
            <a:ext cx="126875" cy="187749"/>
          </a:xfrm>
          <a:prstGeom prst="rect">
            <a:avLst/>
          </a:prstGeom>
          <a:noFill/>
          <a:ln>
            <a:noFill/>
          </a:ln>
        </p:spPr>
      </p:pic>
      <p:sp>
        <p:nvSpPr>
          <p:cNvPr id="10" name="Google Shape;10;p1"/>
          <p:cNvSpPr/>
          <p:nvPr/>
        </p:nvSpPr>
        <p:spPr>
          <a:xfrm flipH="1">
            <a:off x="-14095" y="-1501150"/>
            <a:ext cx="9172170" cy="1818126"/>
          </a:xfrm>
          <a:prstGeom prst="flowChartDocument">
            <a:avLst/>
          </a:prstGeom>
          <a:gradFill>
            <a:gsLst>
              <a:gs pos="0">
                <a:srgbClr val="E6E8EB"/>
              </a:gs>
              <a:gs pos="34000">
                <a:srgbClr val="F3F4F5"/>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rot="10800000">
            <a:off x="6580179" y="4809714"/>
            <a:ext cx="3823848" cy="1689336"/>
          </a:xfrm>
          <a:prstGeom prst="flowChartDocument">
            <a:avLst/>
          </a:prstGeom>
          <a:gradFill>
            <a:gsLst>
              <a:gs pos="0">
                <a:srgbClr val="F3F3FA"/>
              </a:gs>
              <a:gs pos="89000">
                <a:srgbClr val="F9F9FD"/>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sldNum" idx="12"/>
          </p:nvPr>
        </p:nvSpPr>
        <p:spPr>
          <a:xfrm>
            <a:off x="8516833" y="4809717"/>
            <a:ext cx="548700" cy="393600"/>
          </a:xfrm>
          <a:prstGeom prst="rect">
            <a:avLst/>
          </a:prstGeom>
          <a:noFill/>
          <a:ln>
            <a:noFill/>
          </a:ln>
        </p:spPr>
        <p:txBody>
          <a:bodyPr spcFirstLastPara="1" wrap="square" lIns="91425" tIns="91425" rIns="91425" bIns="91425" anchor="ctr" anchorCtr="0">
            <a:noAutofit/>
          </a:bodyPr>
          <a:lstStyle>
            <a:lvl1pPr lvl="0" algn="r">
              <a:buNone/>
              <a:defRPr sz="800">
                <a:solidFill>
                  <a:srgbClr val="BE29F9"/>
                </a:solidFill>
              </a:defRPr>
            </a:lvl1pPr>
            <a:lvl2pPr lvl="1" algn="r">
              <a:buNone/>
              <a:defRPr sz="800">
                <a:solidFill>
                  <a:srgbClr val="BE29F9"/>
                </a:solidFill>
              </a:defRPr>
            </a:lvl2pPr>
            <a:lvl3pPr lvl="2" algn="r">
              <a:buNone/>
              <a:defRPr sz="800">
                <a:solidFill>
                  <a:srgbClr val="BE29F9"/>
                </a:solidFill>
              </a:defRPr>
            </a:lvl3pPr>
            <a:lvl4pPr lvl="3" algn="r">
              <a:buNone/>
              <a:defRPr sz="800">
                <a:solidFill>
                  <a:srgbClr val="BE29F9"/>
                </a:solidFill>
              </a:defRPr>
            </a:lvl4pPr>
            <a:lvl5pPr lvl="4" algn="r">
              <a:buNone/>
              <a:defRPr sz="800">
                <a:solidFill>
                  <a:srgbClr val="BE29F9"/>
                </a:solidFill>
              </a:defRPr>
            </a:lvl5pPr>
            <a:lvl6pPr lvl="5" algn="r">
              <a:buNone/>
              <a:defRPr sz="800">
                <a:solidFill>
                  <a:srgbClr val="BE29F9"/>
                </a:solidFill>
              </a:defRPr>
            </a:lvl6pPr>
            <a:lvl7pPr lvl="6" algn="r">
              <a:buNone/>
              <a:defRPr sz="800">
                <a:solidFill>
                  <a:srgbClr val="BE29F9"/>
                </a:solidFill>
              </a:defRPr>
            </a:lvl7pPr>
            <a:lvl8pPr lvl="7" algn="r">
              <a:buNone/>
              <a:defRPr sz="800">
                <a:solidFill>
                  <a:srgbClr val="BE29F9"/>
                </a:solidFill>
              </a:defRPr>
            </a:lvl8pPr>
            <a:lvl9pPr lvl="8" algn="r">
              <a:buNone/>
              <a:defRPr sz="800">
                <a:solidFill>
                  <a:srgbClr val="BE29F9"/>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xfrm>
            <a:off x="270583" y="2757117"/>
            <a:ext cx="8520600" cy="2052600"/>
          </a:xfrm>
          <a:prstGeom prst="rect">
            <a:avLst/>
          </a:prstGeom>
        </p:spPr>
        <p:txBody>
          <a:bodyPr spcFirstLastPara="1" wrap="square" lIns="91425" tIns="91425" rIns="91425" bIns="91425" anchor="b" anchorCtr="0">
            <a:noAutofit/>
          </a:bodyPr>
          <a:lstStyle/>
          <a:p>
            <a:r>
              <a:rPr lang="en-IN" b="1" dirty="0"/>
              <a:t>TESTING PHASE IN WATERFALL AND AGILE MODEL</a:t>
            </a:r>
            <a:br>
              <a:rPr lang="en-IN" dirty="0"/>
            </a:br>
            <a:endParaRPr dirty="0"/>
          </a:p>
        </p:txBody>
      </p:sp>
      <p:sp>
        <p:nvSpPr>
          <p:cNvPr id="84" name="Google Shape;84;p14"/>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4FE8-B8A6-480E-9763-8E3C64F7FB2D}"/>
              </a:ext>
            </a:extLst>
          </p:cNvPr>
          <p:cNvSpPr>
            <a:spLocks noGrp="1"/>
          </p:cNvSpPr>
          <p:nvPr>
            <p:ph type="title"/>
          </p:nvPr>
        </p:nvSpPr>
        <p:spPr/>
        <p:txBody>
          <a:bodyPr/>
          <a:lstStyle/>
          <a:p>
            <a:r>
              <a:rPr lang="en-IN" b="1" dirty="0"/>
              <a:t>WATERFALL MODEL</a:t>
            </a:r>
            <a:endParaRPr lang="en-IN" dirty="0"/>
          </a:p>
        </p:txBody>
      </p:sp>
      <p:sp>
        <p:nvSpPr>
          <p:cNvPr id="3" name="Text Placeholder 2">
            <a:extLst>
              <a:ext uri="{FF2B5EF4-FFF2-40B4-BE49-F238E27FC236}">
                <a16:creationId xmlns:a16="http://schemas.microsoft.com/office/drawing/2014/main" id="{C2582CCC-767A-48CD-98C2-00B11D6955B3}"/>
              </a:ext>
            </a:extLst>
          </p:cNvPr>
          <p:cNvSpPr>
            <a:spLocks noGrp="1"/>
          </p:cNvSpPr>
          <p:nvPr>
            <p:ph type="body" idx="1"/>
          </p:nvPr>
        </p:nvSpPr>
        <p:spPr>
          <a:xfrm>
            <a:off x="627320" y="1158125"/>
            <a:ext cx="8088022" cy="2846865"/>
          </a:xfrm>
        </p:spPr>
        <p:txBody>
          <a:bodyPr/>
          <a:lstStyle/>
          <a:p>
            <a:r>
              <a:rPr lang="en-US" sz="1600" dirty="0"/>
              <a:t>It is the first Process Model to be introduced.</a:t>
            </a:r>
          </a:p>
          <a:p>
            <a:r>
              <a:rPr lang="en-US" sz="1600" dirty="0"/>
              <a:t>It is also referred to as a Linear Sequential life cycle model.</a:t>
            </a:r>
          </a:p>
          <a:p>
            <a:r>
              <a:rPr lang="en-US" sz="1600" dirty="0"/>
              <a:t>In  waterfall model, each phase must be completed before the next phase can begin and there is no overlapping in the phases.</a:t>
            </a:r>
          </a:p>
          <a:p>
            <a:endParaRPr lang="en-IN" dirty="0"/>
          </a:p>
        </p:txBody>
      </p:sp>
      <p:sp>
        <p:nvSpPr>
          <p:cNvPr id="4" name="Slide Number Placeholder 3">
            <a:extLst>
              <a:ext uri="{FF2B5EF4-FFF2-40B4-BE49-F238E27FC236}">
                <a16:creationId xmlns:a16="http://schemas.microsoft.com/office/drawing/2014/main" id="{958CC5ED-42F4-4AA5-9E14-702E94118B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5" name="Picture 4">
            <a:extLst>
              <a:ext uri="{FF2B5EF4-FFF2-40B4-BE49-F238E27FC236}">
                <a16:creationId xmlns:a16="http://schemas.microsoft.com/office/drawing/2014/main" id="{013B9A8D-C285-43D2-952E-0B43944EFE74}"/>
              </a:ext>
            </a:extLst>
          </p:cNvPr>
          <p:cNvPicPr>
            <a:picLocks noChangeAspect="1"/>
          </p:cNvPicPr>
          <p:nvPr/>
        </p:nvPicPr>
        <p:blipFill>
          <a:blip r:embed="rId2"/>
          <a:stretch>
            <a:fillRect/>
          </a:stretch>
        </p:blipFill>
        <p:spPr>
          <a:xfrm>
            <a:off x="1594884" y="2445488"/>
            <a:ext cx="4914077" cy="2534391"/>
          </a:xfrm>
          <a:prstGeom prst="rect">
            <a:avLst/>
          </a:prstGeom>
        </p:spPr>
      </p:pic>
    </p:spTree>
    <p:extLst>
      <p:ext uri="{BB962C8B-B14F-4D97-AF65-F5344CB8AC3E}">
        <p14:creationId xmlns:p14="http://schemas.microsoft.com/office/powerpoint/2010/main" val="187651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749638-23B9-420A-9569-A50A2FC81624}"/>
              </a:ext>
            </a:extLst>
          </p:cNvPr>
          <p:cNvSpPr>
            <a:spLocks noGrp="1"/>
          </p:cNvSpPr>
          <p:nvPr>
            <p:ph type="body" idx="1"/>
          </p:nvPr>
        </p:nvSpPr>
        <p:spPr>
          <a:xfrm>
            <a:off x="0" y="520384"/>
            <a:ext cx="8520600" cy="3416400"/>
          </a:xfrm>
        </p:spPr>
        <p:txBody>
          <a:bodyPr/>
          <a:lstStyle/>
          <a:p>
            <a:pPr marL="114300" indent="0">
              <a:buNone/>
            </a:pPr>
            <a:r>
              <a:rPr lang="en-US" sz="1600" b="1" dirty="0"/>
              <a:t>Requirements </a:t>
            </a:r>
            <a:r>
              <a:rPr lang="en-US" sz="1600" dirty="0"/>
              <a:t>are gathered which would be told by the client(It will tell us that whether it wants it in android, </a:t>
            </a:r>
            <a:r>
              <a:rPr lang="en-US" sz="1600" dirty="0" err="1"/>
              <a:t>ios</a:t>
            </a:r>
            <a:r>
              <a:rPr lang="en-US" sz="1600" dirty="0"/>
              <a:t> ) and will be discussed with the team. On the basis of the client requirements from the previous phase the senior members of the project team</a:t>
            </a:r>
            <a:r>
              <a:rPr lang="en-US" sz="1600" b="1" dirty="0"/>
              <a:t> design </a:t>
            </a:r>
            <a:r>
              <a:rPr lang="en-US" sz="1600" dirty="0"/>
              <a:t>the architecture. Team works on coding the project like which language can be used. </a:t>
            </a:r>
            <a:r>
              <a:rPr lang="en-US" sz="1600" b="1" dirty="0"/>
              <a:t>Testing team </a:t>
            </a:r>
            <a:r>
              <a:rPr lang="en-US" sz="1600" dirty="0"/>
              <a:t>tests the complete application and identifies any defects in the application and they are fixed by the developers and the team builds and installs the application on the servers Team ensures that the application is running smoothly on the servers without any downtime.</a:t>
            </a:r>
          </a:p>
          <a:p>
            <a:endParaRPr lang="en-IN" dirty="0"/>
          </a:p>
        </p:txBody>
      </p:sp>
      <p:sp>
        <p:nvSpPr>
          <p:cNvPr id="4" name="Slide Number Placeholder 3">
            <a:extLst>
              <a:ext uri="{FF2B5EF4-FFF2-40B4-BE49-F238E27FC236}">
                <a16:creationId xmlns:a16="http://schemas.microsoft.com/office/drawing/2014/main" id="{6721BCEA-6B64-483E-9483-55C0D2013C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7" name="Picture 6">
            <a:extLst>
              <a:ext uri="{FF2B5EF4-FFF2-40B4-BE49-F238E27FC236}">
                <a16:creationId xmlns:a16="http://schemas.microsoft.com/office/drawing/2014/main" id="{03451F3A-867C-4856-AF9C-4552CF0669E8}"/>
              </a:ext>
            </a:extLst>
          </p:cNvPr>
          <p:cNvPicPr>
            <a:picLocks noChangeAspect="1"/>
          </p:cNvPicPr>
          <p:nvPr/>
        </p:nvPicPr>
        <p:blipFill>
          <a:blip r:embed="rId2"/>
          <a:stretch>
            <a:fillRect/>
          </a:stretch>
        </p:blipFill>
        <p:spPr>
          <a:xfrm>
            <a:off x="1798546" y="2679405"/>
            <a:ext cx="5123249" cy="2323348"/>
          </a:xfrm>
          <a:prstGeom prst="rect">
            <a:avLst/>
          </a:prstGeom>
        </p:spPr>
      </p:pic>
    </p:spTree>
    <p:extLst>
      <p:ext uri="{BB962C8B-B14F-4D97-AF65-F5344CB8AC3E}">
        <p14:creationId xmlns:p14="http://schemas.microsoft.com/office/powerpoint/2010/main" val="229133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5435-E86D-4D29-A270-7F21147A5BF2}"/>
              </a:ext>
            </a:extLst>
          </p:cNvPr>
          <p:cNvSpPr>
            <a:spLocks noGrp="1"/>
          </p:cNvSpPr>
          <p:nvPr>
            <p:ph type="title"/>
          </p:nvPr>
        </p:nvSpPr>
        <p:spPr>
          <a:xfrm>
            <a:off x="130946" y="605016"/>
            <a:ext cx="8520600" cy="520200"/>
          </a:xfrm>
        </p:spPr>
        <p:txBody>
          <a:bodyPr/>
          <a:lstStyle/>
          <a:p>
            <a:r>
              <a:rPr lang="en-IN" b="1" dirty="0"/>
              <a:t>AGILE MODEL</a:t>
            </a:r>
          </a:p>
        </p:txBody>
      </p:sp>
      <p:sp>
        <p:nvSpPr>
          <p:cNvPr id="3" name="Text Placeholder 2">
            <a:extLst>
              <a:ext uri="{FF2B5EF4-FFF2-40B4-BE49-F238E27FC236}">
                <a16:creationId xmlns:a16="http://schemas.microsoft.com/office/drawing/2014/main" id="{FA91FA31-DA5E-41EC-8D25-F703DC247DBB}"/>
              </a:ext>
            </a:extLst>
          </p:cNvPr>
          <p:cNvSpPr>
            <a:spLocks noGrp="1"/>
          </p:cNvSpPr>
          <p:nvPr>
            <p:ph type="body" idx="1"/>
          </p:nvPr>
        </p:nvSpPr>
        <p:spPr>
          <a:xfrm>
            <a:off x="270583" y="1125216"/>
            <a:ext cx="8520600" cy="3416400"/>
          </a:xfrm>
        </p:spPr>
        <p:txBody>
          <a:bodyPr/>
          <a:lstStyle/>
          <a:p>
            <a:r>
              <a:rPr lang="en-IN" sz="1600" dirty="0"/>
              <a:t>The term </a:t>
            </a:r>
            <a:r>
              <a:rPr lang="en-IN" sz="1600" b="1" dirty="0"/>
              <a:t>AGILE</a:t>
            </a:r>
            <a:r>
              <a:rPr lang="en-IN" sz="1600" dirty="0"/>
              <a:t> means the ability to respond to changes-</a:t>
            </a:r>
          </a:p>
          <a:p>
            <a:pPr marL="114300" indent="0">
              <a:buNone/>
            </a:pPr>
            <a:r>
              <a:rPr lang="en-IN" sz="1600" dirty="0"/>
              <a:t>       changes from requirements, technology, people.</a:t>
            </a:r>
          </a:p>
          <a:p>
            <a:r>
              <a:rPr lang="en-IN" sz="1600" dirty="0"/>
              <a:t>It is a iterative and a incremental process.</a:t>
            </a:r>
            <a:r>
              <a:rPr lang="en-US" sz="1600" dirty="0"/>
              <a:t> </a:t>
            </a:r>
          </a:p>
          <a:p>
            <a:r>
              <a:rPr lang="en-US" sz="1600" dirty="0"/>
              <a:t>The Role of Testers in an Agile Environment:</a:t>
            </a:r>
          </a:p>
          <a:p>
            <a:pPr marL="571500" lvl="1" indent="0">
              <a:buNone/>
            </a:pPr>
            <a:r>
              <a:rPr lang="en-US" sz="1600" dirty="0"/>
              <a:t>1) Attend sprint-planning sessions</a:t>
            </a:r>
          </a:p>
          <a:p>
            <a:pPr marL="571500" lvl="1" indent="0">
              <a:buNone/>
            </a:pPr>
            <a:r>
              <a:rPr lang="en-US" sz="1600" dirty="0"/>
              <a:t>2) Attend daily stand-ups.</a:t>
            </a:r>
          </a:p>
          <a:p>
            <a:pPr marL="571500" lvl="1" indent="0">
              <a:buNone/>
            </a:pPr>
            <a:r>
              <a:rPr lang="en-US" sz="1600" dirty="0"/>
              <a:t>3) Don’t save all the testing for the end; test throughout the sprint.</a:t>
            </a:r>
          </a:p>
          <a:p>
            <a:pPr marL="571500" lvl="1" indent="0">
              <a:buNone/>
            </a:pPr>
            <a:r>
              <a:rPr lang="en-US" sz="1600" dirty="0"/>
              <a:t>4) Meet with developers for short hand-off demonstrations</a:t>
            </a:r>
          </a:p>
          <a:p>
            <a:endParaRPr lang="en-IN" dirty="0"/>
          </a:p>
        </p:txBody>
      </p:sp>
      <p:sp>
        <p:nvSpPr>
          <p:cNvPr id="4" name="Slide Number Placeholder 3">
            <a:extLst>
              <a:ext uri="{FF2B5EF4-FFF2-40B4-BE49-F238E27FC236}">
                <a16:creationId xmlns:a16="http://schemas.microsoft.com/office/drawing/2014/main" id="{F23F5AF2-109B-462C-8F0E-3AA5A5A40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a:extLst>
              <a:ext uri="{FF2B5EF4-FFF2-40B4-BE49-F238E27FC236}">
                <a16:creationId xmlns:a16="http://schemas.microsoft.com/office/drawing/2014/main" id="{FB24FC6D-3BE3-4333-9BFF-864F38F7CB62}"/>
              </a:ext>
            </a:extLst>
          </p:cNvPr>
          <p:cNvPicPr>
            <a:picLocks noChangeAspect="1"/>
          </p:cNvPicPr>
          <p:nvPr/>
        </p:nvPicPr>
        <p:blipFill>
          <a:blip r:embed="rId2"/>
          <a:stretch>
            <a:fillRect/>
          </a:stretch>
        </p:blipFill>
        <p:spPr>
          <a:xfrm>
            <a:off x="5220586" y="1520457"/>
            <a:ext cx="3844947" cy="1892593"/>
          </a:xfrm>
          <a:prstGeom prst="rect">
            <a:avLst/>
          </a:prstGeom>
        </p:spPr>
      </p:pic>
    </p:spTree>
    <p:extLst>
      <p:ext uri="{BB962C8B-B14F-4D97-AF65-F5344CB8AC3E}">
        <p14:creationId xmlns:p14="http://schemas.microsoft.com/office/powerpoint/2010/main" val="65615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FF853D-2AD5-4AAF-9E1D-60F2E8C06401}"/>
              </a:ext>
            </a:extLst>
          </p:cNvPr>
          <p:cNvSpPr>
            <a:spLocks noGrp="1"/>
          </p:cNvSpPr>
          <p:nvPr>
            <p:ph type="title"/>
          </p:nvPr>
        </p:nvSpPr>
        <p:spPr>
          <a:xfrm>
            <a:off x="544933" y="3480277"/>
            <a:ext cx="8520600" cy="572700"/>
          </a:xfrm>
        </p:spPr>
        <p:txBody>
          <a:bodyPr/>
          <a:lstStyle/>
          <a:p>
            <a:pPr algn="l"/>
            <a:r>
              <a:rPr lang="en-US" sz="1600" dirty="0"/>
              <a:t>Agile testing involves testing from a customer point of view and performed as early as possible. Agile Scrum is the most commonly used agile method. The role of a software tester in an Agile Scrum Process is not just testing the software and finding defects but extends to many other things. An agile software tester works with the development team, product owner and every part of the team to make the product on a fast pace</a:t>
            </a:r>
            <a:endParaRPr lang="en-IN" sz="1600" dirty="0"/>
          </a:p>
        </p:txBody>
      </p:sp>
      <p:sp>
        <p:nvSpPr>
          <p:cNvPr id="4" name="Slide Number Placeholder 3">
            <a:extLst>
              <a:ext uri="{FF2B5EF4-FFF2-40B4-BE49-F238E27FC236}">
                <a16:creationId xmlns:a16="http://schemas.microsoft.com/office/drawing/2014/main" id="{9E656F7E-B183-4B31-8DB1-C32911488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1026" name="Picture 2" descr="The Tester's Role in Agile">
            <a:extLst>
              <a:ext uri="{FF2B5EF4-FFF2-40B4-BE49-F238E27FC236}">
                <a16:creationId xmlns:a16="http://schemas.microsoft.com/office/drawing/2014/main" id="{BC6306DB-3584-4253-AFFD-979B93850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046" y="384052"/>
            <a:ext cx="5592725" cy="309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3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E97134-7B73-475B-BFD5-2607DE796F02}"/>
              </a:ext>
            </a:extLst>
          </p:cNvPr>
          <p:cNvPicPr>
            <a:picLocks noChangeAspect="1"/>
          </p:cNvPicPr>
          <p:nvPr/>
        </p:nvPicPr>
        <p:blipFill>
          <a:blip r:embed="rId2"/>
          <a:stretch>
            <a:fillRect/>
          </a:stretch>
        </p:blipFill>
        <p:spPr>
          <a:xfrm>
            <a:off x="2467536" y="633973"/>
            <a:ext cx="4889416" cy="1426588"/>
          </a:xfrm>
          <a:prstGeom prst="rect">
            <a:avLst/>
          </a:prstGeom>
        </p:spPr>
      </p:pic>
      <p:sp>
        <p:nvSpPr>
          <p:cNvPr id="11" name="Title 10">
            <a:extLst>
              <a:ext uri="{FF2B5EF4-FFF2-40B4-BE49-F238E27FC236}">
                <a16:creationId xmlns:a16="http://schemas.microsoft.com/office/drawing/2014/main" id="{E0D946E6-D860-4F3A-885F-EBF335F89E63}"/>
              </a:ext>
            </a:extLst>
          </p:cNvPr>
          <p:cNvSpPr>
            <a:spLocks noGrp="1"/>
          </p:cNvSpPr>
          <p:nvPr>
            <p:ph type="title"/>
          </p:nvPr>
        </p:nvSpPr>
        <p:spPr>
          <a:xfrm>
            <a:off x="0" y="1744140"/>
            <a:ext cx="2585365" cy="1202801"/>
          </a:xfrm>
        </p:spPr>
        <p:txBody>
          <a:bodyPr/>
          <a:lstStyle/>
          <a:p>
            <a:r>
              <a:rPr lang="en-IN" sz="1600" b="1" dirty="0"/>
              <a:t>ROLES OF SCRUM:</a:t>
            </a:r>
            <a:br>
              <a:rPr lang="en-IN" sz="1600" dirty="0"/>
            </a:br>
            <a:r>
              <a:rPr lang="en-IN" sz="1600" dirty="0"/>
              <a:t>1.Product Owner</a:t>
            </a:r>
            <a:br>
              <a:rPr lang="en-IN" sz="1600" dirty="0"/>
            </a:br>
            <a:r>
              <a:rPr lang="en-IN" sz="1600" dirty="0"/>
              <a:t>2.Scrum Master</a:t>
            </a:r>
            <a:br>
              <a:rPr lang="en-IN" sz="1600" dirty="0"/>
            </a:br>
            <a:r>
              <a:rPr lang="en-IN" sz="1600" dirty="0"/>
              <a:t>3.Scrum Team</a:t>
            </a:r>
          </a:p>
        </p:txBody>
      </p:sp>
      <p:sp>
        <p:nvSpPr>
          <p:cNvPr id="4" name="Slide Number Placeholder 3">
            <a:extLst>
              <a:ext uri="{FF2B5EF4-FFF2-40B4-BE49-F238E27FC236}">
                <a16:creationId xmlns:a16="http://schemas.microsoft.com/office/drawing/2014/main" id="{1A016783-FEEA-4059-A1B8-8D75497F79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6A348A6F-E2A1-490B-8B76-EE8943D8BEF5}"/>
              </a:ext>
            </a:extLst>
          </p:cNvPr>
          <p:cNvPicPr>
            <a:picLocks noChangeAspect="1"/>
          </p:cNvPicPr>
          <p:nvPr/>
        </p:nvPicPr>
        <p:blipFill>
          <a:blip r:embed="rId3"/>
          <a:stretch>
            <a:fillRect/>
          </a:stretch>
        </p:blipFill>
        <p:spPr>
          <a:xfrm>
            <a:off x="3323509" y="2176763"/>
            <a:ext cx="4755292" cy="1309638"/>
          </a:xfrm>
          <a:prstGeom prst="rect">
            <a:avLst/>
          </a:prstGeom>
        </p:spPr>
      </p:pic>
      <p:pic>
        <p:nvPicPr>
          <p:cNvPr id="7" name="Picture 6">
            <a:extLst>
              <a:ext uri="{FF2B5EF4-FFF2-40B4-BE49-F238E27FC236}">
                <a16:creationId xmlns:a16="http://schemas.microsoft.com/office/drawing/2014/main" id="{9A196378-BA50-411B-8FD2-1A02C2C25B11}"/>
              </a:ext>
            </a:extLst>
          </p:cNvPr>
          <p:cNvPicPr>
            <a:picLocks noChangeAspect="1"/>
          </p:cNvPicPr>
          <p:nvPr/>
        </p:nvPicPr>
        <p:blipFill>
          <a:blip r:embed="rId4"/>
          <a:stretch>
            <a:fillRect/>
          </a:stretch>
        </p:blipFill>
        <p:spPr>
          <a:xfrm>
            <a:off x="1879696" y="3602604"/>
            <a:ext cx="4895512" cy="1309638"/>
          </a:xfrm>
          <a:prstGeom prst="rect">
            <a:avLst/>
          </a:prstGeom>
        </p:spPr>
      </p:pic>
    </p:spTree>
    <p:extLst>
      <p:ext uri="{BB962C8B-B14F-4D97-AF65-F5344CB8AC3E}">
        <p14:creationId xmlns:p14="http://schemas.microsoft.com/office/powerpoint/2010/main" val="140859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30946" y="2402930"/>
            <a:ext cx="8520600" cy="52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b="1" dirty="0"/>
              <a:t>Thank You</a:t>
            </a:r>
            <a:endParaRPr sz="5400" b="1" dirty="0"/>
          </a:p>
        </p:txBody>
      </p:sp>
      <p:sp>
        <p:nvSpPr>
          <p:cNvPr id="91" name="Google Shape;91;p1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4325522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14789</TotalTime>
  <Words>354</Words>
  <Application>Microsoft Office PowerPoint</Application>
  <PresentationFormat>On-screen Show (16:9)</PresentationFormat>
  <Paragraphs>25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 Medium</vt:lpstr>
      <vt:lpstr>Roboto</vt:lpstr>
      <vt:lpstr>Arial</vt:lpstr>
      <vt:lpstr>Simple Light</vt:lpstr>
      <vt:lpstr>TESTING PHASE IN WATERFALL AND AGILE MODEL </vt:lpstr>
      <vt:lpstr>WATERFALL MODEL</vt:lpstr>
      <vt:lpstr>PowerPoint Presentation</vt:lpstr>
      <vt:lpstr>AGILE MODEL</vt:lpstr>
      <vt:lpstr>Agile testing involves testing from a customer point of view and performed as early as possible. Agile Scrum is the most commonly used agile method. The role of a software tester in an Agile Scrum Process is not just testing the software and finding defects but extends to many other things. An agile software tester works with the development team, product owner and every part of the team to make the product on a fast pace</vt:lpstr>
      <vt:lpstr>ROLES OF SCRUM: 1.Product Owner 2.Scrum Master 3.Scrum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Joiners: Induction</dc:title>
  <dc:creator>Gurinder Singh</dc:creator>
  <cp:lastModifiedBy>subina verma</cp:lastModifiedBy>
  <cp:revision>108</cp:revision>
  <dcterms:modified xsi:type="dcterms:W3CDTF">2020-01-30T02:28:32Z</dcterms:modified>
</cp:coreProperties>
</file>