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70" r:id="rId4"/>
    <p:sldId id="258" r:id="rId5"/>
    <p:sldId id="259" r:id="rId6"/>
    <p:sldId id="260" r:id="rId7"/>
    <p:sldId id="268" r:id="rId8"/>
    <p:sldId id="269" r:id="rId9"/>
    <p:sldId id="261" r:id="rId10"/>
    <p:sldId id="267" r:id="rId11"/>
    <p:sldId id="262" r:id="rId12"/>
    <p:sldId id="263" r:id="rId13"/>
    <p:sldId id="264"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0D9098-2530-417B-855A-3A6EF4448202}"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B4A981-CEA3-41C3-B5F4-CA0F2CC6F542}"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D9098-2530-417B-855A-3A6EF4448202}"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D9098-2530-417B-855A-3A6EF4448202}"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D9098-2530-417B-855A-3A6EF4448202}"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D9098-2530-417B-855A-3A6EF4448202}"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B4A981-CEA3-41C3-B5F4-CA0F2CC6F542}"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0D9098-2530-417B-855A-3A6EF4448202}"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0D9098-2530-417B-855A-3A6EF4448202}" type="datetimeFigureOut">
              <a:rPr lang="en-GB" smtClean="0"/>
              <a:t>10/11/2019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B4A981-CEA3-41C3-B5F4-CA0F2CC6F542}"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0D9098-2530-417B-855A-3A6EF4448202}" type="datetimeFigureOut">
              <a:rPr lang="en-GB" smtClean="0"/>
              <a:t>10/11/2019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D9098-2530-417B-855A-3A6EF4448202}" type="datetimeFigureOut">
              <a:rPr lang="en-GB" smtClean="0"/>
              <a:t>10/11/2019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D9098-2530-417B-855A-3A6EF4448202}"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B4A981-CEA3-41C3-B5F4-CA0F2CC6F542}"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D9098-2530-417B-855A-3A6EF4448202}"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40D9098-2530-417B-855A-3A6EF4448202}" type="datetimeFigureOut">
              <a:rPr lang="en-GB" smtClean="0"/>
              <a:t>10/11/2019</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2B4A981-CEA3-41C3-B5F4-CA0F2CC6F542}"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93032"/>
            <a:ext cx="7543800" cy="1091952"/>
          </a:xfrm>
        </p:spPr>
        <p:txBody>
          <a:bodyPr>
            <a:noAutofit/>
          </a:bodyPr>
          <a:lstStyle/>
          <a:p>
            <a:r>
              <a:rPr lang="en-GB" sz="3600" dirty="0"/>
              <a:t>Analysis of Schools’ </a:t>
            </a:r>
            <a:r>
              <a:rPr lang="en-GB" sz="3600" dirty="0" err="1" smtClean="0"/>
              <a:t>neighborhood</a:t>
            </a:r>
            <a:r>
              <a:rPr lang="en-GB" sz="3600" dirty="0" smtClean="0"/>
              <a:t> </a:t>
            </a:r>
            <a:r>
              <a:rPr lang="en-GB" sz="3600" dirty="0" smtClean="0"/>
              <a:t>IN TORONTO and </a:t>
            </a:r>
            <a:r>
              <a:rPr lang="en-GB" sz="3600" dirty="0"/>
              <a:t>their influence on student’s education</a:t>
            </a:r>
          </a:p>
        </p:txBody>
      </p:sp>
      <p:sp>
        <p:nvSpPr>
          <p:cNvPr id="3" name="Subtitle 2"/>
          <p:cNvSpPr>
            <a:spLocks noGrp="1"/>
          </p:cNvSpPr>
          <p:nvPr>
            <p:ph type="subTitle" idx="1"/>
          </p:nvPr>
        </p:nvSpPr>
        <p:spPr>
          <a:xfrm>
            <a:off x="899592" y="3721473"/>
            <a:ext cx="6912767" cy="859655"/>
          </a:xfrm>
        </p:spPr>
        <p:txBody>
          <a:bodyPr>
            <a:normAutofit lnSpcReduction="10000"/>
          </a:bodyPr>
          <a:lstStyle/>
          <a:p>
            <a:r>
              <a:rPr lang="en-GB" dirty="0" smtClean="0"/>
              <a:t>SUBIN AUGUSTINE</a:t>
            </a:r>
          </a:p>
          <a:p>
            <a:r>
              <a:rPr lang="en-GB" dirty="0" smtClean="0"/>
              <a:t>November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Distinguishing Factors in Each Cluster</a:t>
            </a:r>
            <a:endParaRPr lang="en-GB" dirty="0"/>
          </a:p>
        </p:txBody>
      </p:sp>
      <p:sp>
        <p:nvSpPr>
          <p:cNvPr id="5" name="Content Placeholder 4"/>
          <p:cNvSpPr>
            <a:spLocks noGrp="1"/>
          </p:cNvSpPr>
          <p:nvPr>
            <p:ph idx="1"/>
          </p:nvPr>
        </p:nvSpPr>
        <p:spPr>
          <a:xfrm>
            <a:off x="457200" y="1868760"/>
            <a:ext cx="8003232" cy="4800600"/>
          </a:xfrm>
        </p:spPr>
        <p:txBody>
          <a:bodyPr>
            <a:normAutofit/>
          </a:bodyPr>
          <a:lstStyle/>
          <a:p>
            <a:pPr lvl="0" algn="just"/>
            <a:r>
              <a:rPr lang="en-US" b="1" dirty="0" smtClean="0"/>
              <a:t>Cluster 0</a:t>
            </a:r>
            <a:r>
              <a:rPr lang="en-US" dirty="0" smtClean="0"/>
              <a:t>: Mostly coffee </a:t>
            </a:r>
            <a:r>
              <a:rPr lang="en-US" dirty="0"/>
              <a:t>shops, restaurants and food outlets. </a:t>
            </a:r>
            <a:endParaRPr lang="en-GB" dirty="0"/>
          </a:p>
          <a:p>
            <a:pPr lvl="0" algn="just"/>
            <a:r>
              <a:rPr lang="en-US" b="1" dirty="0" smtClean="0"/>
              <a:t>Cluster 1</a:t>
            </a:r>
            <a:r>
              <a:rPr lang="en-US" dirty="0" smtClean="0"/>
              <a:t>:  Pool is common factor</a:t>
            </a:r>
            <a:endParaRPr lang="en-GB" dirty="0"/>
          </a:p>
          <a:p>
            <a:pPr lvl="0" algn="just"/>
            <a:r>
              <a:rPr lang="en-US" b="1" dirty="0" smtClean="0"/>
              <a:t>Cluster 2</a:t>
            </a:r>
            <a:r>
              <a:rPr lang="en-US" dirty="0" smtClean="0"/>
              <a:t>:  Near bus lines, same locality. </a:t>
            </a:r>
            <a:endParaRPr lang="en-GB" dirty="0"/>
          </a:p>
          <a:p>
            <a:pPr lvl="0" algn="just"/>
            <a:r>
              <a:rPr lang="en-US" b="1" dirty="0" smtClean="0"/>
              <a:t>Cluster 3</a:t>
            </a:r>
            <a:r>
              <a:rPr lang="en-US" dirty="0" smtClean="0"/>
              <a:t>: Pubs were the most </a:t>
            </a:r>
            <a:r>
              <a:rPr lang="en-US" dirty="0"/>
              <a:t>common venue </a:t>
            </a:r>
            <a:endParaRPr lang="en-GB" dirty="0"/>
          </a:p>
          <a:p>
            <a:pPr lvl="0" algn="just"/>
            <a:r>
              <a:rPr lang="en-US" b="1" dirty="0"/>
              <a:t>Cluster </a:t>
            </a:r>
            <a:r>
              <a:rPr lang="en-US" b="1" dirty="0" smtClean="0"/>
              <a:t>4</a:t>
            </a:r>
            <a:r>
              <a:rPr lang="en-US" dirty="0" smtClean="0"/>
              <a:t>: Coffee shops,  furniture/home </a:t>
            </a:r>
            <a:r>
              <a:rPr lang="en-US" dirty="0"/>
              <a:t>store and grocery </a:t>
            </a:r>
            <a:r>
              <a:rPr lang="en-US" dirty="0" smtClean="0"/>
              <a:t>store. Coffee </a:t>
            </a:r>
            <a:r>
              <a:rPr lang="en-US" dirty="0"/>
              <a:t>shops </a:t>
            </a:r>
            <a:r>
              <a:rPr lang="en-US" dirty="0" smtClean="0"/>
              <a:t>surrounding </a:t>
            </a:r>
            <a:r>
              <a:rPr lang="en-US" dirty="0"/>
              <a:t>schools in cluster 4 are significantly lower than those in Cluster 0. </a:t>
            </a:r>
            <a:endParaRPr lang="en-GB" dirty="0"/>
          </a:p>
          <a:p>
            <a:endParaRPr lang="en-GB" dirty="0"/>
          </a:p>
        </p:txBody>
      </p:sp>
    </p:spTree>
    <p:extLst>
      <p:ext uri="{BB962C8B-B14F-4D97-AF65-F5344CB8AC3E}">
        <p14:creationId xmlns:p14="http://schemas.microsoft.com/office/powerpoint/2010/main" val="156105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Map of Toronto - Schools Colour </a:t>
            </a:r>
            <a:r>
              <a:rPr lang="en-GB" dirty="0"/>
              <a:t>C</a:t>
            </a:r>
            <a:r>
              <a:rPr lang="en-GB" dirty="0" smtClean="0"/>
              <a:t>oded as per Cluster</a:t>
            </a:r>
            <a:endParaRPr lang="en-GB" dirty="0"/>
          </a:p>
        </p:txBody>
      </p:sp>
      <p:pic>
        <p:nvPicPr>
          <p:cNvPr id="4" name="Content Placeholder 3"/>
          <p:cNvPicPr>
            <a:picLocks noGrp="1"/>
          </p:cNvPicPr>
          <p:nvPr>
            <p:ph idx="1"/>
          </p:nvPr>
        </p:nvPicPr>
        <p:blipFill>
          <a:blip r:embed="rId2"/>
          <a:stretch>
            <a:fillRect/>
          </a:stretch>
        </p:blipFill>
        <p:spPr>
          <a:xfrm>
            <a:off x="523875" y="1724025"/>
            <a:ext cx="8096250" cy="4629150"/>
          </a:xfrm>
          <a:prstGeom prst="rect">
            <a:avLst/>
          </a:prstGeom>
        </p:spPr>
      </p:pic>
    </p:spTree>
    <p:extLst>
      <p:ext uri="{BB962C8B-B14F-4D97-AF65-F5344CB8AC3E}">
        <p14:creationId xmlns:p14="http://schemas.microsoft.com/office/powerpoint/2010/main" val="67636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dirty="0" smtClean="0"/>
              <a:t>Consolidated Data with Cluster Number</a:t>
            </a:r>
            <a:endParaRPr lang="en-GB" dirty="0"/>
          </a:p>
        </p:txBody>
      </p:sp>
      <p:sp>
        <p:nvSpPr>
          <p:cNvPr id="6" name="Rectangle 5"/>
          <p:cNvSpPr/>
          <p:nvPr/>
        </p:nvSpPr>
        <p:spPr>
          <a:xfrm>
            <a:off x="755576" y="5445224"/>
            <a:ext cx="7632848" cy="369332"/>
          </a:xfrm>
          <a:prstGeom prst="rect">
            <a:avLst/>
          </a:prstGeom>
        </p:spPr>
        <p:txBody>
          <a:bodyPr wrap="square">
            <a:spAutoFit/>
          </a:bodyPr>
          <a:lstStyle/>
          <a:p>
            <a:pPr marL="285750" indent="-285750">
              <a:buFont typeface="Arial" panose="020B0604020202020204" pitchFamily="34" charset="0"/>
              <a:buChar char="•"/>
            </a:pPr>
            <a:r>
              <a:rPr lang="en-GB" dirty="0"/>
              <a:t>Information derived after clustering, and appending pass </a:t>
            </a:r>
            <a:r>
              <a:rPr lang="en-GB" dirty="0" smtClean="0"/>
              <a:t>percentages</a:t>
            </a:r>
          </a:p>
        </p:txBody>
      </p:sp>
      <p:pic>
        <p:nvPicPr>
          <p:cNvPr id="7" name="Picture 6"/>
          <p:cNvPicPr/>
          <p:nvPr/>
        </p:nvPicPr>
        <p:blipFill rotWithShape="1">
          <a:blip r:embed="rId2"/>
          <a:srcRect b="2084"/>
          <a:stretch/>
        </p:blipFill>
        <p:spPr bwMode="auto">
          <a:xfrm>
            <a:off x="539552" y="1772816"/>
            <a:ext cx="7848872" cy="31683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4712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smtClean="0"/>
              <a:t>Result</a:t>
            </a:r>
            <a:endParaRPr lang="en-GB" dirty="0"/>
          </a:p>
        </p:txBody>
      </p:sp>
      <p:sp>
        <p:nvSpPr>
          <p:cNvPr id="6" name="Rectangle 5"/>
          <p:cNvSpPr/>
          <p:nvPr/>
        </p:nvSpPr>
        <p:spPr>
          <a:xfrm>
            <a:off x="755576" y="5013176"/>
            <a:ext cx="7632848" cy="1477328"/>
          </a:xfrm>
          <a:prstGeom prst="rect">
            <a:avLst/>
          </a:prstGeom>
        </p:spPr>
        <p:txBody>
          <a:bodyPr wrap="square">
            <a:spAutoFit/>
          </a:bodyPr>
          <a:lstStyle/>
          <a:p>
            <a:pPr marL="285750" indent="-285750" algn="just">
              <a:buFont typeface="Arial" panose="020B0604020202020204" pitchFamily="34" charset="0"/>
              <a:buChar char="•"/>
            </a:pPr>
            <a:r>
              <a:rPr lang="en-US" dirty="0"/>
              <a:t>Table summarizes analysis on the pass percentages of schools within each of the 5 clusters</a:t>
            </a:r>
            <a:r>
              <a:rPr lang="en-US" dirty="0" smtClean="0"/>
              <a:t>.</a:t>
            </a:r>
          </a:p>
          <a:p>
            <a:pPr marL="285750" indent="-285750" algn="just">
              <a:buFont typeface="Arial" panose="020B0604020202020204" pitchFamily="34" charset="0"/>
              <a:buChar char="•"/>
            </a:pPr>
            <a:r>
              <a:rPr lang="en-US" dirty="0" smtClean="0"/>
              <a:t>No significant difference in pass percentages between cluster</a:t>
            </a:r>
          </a:p>
          <a:p>
            <a:pPr marL="285750" indent="-285750" algn="just">
              <a:buFont typeface="Arial" panose="020B0604020202020204" pitchFamily="34" charset="0"/>
              <a:buChar char="•"/>
            </a:pPr>
            <a:r>
              <a:rPr lang="en-US" dirty="0" smtClean="0"/>
              <a:t>However, significant </a:t>
            </a:r>
            <a:r>
              <a:rPr lang="en-US" dirty="0"/>
              <a:t>variations in pass percentage of schools located </a:t>
            </a:r>
            <a:r>
              <a:rPr lang="en-US" dirty="0" smtClean="0"/>
              <a:t>in same cluster, i.e., </a:t>
            </a:r>
            <a:r>
              <a:rPr lang="en-US" dirty="0"/>
              <a:t>identical neighborhood. </a:t>
            </a:r>
            <a:endParaRPr lang="en-GB" dirty="0"/>
          </a:p>
        </p:txBody>
      </p:sp>
      <p:pic>
        <p:nvPicPr>
          <p:cNvPr id="7" name="Picture 6"/>
          <p:cNvPicPr/>
          <p:nvPr/>
        </p:nvPicPr>
        <p:blipFill>
          <a:blip r:embed="rId2"/>
          <a:stretch>
            <a:fillRect/>
          </a:stretch>
        </p:blipFill>
        <p:spPr>
          <a:xfrm>
            <a:off x="1619672" y="1340768"/>
            <a:ext cx="5688632" cy="3384375"/>
          </a:xfrm>
          <a:prstGeom prst="rect">
            <a:avLst/>
          </a:prstGeom>
        </p:spPr>
      </p:pic>
    </p:spTree>
    <p:extLst>
      <p:ext uri="{BB962C8B-B14F-4D97-AF65-F5344CB8AC3E}">
        <p14:creationId xmlns:p14="http://schemas.microsoft.com/office/powerpoint/2010/main" val="1637785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a:t>Conclusion and Future </a:t>
            </a:r>
            <a:r>
              <a:rPr lang="en-GB" dirty="0" smtClean="0"/>
              <a:t>Direction</a:t>
            </a:r>
            <a:endParaRPr lang="en-GB" dirty="0"/>
          </a:p>
        </p:txBody>
      </p:sp>
      <p:sp>
        <p:nvSpPr>
          <p:cNvPr id="3" name="Content Placeholder 2"/>
          <p:cNvSpPr>
            <a:spLocks noGrp="1"/>
          </p:cNvSpPr>
          <p:nvPr>
            <p:ph idx="1"/>
          </p:nvPr>
        </p:nvSpPr>
        <p:spPr>
          <a:xfrm>
            <a:off x="251520" y="1556792"/>
            <a:ext cx="8595360" cy="4937760"/>
          </a:xfrm>
        </p:spPr>
        <p:txBody>
          <a:bodyPr>
            <a:normAutofit/>
          </a:bodyPr>
          <a:lstStyle/>
          <a:p>
            <a:pPr algn="just"/>
            <a:r>
              <a:rPr lang="en-US" dirty="0" smtClean="0"/>
              <a:t>Neighborhood of </a:t>
            </a:r>
            <a:r>
              <a:rPr lang="en-US" dirty="0"/>
              <a:t>a school does not have a significant influence over the students of a school. </a:t>
            </a:r>
            <a:endParaRPr lang="en-GB" dirty="0"/>
          </a:p>
          <a:p>
            <a:pPr algn="just"/>
            <a:r>
              <a:rPr lang="en-US" dirty="0" smtClean="0"/>
              <a:t>Further study should be conducted to </a:t>
            </a:r>
            <a:r>
              <a:rPr lang="en-US" dirty="0"/>
              <a:t>understand the root cause of such huge variation in the pass percentages of the </a:t>
            </a:r>
            <a:r>
              <a:rPr lang="en-US" dirty="0" smtClean="0"/>
              <a:t>school with </a:t>
            </a:r>
            <a:r>
              <a:rPr lang="en-US" dirty="0"/>
              <a:t>a more comprehensive set of data. </a:t>
            </a:r>
            <a:endParaRPr lang="en-US" dirty="0" smtClean="0"/>
          </a:p>
          <a:p>
            <a:pPr algn="just"/>
            <a:r>
              <a:rPr lang="en-GB" dirty="0"/>
              <a:t>D</a:t>
            </a:r>
            <a:r>
              <a:rPr lang="en-GB" dirty="0" smtClean="0"/>
              <a:t>ata </a:t>
            </a:r>
            <a:r>
              <a:rPr lang="en-GB" dirty="0"/>
              <a:t>set can be expanded with more information, such as, </a:t>
            </a:r>
            <a:r>
              <a:rPr lang="en-GB" dirty="0" smtClean="0"/>
              <a:t>the </a:t>
            </a:r>
            <a:r>
              <a:rPr lang="en-GB" dirty="0"/>
              <a:t>income status of the student’s households. </a:t>
            </a:r>
            <a:r>
              <a:rPr lang="en-GB" dirty="0" smtClean="0"/>
              <a:t>Could </a:t>
            </a:r>
            <a:r>
              <a:rPr lang="en-GB" dirty="0"/>
              <a:t>also be further processed, consolidating venues into fewer </a:t>
            </a:r>
            <a:r>
              <a:rPr lang="en-GB" dirty="0" smtClean="0"/>
              <a:t>categories</a:t>
            </a:r>
            <a:endParaRPr lang="en-US" dirty="0" smtClean="0"/>
          </a:p>
          <a:p>
            <a:pPr algn="just"/>
            <a:r>
              <a:rPr lang="en-US" dirty="0" smtClean="0"/>
              <a:t>Such </a:t>
            </a:r>
            <a:r>
              <a:rPr lang="en-US" dirty="0"/>
              <a:t>a study may aid </a:t>
            </a:r>
            <a:r>
              <a:rPr lang="en-US" dirty="0" smtClean="0"/>
              <a:t>in </a:t>
            </a:r>
            <a:r>
              <a:rPr lang="en-US" dirty="0"/>
              <a:t>improving the quality of education such that all students have access to high quality education irrespective of the schools that they attend.</a:t>
            </a:r>
            <a:endParaRPr lang="en-GB" dirty="0"/>
          </a:p>
        </p:txBody>
      </p:sp>
    </p:spTree>
    <p:extLst>
      <p:ext uri="{BB962C8B-B14F-4D97-AF65-F5344CB8AC3E}">
        <p14:creationId xmlns:p14="http://schemas.microsoft.com/office/powerpoint/2010/main" val="331251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620688"/>
            <a:ext cx="8591550" cy="674713"/>
          </a:xfrm>
          <a:noFill/>
        </p:spPr>
        <p:txBody>
          <a:bodyPr>
            <a:normAutofit fontScale="90000"/>
          </a:bodyPr>
          <a:lstStyle/>
          <a:p>
            <a:pPr algn="l"/>
            <a:r>
              <a:rPr lang="en-GB" dirty="0" smtClean="0"/>
              <a:t>Choosing a Public School</a:t>
            </a:r>
            <a:endParaRPr lang="en-GB" dirty="0"/>
          </a:p>
        </p:txBody>
      </p:sp>
      <p:sp>
        <p:nvSpPr>
          <p:cNvPr id="3" name="Content Placeholder 2"/>
          <p:cNvSpPr>
            <a:spLocks noGrp="1"/>
          </p:cNvSpPr>
          <p:nvPr>
            <p:ph idx="1"/>
          </p:nvPr>
        </p:nvSpPr>
        <p:spPr>
          <a:xfrm>
            <a:off x="467544" y="1844824"/>
            <a:ext cx="7620000" cy="4800600"/>
          </a:xfrm>
        </p:spPr>
        <p:txBody>
          <a:bodyPr/>
          <a:lstStyle/>
          <a:p>
            <a:pPr marL="114300" indent="0" algn="just">
              <a:buNone/>
            </a:pPr>
            <a:r>
              <a:rPr lang="en-GB" dirty="0" smtClean="0"/>
              <a:t>Key factors: </a:t>
            </a:r>
          </a:p>
          <a:p>
            <a:pPr indent="-342900" algn="just"/>
            <a:r>
              <a:rPr lang="en-GB" dirty="0" smtClean="0"/>
              <a:t>Rating </a:t>
            </a:r>
            <a:r>
              <a:rPr lang="en-GB" dirty="0"/>
              <a:t>of the school and the quality of the education it </a:t>
            </a:r>
            <a:r>
              <a:rPr lang="en-GB" dirty="0" smtClean="0"/>
              <a:t>provides</a:t>
            </a:r>
          </a:p>
          <a:p>
            <a:pPr indent="-342900" algn="just"/>
            <a:r>
              <a:rPr lang="en-GB" dirty="0" err="1" smtClean="0"/>
              <a:t>Neighborhood</a:t>
            </a:r>
            <a:r>
              <a:rPr lang="en-GB" dirty="0" smtClean="0"/>
              <a:t> </a:t>
            </a:r>
            <a:r>
              <a:rPr lang="en-GB" dirty="0"/>
              <a:t>where the school is </a:t>
            </a:r>
            <a:r>
              <a:rPr lang="en-GB" dirty="0" smtClean="0"/>
              <a:t>located?</a:t>
            </a:r>
          </a:p>
          <a:p>
            <a:pPr algn="just"/>
            <a:endParaRPr lang="en-GB" dirty="0"/>
          </a:p>
          <a:p>
            <a:pPr marL="0" indent="0" algn="just">
              <a:buNone/>
            </a:pPr>
            <a:r>
              <a:rPr lang="en-GB" dirty="0" smtClean="0"/>
              <a:t>Parents </a:t>
            </a:r>
            <a:r>
              <a:rPr lang="en-GB" dirty="0"/>
              <a:t>may give due consideration </a:t>
            </a:r>
            <a:r>
              <a:rPr lang="en-GB" dirty="0" smtClean="0"/>
              <a:t>to: </a:t>
            </a:r>
          </a:p>
          <a:p>
            <a:pPr marL="342900" indent="-342900" algn="just"/>
            <a:r>
              <a:rPr lang="en-GB" dirty="0"/>
              <a:t>The </a:t>
            </a:r>
            <a:r>
              <a:rPr lang="en-GB" dirty="0" smtClean="0"/>
              <a:t>kind </a:t>
            </a:r>
            <a:r>
              <a:rPr lang="en-GB" dirty="0"/>
              <a:t>of venues </a:t>
            </a:r>
            <a:r>
              <a:rPr lang="en-GB" dirty="0" smtClean="0"/>
              <a:t>located in </a:t>
            </a:r>
            <a:r>
              <a:rPr lang="en-GB" dirty="0"/>
              <a:t>the vicinity of the school?</a:t>
            </a:r>
          </a:p>
          <a:p>
            <a:pPr marL="342900" indent="-342900" algn="just"/>
            <a:r>
              <a:rPr lang="en-GB" dirty="0"/>
              <a:t>Could more cafés or a movie theatre be a distraction or having more parks and libraries a positive influence?</a:t>
            </a:r>
          </a:p>
          <a:p>
            <a:endParaRPr lang="en-GB" dirty="0"/>
          </a:p>
          <a:p>
            <a:endParaRPr lang="en-GB" dirty="0"/>
          </a:p>
        </p:txBody>
      </p:sp>
    </p:spTree>
    <p:extLst>
      <p:ext uri="{BB962C8B-B14F-4D97-AF65-F5344CB8AC3E}">
        <p14:creationId xmlns:p14="http://schemas.microsoft.com/office/powerpoint/2010/main" val="427575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Project Aim</a:t>
            </a:r>
            <a:endParaRPr lang="en-GB" dirty="0"/>
          </a:p>
        </p:txBody>
      </p:sp>
      <p:sp>
        <p:nvSpPr>
          <p:cNvPr id="3" name="Content Placeholder 2"/>
          <p:cNvSpPr>
            <a:spLocks noGrp="1"/>
          </p:cNvSpPr>
          <p:nvPr>
            <p:ph idx="1"/>
          </p:nvPr>
        </p:nvSpPr>
        <p:spPr>
          <a:xfrm>
            <a:off x="323528" y="1628800"/>
            <a:ext cx="8595360" cy="4937760"/>
          </a:xfrm>
        </p:spPr>
        <p:txBody>
          <a:bodyPr/>
          <a:lstStyle/>
          <a:p>
            <a:pPr algn="just"/>
            <a:r>
              <a:rPr lang="en-GB" dirty="0" smtClean="0"/>
              <a:t>Evaluate </a:t>
            </a:r>
            <a:r>
              <a:rPr lang="en-GB" dirty="0"/>
              <a:t>and ascertain whether the venues surrounding the school have an effect on the student’s educational </a:t>
            </a:r>
            <a:r>
              <a:rPr lang="en-GB" dirty="0" smtClean="0"/>
              <a:t>development.</a:t>
            </a:r>
            <a:endParaRPr lang="en-US" dirty="0" smtClean="0"/>
          </a:p>
          <a:p>
            <a:pPr algn="just"/>
            <a:r>
              <a:rPr lang="en-US" dirty="0" smtClean="0"/>
              <a:t>For representation of the </a:t>
            </a:r>
            <a:r>
              <a:rPr lang="en-US" dirty="0"/>
              <a:t>quality of education in a school, the percentage of students passing the Ontario Secondary School Literacy Test in the first attempt is considered. The Ontario Secondary School Literacy Test (OSSLT) measures whether students are meeting the minimum standard for literacy across all subjects up to the end of Grade 9</a:t>
            </a:r>
            <a:r>
              <a:rPr lang="en-US" dirty="0" smtClean="0"/>
              <a:t>.</a:t>
            </a:r>
          </a:p>
          <a:p>
            <a:pPr algn="just"/>
            <a:r>
              <a:rPr lang="en-US" dirty="0"/>
              <a:t>The project considers a sample set of 104 schools in </a:t>
            </a:r>
            <a:r>
              <a:rPr lang="en-US" dirty="0" smtClean="0"/>
              <a:t>Toronto, limited due to data unavailability. </a:t>
            </a:r>
            <a:endParaRPr lang="en-US" dirty="0"/>
          </a:p>
          <a:p>
            <a:endParaRPr lang="en-GB" dirty="0"/>
          </a:p>
        </p:txBody>
      </p:sp>
    </p:spTree>
    <p:extLst>
      <p:ext uri="{BB962C8B-B14F-4D97-AF65-F5344CB8AC3E}">
        <p14:creationId xmlns:p14="http://schemas.microsoft.com/office/powerpoint/2010/main" val="44913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Requirements </a:t>
            </a:r>
            <a:endParaRPr lang="en-GB" dirty="0"/>
          </a:p>
        </p:txBody>
      </p:sp>
      <p:sp>
        <p:nvSpPr>
          <p:cNvPr id="3" name="Content Placeholder 2"/>
          <p:cNvSpPr>
            <a:spLocks noGrp="1"/>
          </p:cNvSpPr>
          <p:nvPr>
            <p:ph idx="1"/>
          </p:nvPr>
        </p:nvSpPr>
        <p:spPr>
          <a:xfrm>
            <a:off x="251520" y="1556792"/>
            <a:ext cx="8595360" cy="4937760"/>
          </a:xfrm>
        </p:spPr>
        <p:txBody>
          <a:bodyPr>
            <a:normAutofit/>
          </a:bodyPr>
          <a:lstStyle/>
          <a:p>
            <a:pPr algn="just">
              <a:spcBef>
                <a:spcPts val="1200"/>
              </a:spcBef>
            </a:pPr>
            <a:r>
              <a:rPr lang="en-GB" b="1" dirty="0" smtClean="0"/>
              <a:t>Toronto’s </a:t>
            </a:r>
            <a:r>
              <a:rPr lang="en-GB" b="1" dirty="0"/>
              <a:t>location information</a:t>
            </a:r>
            <a:r>
              <a:rPr lang="en-GB" dirty="0"/>
              <a:t>: </a:t>
            </a:r>
            <a:r>
              <a:rPr lang="en-GB" dirty="0" smtClean="0"/>
              <a:t>List of  </a:t>
            </a:r>
            <a:r>
              <a:rPr lang="en-GB" dirty="0"/>
              <a:t>boroughs, </a:t>
            </a:r>
            <a:r>
              <a:rPr lang="en-GB" dirty="0" smtClean="0"/>
              <a:t>neighbourhoods </a:t>
            </a:r>
            <a:r>
              <a:rPr lang="en-GB" dirty="0"/>
              <a:t>and </a:t>
            </a:r>
            <a:r>
              <a:rPr lang="en-GB" dirty="0" smtClean="0"/>
              <a:t>postcodes </a:t>
            </a:r>
            <a:r>
              <a:rPr lang="en-GB" dirty="0"/>
              <a:t>were scraped from Wikipedia. </a:t>
            </a:r>
            <a:endParaRPr lang="en-GB" dirty="0" smtClean="0"/>
          </a:p>
          <a:p>
            <a:pPr algn="just">
              <a:spcBef>
                <a:spcPts val="1200"/>
              </a:spcBef>
            </a:pPr>
            <a:r>
              <a:rPr lang="en-GB" b="1" dirty="0" smtClean="0"/>
              <a:t>Schools </a:t>
            </a:r>
            <a:r>
              <a:rPr lang="en-GB" b="1" dirty="0"/>
              <a:t>information and Test results</a:t>
            </a:r>
            <a:r>
              <a:rPr lang="en-GB" dirty="0"/>
              <a:t>: </a:t>
            </a:r>
            <a:r>
              <a:rPr lang="en-GB" dirty="0" smtClean="0"/>
              <a:t>Information used includes School’s geolocation, postcodes and </a:t>
            </a:r>
            <a:r>
              <a:rPr lang="en-GB" dirty="0"/>
              <a:t>percentage of students that passed the Grade10 OSSLT on their first attempt </a:t>
            </a:r>
            <a:r>
              <a:rPr lang="en-US" dirty="0" smtClean="0"/>
              <a:t>for each school. Downloaded </a:t>
            </a:r>
            <a:r>
              <a:rPr lang="en-US" dirty="0"/>
              <a:t>from Ontario’s data catalogue</a:t>
            </a:r>
            <a:endParaRPr lang="en-US" dirty="0" smtClean="0"/>
          </a:p>
          <a:p>
            <a:pPr algn="just">
              <a:spcBef>
                <a:spcPts val="1200"/>
              </a:spcBef>
            </a:pPr>
            <a:r>
              <a:rPr lang="en-GB" b="1" dirty="0" smtClean="0"/>
              <a:t>Venues around a </a:t>
            </a:r>
            <a:r>
              <a:rPr lang="en-GB" b="1" dirty="0"/>
              <a:t>particular </a:t>
            </a:r>
            <a:r>
              <a:rPr lang="en-GB" b="1" dirty="0" smtClean="0"/>
              <a:t>location</a:t>
            </a:r>
            <a:r>
              <a:rPr lang="en-GB" dirty="0"/>
              <a:t>: Foursquare API </a:t>
            </a:r>
            <a:r>
              <a:rPr lang="en-GB" dirty="0" smtClean="0"/>
              <a:t>used to extract </a:t>
            </a:r>
            <a:r>
              <a:rPr lang="en-GB" dirty="0"/>
              <a:t>the list of all venues present within </a:t>
            </a:r>
            <a:r>
              <a:rPr lang="en-GB" dirty="0" smtClean="0"/>
              <a:t>500mts distance </a:t>
            </a:r>
            <a:r>
              <a:rPr lang="en-GB" dirty="0"/>
              <a:t>from the </a:t>
            </a:r>
            <a:r>
              <a:rPr lang="en-GB" dirty="0" smtClean="0"/>
              <a:t>school</a:t>
            </a:r>
            <a:endParaRPr lang="en-GB" dirty="0"/>
          </a:p>
        </p:txBody>
      </p:sp>
    </p:spTree>
    <p:extLst>
      <p:ext uri="{BB962C8B-B14F-4D97-AF65-F5344CB8AC3E}">
        <p14:creationId xmlns:p14="http://schemas.microsoft.com/office/powerpoint/2010/main" val="93229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dirty="0" smtClean="0"/>
              <a:t>Distribution of Pass </a:t>
            </a:r>
            <a:r>
              <a:rPr lang="en-GB" dirty="0"/>
              <a:t>P</a:t>
            </a:r>
            <a:r>
              <a:rPr lang="en-GB" dirty="0" smtClean="0"/>
              <a:t>ercentages of Schools</a:t>
            </a:r>
            <a:endParaRPr lang="en-GB" dirty="0"/>
          </a:p>
        </p:txBody>
      </p:sp>
      <p:pic>
        <p:nvPicPr>
          <p:cNvPr id="4" name="Content Placeholder 3"/>
          <p:cNvPicPr>
            <a:picLocks noGrp="1"/>
          </p:cNvPicPr>
          <p:nvPr>
            <p:ph idx="1"/>
          </p:nvPr>
        </p:nvPicPr>
        <p:blipFill>
          <a:blip r:embed="rId2"/>
          <a:stretch>
            <a:fillRect/>
          </a:stretch>
        </p:blipFill>
        <p:spPr>
          <a:xfrm>
            <a:off x="1581150" y="1628800"/>
            <a:ext cx="5727154" cy="4032448"/>
          </a:xfrm>
          <a:prstGeom prst="rect">
            <a:avLst/>
          </a:prstGeom>
        </p:spPr>
      </p:pic>
      <p:sp>
        <p:nvSpPr>
          <p:cNvPr id="3" name="TextBox 2"/>
          <p:cNvSpPr txBox="1"/>
          <p:nvPr/>
        </p:nvSpPr>
        <p:spPr>
          <a:xfrm>
            <a:off x="755576" y="6021288"/>
            <a:ext cx="7416824"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Distribution set of 104 schools in Toronto.</a:t>
            </a:r>
            <a:endParaRPr lang="en-GB" dirty="0"/>
          </a:p>
        </p:txBody>
      </p:sp>
    </p:spTree>
    <p:extLst>
      <p:ext uri="{BB962C8B-B14F-4D97-AF65-F5344CB8AC3E}">
        <p14:creationId xmlns:p14="http://schemas.microsoft.com/office/powerpoint/2010/main" val="193711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dirty="0" smtClean="0"/>
              <a:t>Data from School Database and Foursquare API</a:t>
            </a:r>
            <a:endParaRPr lang="en-GB" dirty="0"/>
          </a:p>
        </p:txBody>
      </p:sp>
      <p:sp>
        <p:nvSpPr>
          <p:cNvPr id="6" name="Rectangle 5"/>
          <p:cNvSpPr/>
          <p:nvPr/>
        </p:nvSpPr>
        <p:spPr>
          <a:xfrm>
            <a:off x="755576" y="4653136"/>
            <a:ext cx="7560840" cy="646331"/>
          </a:xfrm>
          <a:prstGeom prst="rect">
            <a:avLst/>
          </a:prstGeom>
        </p:spPr>
        <p:txBody>
          <a:bodyPr wrap="square">
            <a:spAutoFit/>
          </a:bodyPr>
          <a:lstStyle/>
          <a:p>
            <a:pPr marL="285750" indent="-285750">
              <a:buFont typeface="Arial" panose="020B0604020202020204" pitchFamily="34" charset="0"/>
              <a:buChar char="•"/>
            </a:pPr>
            <a:r>
              <a:rPr lang="en-GB" dirty="0" smtClean="0"/>
              <a:t>All </a:t>
            </a:r>
            <a:r>
              <a:rPr lang="en-GB" dirty="0"/>
              <a:t>venues </a:t>
            </a:r>
            <a:r>
              <a:rPr lang="en-GB" dirty="0" smtClean="0"/>
              <a:t>within </a:t>
            </a:r>
            <a:r>
              <a:rPr lang="en-GB" dirty="0"/>
              <a:t>a radius of </a:t>
            </a:r>
            <a:r>
              <a:rPr lang="en-GB" dirty="0" smtClean="0"/>
              <a:t>500m</a:t>
            </a:r>
          </a:p>
          <a:p>
            <a:pPr marL="285750" indent="-285750">
              <a:buFont typeface="Arial" panose="020B0604020202020204" pitchFamily="34" charset="0"/>
              <a:buChar char="•"/>
            </a:pPr>
            <a:r>
              <a:rPr lang="en-GB" dirty="0" smtClean="0"/>
              <a:t>Number </a:t>
            </a:r>
            <a:r>
              <a:rPr lang="en-GB" dirty="0"/>
              <a:t>of venues downloaded </a:t>
            </a:r>
            <a:r>
              <a:rPr lang="en-GB" dirty="0" smtClean="0"/>
              <a:t>limited </a:t>
            </a:r>
            <a:r>
              <a:rPr lang="en-GB" dirty="0"/>
              <a:t>to 100 </a:t>
            </a:r>
            <a:r>
              <a:rPr lang="en-GB" dirty="0" smtClean="0"/>
              <a:t> per school</a:t>
            </a:r>
            <a:endParaRPr lang="en-GB" dirty="0"/>
          </a:p>
        </p:txBody>
      </p:sp>
      <p:pic>
        <p:nvPicPr>
          <p:cNvPr id="7" name="Picture 6"/>
          <p:cNvPicPr/>
          <p:nvPr/>
        </p:nvPicPr>
        <p:blipFill>
          <a:blip r:embed="rId2"/>
          <a:stretch>
            <a:fillRect/>
          </a:stretch>
        </p:blipFill>
        <p:spPr>
          <a:xfrm>
            <a:off x="466831" y="2132856"/>
            <a:ext cx="7992888" cy="1800199"/>
          </a:xfrm>
          <a:prstGeom prst="rect">
            <a:avLst/>
          </a:prstGeom>
        </p:spPr>
      </p:pic>
    </p:spTree>
    <p:extLst>
      <p:ext uri="{BB962C8B-B14F-4D97-AF65-F5344CB8AC3E}">
        <p14:creationId xmlns:p14="http://schemas.microsoft.com/office/powerpoint/2010/main" val="401100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Frequency </a:t>
            </a:r>
            <a:r>
              <a:rPr lang="en-GB" dirty="0"/>
              <a:t>of </a:t>
            </a:r>
            <a:r>
              <a:rPr lang="en-GB" dirty="0" smtClean="0"/>
              <a:t>Occurrence </a:t>
            </a:r>
            <a:r>
              <a:rPr lang="en-GB" dirty="0"/>
              <a:t>of </a:t>
            </a:r>
            <a:r>
              <a:rPr lang="en-GB" dirty="0" smtClean="0"/>
              <a:t>Each </a:t>
            </a:r>
            <a:r>
              <a:rPr lang="en-GB" dirty="0"/>
              <a:t>V</a:t>
            </a:r>
            <a:r>
              <a:rPr lang="en-GB" dirty="0" smtClean="0"/>
              <a:t>enue </a:t>
            </a:r>
            <a:endParaRPr lang="en-GB" dirty="0"/>
          </a:p>
        </p:txBody>
      </p:sp>
      <p:pic>
        <p:nvPicPr>
          <p:cNvPr id="4" name="Content Placeholder 3"/>
          <p:cNvPicPr>
            <a:picLocks noGrp="1"/>
          </p:cNvPicPr>
          <p:nvPr>
            <p:ph idx="1"/>
          </p:nvPr>
        </p:nvPicPr>
        <p:blipFill>
          <a:blip r:embed="rId2"/>
          <a:stretch>
            <a:fillRect/>
          </a:stretch>
        </p:blipFill>
        <p:spPr>
          <a:xfrm>
            <a:off x="2928937" y="1844824"/>
            <a:ext cx="3286125" cy="2771775"/>
          </a:xfrm>
          <a:prstGeom prst="rect">
            <a:avLst/>
          </a:prstGeom>
        </p:spPr>
      </p:pic>
      <p:sp>
        <p:nvSpPr>
          <p:cNvPr id="5" name="Rectangle 4"/>
          <p:cNvSpPr/>
          <p:nvPr/>
        </p:nvSpPr>
        <p:spPr>
          <a:xfrm>
            <a:off x="755576" y="5157192"/>
            <a:ext cx="7632848" cy="646331"/>
          </a:xfrm>
          <a:prstGeom prst="rect">
            <a:avLst/>
          </a:prstGeom>
        </p:spPr>
        <p:txBody>
          <a:bodyPr wrap="square">
            <a:spAutoFit/>
          </a:bodyPr>
          <a:lstStyle/>
          <a:p>
            <a:pPr marL="285750" indent="-285750">
              <a:buFont typeface="Arial" panose="020B0604020202020204" pitchFamily="34" charset="0"/>
              <a:buChar char="•"/>
            </a:pPr>
            <a:r>
              <a:rPr lang="en-GB" dirty="0" smtClean="0"/>
              <a:t>Factor </a:t>
            </a:r>
            <a:r>
              <a:rPr lang="en-GB" dirty="0"/>
              <a:t>used to </a:t>
            </a:r>
            <a:r>
              <a:rPr lang="en-GB" dirty="0" smtClean="0"/>
              <a:t>cluster each school -  Similarity </a:t>
            </a:r>
            <a:r>
              <a:rPr lang="en-GB" dirty="0"/>
              <a:t>in the occurrence of each venue.</a:t>
            </a:r>
          </a:p>
        </p:txBody>
      </p:sp>
    </p:spTree>
    <p:extLst>
      <p:ext uri="{BB962C8B-B14F-4D97-AF65-F5344CB8AC3E}">
        <p14:creationId xmlns:p14="http://schemas.microsoft.com/office/powerpoint/2010/main" val="4010792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Rearranging per Most Common Venues</a:t>
            </a:r>
            <a:endParaRPr lang="en-GB" dirty="0"/>
          </a:p>
        </p:txBody>
      </p:sp>
      <p:pic>
        <p:nvPicPr>
          <p:cNvPr id="4" name="Content Placeholder 3"/>
          <p:cNvPicPr>
            <a:picLocks noGrp="1"/>
          </p:cNvPicPr>
          <p:nvPr>
            <p:ph idx="1"/>
          </p:nvPr>
        </p:nvPicPr>
        <p:blipFill>
          <a:blip r:embed="rId2"/>
          <a:stretch>
            <a:fillRect/>
          </a:stretch>
        </p:blipFill>
        <p:spPr>
          <a:xfrm>
            <a:off x="467544" y="2636912"/>
            <a:ext cx="8401819" cy="1834535"/>
          </a:xfrm>
          <a:prstGeom prst="rect">
            <a:avLst/>
          </a:prstGeom>
        </p:spPr>
      </p:pic>
    </p:spTree>
    <p:extLst>
      <p:ext uri="{BB962C8B-B14F-4D97-AF65-F5344CB8AC3E}">
        <p14:creationId xmlns:p14="http://schemas.microsoft.com/office/powerpoint/2010/main" val="193830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K-means Clustering</a:t>
            </a:r>
            <a:endParaRPr lang="en-GB" dirty="0"/>
          </a:p>
        </p:txBody>
      </p:sp>
      <p:sp>
        <p:nvSpPr>
          <p:cNvPr id="5" name="Rectangle 4"/>
          <p:cNvSpPr/>
          <p:nvPr/>
        </p:nvSpPr>
        <p:spPr>
          <a:xfrm>
            <a:off x="539552" y="1772816"/>
            <a:ext cx="7704856" cy="923330"/>
          </a:xfrm>
          <a:prstGeom prst="rect">
            <a:avLst/>
          </a:prstGeom>
        </p:spPr>
        <p:txBody>
          <a:bodyPr wrap="square">
            <a:spAutoFit/>
          </a:bodyPr>
          <a:lstStyle/>
          <a:p>
            <a:pPr marL="285750" indent="-285750">
              <a:buFont typeface="Arial" panose="020B0604020202020204" pitchFamily="34" charset="0"/>
              <a:buChar char="•"/>
            </a:pPr>
            <a:r>
              <a:rPr lang="en-GB" dirty="0" smtClean="0"/>
              <a:t>Unsupervised </a:t>
            </a:r>
            <a:r>
              <a:rPr lang="en-GB" dirty="0"/>
              <a:t>machine learning algorithm k-means to cluster each school based on their surrounding venues</a:t>
            </a:r>
            <a:r>
              <a:rPr lang="en-GB" dirty="0" smtClean="0"/>
              <a:t>.</a:t>
            </a:r>
          </a:p>
          <a:p>
            <a:pPr marL="285750" indent="-285750">
              <a:buFont typeface="Arial" panose="020B0604020202020204" pitchFamily="34" charset="0"/>
              <a:buChar char="•"/>
            </a:pPr>
            <a:r>
              <a:rPr lang="en-GB" dirty="0" smtClean="0"/>
              <a:t>Elbow clustering shows K = 5 as optimal.</a:t>
            </a:r>
            <a:endParaRPr lang="en-GB" dirty="0"/>
          </a:p>
        </p:txBody>
      </p:sp>
      <p:pic>
        <p:nvPicPr>
          <p:cNvPr id="6" name="Content Placeholder 5"/>
          <p:cNvPicPr>
            <a:picLocks noGrp="1"/>
          </p:cNvPicPr>
          <p:nvPr>
            <p:ph idx="1"/>
          </p:nvPr>
        </p:nvPicPr>
        <p:blipFill>
          <a:blip r:embed="rId2"/>
          <a:stretch>
            <a:fillRect/>
          </a:stretch>
        </p:blipFill>
        <p:spPr>
          <a:xfrm>
            <a:off x="1979713" y="2696146"/>
            <a:ext cx="4398230" cy="3346896"/>
          </a:xfrm>
          <a:prstGeom prst="rect">
            <a:avLst/>
          </a:prstGeom>
        </p:spPr>
      </p:pic>
    </p:spTree>
    <p:extLst>
      <p:ext uri="{BB962C8B-B14F-4D97-AF65-F5344CB8AC3E}">
        <p14:creationId xmlns:p14="http://schemas.microsoft.com/office/powerpoint/2010/main" val="4066424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311</TotalTime>
  <Words>594</Words>
  <Application>Microsoft Office PowerPoint</Application>
  <PresentationFormat>On-screen Show (4:3)</PresentationFormat>
  <Paragraphs>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Analysis of Schools’ neighborhood IN TORONTO and their influence on student’s education</vt:lpstr>
      <vt:lpstr>Choosing a Public School</vt:lpstr>
      <vt:lpstr>The Project Aim</vt:lpstr>
      <vt:lpstr>Data Requirements </vt:lpstr>
      <vt:lpstr>Distribution of Pass Percentages of Schools</vt:lpstr>
      <vt:lpstr>Data from School Database and Foursquare API</vt:lpstr>
      <vt:lpstr>Frequency of Occurrence of Each Venue </vt:lpstr>
      <vt:lpstr>Rearranging per Most Common Venues</vt:lpstr>
      <vt:lpstr>K-means Clustering</vt:lpstr>
      <vt:lpstr>Distinguishing Factors in Each Cluster</vt:lpstr>
      <vt:lpstr>Map of Toronto - Schools Colour Coded as per Cluster</vt:lpstr>
      <vt:lpstr>Consolidated Data with Cluster Number</vt:lpstr>
      <vt:lpstr>Result</vt:lpstr>
      <vt:lpstr>Conclusion and Future Direction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Subin</dc:creator>
  <cp:lastModifiedBy>Subin Augustine</cp:lastModifiedBy>
  <cp:revision>32</cp:revision>
  <dcterms:created xsi:type="dcterms:W3CDTF">2014-11-09T12:59:55Z</dcterms:created>
  <dcterms:modified xsi:type="dcterms:W3CDTF">2019-11-11T03:46:42Z</dcterms:modified>
</cp:coreProperties>
</file>