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3" r:id="rId2"/>
    <p:sldId id="275" r:id="rId3"/>
    <p:sldId id="257" r:id="rId4"/>
    <p:sldId id="258" r:id="rId5"/>
    <p:sldId id="269" r:id="rId6"/>
    <p:sldId id="277" r:id="rId7"/>
    <p:sldId id="278" r:id="rId8"/>
    <p:sldId id="259" r:id="rId9"/>
    <p:sldId id="276" r:id="rId10"/>
    <p:sldId id="260" r:id="rId11"/>
    <p:sldId id="261" r:id="rId12"/>
    <p:sldId id="262" r:id="rId13"/>
    <p:sldId id="263" r:id="rId14"/>
    <p:sldId id="264" r:id="rId15"/>
    <p:sldId id="267" r:id="rId16"/>
    <p:sldId id="272" r:id="rId17"/>
    <p:sldId id="271" r:id="rId18"/>
    <p:sldId id="274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55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9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58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93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0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3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8C4F22-3CEF-45A1-9F76-A9915DF50F06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BDB4-26BE-4378-B6A6-B2FA25A213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07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50p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444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0931" y="3059724"/>
            <a:ext cx="6954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AIR QUALITY FORECASTING</a:t>
            </a:r>
          </a:p>
          <a:p>
            <a:r>
              <a:rPr lang="en-US" sz="4000" b="1" dirty="0"/>
              <a:t>        (CO2 Emission)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64172"/>
            <a:ext cx="1978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GROUP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180344"/>
            <a:ext cx="30524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Subin</a:t>
            </a:r>
            <a:r>
              <a:rPr lang="en-US" sz="2800" dirty="0"/>
              <a:t>  Nair</a:t>
            </a:r>
          </a:p>
          <a:p>
            <a:r>
              <a:rPr lang="en-US" sz="2800" dirty="0" err="1"/>
              <a:t>Nithin</a:t>
            </a:r>
            <a:r>
              <a:rPr lang="en-US" sz="2800" dirty="0"/>
              <a:t> M</a:t>
            </a:r>
          </a:p>
          <a:p>
            <a:r>
              <a:rPr lang="en-US" sz="2800" dirty="0" err="1"/>
              <a:t>Vishal</a:t>
            </a:r>
            <a:r>
              <a:rPr lang="en-US" sz="2800" dirty="0"/>
              <a:t> </a:t>
            </a:r>
            <a:r>
              <a:rPr lang="en-US" sz="2800" dirty="0" err="1"/>
              <a:t>Sathe</a:t>
            </a:r>
            <a:endParaRPr lang="en-US" sz="2800" dirty="0"/>
          </a:p>
          <a:p>
            <a:r>
              <a:rPr lang="en-US" sz="2800" dirty="0" err="1"/>
              <a:t>Pravin</a:t>
            </a:r>
            <a:r>
              <a:rPr lang="en-US" sz="2800" dirty="0"/>
              <a:t> </a:t>
            </a:r>
            <a:r>
              <a:rPr lang="en-US" sz="2800" dirty="0" err="1"/>
              <a:t>Chandel</a:t>
            </a:r>
            <a:endParaRPr lang="en-US" sz="2800" dirty="0"/>
          </a:p>
          <a:p>
            <a:r>
              <a:rPr lang="en-US" sz="2800" dirty="0" err="1"/>
              <a:t>Purva</a:t>
            </a:r>
            <a:r>
              <a:rPr lang="en-US" sz="2800" dirty="0"/>
              <a:t> </a:t>
            </a:r>
            <a:r>
              <a:rPr lang="en-US" sz="2800" dirty="0" err="1"/>
              <a:t>Kaiwart</a:t>
            </a:r>
            <a:endParaRPr lang="en-US" sz="2800" dirty="0"/>
          </a:p>
          <a:p>
            <a:r>
              <a:rPr lang="en-US" sz="2800" dirty="0" err="1"/>
              <a:t>Bhaskar</a:t>
            </a:r>
            <a:r>
              <a:rPr lang="en-US" sz="2800" dirty="0"/>
              <a:t> </a:t>
            </a:r>
            <a:r>
              <a:rPr lang="en-US" sz="2800" dirty="0" err="1"/>
              <a:t>Subbiah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288641" y="639633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Mentor:Advaith</a:t>
            </a:r>
            <a:r>
              <a:rPr lang="en-US" sz="2400" dirty="0"/>
              <a:t> Sir</a:t>
            </a:r>
          </a:p>
        </p:txBody>
      </p:sp>
    </p:spTree>
  </p:cSld>
  <p:clrMapOvr>
    <a:masterClrMapping/>
  </p:clrMapOvr>
  <p:transition advTm="997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Seasonal Demoposition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" y="1364342"/>
            <a:ext cx="6434401" cy="4949371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076" y="1684751"/>
            <a:ext cx="5183188" cy="449897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Average is not constant for the co2 emission over the period of time</a:t>
            </a:r>
          </a:p>
          <a:p>
            <a:r>
              <a:rPr lang="en-US" sz="3200" dirty="0"/>
              <a:t>There is a trend followed by data which is of exponential type</a:t>
            </a:r>
          </a:p>
          <a:p>
            <a:r>
              <a:rPr lang="en-US" sz="3200" dirty="0"/>
              <a:t>Seasonality is not present in the data</a:t>
            </a:r>
          </a:p>
          <a:p>
            <a:r>
              <a:rPr lang="en-US" sz="3200" dirty="0"/>
              <a:t>There are no residuals</a:t>
            </a:r>
          </a:p>
        </p:txBody>
      </p:sp>
    </p:spTree>
    <p:extLst>
      <p:ext uri="{BB962C8B-B14F-4D97-AF65-F5344CB8AC3E}">
        <p14:creationId xmlns:p14="http://schemas.microsoft.com/office/powerpoint/2010/main" val="883985400"/>
      </p:ext>
    </p:extLst>
  </p:cSld>
  <p:clrMapOvr>
    <a:masterClrMapping/>
  </p:clrMapOvr>
  <p:transition spd="slow" advTm="16628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Lag Plot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2" y="1681163"/>
            <a:ext cx="5734467" cy="5053465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7588" y="1866446"/>
            <a:ext cx="5183188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Lag plots shows that there is positive linear relation between variable and its own lag variable</a:t>
            </a:r>
          </a:p>
        </p:txBody>
      </p:sp>
    </p:spTree>
    <p:extLst>
      <p:ext uri="{BB962C8B-B14F-4D97-AF65-F5344CB8AC3E}">
        <p14:creationId xmlns:p14="http://schemas.microsoft.com/office/powerpoint/2010/main" val="1425387393"/>
      </p:ext>
    </p:extLst>
  </p:cSld>
  <p:clrMapOvr>
    <a:masterClrMapping/>
  </p:clrMapOvr>
  <p:transition spd="slow" advTm="6958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Autocorrelation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" y="1553029"/>
            <a:ext cx="6500522" cy="519611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7285" y="1853248"/>
            <a:ext cx="5183188" cy="4186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graph we can examine that nearest time lag has good autocorrelation but as we reach time period which are far away the autocorrelation is decreasing.</a:t>
            </a:r>
          </a:p>
        </p:txBody>
      </p:sp>
    </p:spTree>
    <p:extLst>
      <p:ext uri="{BB962C8B-B14F-4D97-AF65-F5344CB8AC3E}">
        <p14:creationId xmlns:p14="http://schemas.microsoft.com/office/powerpoint/2010/main" val="3221858806"/>
      </p:ext>
    </p:extLst>
  </p:cSld>
  <p:clrMapOvr>
    <a:masterClrMapping/>
  </p:clrMapOvr>
  <p:transition spd="slow" advTm="10418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Transformation of data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2" y="1690687"/>
            <a:ext cx="5737172" cy="486976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08292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Including columns : "t"-</a:t>
            </a:r>
            <a:r>
              <a:rPr lang="en-US" sz="3600" dirty="0" err="1"/>
              <a:t>time,"t_square</a:t>
            </a:r>
            <a:r>
              <a:rPr lang="en-US" sz="3600" dirty="0"/>
              <a:t>"-time square,"log_co2"-log of Co2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295"/>
      </p:ext>
    </p:extLst>
  </p:cSld>
  <p:clrMapOvr>
    <a:masterClrMapping/>
  </p:clrMapOvr>
  <p:transition spd="slow" advTm="9418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0" y="1"/>
            <a:ext cx="10515600" cy="1016000"/>
          </a:xfrm>
        </p:spPr>
        <p:txBody>
          <a:bodyPr/>
          <a:lstStyle/>
          <a:p>
            <a:r>
              <a:rPr lang="en-US" sz="4800" b="1" dirty="0"/>
              <a:t>5. Model Building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46" y="778608"/>
            <a:ext cx="12212846" cy="4425318"/>
          </a:xfrm>
        </p:spPr>
      </p:pic>
      <p:pic>
        <p:nvPicPr>
          <p:cNvPr id="8" name="Picture 7" descr="Screenshot 2023-03-17 1327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3722"/>
            <a:ext cx="11931162" cy="441373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C21CF-D681-A82D-6E4E-17BD5E6E0A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43174"/>
      </p:ext>
    </p:extLst>
  </p:cSld>
  <p:clrMapOvr>
    <a:masterClrMapping/>
  </p:clrMapOvr>
  <p:transition spd="slow" advTm="25938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1047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Final model with Holt Method</a:t>
            </a:r>
          </a:p>
        </p:txBody>
      </p:sp>
      <p:pic>
        <p:nvPicPr>
          <p:cNvPr id="12" name="Picture 11" descr="holt m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77989"/>
            <a:ext cx="8484576" cy="2014680"/>
          </a:xfrm>
          <a:prstGeom prst="rect">
            <a:avLst/>
          </a:prstGeom>
        </p:spPr>
      </p:pic>
      <p:pic>
        <p:nvPicPr>
          <p:cNvPr id="13" name="Picture 12" descr="Holt grap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1" y="3055638"/>
            <a:ext cx="11368454" cy="31135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71EF97-1181-A1ED-A2DB-C5FA8BE8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10" y="6219331"/>
            <a:ext cx="11525930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2pPr>
            <a:lvl3pPr marL="1143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3pPr>
            <a:lvl4pPr marL="1600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4pPr>
            <a:lvl5pPr marL="20574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5pPr>
            <a:lvl6pPr marL="2506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9pPr>
          </a:lstStyle>
          <a:p>
            <a:pPr marL="0" indent="0" defTabSz="914400"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cs typeface="Arial" panose="020B0604020202020204" pitchFamily="34" charset="0"/>
              </a:rPr>
              <a:t>Holt Method has given least RMSE Value. Therefore we choose Holt Method for Model Building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48225"/>
      </p:ext>
    </p:extLst>
  </p:cSld>
  <p:clrMapOvr>
    <a:masterClrMapping/>
  </p:clrMapOvr>
  <p:transition spd="slow" advTm="3718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26" y="364795"/>
            <a:ext cx="10520120" cy="1400530"/>
          </a:xfrm>
        </p:spPr>
        <p:txBody>
          <a:bodyPr/>
          <a:lstStyle/>
          <a:p>
            <a:r>
              <a:rPr lang="en-US" dirty="0"/>
              <a:t>6. Model Deployment Using </a:t>
            </a:r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3" name="Picture 2" descr="WhatsApp Image 2023-03-15 at 17.02.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3" y="1266093"/>
            <a:ext cx="11711354" cy="2567354"/>
          </a:xfrm>
          <a:prstGeom prst="rect">
            <a:avLst/>
          </a:prstGeom>
        </p:spPr>
      </p:pic>
      <p:pic>
        <p:nvPicPr>
          <p:cNvPr id="4" name="Picture 3" descr="WhatsApp Image 2023-03-15 at 17.02.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07069"/>
            <a:ext cx="11711354" cy="3050931"/>
          </a:xfrm>
          <a:prstGeom prst="rect">
            <a:avLst/>
          </a:prstGeom>
        </p:spPr>
      </p:pic>
    </p:spTree>
  </p:cSld>
  <p:clrMapOvr>
    <a:masterClrMapping/>
  </p:clrMapOvr>
  <p:transition advTm="7868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426341"/>
            <a:ext cx="9404723" cy="1400530"/>
          </a:xfrm>
        </p:spPr>
        <p:txBody>
          <a:bodyPr/>
          <a:lstStyle/>
          <a:p>
            <a:r>
              <a:rPr lang="en-US" dirty="0"/>
              <a:t>Challenges Faced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628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Data does not contain recent year emission of co2</a:t>
            </a:r>
          </a:p>
          <a:p>
            <a:r>
              <a:rPr lang="en-US" dirty="0"/>
              <a:t>The data is short </a:t>
            </a:r>
          </a:p>
          <a:p>
            <a:r>
              <a:rPr lang="en-US" dirty="0"/>
              <a:t>Difficulties in </a:t>
            </a:r>
            <a:r>
              <a:rPr lang="en-US" dirty="0" err="1"/>
              <a:t>manilulating</a:t>
            </a:r>
            <a:r>
              <a:rPr lang="en-US" dirty="0"/>
              <a:t> EDA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14683"/>
      </p:ext>
    </p:extLst>
  </p:cSld>
  <p:clrMapOvr>
    <a:masterClrMapping/>
  </p:clrMapOvr>
  <p:transition advTm="623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4427013"/>
          </a:xfrm>
        </p:spPr>
        <p:txBody>
          <a:bodyPr/>
          <a:lstStyle/>
          <a:p>
            <a:r>
              <a:rPr lang="en-US" sz="3200" b="1" dirty="0"/>
              <a:t>                        7. CONCLUSION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   </a:t>
            </a:r>
            <a:r>
              <a:rPr lang="en-US" sz="2800" dirty="0"/>
              <a:t>We find that there is an increase of CO2   in upcoming  years </a:t>
            </a:r>
            <a:r>
              <a:rPr lang="en-US" sz="3200" b="1" dirty="0"/>
              <a:t> </a:t>
            </a:r>
            <a:br>
              <a:rPr lang="en-US" sz="3200" b="1" dirty="0"/>
            </a:br>
            <a:br>
              <a:rPr lang="en-US" sz="3200" b="1" dirty="0"/>
            </a:br>
            <a:endParaRPr lang="en-US" sz="1800" b="1" dirty="0"/>
          </a:p>
        </p:txBody>
      </p:sp>
    </p:spTree>
  </p:cSld>
  <p:clrMapOvr>
    <a:masterClrMapping/>
  </p:clrMapOvr>
  <p:transition advTm="81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51314" y="1596571"/>
            <a:ext cx="5704114" cy="2213204"/>
          </a:xfrm>
        </p:spPr>
        <p:txBody>
          <a:bodyPr>
            <a:normAutofit fontScale="90000"/>
          </a:bodyPr>
          <a:lstStyle/>
          <a:p>
            <a:r>
              <a:rPr lang="en-US" sz="8800" b="1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915757481"/>
      </p:ext>
    </p:extLst>
  </p:cSld>
  <p:clrMapOvr>
    <a:masterClrMapping/>
  </p:clrMapOvr>
  <p:transition spd="slow" advTm="1048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1754" y="404446"/>
            <a:ext cx="408316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CONTENTS</a:t>
            </a:r>
          </a:p>
          <a:p>
            <a:endParaRPr lang="en-US" sz="3200" b="1" dirty="0"/>
          </a:p>
          <a:p>
            <a:r>
              <a:rPr lang="en-US" sz="2400" dirty="0"/>
              <a:t>1. </a:t>
            </a:r>
            <a:r>
              <a:rPr lang="en-US" sz="2400" dirty="0" err="1"/>
              <a:t>Bussiness</a:t>
            </a:r>
            <a:r>
              <a:rPr lang="en-US" sz="2400" dirty="0"/>
              <a:t> Objective</a:t>
            </a:r>
          </a:p>
          <a:p>
            <a:endParaRPr lang="en-US" sz="2400" dirty="0"/>
          </a:p>
          <a:p>
            <a:r>
              <a:rPr lang="en-US" sz="2400" dirty="0"/>
              <a:t>2. Flow chart</a:t>
            </a:r>
          </a:p>
          <a:p>
            <a:endParaRPr lang="en-US" sz="2400" dirty="0"/>
          </a:p>
          <a:p>
            <a:r>
              <a:rPr lang="en-US" sz="2400" dirty="0"/>
              <a:t>3. Detail Summary of Data</a:t>
            </a:r>
          </a:p>
          <a:p>
            <a:endParaRPr lang="en-US" sz="2400" dirty="0"/>
          </a:p>
          <a:p>
            <a:r>
              <a:rPr lang="en-US" sz="2400" dirty="0"/>
              <a:t>4. EDA</a:t>
            </a:r>
          </a:p>
          <a:p>
            <a:endParaRPr lang="en-US" sz="2400" dirty="0"/>
          </a:p>
          <a:p>
            <a:r>
              <a:rPr lang="en-US" sz="2400" dirty="0"/>
              <a:t>5. Model Building </a:t>
            </a:r>
          </a:p>
          <a:p>
            <a:endParaRPr lang="en-US" sz="2400" dirty="0"/>
          </a:p>
          <a:p>
            <a:r>
              <a:rPr lang="en-US" sz="2400" dirty="0"/>
              <a:t>6. Model Deployment</a:t>
            </a:r>
          </a:p>
          <a:p>
            <a:endParaRPr lang="en-US" sz="2400" dirty="0"/>
          </a:p>
          <a:p>
            <a:r>
              <a:rPr lang="en-US" sz="2400" dirty="0"/>
              <a:t>7. Conclusion</a:t>
            </a:r>
          </a:p>
        </p:txBody>
      </p:sp>
    </p:spTree>
  </p:cSld>
  <p:clrMapOvr>
    <a:masterClrMapping/>
  </p:clrMapOvr>
  <p:transition advTm="326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020433"/>
          </a:xfrm>
        </p:spPr>
        <p:txBody>
          <a:bodyPr>
            <a:normAutofit fontScale="90000"/>
          </a:bodyPr>
          <a:lstStyle/>
          <a:p>
            <a:r>
              <a:rPr lang="en-IN" sz="4400" b="1" dirty="0"/>
              <a:t>1.  Business Objective: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3200" dirty="0"/>
              <a:t>                                  </a:t>
            </a:r>
            <a:r>
              <a:rPr lang="en-IN" sz="3200" b="1" dirty="0"/>
              <a:t>To forecast Co2 levels for an organization so that the organization can follow government norms with respect to Co2 emission levels.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630035"/>
            <a:ext cx="10515600" cy="1622651"/>
          </a:xfrm>
        </p:spPr>
        <p:txBody>
          <a:bodyPr/>
          <a:lstStyle/>
          <a:p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Details: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Time parameter and levels of Co2 emission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55444"/>
      </p:ext>
    </p:extLst>
  </p:cSld>
  <p:clrMapOvr>
    <a:masterClrMapping/>
  </p:clrMapOvr>
  <p:transition spd="slow" advTm="3599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17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2. Flow Chart</a:t>
            </a:r>
          </a:p>
        </p:txBody>
      </p:sp>
      <p:sp>
        <p:nvSpPr>
          <p:cNvPr id="54" name="Title 1"/>
          <p:cNvSpPr>
            <a:spLocks noGrp="1"/>
          </p:cNvSpPr>
          <p:nvPr>
            <p:ph idx="1"/>
          </p:nvPr>
        </p:nvSpPr>
        <p:spPr>
          <a:xfrm>
            <a:off x="360483" y="1189167"/>
            <a:ext cx="9401907" cy="54373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                                    Business Understanding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                                                    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                                    </a:t>
            </a:r>
            <a:r>
              <a:rPr lang="en-US" sz="2800" b="1" dirty="0"/>
              <a:t>Exploratory Data Analysis</a:t>
            </a:r>
          </a:p>
          <a:p>
            <a:pPr marL="0" indent="0">
              <a:buNone/>
            </a:pPr>
            <a:r>
              <a:rPr lang="en-US" sz="2800" dirty="0"/>
              <a:t>                     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                                     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 </a:t>
            </a:r>
            <a:endParaRPr lang="en-I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/>
              <a:t>                                         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                                          </a:t>
            </a:r>
            <a:r>
              <a:rPr lang="en-US" sz="2800" b="1" dirty="0"/>
              <a:t>Model Building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                                           </a:t>
            </a:r>
            <a:r>
              <a:rPr lang="en-US" sz="2800" b="1" dirty="0"/>
              <a:t>Deployment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5963554" y="3408191"/>
            <a:ext cx="478971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5937178" y="2311552"/>
            <a:ext cx="478971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6007515" y="4596345"/>
            <a:ext cx="478971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25098" y="5712302"/>
            <a:ext cx="478971" cy="464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4607"/>
      </p:ext>
    </p:extLst>
  </p:cSld>
  <p:clrMapOvr>
    <a:masterClrMapping/>
  </p:clrMapOvr>
  <p:transition spd="slow" advTm="5468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5000"/>
              <a:buNone/>
            </a:pPr>
            <a:endParaRPr lang="en-US" altLang="en-US" sz="2800" dirty="0">
              <a:latin typeface="Bahnschrift" panose="020B0502040204020203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Shape of dataset is 215 rows and 2 columns.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Bahnschrift" panose="020B0502040204020203" pitchFamily="34" charset="0"/>
                <a:ea typeface="Cambria" panose="02040503050406030204" pitchFamily="18" charset="0"/>
                <a:cs typeface="Cambria" panose="02040503050406030204" pitchFamily="18" charset="0"/>
              </a:rPr>
              <a:t>Data-Type of Dataset is in Float.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81515"/>
      </p:ext>
    </p:extLst>
  </p:cSld>
  <p:clrMapOvr>
    <a:masterClrMapping/>
  </p:clrMapOvr>
  <p:transition spd="slow" advTm="16158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307" y="325314"/>
            <a:ext cx="2849562" cy="243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4714" y="395654"/>
            <a:ext cx="2934554" cy="237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8892" y="3640015"/>
            <a:ext cx="3977786" cy="306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14601" y="3006969"/>
            <a:ext cx="766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given dataset has no Null Values, Duplicate Values present in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6254" y="4756638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heatmap</a:t>
            </a:r>
            <a:r>
              <a:rPr lang="en-US" dirty="0"/>
              <a:t> shows the </a:t>
            </a:r>
            <a:r>
              <a:rPr lang="en-US" dirty="0" err="1"/>
              <a:t>corelation</a:t>
            </a:r>
            <a:r>
              <a:rPr lang="en-US" dirty="0"/>
              <a:t> between them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42" y="0"/>
            <a:ext cx="9404723" cy="1400530"/>
          </a:xfrm>
        </p:spPr>
        <p:txBody>
          <a:bodyPr/>
          <a:lstStyle/>
          <a:p>
            <a:r>
              <a:rPr lang="en-US" sz="1800" dirty="0"/>
              <a:t>Outlier Detection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                                                                                   The Data is free from outliers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4755" y="162656"/>
            <a:ext cx="5895730" cy="580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424354"/>
          </a:xfrm>
        </p:spPr>
        <p:txBody>
          <a:bodyPr/>
          <a:lstStyle/>
          <a:p>
            <a:br>
              <a:rPr lang="en-US" sz="2800" b="1" dirty="0"/>
            </a:br>
            <a:r>
              <a:rPr lang="en-US" sz="2800" b="1" dirty="0"/>
              <a:t>Analyzing Data With Graphs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06" y="1494971"/>
            <a:ext cx="5833120" cy="4804229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907314" y="1785257"/>
            <a:ext cx="5448074" cy="4404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</a:t>
            </a:r>
            <a:r>
              <a:rPr lang="en-US" sz="3200" dirty="0" err="1"/>
              <a:t>lineplot</a:t>
            </a:r>
            <a:r>
              <a:rPr lang="en-US" sz="3200" dirty="0"/>
              <a:t> shows that C02 emission over the period of time is increasing therefore data is showing exponential trend but no seasonality is present in data.</a:t>
            </a:r>
          </a:p>
        </p:txBody>
      </p:sp>
    </p:spTree>
    <p:extLst>
      <p:ext uri="{BB962C8B-B14F-4D97-AF65-F5344CB8AC3E}">
        <p14:creationId xmlns:p14="http://schemas.microsoft.com/office/powerpoint/2010/main" val="1753204392"/>
      </p:ext>
    </p:extLst>
  </p:cSld>
  <p:clrMapOvr>
    <a:masterClrMapping/>
  </p:clrMapOvr>
  <p:transition spd="slow" advTm="24488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6969" y="0"/>
            <a:ext cx="9404723" cy="1334502"/>
          </a:xfrm>
        </p:spPr>
        <p:txBody>
          <a:bodyPr/>
          <a:lstStyle/>
          <a:p>
            <a:r>
              <a:rPr lang="en-US" sz="4000" dirty="0"/>
              <a:t>                 Pair Plot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1278671"/>
            <a:ext cx="6772031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488</TotalTime>
  <Words>417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Century Gothic</vt:lpstr>
      <vt:lpstr>Wingdings</vt:lpstr>
      <vt:lpstr>Wingdings 3</vt:lpstr>
      <vt:lpstr>Ion</vt:lpstr>
      <vt:lpstr>PowerPoint Presentation</vt:lpstr>
      <vt:lpstr>PowerPoint Presentation</vt:lpstr>
      <vt:lpstr>1.  Business Objective:                                    To forecast Co2 levels for an organization so that the organization can follow government norms with respect to Co2 emission levels.</vt:lpstr>
      <vt:lpstr>2. Flow Chart</vt:lpstr>
      <vt:lpstr>3. EXPLORATORY DATA ANALYSIS</vt:lpstr>
      <vt:lpstr>    </vt:lpstr>
      <vt:lpstr>Outlier Detection                                                                                                                       The Data is free from outliers</vt:lpstr>
      <vt:lpstr> Analyzing Data With Graphs</vt:lpstr>
      <vt:lpstr>                 Pair Plot</vt:lpstr>
      <vt:lpstr>Seasonal Demoposition</vt:lpstr>
      <vt:lpstr>Lag Plot</vt:lpstr>
      <vt:lpstr>Autocorrelation</vt:lpstr>
      <vt:lpstr>Transformation of data</vt:lpstr>
      <vt:lpstr>5. Model Building</vt:lpstr>
      <vt:lpstr>Final model with Holt Method</vt:lpstr>
      <vt:lpstr>6. Model Deployment Using streamlit</vt:lpstr>
      <vt:lpstr>Challenges Faced In Project</vt:lpstr>
      <vt:lpstr>                        7. CONCLUSION     We find that there is an increase of CO2   in upcoming  years    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mithunmahi16@gmail.com</cp:lastModifiedBy>
  <cp:revision>40</cp:revision>
  <dcterms:created xsi:type="dcterms:W3CDTF">2023-03-14T15:30:12Z</dcterms:created>
  <dcterms:modified xsi:type="dcterms:W3CDTF">2023-03-17T10:49:13Z</dcterms:modified>
</cp:coreProperties>
</file>