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3"/>
  </p:notesMasterIdLst>
  <p:sldIdLst>
    <p:sldId id="256" r:id="rId2"/>
    <p:sldId id="257" r:id="rId3"/>
    <p:sldId id="259" r:id="rId4"/>
    <p:sldId id="272" r:id="rId5"/>
    <p:sldId id="261" r:id="rId6"/>
    <p:sldId id="273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6" r:id="rId18"/>
    <p:sldId id="274" r:id="rId19"/>
    <p:sldId id="258" r:id="rId20"/>
    <p:sldId id="278" r:id="rId21"/>
    <p:sldId id="280" r:id="rId22"/>
    <p:sldId id="281" r:id="rId23"/>
    <p:sldId id="282" r:id="rId24"/>
    <p:sldId id="284" r:id="rId25"/>
    <p:sldId id="285" r:id="rId26"/>
    <p:sldId id="283" r:id="rId27"/>
    <p:sldId id="293" r:id="rId28"/>
    <p:sldId id="294" r:id="rId29"/>
    <p:sldId id="279" r:id="rId30"/>
    <p:sldId id="295" r:id="rId31"/>
    <p:sldId id="29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9A2DE-987A-4F3C-AB59-212923E9AD8B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D9EC6-CDE4-4AFE-9C2B-E366B7B3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9EC6-CDE4-4AFE-9C2B-E366B7B375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9EC6-CDE4-4AFE-9C2B-E366B7B375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9EC6-CDE4-4AFE-9C2B-E366B7B375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9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1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113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17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82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9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96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5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0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8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6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5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8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73EB-D157-46BC-8FA1-C66483B3B8F9}" type="datetimeFigureOut">
              <a:rPr lang="en-US" smtClean="0"/>
              <a:t>27/12/2022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7880" y="347663"/>
            <a:ext cx="8825658" cy="852487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  <a:latin typeface="Algerian" panose="04020705040A02060702" pitchFamily="82" charset="0"/>
              </a:rPr>
              <a:t>TELECOM CHURN ANALYSIS</a:t>
            </a:r>
            <a:endParaRPr lang="en-US" u="sng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780" y="1500188"/>
            <a:ext cx="11046570" cy="3943350"/>
          </a:xfrm>
        </p:spPr>
        <p:txBody>
          <a:bodyPr>
            <a:noAutofit/>
          </a:bodyPr>
          <a:lstStyle/>
          <a:p>
            <a:pPr algn="ctr"/>
            <a:r>
              <a:rPr 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MEMBERS- GROUP 1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Nithin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Subin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Nair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Shubhangi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Shivaji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Arote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Manish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Ashok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Patil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Subham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Sneha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Sanjay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Jadhav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Purva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aiwart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4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EXPLORATORY DATA ANALYSIS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861" y="1101901"/>
            <a:ext cx="9329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After analyzing it is seen that, there are total 51 unique states.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Out of these 51 unique states, 10 states have higher churn rate of 21%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The reason for this churn rate may be due to low coverage area of the cellular network.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The following are the top 10 states which have this problem.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96377"/>
              </p:ext>
            </p:extLst>
          </p:nvPr>
        </p:nvGraphicFramePr>
        <p:xfrm>
          <a:off x="1060449" y="2733117"/>
          <a:ext cx="920115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10"/>
                <a:gridCol w="4714391"/>
                <a:gridCol w="306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Sr. 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% Churn &gt; 21%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26.9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25.00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24.40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22.40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21.21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20.58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18.88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18.44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18.18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17.77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146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EXPLORATORY DATA ANALYSIS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861" y="801864"/>
            <a:ext cx="93297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100" b="1" u="sng" dirty="0" smtClean="0"/>
              <a:t>Analyzing the international plan column</a:t>
            </a:r>
          </a:p>
          <a:p>
            <a:endParaRPr lang="en-US" sz="2000" u="sng" dirty="0"/>
          </a:p>
          <a:p>
            <a:endParaRPr lang="en-US" sz="2000" u="sng" dirty="0" smtClean="0"/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97" y="1316725"/>
            <a:ext cx="9299466" cy="554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6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EXPLORATORY DATA ANALYSIS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861" y="1101901"/>
            <a:ext cx="9329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Total customers without international plan are 4527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Total customers with international plan are 473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Hence we observe that, people who have taken international plan have more churn rate of 42%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So basically the people who bought International plans are churning in big numbers. Probably because of connectivity issues or high call charge.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94837"/>
              </p:ext>
            </p:extLst>
          </p:nvPr>
        </p:nvGraphicFramePr>
        <p:xfrm>
          <a:off x="1231898" y="3340930"/>
          <a:ext cx="920115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94"/>
                <a:gridCol w="2484220"/>
                <a:gridCol w="1844753"/>
                <a:gridCol w="2072444"/>
                <a:gridCol w="20724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Sr. 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Churn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Churn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% Churn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International Plan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11.22%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With International Plan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274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42.07%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04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EXPLORATORY DATA ANALYSIS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772" y="965494"/>
            <a:ext cx="93297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100" b="1" u="sng" dirty="0" smtClean="0"/>
              <a:t>Analyzing the voice message column</a:t>
            </a:r>
          </a:p>
          <a:p>
            <a:endParaRPr lang="en-US" sz="2000" u="sng" dirty="0"/>
          </a:p>
          <a:p>
            <a:endParaRPr lang="en-US" sz="2000" u="sng" dirty="0" smtClean="0"/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1" y="1471278"/>
            <a:ext cx="7949561" cy="4491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5774" y="1824598"/>
            <a:ext cx="27214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analyzing the above voice mail feature data we get an insight that when there are more than 20 voice-mail messages then there is a churn For that, we need to improve the voice mail quality.</a:t>
            </a:r>
          </a:p>
        </p:txBody>
      </p:sp>
    </p:spTree>
    <p:extLst>
      <p:ext uri="{BB962C8B-B14F-4D97-AF65-F5344CB8AC3E}">
        <p14:creationId xmlns:p14="http://schemas.microsoft.com/office/powerpoint/2010/main" val="264264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EXPLORATORY DATA ANALYSIS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861" y="801864"/>
            <a:ext cx="93297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100" u="sng" dirty="0" smtClean="0"/>
              <a:t>Analyzing the customer calls column</a:t>
            </a:r>
          </a:p>
          <a:p>
            <a:endParaRPr lang="en-US" sz="2000" u="sng" dirty="0"/>
          </a:p>
          <a:p>
            <a:endParaRPr lang="en-US" sz="2000" u="sng" dirty="0" smtClean="0"/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41" y="1356979"/>
            <a:ext cx="10146821" cy="55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0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EXPLORATORY DATA ANALYSIS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861" y="1101901"/>
            <a:ext cx="9329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above data shows that customer car services are not good at attending the queries of the customer, &amp; also customer who had called more than 5 times have % churn of 60%. Hence they need to improve their services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050330"/>
              </p:ext>
            </p:extLst>
          </p:nvPr>
        </p:nvGraphicFramePr>
        <p:xfrm>
          <a:off x="1060444" y="2117564"/>
          <a:ext cx="920115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94"/>
                <a:gridCol w="2484220"/>
                <a:gridCol w="1844753"/>
                <a:gridCol w="2072444"/>
                <a:gridCol w="20724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Sr. 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of Customer calls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Churn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Churn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% Churn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11.8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10.63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592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44.04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60.41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64.70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53.84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50.00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100.00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92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68277"/>
            <a:ext cx="10095442" cy="5460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EXPLORATORY </a:t>
            </a:r>
            <a:r>
              <a:rPr lang="en-US" sz="2800" b="1" u="sng" dirty="0">
                <a:solidFill>
                  <a:schemeClr val="tx1"/>
                </a:solidFill>
              </a:rPr>
              <a:t>DATA </a:t>
            </a:r>
            <a:r>
              <a:rPr lang="en-US" sz="2800" b="1" u="sng" dirty="0" smtClean="0">
                <a:solidFill>
                  <a:schemeClr val="tx1"/>
                </a:solidFill>
              </a:rPr>
              <a:t>ANALYSIS</a:t>
            </a:r>
            <a:r>
              <a:rPr lang="en-US" u="sng" dirty="0">
                <a:solidFill>
                  <a:schemeClr val="tx1"/>
                </a:solidFill>
              </a:rPr>
              <a:t/>
            </a:r>
            <a:br>
              <a:rPr lang="en-US" u="sng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14375"/>
            <a:ext cx="4094692" cy="5197473"/>
          </a:xfrm>
        </p:spPr>
        <p:txBody>
          <a:bodyPr>
            <a:normAutofit/>
          </a:bodyPr>
          <a:lstStyle/>
          <a:p>
            <a:pPr marL="514350" indent="-457200">
              <a:buClrTx/>
              <a:buFont typeface="+mj-lt"/>
              <a:buAutoNum type="arabicPeriod" startAt="6"/>
            </a:pPr>
            <a:r>
              <a:rPr lang="en-US" sz="1600" u="sng" dirty="0">
                <a:solidFill>
                  <a:schemeClr val="tx1"/>
                </a:solidFill>
              </a:rPr>
              <a:t>Analyzing </a:t>
            </a:r>
            <a:r>
              <a:rPr lang="en-US" sz="1600" u="sng" dirty="0" smtClean="0">
                <a:solidFill>
                  <a:schemeClr val="tx1"/>
                </a:solidFill>
              </a:rPr>
              <a:t>other </a:t>
            </a:r>
            <a:r>
              <a:rPr lang="en-US" sz="1600" u="sng" dirty="0">
                <a:solidFill>
                  <a:schemeClr val="tx1"/>
                </a:solidFill>
              </a:rPr>
              <a:t>remaining </a:t>
            </a:r>
            <a:r>
              <a:rPr lang="en-US" sz="1600" u="sng" dirty="0" smtClean="0">
                <a:solidFill>
                  <a:schemeClr val="tx1"/>
                </a:solidFill>
              </a:rPr>
              <a:t>columns</a:t>
            </a:r>
          </a:p>
          <a:p>
            <a:pPr marL="5715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After analyzing, </a:t>
            </a:r>
          </a:p>
          <a:p>
            <a:pPr marL="400050">
              <a:buClrTx/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Day charge vs Day Mins</a:t>
            </a:r>
          </a:p>
          <a:p>
            <a:pPr marL="400050">
              <a:buClrTx/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Eve charge vs eve Mins</a:t>
            </a:r>
          </a:p>
          <a:p>
            <a:pPr marL="400050">
              <a:buClrTx/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Night Charge vs Night Mins</a:t>
            </a:r>
          </a:p>
          <a:p>
            <a:pPr marL="400050">
              <a:buClrTx/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Intl charges vs Intl Mins</a:t>
            </a:r>
          </a:p>
          <a:p>
            <a:pPr marL="57150" indent="0">
              <a:buClrTx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We come to the conclusion that,</a:t>
            </a:r>
          </a:p>
          <a:p>
            <a:pPr marL="57150" indent="0">
              <a:buNone/>
            </a:pPr>
            <a:r>
              <a:rPr lang="en-US" sz="1600" i="1" dirty="0" smtClean="0">
                <a:solidFill>
                  <a:schemeClr val="tx1"/>
                </a:solidFill>
              </a:rPr>
              <a:t>The </a:t>
            </a:r>
            <a:r>
              <a:rPr lang="en-US" sz="1600" i="1" dirty="0">
                <a:solidFill>
                  <a:schemeClr val="tx1"/>
                </a:solidFill>
              </a:rPr>
              <a:t>above dataset we have noticed that total day/night/eve minutes/call/charges </a:t>
            </a:r>
            <a:r>
              <a:rPr lang="en-US" sz="1600" i="1" dirty="0" smtClean="0">
                <a:solidFill>
                  <a:schemeClr val="tx1"/>
                </a:solidFill>
              </a:rPr>
              <a:t>do </a:t>
            </a:r>
            <a:r>
              <a:rPr lang="en-US" sz="1600" i="1" dirty="0">
                <a:solidFill>
                  <a:schemeClr val="tx1"/>
                </a:solidFill>
              </a:rPr>
              <a:t>not put any kind of cause for churn rate. </a:t>
            </a:r>
            <a:endParaRPr lang="en-US" sz="1600" i="1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US" sz="1600" i="1" dirty="0" smtClean="0">
                <a:solidFill>
                  <a:schemeClr val="tx1"/>
                </a:solidFill>
              </a:rPr>
              <a:t>But </a:t>
            </a:r>
            <a:r>
              <a:rPr lang="en-US" sz="1600" i="1" dirty="0">
                <a:solidFill>
                  <a:schemeClr val="tx1"/>
                </a:solidFill>
              </a:rPr>
              <a:t>international call charges are high as compare to others it's an obvious thing but that may be a cause for international plan customers to churn out.</a:t>
            </a:r>
          </a:p>
          <a:p>
            <a:pPr marL="5715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3" y="714375"/>
            <a:ext cx="6986588" cy="535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0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68277"/>
            <a:ext cx="10095442" cy="5460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CORRELATION MATRIX</a:t>
            </a:r>
            <a:r>
              <a:rPr lang="en-US" u="sng" dirty="0">
                <a:solidFill>
                  <a:schemeClr val="tx1"/>
                </a:solidFill>
              </a:rPr>
              <a:t/>
            </a:r>
            <a:br>
              <a:rPr lang="en-US" u="sng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35" y="871537"/>
            <a:ext cx="7615237" cy="4664474"/>
          </a:xfrm>
        </p:spPr>
      </p:pic>
      <p:sp>
        <p:nvSpPr>
          <p:cNvPr id="3" name="TextBox 2"/>
          <p:cNvSpPr txBox="1"/>
          <p:nvPr/>
        </p:nvSpPr>
        <p:spPr>
          <a:xfrm>
            <a:off x="1700213" y="5900738"/>
            <a:ext cx="8743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see a strong correlation in some columns, Such as ‘Day Charge’ &amp; ‘Day Minutes’ &amp; these features will be removed during feature selection to avoid ‘Multi collinearity Issues’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2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RECOMMENDATIONS</a:t>
            </a:r>
            <a:r>
              <a:rPr lang="en-US" u="sng" dirty="0">
                <a:solidFill>
                  <a:schemeClr val="tx1"/>
                </a:solidFill>
              </a:rPr>
              <a:t/>
            </a:r>
            <a:br>
              <a:rPr lang="en-US" u="sng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Improve network coverage churned state</a:t>
            </a:r>
          </a:p>
          <a:p>
            <a:pPr marL="400050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00050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 international plan provide some discount plan to the customers</a:t>
            </a:r>
          </a:p>
          <a:p>
            <a:pPr marL="400050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00050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Improve voice mail quality or take feedback from the customer</a:t>
            </a:r>
          </a:p>
          <a:p>
            <a:pPr marL="400050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00050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Provide discount to those customer who spent more minutes.</a:t>
            </a:r>
          </a:p>
          <a:p>
            <a:pPr marL="400050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00050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Improve the service of call center &amp; take frequently feedback from the customers regarding their issue &amp; try to solve  it as soon as possible.</a:t>
            </a:r>
          </a:p>
        </p:txBody>
      </p:sp>
    </p:spTree>
    <p:extLst>
      <p:ext uri="{BB962C8B-B14F-4D97-AF65-F5344CB8AC3E}">
        <p14:creationId xmlns:p14="http://schemas.microsoft.com/office/powerpoint/2010/main" val="105412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CONCLUSION FOR EDA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>
                <a:solidFill>
                  <a:schemeClr val="tx1"/>
                </a:solidFill>
              </a:rPr>
              <a:t>These </a:t>
            </a:r>
            <a:r>
              <a:rPr lang="en-US" b="1" dirty="0">
                <a:solidFill>
                  <a:schemeClr val="tx1"/>
                </a:solidFill>
              </a:rPr>
              <a:t>are some of the quick insights on churn analysis from </a:t>
            </a:r>
            <a:r>
              <a:rPr lang="en-US" b="1" dirty="0" smtClean="0">
                <a:solidFill>
                  <a:schemeClr val="tx1"/>
                </a:solidFill>
              </a:rPr>
              <a:t>above analysis :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customers who used  international plan services are higher in churners 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So </a:t>
            </a:r>
            <a:r>
              <a:rPr lang="en-US" dirty="0">
                <a:solidFill>
                  <a:schemeClr val="tx1"/>
                </a:solidFill>
              </a:rPr>
              <a:t>basically the people who bought International plans are churning in </a:t>
            </a:r>
            <a:r>
              <a:rPr lang="en-US" dirty="0" smtClean="0">
                <a:solidFill>
                  <a:schemeClr val="tx1"/>
                </a:solidFill>
              </a:rPr>
              <a:t>big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number. </a:t>
            </a:r>
            <a:r>
              <a:rPr lang="en-US" dirty="0">
                <a:solidFill>
                  <a:schemeClr val="tx1"/>
                </a:solidFill>
              </a:rPr>
              <a:t>Probably because of connectivity issues or high call </a:t>
            </a:r>
            <a:r>
              <a:rPr lang="en-US" dirty="0" smtClean="0">
                <a:solidFill>
                  <a:schemeClr val="tx1"/>
                </a:solidFill>
              </a:rPr>
              <a:t>charge.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voicemail section when there are more than 20 voice mail messages there is churn so it basically  means that the quality of voice mail  is not good.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customer who have high day call minutes also have high call price these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customer tends to churn.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4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9092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CONTENTS:-</a:t>
            </a:r>
            <a:r>
              <a:rPr lang="en-US" u="sng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US" u="sng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1. Business Problem statement.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2. Objective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3. Detailed summary of data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4. Exploratory Data Analysis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5</a:t>
            </a:r>
            <a:r>
              <a:rPr lang="en-US" sz="2400" dirty="0" smtClean="0">
                <a:solidFill>
                  <a:schemeClr val="tx1"/>
                </a:solidFill>
              </a:rPr>
              <a:t>. Recommendation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6. Conclusion for EDA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7. Feature engineering, model building &amp; Deployment part.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4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Feature Engineering &amp; Model Building Part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659" y="154622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Today we will be covering the following points:-</a:t>
            </a:r>
          </a:p>
          <a:p>
            <a:pPr>
              <a:buClrTx/>
              <a:buAutoNum type="arabicPeriod"/>
            </a:pPr>
            <a:r>
              <a:rPr lang="en-US" sz="2000" dirty="0" smtClean="0"/>
              <a:t>Outlier Detection part</a:t>
            </a:r>
          </a:p>
          <a:p>
            <a:pPr>
              <a:buClrTx/>
              <a:buAutoNum type="arabicPeriod"/>
            </a:pPr>
            <a:r>
              <a:rPr lang="en-US" sz="2000" dirty="0" smtClean="0"/>
              <a:t>Feature Engineering.</a:t>
            </a:r>
          </a:p>
          <a:p>
            <a:pPr>
              <a:buClrTx/>
              <a:buAutoNum type="arabicPeriod"/>
            </a:pPr>
            <a:r>
              <a:rPr lang="en-US" sz="2000" dirty="0" smtClean="0"/>
              <a:t>Balancing of the data set.</a:t>
            </a:r>
          </a:p>
          <a:p>
            <a:pPr>
              <a:buClrTx/>
              <a:buAutoNum type="arabicPeriod"/>
            </a:pPr>
            <a:r>
              <a:rPr lang="en-US" sz="2000" dirty="0" smtClean="0"/>
              <a:t>Model Building using different models.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527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63" y="288727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Outlier Detection Part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659" y="1546226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removed the outliers using IQR method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Ex:-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Detecting using Box plot first for intl. mins column.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63" y="3670699"/>
            <a:ext cx="4825397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63" y="288727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Outlier Detection Part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796" y="77938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After applying IQR method the following were the results,</a:t>
            </a:r>
          </a:p>
          <a:p>
            <a:endParaRPr lang="en-US" sz="2000" dirty="0"/>
          </a:p>
          <a:p>
            <a:r>
              <a:rPr lang="en-US" sz="2000" dirty="0" smtClean="0"/>
              <a:t>Trimming:-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8" y="2019683"/>
            <a:ext cx="11215687" cy="47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4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63" y="288727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Outlier Detection Part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796" y="77938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After applying IQR method the following were the results,</a:t>
            </a:r>
          </a:p>
          <a:p>
            <a:endParaRPr lang="en-US" sz="2000" dirty="0"/>
          </a:p>
          <a:p>
            <a:r>
              <a:rPr lang="en-US" sz="2000" dirty="0" smtClean="0"/>
              <a:t>Capping:-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0" y="2124557"/>
            <a:ext cx="11373678" cy="50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5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63" y="288727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Feature Engineering.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196" y="779383"/>
            <a:ext cx="10709804" cy="607861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 Finding the feature which have highest predictive power.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63" y="2148837"/>
            <a:ext cx="9332463" cy="460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1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63" y="288727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Feature Engineering.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196" y="779384"/>
            <a:ext cx="10709804" cy="586430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Finding the feature which have highest predictive power. We used random forest algorithm to find out the best features.</a:t>
            </a:r>
          </a:p>
          <a:p>
            <a:r>
              <a:rPr lang="en-US" sz="2000" dirty="0"/>
              <a:t>According to the feature importance analysis produced by the Random Forest algorithm, the following features had the highest predictive power:</a:t>
            </a:r>
          </a:p>
          <a:p>
            <a:r>
              <a:rPr lang="en-US" sz="2000" dirty="0"/>
              <a:t>total_day_minutes</a:t>
            </a:r>
          </a:p>
          <a:p>
            <a:r>
              <a:rPr lang="en-US" sz="2000" dirty="0"/>
              <a:t>total_day_charge</a:t>
            </a:r>
          </a:p>
          <a:p>
            <a:r>
              <a:rPr lang="en-US" sz="2000" dirty="0"/>
              <a:t>number_customer_service_calls</a:t>
            </a:r>
          </a:p>
          <a:p>
            <a:r>
              <a:rPr lang="en-US" sz="2000" dirty="0"/>
              <a:t>total_eve_minutes</a:t>
            </a:r>
          </a:p>
          <a:p>
            <a:r>
              <a:rPr lang="en-US" sz="2000" dirty="0"/>
              <a:t>international_plan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Splitting the data into train &amp; test split :- We have split the data into train &amp; test subsets.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721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53" y="58985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Feature Engineering.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196" y="779383"/>
            <a:ext cx="10709804" cy="607861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Finding the data was balanced or no:-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96" y="2131120"/>
            <a:ext cx="6239007" cy="39410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0917" y="449510"/>
            <a:ext cx="46520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used the following balancing techniques.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Over Sampling using smote.</a:t>
            </a:r>
          </a:p>
          <a:p>
            <a:pPr marL="342900" indent="-342900">
              <a:buAutoNum type="arabicPeriod"/>
            </a:pPr>
            <a:r>
              <a:rPr lang="en-US" dirty="0"/>
              <a:t>Under Sampling.</a:t>
            </a:r>
          </a:p>
          <a:p>
            <a:pPr marL="342900" indent="-342900">
              <a:buAutoNum type="arabicPeriod"/>
            </a:pPr>
            <a:r>
              <a:rPr lang="en-US" dirty="0"/>
              <a:t>Classic over Sampling technique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We came to know that,</a:t>
            </a:r>
          </a:p>
          <a:p>
            <a:pPr marL="342900" indent="-342900">
              <a:buAutoNum type="arabicPeriod"/>
            </a:pPr>
            <a:r>
              <a:rPr lang="en-US" dirty="0" smtClean="0"/>
              <a:t>Non churn customers – 4293</a:t>
            </a:r>
          </a:p>
          <a:p>
            <a:pPr marL="342900" indent="-342900">
              <a:buAutoNum type="arabicPeriod"/>
            </a:pPr>
            <a:r>
              <a:rPr lang="en-US" dirty="0" smtClean="0"/>
              <a:t>Churn customers – 707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 data is highly imbalanced.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The data is balanced using Random Over sample, using </a:t>
            </a:r>
            <a:r>
              <a:rPr lang="en-US" dirty="0" err="1" smtClean="0"/>
              <a:t>smoote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Hence,</a:t>
            </a:r>
          </a:p>
          <a:p>
            <a:r>
              <a:rPr lang="en-US" dirty="0" smtClean="0"/>
              <a:t>Old data –  (4293,22)  , (707,1)</a:t>
            </a:r>
          </a:p>
          <a:p>
            <a:r>
              <a:rPr lang="en-US" dirty="0" smtClean="0"/>
              <a:t>New data – (4293,22) , (4293,1)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5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63" y="107514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Model Building</a:t>
            </a:r>
            <a:br>
              <a:rPr lang="en-US" sz="2800" b="1" u="sng" dirty="0" smtClean="0">
                <a:solidFill>
                  <a:schemeClr val="tx1"/>
                </a:solidFill>
              </a:rPr>
            </a:br>
            <a:r>
              <a:rPr lang="en-US" sz="2800" b="1" u="sng" dirty="0">
                <a:solidFill>
                  <a:schemeClr val="tx1"/>
                </a:solidFill>
              </a:rPr>
              <a:t/>
            </a:r>
            <a:br>
              <a:rPr lang="en-US" sz="2800" b="1" u="sng" dirty="0">
                <a:solidFill>
                  <a:schemeClr val="tx1"/>
                </a:solidFill>
              </a:rPr>
            </a:br>
            <a:r>
              <a:rPr lang="en-US" sz="2800" b="1" u="sng" dirty="0" smtClean="0">
                <a:solidFill>
                  <a:schemeClr val="tx1"/>
                </a:solidFill>
              </a:rPr>
              <a:t>Selecting the Best Model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12988"/>
              </p:ext>
            </p:extLst>
          </p:nvPr>
        </p:nvGraphicFramePr>
        <p:xfrm>
          <a:off x="380066" y="2214563"/>
          <a:ext cx="10192684" cy="3371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661"/>
                <a:gridCol w="4030420"/>
                <a:gridCol w="2545528"/>
                <a:gridCol w="2625075"/>
              </a:tblGrid>
              <a:tr h="6573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 </a:t>
                      </a:r>
                    </a:p>
                    <a:p>
                      <a:pPr algn="ctr"/>
                      <a:r>
                        <a:rPr lang="en-US" dirty="0" smtClean="0"/>
                        <a:t>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4436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6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90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choose RF as our final model</a:t>
                      </a:r>
                      <a:endParaRPr lang="en-US" dirty="0"/>
                    </a:p>
                  </a:txBody>
                  <a:tcPr/>
                </a:tc>
              </a:tr>
              <a:tr h="4436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6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Gaussian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93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63" y="107514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Model Deployment</a:t>
            </a:r>
            <a:br>
              <a:rPr lang="en-US" sz="2800" b="1" u="sng" dirty="0" smtClean="0">
                <a:solidFill>
                  <a:schemeClr val="tx1"/>
                </a:solidFill>
              </a:rPr>
            </a:br>
            <a:r>
              <a:rPr lang="en-US" sz="2800" b="1" u="sng" dirty="0">
                <a:solidFill>
                  <a:schemeClr val="tx1"/>
                </a:solidFill>
              </a:rPr>
              <a:t/>
            </a:r>
            <a:br>
              <a:rPr lang="en-US" sz="2800" b="1" u="sng" dirty="0">
                <a:solidFill>
                  <a:schemeClr val="tx1"/>
                </a:solidFill>
              </a:rPr>
            </a:b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97262" y="1557337"/>
            <a:ext cx="4331987" cy="4071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11" y="3331695"/>
            <a:ext cx="2687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DEPLOYMENT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57862" y="1214438"/>
            <a:ext cx="5143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After Model building &amp; Evaluation process, we have deployed the code using “Stream lit”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72150" y="2843213"/>
            <a:ext cx="5086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have selected the best model &amp; used in our deployment phase.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577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292" t="13424" r="11757" b="9667"/>
          <a:stretch/>
        </p:blipFill>
        <p:spPr>
          <a:xfrm>
            <a:off x="0" y="101041"/>
            <a:ext cx="11991975" cy="65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4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17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BUSINESS PROBLEM STATEMENT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950" y="1414463"/>
            <a:ext cx="93297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Customer churn is a big problem in telecom industry.</a:t>
            </a:r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Churn prediction is nothing but detecting customers who are likely to cancel their subscription to a service.</a:t>
            </a:r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Churn is a problem to the telecom industry since it is more expensive to acquire a new customer than to keep your existing one from leaving.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5171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250" t="14566" r="11640" b="10189"/>
          <a:stretch/>
        </p:blipFill>
        <p:spPr>
          <a:xfrm>
            <a:off x="614363" y="342898"/>
            <a:ext cx="11484538" cy="63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9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36" t="14775" r="36367" b="10188"/>
          <a:stretch/>
        </p:blipFill>
        <p:spPr>
          <a:xfrm>
            <a:off x="414338" y="257175"/>
            <a:ext cx="10729912" cy="65050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00637" y="5514975"/>
            <a:ext cx="1514476" cy="742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1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834" y="1731964"/>
            <a:ext cx="8596668" cy="3880773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Maximize</a:t>
            </a:r>
            <a:r>
              <a:rPr lang="en-US" dirty="0" smtClean="0">
                <a:solidFill>
                  <a:schemeClr val="tx1"/>
                </a:solidFill>
              </a:rPr>
              <a:t>: Company’s profit by retaining customer.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Minimize</a:t>
            </a:r>
            <a:r>
              <a:rPr lang="en-US" dirty="0" smtClean="0">
                <a:solidFill>
                  <a:schemeClr val="tx1"/>
                </a:solidFill>
              </a:rPr>
              <a:t>: Customer churn by identifying the key cause of the problem.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Business Constraint: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Provide offers and discount and improve the service quality without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compromising with profit.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This is a classification project since the variable to be predicted is binary (churn or not churn). The objective here is to predict churn probability, conditioned on the customer features.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6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323" y="250454"/>
            <a:ext cx="9404723" cy="6617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DETAIL SUMMARY OF DATA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14700" y="1257300"/>
            <a:ext cx="4129088" cy="771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Telecom Data Set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(Data types)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179219" y="2028826"/>
            <a:ext cx="400050" cy="814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53533" y="2843214"/>
            <a:ext cx="1966020" cy="714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10500" y="2843214"/>
            <a:ext cx="1966020" cy="714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5768" y="2843214"/>
            <a:ext cx="1966020" cy="714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2871787" y="3121819"/>
            <a:ext cx="1581745" cy="1357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6419553" y="3132535"/>
            <a:ext cx="1390947" cy="125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631603" y="3557588"/>
            <a:ext cx="454372" cy="757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536335" y="3557588"/>
            <a:ext cx="454372" cy="757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179368" y="3557588"/>
            <a:ext cx="454372" cy="757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5779" y="4329112"/>
            <a:ext cx="1966020" cy="714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Total Integer records = 7 </a:t>
            </a:r>
            <a:r>
              <a:rPr lang="en-US" dirty="0" err="1" smtClean="0">
                <a:solidFill>
                  <a:schemeClr val="tx1"/>
                </a:solidFill>
              </a:rPr>
              <a:t>nos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64670" y="4350543"/>
            <a:ext cx="1966020" cy="714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Total float records = 8 </a:t>
            </a:r>
            <a:r>
              <a:rPr lang="en-US" dirty="0" err="1" smtClean="0">
                <a:solidFill>
                  <a:schemeClr val="tx1"/>
                </a:solidFill>
              </a:rPr>
              <a:t>nos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365462" y="4350543"/>
            <a:ext cx="1966020" cy="714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Total object records = 5 </a:t>
            </a:r>
            <a:r>
              <a:rPr lang="en-US" dirty="0" err="1" smtClean="0">
                <a:solidFill>
                  <a:schemeClr val="tx1"/>
                </a:solidFill>
              </a:rPr>
              <a:t>nos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5768" y="5343525"/>
            <a:ext cx="5023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Important Notes:- </a:t>
            </a:r>
          </a:p>
          <a:p>
            <a:r>
              <a:rPr lang="en-US" dirty="0" smtClean="0"/>
              <a:t>1. Here the decision variable is the ‘churn’ column – ‘y’</a:t>
            </a:r>
          </a:p>
          <a:p>
            <a:r>
              <a:rPr lang="en-US" dirty="0" smtClean="0"/>
              <a:t>2. Rest all the others lies In the feature space ‘X’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9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323" y="250454"/>
            <a:ext cx="9404723" cy="6617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DETAIL SUMMARY OF DATA</a:t>
            </a:r>
            <a:br>
              <a:rPr lang="en-US" b="1" u="sng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US" sz="2200" b="1" u="sng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GETTING A BIG PICTURE OF DATA SET)</a:t>
            </a:r>
            <a:r>
              <a:rPr lang="en-US" sz="2200" dirty="0" smtClean="0">
                <a:solidFill>
                  <a:schemeClr val="tx1"/>
                </a:solidFill>
              </a:rPr>
              <a:t/>
            </a:r>
            <a:br>
              <a:rPr lang="en-US" sz="2200" dirty="0" smtClean="0">
                <a:solidFill>
                  <a:schemeClr val="tx1"/>
                </a:solidFill>
              </a:rPr>
            </a:b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025" y="1428750"/>
            <a:ext cx="9272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First 5 data sets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Last 5 data sets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Shape – (</a:t>
            </a:r>
            <a:r>
              <a:rPr lang="en-US" dirty="0" smtClean="0"/>
              <a:t>5000,21)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Checking for Data Types – For some of the data sets we have changed their data types.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Checking </a:t>
            </a:r>
            <a:r>
              <a:rPr lang="en-US" dirty="0"/>
              <a:t>for null values – </a:t>
            </a:r>
            <a:r>
              <a:rPr lang="en-US" dirty="0" smtClean="0"/>
              <a:t>we had some null values in day charge &amp; eve min column we had filled them up with mean values (since they were numeric columns)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Checking </a:t>
            </a:r>
            <a:r>
              <a:rPr lang="en-US" dirty="0"/>
              <a:t>for duplicated values – </a:t>
            </a:r>
            <a:r>
              <a:rPr lang="en-US" dirty="0" smtClean="0"/>
              <a:t>0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Checking for unique values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8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17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EXPLORATORY DATA ANALYSIS</a:t>
            </a:r>
            <a:br>
              <a:rPr lang="en-US" b="1" u="sng" dirty="0" smtClean="0">
                <a:solidFill>
                  <a:schemeClr val="tx1"/>
                </a:solidFill>
              </a:rPr>
            </a:br>
            <a:r>
              <a:rPr lang="en-US" sz="2700" b="1" u="sng" dirty="0" smtClean="0">
                <a:solidFill>
                  <a:schemeClr val="tx1"/>
                </a:solidFill>
              </a:rPr>
              <a:t>(Analyzing dependent variable ‘Churn)</a:t>
            </a:r>
            <a:endParaRPr lang="en-US" sz="2700" b="1" u="sn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950" y="1414463"/>
            <a:ext cx="93297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100" b="1" u="sng" dirty="0" smtClean="0"/>
              <a:t>Study with the Pie Chart</a:t>
            </a:r>
          </a:p>
          <a:p>
            <a:endParaRPr lang="en-US" sz="2000" u="sng" dirty="0"/>
          </a:p>
          <a:p>
            <a:endParaRPr lang="en-US" sz="2000" u="sng" dirty="0" smtClean="0"/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08" y="2237991"/>
            <a:ext cx="3809242" cy="3905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6325" y="2237991"/>
            <a:ext cx="4914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of total customers in data set = 5000 </a:t>
            </a:r>
            <a:r>
              <a:rPr lang="en-US" dirty="0" err="1" smtClean="0"/>
              <a:t>nos</a:t>
            </a:r>
            <a:endParaRPr lang="en-US" dirty="0" smtClean="0"/>
          </a:p>
          <a:p>
            <a:r>
              <a:rPr lang="en-US" dirty="0" smtClean="0"/>
              <a:t>No of total customers churn = 707 </a:t>
            </a:r>
            <a:r>
              <a:rPr lang="en-US" dirty="0" err="1" smtClean="0"/>
              <a:t>nos</a:t>
            </a:r>
            <a:endParaRPr lang="en-US" dirty="0" smtClean="0"/>
          </a:p>
          <a:p>
            <a:r>
              <a:rPr lang="en-US" dirty="0" smtClean="0"/>
              <a:t>No of un-churn customers = 4293 </a:t>
            </a:r>
            <a:r>
              <a:rPr lang="en-US" dirty="0" err="1" smtClean="0"/>
              <a:t>nos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% wise details is shown as given in the chart.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EXPLORATORY DATA ANALYSIS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861" y="801864"/>
            <a:ext cx="93297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100" b="1" u="sng" dirty="0" smtClean="0"/>
              <a:t>Analyzing the area code column</a:t>
            </a:r>
          </a:p>
          <a:p>
            <a:endParaRPr lang="en-US" sz="2000" u="sng" dirty="0"/>
          </a:p>
          <a:p>
            <a:endParaRPr lang="en-US" sz="2000" u="sng" dirty="0" smtClean="0"/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8" y="1463571"/>
            <a:ext cx="7586662" cy="5165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861" y="1657350"/>
            <a:ext cx="29543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the above data, we notice that there is only 3 unique value are there i.e415,408,510 and the churn rate of these area codes are almost same.</a:t>
            </a:r>
            <a:endParaRPr lang="en-US" dirty="0"/>
          </a:p>
          <a:p>
            <a:r>
              <a:rPr lang="en-US" i="1" dirty="0"/>
              <a:t>we don't think there is any kind of relation present between the "area code" </a:t>
            </a:r>
            <a:r>
              <a:rPr lang="en-US" i="1" dirty="0" err="1"/>
              <a:t>and"churn</a:t>
            </a:r>
            <a:r>
              <a:rPr lang="en-US" i="1" dirty="0"/>
              <a:t>" due to which the customer leaves the operator.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6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EXPLORATORY DATA ANALYSIS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861" y="801864"/>
            <a:ext cx="93297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100" u="sng" dirty="0" smtClean="0"/>
              <a:t>Analyzing the state column</a:t>
            </a:r>
          </a:p>
          <a:p>
            <a:endParaRPr lang="en-US" sz="2000" u="sng" dirty="0"/>
          </a:p>
          <a:p>
            <a:endParaRPr lang="en-US" sz="2000" u="sng" dirty="0" smtClean="0"/>
          </a:p>
          <a:p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1" y="1192141"/>
            <a:ext cx="9898064" cy="540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1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1216</TotalTime>
  <Words>1283</Words>
  <Application>Microsoft Office PowerPoint</Application>
  <PresentationFormat>Widescreen</PresentationFormat>
  <Paragraphs>342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Algerian</vt:lpstr>
      <vt:lpstr>Arial</vt:lpstr>
      <vt:lpstr>Arial Narrow</vt:lpstr>
      <vt:lpstr>Calibri</vt:lpstr>
      <vt:lpstr>Trebuchet MS</vt:lpstr>
      <vt:lpstr>Wingdings</vt:lpstr>
      <vt:lpstr>Wingdings 3</vt:lpstr>
      <vt:lpstr>Facet</vt:lpstr>
      <vt:lpstr>TELECOM CHURN ANALYSIS</vt:lpstr>
      <vt:lpstr>CONTENTS:-  1. Business Problem statement.  2. Objective  3. Detailed summary of data  4. Exploratory Data Analysis  5. Recommendation  6. Conclusion for EDA  7. Feature engineering, model building &amp; Deployment part.</vt:lpstr>
      <vt:lpstr>BUSINESS PROBLEM STATEMENT </vt:lpstr>
      <vt:lpstr>OBJECTIVE</vt:lpstr>
      <vt:lpstr>DETAIL SUMMARY OF DATA </vt:lpstr>
      <vt:lpstr>DETAIL SUMMARY OF DATA (GETTING A BIG PICTURE OF DATA SET) </vt:lpstr>
      <vt:lpstr>EXPLORATORY DATA ANALYSIS (Analyzing dependent variable ‘Churn)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 </vt:lpstr>
      <vt:lpstr>CORRELATION MATRIX </vt:lpstr>
      <vt:lpstr>RECOMMENDATIONS </vt:lpstr>
      <vt:lpstr>CONCLUSION FOR EDA</vt:lpstr>
      <vt:lpstr>Feature Engineering &amp; Model Building Part</vt:lpstr>
      <vt:lpstr>Outlier Detection Part</vt:lpstr>
      <vt:lpstr>Outlier Detection Part</vt:lpstr>
      <vt:lpstr>Outlier Detection Part</vt:lpstr>
      <vt:lpstr>Feature Engineering.</vt:lpstr>
      <vt:lpstr>Feature Engineering.</vt:lpstr>
      <vt:lpstr>Feature Engineering.</vt:lpstr>
      <vt:lpstr>Model Building  Selecting the Best Model</vt:lpstr>
      <vt:lpstr>Model Deployment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TELECOM CHURN PROJECT.</dc:title>
  <dc:creator>HP_PC</dc:creator>
  <cp:lastModifiedBy>HP_PC</cp:lastModifiedBy>
  <cp:revision>117</cp:revision>
  <dcterms:created xsi:type="dcterms:W3CDTF">2022-12-03T06:10:55Z</dcterms:created>
  <dcterms:modified xsi:type="dcterms:W3CDTF">2022-12-27T08:37:26Z</dcterms:modified>
</cp:coreProperties>
</file>