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23055" r:id="rId3"/>
    <p:sldId id="23146" r:id="rId4"/>
    <p:sldId id="23148" r:id="rId5"/>
    <p:sldId id="23207" r:id="rId6"/>
    <p:sldId id="23208" r:id="rId7"/>
    <p:sldId id="23149" r:id="rId8"/>
    <p:sldId id="23150" r:id="rId9"/>
    <p:sldId id="23151" r:id="rId10"/>
    <p:sldId id="23152" r:id="rId11"/>
    <p:sldId id="23153" r:id="rId12"/>
    <p:sldId id="23154" r:id="rId13"/>
    <p:sldId id="23155" r:id="rId14"/>
    <p:sldId id="23157" r:id="rId15"/>
    <p:sldId id="23159" r:id="rId16"/>
    <p:sldId id="23209" r:id="rId17"/>
    <p:sldId id="23145" r:id="rId18"/>
    <p:sldId id="23162" r:id="rId19"/>
    <p:sldId id="23164" r:id="rId20"/>
    <p:sldId id="23166" r:id="rId21"/>
    <p:sldId id="23168" r:id="rId22"/>
    <p:sldId id="23170" r:id="rId23"/>
    <p:sldId id="23171" r:id="rId24"/>
    <p:sldId id="23172" r:id="rId25"/>
    <p:sldId id="23174" r:id="rId26"/>
    <p:sldId id="23210" r:id="rId27"/>
    <p:sldId id="23180" r:id="rId28"/>
    <p:sldId id="23179" r:id="rId29"/>
    <p:sldId id="23186" r:id="rId30"/>
    <p:sldId id="23187" r:id="rId31"/>
    <p:sldId id="23189" r:id="rId32"/>
    <p:sldId id="23191" r:id="rId33"/>
    <p:sldId id="23192" r:id="rId34"/>
    <p:sldId id="23193" r:id="rId35"/>
    <p:sldId id="23195" r:id="rId36"/>
    <p:sldId id="23197" r:id="rId37"/>
    <p:sldId id="23199" r:id="rId38"/>
    <p:sldId id="23200" r:id="rId39"/>
    <p:sldId id="23201" r:id="rId40"/>
    <p:sldId id="23202" r:id="rId41"/>
    <p:sldId id="23204" r:id="rId42"/>
    <p:sldId id="23203" r:id="rId43"/>
    <p:sldId id="23221" r:id="rId44"/>
    <p:sldId id="23216" r:id="rId45"/>
    <p:sldId id="23218" r:id="rId46"/>
    <p:sldId id="23222" r:id="rId47"/>
    <p:sldId id="23220" r:id="rId48"/>
    <p:sldId id="23211" r:id="rId49"/>
    <p:sldId id="23212" r:id="rId50"/>
    <p:sldId id="23214" r:id="rId51"/>
    <p:sldId id="23213" r:id="rId52"/>
    <p:sldId id="23215" r:id="rId53"/>
    <p:sldId id="23259" r:id="rId54"/>
    <p:sldId id="23260" r:id="rId55"/>
    <p:sldId id="23262" r:id="rId56"/>
    <p:sldId id="23263" r:id="rId57"/>
    <p:sldId id="23264" r:id="rId58"/>
    <p:sldId id="23265" r:id="rId59"/>
    <p:sldId id="23269" r:id="rId6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BC7494-3803-4311-B258-1B0CE6E5D14C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B19CC8-4474-4E5B-B12D-235352EB1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000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396A9-88C6-8086-FF97-E48FBC36A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C2DB77-D8DA-DAA7-19CA-C91670BD8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49A9F5-AF6D-DC73-3077-DE45F4119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5F3C42-3196-0365-DCC1-B41326422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E8A15E-1744-0CFF-B215-C5235968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15F4D981-625A-400E-8482-2F50A4F866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640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98F05-6C33-4FA6-4D47-7E7E34EA6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DCC37C-2867-BF6A-28D6-F261A5959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E6601E-2388-ACCD-CFF1-238390C06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011A45-E569-C116-97AA-52B8E777B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832CDA-81ED-08F4-0F4F-34385BD4D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29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5DA2C0-7C63-85B9-9A0B-6F39E65DAD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18097D-5846-B59C-A85A-77FB9229D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57D1CF-DD0C-BD54-AC30-E126F717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D20388-70D0-E8CA-7FC9-097A29B7E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48B5C4-CC87-AADB-19BF-A60D7C808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486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D8749-8CCA-95DA-863E-93F65DE66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5C756-F327-053A-DDA8-C2E0E4F2E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84BA94-8F01-65FE-B4DD-7F9BC4AA5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EDB427-0A66-846D-A76D-6BE5C4F57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52B878-33BE-A6BE-6F75-5C5A7F06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15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2DF59-7CFF-3CA6-9BB3-831C62491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B0BCD9-4E92-2CFC-2701-8D00EBFC1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A9DFC6-64DB-E5F9-0AB4-B4E83EAE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E354D-15B4-E250-0326-8D6B4C7AA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9EF6FAF-831F-F757-B0DB-9DC9F4E7EE1F}"/>
              </a:ext>
            </a:extLst>
          </p:cNvPr>
          <p:cNvCxnSpPr>
            <a:cxnSpLocks/>
          </p:cNvCxnSpPr>
          <p:nvPr userDrawn="1"/>
        </p:nvCxnSpPr>
        <p:spPr>
          <a:xfrm>
            <a:off x="838200" y="4631483"/>
            <a:ext cx="105219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568D8A-8174-09A4-2B88-136158136A1D}"/>
              </a:ext>
            </a:extLst>
          </p:cNvPr>
          <p:cNvCxnSpPr>
            <a:cxnSpLocks/>
          </p:cNvCxnSpPr>
          <p:nvPr userDrawn="1"/>
        </p:nvCxnSpPr>
        <p:spPr>
          <a:xfrm>
            <a:off x="838200" y="3429000"/>
            <a:ext cx="105219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55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5E690F-9B31-2B86-9726-EC5DCF26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E9E021-E5FC-C074-F48E-790CB26C0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97C9C6-EFD2-9B18-72A6-9F5A9741E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C101E1-C833-8963-24DC-B1380A884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F8EFC2-312D-CAB5-DE25-A069B8833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7DC779-16DA-3CDE-07EB-B0C9DBE21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900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4BB8B-996B-7084-D82B-C8C4F70AD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F207CC-0868-7804-0BAB-4EC1F8761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AD4DA5-B424-46F3-A409-3B775EAD1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3CFB55-6B8C-EC92-1ED8-8EC0EC127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EFFD35-CC3E-95D1-EAF3-464A8CD21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6CC89F-65F1-9374-C103-31B2A9383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727342-8F8C-3D68-D086-C00C0F28E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DF8849-8171-B97A-3270-22FBDD5A7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5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51DAA-FA47-5EF2-2A30-BA6909923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5" y="320583"/>
            <a:ext cx="8909649" cy="84257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3C525E-F3F0-050E-7FA0-61EB74B0D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EA6AA8-1165-B90E-6000-C039ADF1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21C15F-7189-E210-E7CA-BF7DD762B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716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51FD3B-0937-8F96-B6DD-CDD9886D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0A4597-64DB-94BD-10DD-4A6852348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8E1C7F-054C-C877-96E9-4CB4F001E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47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54622-A205-4A78-03CE-037A1127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9881F4-91CE-076C-CB18-34EC8890C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3A74EC-D9FE-57B9-8551-482D813E1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FF8433-CEED-9E0F-FC94-C66774D16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954E93-9BAA-E3A2-F136-1087A47A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760A9E-7FC8-D62A-6CDC-ECA50836C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514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1C08E-2CF2-0316-E374-EC2399558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73947F-05DB-8777-960E-38C8E53EA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5A9AD4-5816-62D1-3AFD-0D42CFAC4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90DA7D-BE3D-A71D-5211-0D95B189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73369A-EEE4-7D0B-63CD-9692D56FC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11B3B2-A533-9496-F621-A92A7C6C0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97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56B5DC-0864-0824-2DD0-6CD9AC099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38C277-5367-E62E-EA79-86CF0E171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28468"/>
            <a:ext cx="10515600" cy="4848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C4A79A-5B33-7E9A-3A65-B2B99DADF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51BB3D-5930-B947-A966-649373F8DE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D18D12-5693-5131-0E39-31589B1AA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4D981-625A-400E-8482-2F50A4F866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91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jsonplaceholder.typicode.com/users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jsonplaceholder.typicode.com/" TargetMode="Externa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19100-368C-C8A8-0758-2AD9007D64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12. HTTP</a:t>
            </a:r>
            <a:r>
              <a:rPr lang="ko-KR" altLang="en-US" dirty="0"/>
              <a:t> 통신과 </a:t>
            </a:r>
            <a:r>
              <a:rPr lang="en-US" altLang="ko-KR" dirty="0"/>
              <a:t>JSON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4279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22155-44BE-5243-8754-05CE6DAE5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요청 방식</a:t>
            </a:r>
            <a:r>
              <a:rPr lang="en-US" altLang="ko-KR" dirty="0"/>
              <a:t>, GET</a:t>
            </a:r>
            <a:r>
              <a:rPr lang="ko-KR" altLang="en-US" dirty="0"/>
              <a:t>과 </a:t>
            </a:r>
            <a:r>
              <a:rPr lang="en-US" altLang="ko-KR" dirty="0"/>
              <a:t>POST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7D165F-9A7F-14F0-20B6-D9DBE2AB8483}"/>
              </a:ext>
            </a:extLst>
          </p:cNvPr>
          <p:cNvSpPr txBox="1"/>
          <p:nvPr/>
        </p:nvSpPr>
        <p:spPr>
          <a:xfrm>
            <a:off x="770852" y="1163156"/>
            <a:ext cx="78464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요청 헤더에 있는 여러 정보 중에서 주의해서 볼 것은 요청 방식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endParaRPr lang="ko-KR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96C797-B28E-8D3F-3A5A-B06D20D64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386" y="1671954"/>
            <a:ext cx="7237928" cy="469836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698D70C-0B36-4475-4598-2E912062B034}"/>
              </a:ext>
            </a:extLst>
          </p:cNvPr>
          <p:cNvSpPr/>
          <p:nvPr/>
        </p:nvSpPr>
        <p:spPr>
          <a:xfrm>
            <a:off x="3378926" y="2081349"/>
            <a:ext cx="853440" cy="16546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414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22155-44BE-5243-8754-05CE6DAE5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요청 방식</a:t>
            </a:r>
            <a:r>
              <a:rPr lang="en-US" altLang="ko-KR" dirty="0"/>
              <a:t>, GET</a:t>
            </a:r>
            <a:r>
              <a:rPr lang="ko-KR" altLang="en-US" dirty="0"/>
              <a:t>과 </a:t>
            </a:r>
            <a:r>
              <a:rPr lang="en-US" altLang="ko-KR" dirty="0"/>
              <a:t>POST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7D165F-9A7F-14F0-20B6-D9DBE2AB8483}"/>
              </a:ext>
            </a:extLst>
          </p:cNvPr>
          <p:cNvSpPr txBox="1"/>
          <p:nvPr/>
        </p:nvSpPr>
        <p:spPr>
          <a:xfrm>
            <a:off x="838200" y="1412252"/>
            <a:ext cx="9953899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파이어폭스 웹 브라우저의 네트워크 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창에는 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GET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이나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POST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같은 요청 방식이 함께 표시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된다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ko-KR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FA511A-5034-A9FC-9075-5CE5D7657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780" y="2492510"/>
            <a:ext cx="8095064" cy="376895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9F66A41-0B18-D0CA-AAB8-26B8E11D7361}"/>
              </a:ext>
            </a:extLst>
          </p:cNvPr>
          <p:cNvSpPr/>
          <p:nvPr/>
        </p:nvSpPr>
        <p:spPr>
          <a:xfrm>
            <a:off x="1384663" y="2856411"/>
            <a:ext cx="618308" cy="346601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503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22155-44BE-5243-8754-05CE6DAE5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907"/>
            <a:ext cx="10515600" cy="1325563"/>
          </a:xfrm>
        </p:spPr>
        <p:txBody>
          <a:bodyPr/>
          <a:lstStyle/>
          <a:p>
            <a:r>
              <a:rPr lang="en-US" altLang="ko-KR" dirty="0"/>
              <a:t>GET</a:t>
            </a:r>
            <a:r>
              <a:rPr lang="ko-KR" altLang="en-US" dirty="0"/>
              <a:t> 방식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7D165F-9A7F-14F0-20B6-D9DBE2AB8483}"/>
              </a:ext>
            </a:extLst>
          </p:cNvPr>
          <p:cNvSpPr txBox="1"/>
          <p:nvPr/>
        </p:nvSpPr>
        <p:spPr>
          <a:xfrm>
            <a:off x="838200" y="1412252"/>
            <a:ext cx="9953899" cy="2543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서버에 자료를 요청할 때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사이트 주소 뒤에 자료를 붙여서 보내는 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 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방식</a:t>
            </a:r>
            <a:endParaRPr lang="en-US" altLang="ko-KR" sz="1600" kern="0" dirty="0">
              <a:effectLst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GET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을 사용하면 웹 브라우저의 주소 표시줄에 요청 메시지가 함께 표시되고 따로 요청 본문은 사용하지 않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는다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서버로 사이트 주소를 보내면서 요청 자료도 함께 공개되기 때문에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이렇게 요청 자료가 무엇인지 공개되더라도 문제가 없을 경우 사용하는 방식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  <a:endParaRPr lang="ko-KR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dirty="0">
                <a:solidFill>
                  <a:schemeClr val="accent1"/>
                </a:solidFill>
                <a:effectLst/>
              </a:rPr>
              <a:t>     예</a:t>
            </a:r>
            <a:r>
              <a:rPr lang="en-US" altLang="ko-KR" sz="1400" dirty="0">
                <a:solidFill>
                  <a:schemeClr val="accent1"/>
                </a:solidFill>
                <a:effectLst/>
              </a:rPr>
              <a:t>) </a:t>
            </a:r>
            <a:r>
              <a:rPr lang="ko-KR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구글 사이트에서 </a:t>
            </a:r>
            <a:r>
              <a:rPr lang="en-US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‘</a:t>
            </a:r>
            <a:r>
              <a:rPr lang="ko-KR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자바스크립트</a:t>
            </a:r>
            <a:r>
              <a:rPr lang="en-US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’</a:t>
            </a:r>
            <a:r>
              <a:rPr lang="ko-KR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를 검색한다면 웹 브라우저에서 서버로 보내는 요청 헤더에 </a:t>
            </a:r>
            <a:br>
              <a:rPr lang="en-US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</a:br>
            <a:r>
              <a:rPr lang="en-US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     GET </a:t>
            </a:r>
            <a:r>
              <a:rPr lang="ko-KR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메서드를 사용</a:t>
            </a:r>
            <a:r>
              <a:rPr lang="ko-KR" altLang="en-US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한다</a:t>
            </a:r>
            <a:r>
              <a:rPr lang="en-US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r>
              <a:rPr lang="ko-KR" altLang="ko-KR" sz="1400" dirty="0">
                <a:solidFill>
                  <a:schemeClr val="accent1"/>
                </a:solidFill>
                <a:effectLst/>
              </a:rPr>
              <a:t> </a:t>
            </a:r>
            <a:r>
              <a:rPr lang="en-US" altLang="ko-KR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 </a:t>
            </a:r>
            <a:endParaRPr lang="ko-KR" altLang="ko-KR" sz="1400" dirty="0">
              <a:solidFill>
                <a:schemeClr val="accent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83FCC5-D497-D3B2-4BCC-5F2E2123F9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3218"/>
          <a:stretch/>
        </p:blipFill>
        <p:spPr bwMode="auto">
          <a:xfrm>
            <a:off x="1070195" y="4465036"/>
            <a:ext cx="9489907" cy="2027839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9BF4A3A-2504-7D22-F875-37CC775E5E3D}"/>
              </a:ext>
            </a:extLst>
          </p:cNvPr>
          <p:cNvSpPr/>
          <p:nvPr/>
        </p:nvSpPr>
        <p:spPr>
          <a:xfrm>
            <a:off x="1846217" y="4746171"/>
            <a:ext cx="2290354" cy="33963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464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22155-44BE-5243-8754-05CE6DAE5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907"/>
            <a:ext cx="10515600" cy="1325563"/>
          </a:xfrm>
        </p:spPr>
        <p:txBody>
          <a:bodyPr/>
          <a:lstStyle/>
          <a:p>
            <a:r>
              <a:rPr lang="en-US" altLang="ko-KR" dirty="0"/>
              <a:t>POST</a:t>
            </a:r>
            <a:r>
              <a:rPr lang="ko-KR" altLang="en-US" dirty="0"/>
              <a:t> 방식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7D165F-9A7F-14F0-20B6-D9DBE2AB8483}"/>
              </a:ext>
            </a:extLst>
          </p:cNvPr>
          <p:cNvSpPr txBox="1"/>
          <p:nvPr/>
        </p:nvSpPr>
        <p:spPr>
          <a:xfrm>
            <a:off x="838200" y="1412252"/>
            <a:ext cx="10515600" cy="1066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POST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를 사용하면 요청 내용이 겉으로 드러나지 않고 요청 본문</a:t>
            </a:r>
            <a:r>
              <a:rPr lang="en-US" altLang="ko-KR" sz="1600" kern="0" baseline="3000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request body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에 따로 담아서 보</a:t>
            </a:r>
            <a:r>
              <a:rPr lang="ko-KR" altLang="en-US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낸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다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1"/>
                </a:solidFill>
              </a:rPr>
              <a:t>   </a:t>
            </a:r>
            <a:r>
              <a:rPr lang="ko-KR" altLang="en-US" sz="1400" dirty="0">
                <a:solidFill>
                  <a:schemeClr val="accent1"/>
                </a:solidFill>
                <a:effectLst/>
              </a:rPr>
              <a:t>  예</a:t>
            </a:r>
            <a:r>
              <a:rPr lang="en-US" altLang="ko-KR" sz="1400" dirty="0">
                <a:solidFill>
                  <a:schemeClr val="accent1"/>
                </a:solidFill>
                <a:effectLst/>
              </a:rPr>
              <a:t>) 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로그인 창에 아이디와 비밀번호를 입력한 후 </a:t>
            </a:r>
            <a:r>
              <a:rPr lang="en-US" altLang="ko-KR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[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로그인</a:t>
            </a:r>
            <a:r>
              <a:rPr lang="en-US" altLang="ko-KR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] 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버튼을 클릭하면 </a:t>
            </a:r>
            <a:br>
              <a:rPr lang="en-US" altLang="ko-KR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</a:br>
            <a:r>
              <a:rPr lang="en-US" altLang="ko-KR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      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사용자가 입력한 아이디나 비밀번호는 네트워크 외부에서 알아볼 수 없도록 요청 본문에 담아서 서버로 넘겨</a:t>
            </a:r>
            <a:r>
              <a:rPr lang="ko-KR" altLang="en-US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진다</a:t>
            </a:r>
            <a:r>
              <a:rPr lang="en-US" altLang="ko-KR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ko-KR" altLang="ko-KR" sz="1400" dirty="0">
              <a:solidFill>
                <a:schemeClr val="accent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D49497-3E3C-F558-C686-6B31C7A62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643" y="2672923"/>
            <a:ext cx="6076390" cy="405509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B2E94F3-AA1F-1C7E-7FFC-2B1E6D0903A7}"/>
              </a:ext>
            </a:extLst>
          </p:cNvPr>
          <p:cNvSpPr/>
          <p:nvPr/>
        </p:nvSpPr>
        <p:spPr>
          <a:xfrm>
            <a:off x="2029097" y="5852160"/>
            <a:ext cx="1227908" cy="2438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198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543438-5497-B729-DA63-E19F676FF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응답 상태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2F1748-AB01-9188-BFC2-2552885B687B}"/>
              </a:ext>
            </a:extLst>
          </p:cNvPr>
          <p:cNvSpPr txBox="1"/>
          <p:nvPr/>
        </p:nvSpPr>
        <p:spPr>
          <a:xfrm>
            <a:off x="487681" y="1323703"/>
            <a:ext cx="5608320" cy="263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클라이언트의 요청을 받은 서버가 필요한 작업을 처리하고 그 결과를 클라이언트로 보낼 때 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서버로 요청한 것이 성공적으로 처리되었는지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또는 요청한 파일이 없어서 실패했는지 등을 응답 상태를 </a:t>
            </a:r>
            <a:r>
              <a:rPr lang="en-US" altLang="ko-KR" sz="1600" kern="0" dirty="0">
                <a:ea typeface="맑은 고딕" panose="020B0503020000020004" pitchFamily="50" charset="-127"/>
                <a:sym typeface="Wingdings" panose="05000000000000000000" pitchFamily="2" charset="2"/>
              </a:rPr>
              <a:t>‘</a:t>
            </a:r>
            <a:r>
              <a:rPr lang="ko-KR" altLang="en-US" sz="1600" kern="0" dirty="0">
                <a:ea typeface="맑은 고딕" panose="020B0503020000020004" pitchFamily="50" charset="-127"/>
                <a:sym typeface="Wingdings" panose="05000000000000000000" pitchFamily="2" charset="2"/>
              </a:rPr>
              <a:t>상태</a:t>
            </a:r>
            <a:r>
              <a:rPr lang="en-US" altLang="ko-KR" sz="1600" kern="0" dirty="0">
                <a:ea typeface="맑은 고딕" panose="020B0503020000020004" pitchFamily="50" charset="-127"/>
                <a:sym typeface="Wingdings" panose="05000000000000000000" pitchFamily="2" charset="2"/>
              </a:rPr>
              <a:t>’ </a:t>
            </a:r>
            <a:r>
              <a:rPr lang="ko-KR" altLang="en-US" sz="1600" kern="0" dirty="0">
                <a:ea typeface="맑은 고딕" panose="020B0503020000020004" pitchFamily="50" charset="-127"/>
                <a:sym typeface="Wingdings" panose="05000000000000000000" pitchFamily="2" charset="2"/>
              </a:rPr>
              <a:t>칼럼에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숫자로 표시</a:t>
            </a:r>
            <a:r>
              <a:rPr lang="ko-KR" altLang="en-US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한다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kern="0" dirty="0">
                <a:ea typeface="맑은 고딕" panose="020B0503020000020004" pitchFamily="50" charset="-127"/>
              </a:rPr>
              <a:t>서버에서</a:t>
            </a:r>
            <a:r>
              <a:rPr lang="en-US" altLang="ko-KR" sz="1600" kern="0" dirty="0">
                <a:ea typeface="맑은 고딕" panose="020B0503020000020004" pitchFamily="50" charset="-127"/>
              </a:rPr>
              <a:t> </a:t>
            </a:r>
            <a:r>
              <a:rPr lang="ko-KR" altLang="en-US" sz="1600" kern="0" dirty="0">
                <a:ea typeface="맑은 고딕" panose="020B0503020000020004" pitchFamily="50" charset="-127"/>
              </a:rPr>
              <a:t>자료를</a:t>
            </a:r>
            <a:r>
              <a:rPr lang="en-US" altLang="ko-KR" sz="1600" kern="0" dirty="0">
                <a:ea typeface="맑은 고딕" panose="020B0503020000020004" pitchFamily="50" charset="-127"/>
              </a:rPr>
              <a:t> </a:t>
            </a:r>
            <a:r>
              <a:rPr lang="ko-KR" altLang="en-US" sz="1600" kern="0" dirty="0">
                <a:ea typeface="맑은 고딕" panose="020B0503020000020004" pitchFamily="50" charset="-127"/>
              </a:rPr>
              <a:t>받아</a:t>
            </a:r>
            <a:r>
              <a:rPr lang="en-US" altLang="ko-KR" sz="1600" kern="0" dirty="0">
                <a:ea typeface="맑은 고딕" panose="020B0503020000020004" pitchFamily="50" charset="-127"/>
              </a:rPr>
              <a:t> </a:t>
            </a:r>
            <a:r>
              <a:rPr lang="ko-KR" altLang="en-US" sz="1600" kern="0" dirty="0">
                <a:ea typeface="맑은 고딕" panose="020B0503020000020004" pitchFamily="50" charset="-127"/>
              </a:rPr>
              <a:t>프로그래밍할 때는 응답 상태를 확인한 후 진행한다</a:t>
            </a:r>
            <a:r>
              <a:rPr lang="en-US" altLang="ko-KR" sz="1600" kern="0" dirty="0">
                <a:ea typeface="맑은 고딕" panose="020B0503020000020004" pitchFamily="50" charset="-127"/>
              </a:rPr>
              <a:t>.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93EC92-862B-9BA6-0806-A5ECC2C19E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920"/>
          <a:stretch/>
        </p:blipFill>
        <p:spPr bwMode="auto">
          <a:xfrm>
            <a:off x="6925263" y="1406914"/>
            <a:ext cx="4047537" cy="5130503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A3C572E-37F8-8A72-BAE0-B6688D5E9D9E}"/>
              </a:ext>
            </a:extLst>
          </p:cNvPr>
          <p:cNvSpPr/>
          <p:nvPr/>
        </p:nvSpPr>
        <p:spPr>
          <a:xfrm>
            <a:off x="9196252" y="2804160"/>
            <a:ext cx="984068" cy="352425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41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9">
            <a:extLst>
              <a:ext uri="{FF2B5EF4-FFF2-40B4-BE49-F238E27FC236}">
                <a16:creationId xmlns:a16="http://schemas.microsoft.com/office/drawing/2014/main" id="{735F291B-4E4F-1111-793F-5CDA09851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099059"/>
              </p:ext>
            </p:extLst>
          </p:nvPr>
        </p:nvGraphicFramePr>
        <p:xfrm>
          <a:off x="522514" y="298088"/>
          <a:ext cx="9450444" cy="5580770"/>
        </p:xfrm>
        <a:graphic>
          <a:graphicData uri="http://schemas.openxmlformats.org/drawingml/2006/table">
            <a:tbl>
              <a:tblPr firstRow="1" bandRow="1"/>
              <a:tblGrid>
                <a:gridCol w="235268">
                  <a:extLst>
                    <a:ext uri="{9D8B030D-6E8A-4147-A177-3AD203B41FA5}">
                      <a16:colId xmlns:a16="http://schemas.microsoft.com/office/drawing/2014/main" val="3930866522"/>
                    </a:ext>
                  </a:extLst>
                </a:gridCol>
                <a:gridCol w="767861">
                  <a:extLst>
                    <a:ext uri="{9D8B030D-6E8A-4147-A177-3AD203B41FA5}">
                      <a16:colId xmlns:a16="http://schemas.microsoft.com/office/drawing/2014/main" val="4017923387"/>
                    </a:ext>
                  </a:extLst>
                </a:gridCol>
                <a:gridCol w="2264229">
                  <a:extLst>
                    <a:ext uri="{9D8B030D-6E8A-4147-A177-3AD203B41FA5}">
                      <a16:colId xmlns:a16="http://schemas.microsoft.com/office/drawing/2014/main" val="1136982641"/>
                    </a:ext>
                  </a:extLst>
                </a:gridCol>
                <a:gridCol w="6183086">
                  <a:extLst>
                    <a:ext uri="{9D8B030D-6E8A-4147-A177-3AD203B41FA5}">
                      <a16:colId xmlns:a16="http://schemas.microsoft.com/office/drawing/2014/main" val="2095628940"/>
                    </a:ext>
                  </a:extLst>
                </a:gridCol>
              </a:tblGrid>
              <a:tr h="42929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상태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메시지</a:t>
                      </a:r>
                      <a:r>
                        <a:rPr lang="en-US" altLang="ko-KR" sz="1600" b="1" dirty="0"/>
                        <a:t> 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9196324"/>
                  </a:ext>
                </a:extLst>
              </a:tr>
              <a:tr h="42929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2XX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자료 요청을 수락했거나 자료 전송이 성공적으로 끝났습니다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627265"/>
                  </a:ext>
                </a:extLst>
              </a:tr>
              <a:tr h="429290"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OK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서버에서 클라이언트로 성공적으로 전송했습니다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730704"/>
                  </a:ext>
                </a:extLst>
              </a:tr>
              <a:tr h="4292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Accepted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서버에서 클라이언트 요청을 수락했습니다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9710284"/>
                  </a:ext>
                </a:extLst>
              </a:tr>
              <a:tr h="42929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4XX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클라이언트에서 주소를 잘못 입력했거나 요청이 잘못되었습니다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074602"/>
                  </a:ext>
                </a:extLst>
              </a:tr>
              <a:tr h="429290">
                <a:tc row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400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Bad Request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요청을 실패했습니다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5260710"/>
                  </a:ext>
                </a:extLst>
              </a:tr>
              <a:tr h="4292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401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Unauthorized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권한이 없어 거절되었습니다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인증 가능합니다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1960754"/>
                  </a:ext>
                </a:extLst>
              </a:tr>
              <a:tr h="4292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403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Forbidden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권한이 없어 거절되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었</a:t>
                      </a:r>
                      <a:r>
                        <a:rPr lang="ko-KR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습니다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인증을 시도해도 계속 거절됩니다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0613092"/>
                  </a:ext>
                </a:extLst>
              </a:tr>
              <a:tr h="4292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404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Not Found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문서를 찾을 수 없습니다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5701232"/>
                  </a:ext>
                </a:extLst>
              </a:tr>
              <a:tr h="4292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408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Request Timeout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요청 시간이 초과되었습니다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7735718"/>
                  </a:ext>
                </a:extLst>
              </a:tr>
              <a:tr h="42929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5XX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서버 측의 오류로 처리할 수 없습니다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994478"/>
                  </a:ext>
                </a:extLst>
              </a:tr>
              <a:tr h="429290"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500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Internal Server Error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내부에 오류가 발생했습니다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053569"/>
                  </a:ext>
                </a:extLst>
              </a:tr>
              <a:tr h="4292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503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Service Unavailable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요청한 서비스를 이용할 수 없습니다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0816660"/>
                  </a:ext>
                </a:extLst>
              </a:tr>
            </a:tbl>
          </a:graphicData>
        </a:graphic>
      </p:graphicFrame>
      <p:pic>
        <p:nvPicPr>
          <p:cNvPr id="2" name="Picture 2" descr="404 Not Found란? 404 에러/오류란? 404 에러 해결방법">
            <a:extLst>
              <a:ext uri="{FF2B5EF4-FFF2-40B4-BE49-F238E27FC236}">
                <a16:creationId xmlns:a16="http://schemas.microsoft.com/office/drawing/2014/main" id="{2295EEF8-3DF6-9E01-3D69-11CBD8382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005" y="3779268"/>
            <a:ext cx="4080464" cy="195097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431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1199143-66F8-0582-075B-72B642EDB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2546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F917C-216B-D581-4F54-218342B2B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교환 방식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2D645-CA54-6AD6-90F5-19C7FA8EEB55}"/>
              </a:ext>
            </a:extLst>
          </p:cNvPr>
          <p:cNvSpPr txBox="1"/>
          <p:nvPr/>
        </p:nvSpPr>
        <p:spPr>
          <a:xfrm>
            <a:off x="748936" y="1439431"/>
            <a:ext cx="10300063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서버와 클라이언트 간에 자료를 주고받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기 위해 양쪽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모두 이해할 수 있는 형식을 사용해야 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한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XML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은 컴퓨터에서 처리하는 모든 문서의 표준 형식이기 때문에 웹에서 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사용 가능</a:t>
            </a:r>
            <a:endParaRPr lang="en-US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최근에는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JSON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이라는 형식을 더 많이 사용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한다</a:t>
            </a:r>
            <a:endParaRPr lang="ko-KR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836F24C-D442-577B-DE53-166345B6C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6" y="2714897"/>
            <a:ext cx="5187043" cy="292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92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FFA2F-7701-04BE-7D22-CA129B11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</a:t>
            </a:r>
            <a:r>
              <a:rPr lang="ko-KR" altLang="en-US" dirty="0"/>
              <a:t>의 특징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813979-5457-1D5A-134B-1E1B96B0927B}"/>
              </a:ext>
            </a:extLst>
          </p:cNvPr>
          <p:cNvSpPr txBox="1"/>
          <p:nvPr/>
        </p:nvSpPr>
        <p:spPr>
          <a:xfrm>
            <a:off x="766354" y="1305338"/>
            <a:ext cx="9962606" cy="1891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텍스트로만 구성되었기 때문에 서버와 클라이언트 사이에 주고 받을 때 전송 속도가 아주 빠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르다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JSON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은 프로그래밍 언어나 플랫폼에 대해 독립적이기 때문에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C++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이나 자바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자바스크립트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파이썬 등 많은 언어에서 사용할 수 있다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자바스크립트 사용자라면 누구나 알고 있는 표기법을 사용하기 때문에 읽기도 쉽고 필요에 따라 자바스크립트 객체로 변환하기도 쉽다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ko-KR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C64B3F-591B-72B6-75CB-0DEE91065E29}"/>
              </a:ext>
            </a:extLst>
          </p:cNvPr>
          <p:cNvSpPr txBox="1"/>
          <p:nvPr/>
        </p:nvSpPr>
        <p:spPr>
          <a:xfrm>
            <a:off x="766354" y="3830824"/>
            <a:ext cx="278674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유튜브에서 프로그램에 필요한 자료를 넘겨줄 때 사용하는 </a:t>
            </a:r>
            <a:r>
              <a:rPr lang="en-US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JSON</a:t>
            </a:r>
            <a:r>
              <a:rPr lang="ko-KR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의 사용 예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E2EA6E-E916-5442-93EA-C52155CF94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92"/>
          <a:stretch/>
        </p:blipFill>
        <p:spPr bwMode="auto">
          <a:xfrm>
            <a:off x="4354182" y="3004458"/>
            <a:ext cx="6970023" cy="4238362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72613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92F8D-4EEF-A4D4-EE40-B575E2FAF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</a:t>
            </a:r>
            <a:r>
              <a:rPr lang="ko-KR" altLang="en-US" dirty="0"/>
              <a:t>의 형식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36EA9A-12D7-258F-9648-089409DDA360}"/>
              </a:ext>
            </a:extLst>
          </p:cNvPr>
          <p:cNvSpPr txBox="1"/>
          <p:nvPr/>
        </p:nvSpPr>
        <p:spPr>
          <a:xfrm>
            <a:off x="975360" y="1809905"/>
            <a:ext cx="3300549" cy="130805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이름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 : 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값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......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BF1E2F-15C7-F986-BD62-0558096FA3F1}"/>
              </a:ext>
            </a:extLst>
          </p:cNvPr>
          <p:cNvSpPr txBox="1"/>
          <p:nvPr/>
        </p:nvSpPr>
        <p:spPr>
          <a:xfrm>
            <a:off x="4972594" y="1882841"/>
            <a:ext cx="6096000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중괄호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{ }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사이에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‘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이름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’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과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‘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값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‘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으로 구성된다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en-US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JSON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에서는 </a:t>
            </a:r>
            <a:r>
              <a:rPr lang="en-US" altLang="ko-KR" sz="16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‘</a:t>
            </a:r>
            <a:r>
              <a:rPr lang="ko-KR" altLang="ko-KR" sz="16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이름</a:t>
            </a:r>
            <a:r>
              <a:rPr lang="en-US" altLang="ko-KR" sz="16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’ </a:t>
            </a:r>
            <a:r>
              <a:rPr lang="en-US" altLang="ko-KR" sz="1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 </a:t>
            </a:r>
            <a:r>
              <a:rPr lang="ko-KR" altLang="ko-KR" sz="16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부분에 반드시 큰따옴표를 붙이는 것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이 큰 차이점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endParaRPr lang="ko-KR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C64DC3-4FC1-C320-29BC-88B96C1C4221}"/>
              </a:ext>
            </a:extLst>
          </p:cNvPr>
          <p:cNvSpPr txBox="1"/>
          <p:nvPr/>
        </p:nvSpPr>
        <p:spPr>
          <a:xfrm>
            <a:off x="931818" y="3751608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예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) ‘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도레미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’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라는 학생의 수업 신청 정보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883EEB-5CD4-C2EA-61A5-0A56EB444F79}"/>
              </a:ext>
            </a:extLst>
          </p:cNvPr>
          <p:cNvSpPr txBox="1"/>
          <p:nvPr/>
        </p:nvSpPr>
        <p:spPr>
          <a:xfrm>
            <a:off x="1045028" y="4631482"/>
            <a:ext cx="4066903" cy="163121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name :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도레미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major :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컴퓨터 공학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grade : 2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F7A50E-6DF0-E869-6299-F7F00366864F}"/>
              </a:ext>
            </a:extLst>
          </p:cNvPr>
          <p:cNvSpPr txBox="1"/>
          <p:nvPr/>
        </p:nvSpPr>
        <p:spPr>
          <a:xfrm>
            <a:off x="5474631" y="4079283"/>
            <a:ext cx="4066903" cy="169277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{ 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"name" :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도레미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"major" :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컴퓨터 공학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"grade" : 2 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8A3AAC-6E19-F960-A7F8-CC0366793E42}"/>
              </a:ext>
            </a:extLst>
          </p:cNvPr>
          <p:cNvSpPr txBox="1"/>
          <p:nvPr/>
        </p:nvSpPr>
        <p:spPr>
          <a:xfrm>
            <a:off x="1045028" y="4206240"/>
            <a:ext cx="1288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객체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FC834F-B9D9-6E96-4EAF-15EF0DEB3CC6}"/>
              </a:ext>
            </a:extLst>
          </p:cNvPr>
          <p:cNvSpPr txBox="1"/>
          <p:nvPr/>
        </p:nvSpPr>
        <p:spPr>
          <a:xfrm>
            <a:off x="5474631" y="3654041"/>
            <a:ext cx="1288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JSON</a:t>
            </a:r>
            <a:endParaRPr lang="ko-KR" altLang="en-US" sz="1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427133-67C6-FD69-C0BC-D9A504D6FF99}"/>
              </a:ext>
            </a:extLst>
          </p:cNvPr>
          <p:cNvSpPr txBox="1"/>
          <p:nvPr/>
        </p:nvSpPr>
        <p:spPr>
          <a:xfrm>
            <a:off x="5608319" y="6086041"/>
            <a:ext cx="64182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‘{ "name" : 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도레미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", "major" : 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컴퓨터 공학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", "grade" : 2 }’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BF03D6E0-77BC-D5A0-4E6F-49527537097B}"/>
              </a:ext>
            </a:extLst>
          </p:cNvPr>
          <p:cNvCxnSpPr/>
          <p:nvPr/>
        </p:nvCxnSpPr>
        <p:spPr>
          <a:xfrm rot="16200000" flipH="1">
            <a:off x="8999079" y="4781349"/>
            <a:ext cx="1311330" cy="984069"/>
          </a:xfrm>
          <a:prstGeom prst="curvedConnector3">
            <a:avLst>
              <a:gd name="adj1" fmla="val -137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49E1577-A0F5-A6B4-2756-7466B95D0D09}"/>
              </a:ext>
            </a:extLst>
          </p:cNvPr>
          <p:cNvSpPr txBox="1"/>
          <p:nvPr/>
        </p:nvSpPr>
        <p:spPr>
          <a:xfrm>
            <a:off x="10146779" y="4854346"/>
            <a:ext cx="1288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accent1"/>
                </a:solidFill>
              </a:rPr>
              <a:t>JSON </a:t>
            </a:r>
            <a:r>
              <a:rPr lang="ko-KR" altLang="en-US" sz="1400" dirty="0">
                <a:solidFill>
                  <a:schemeClr val="accent1"/>
                </a:solidFill>
              </a:rPr>
              <a:t>문자열</a:t>
            </a:r>
          </a:p>
        </p:txBody>
      </p:sp>
    </p:spTree>
    <p:extLst>
      <p:ext uri="{BB962C8B-B14F-4D97-AF65-F5344CB8AC3E}">
        <p14:creationId xmlns:p14="http://schemas.microsoft.com/office/powerpoint/2010/main" val="3124927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EFE193C-89C2-1BF4-405F-E91425A59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HTTP/HTTPS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1258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92F8D-4EEF-A4D4-EE40-B575E2FAF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</a:t>
            </a:r>
            <a:r>
              <a:rPr lang="ko-KR" altLang="en-US" dirty="0"/>
              <a:t>의 </a:t>
            </a:r>
            <a:r>
              <a:rPr lang="en-US" altLang="ko-KR" dirty="0"/>
              <a:t>‘</a:t>
            </a:r>
            <a:r>
              <a:rPr lang="ko-KR" altLang="en-US" dirty="0"/>
              <a:t>이름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BF1E2F-15C7-F986-BD62-0558096FA3F1}"/>
              </a:ext>
            </a:extLst>
          </p:cNvPr>
          <p:cNvSpPr txBox="1"/>
          <p:nvPr/>
        </p:nvSpPr>
        <p:spPr>
          <a:xfrm>
            <a:off x="838200" y="1174987"/>
            <a:ext cx="9335590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반드시 큰따옴표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(“ “)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로 묶어야 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한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‘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이름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’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에 작은따옴표를 사용하거나 큰따옴표가 없는 이름은 사용할 수 없습니다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ko-KR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6264D4-D5DA-30EF-B5E0-61F8E474C655}"/>
              </a:ext>
            </a:extLst>
          </p:cNvPr>
          <p:cNvSpPr txBox="1"/>
          <p:nvPr/>
        </p:nvSpPr>
        <p:spPr>
          <a:xfrm>
            <a:off x="838200" y="2039842"/>
            <a:ext cx="3248299" cy="7854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4770" marR="64770" latinLnBrk="1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</a:pPr>
            <a:r>
              <a:rPr lang="ko-KR" altLang="ko-KR" sz="1400" b="1" kern="100" dirty="0">
                <a:solidFill>
                  <a:schemeClr val="accent1"/>
                </a:solidFill>
                <a:effectLst/>
                <a:uFill>
                  <a:solidFill>
                    <a:srgbClr val="404040"/>
                  </a:solidFill>
                </a:u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맞게 사용한 예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{ "name" :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도레미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 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1BD172-7F6F-C9A7-CC7D-50C65CC233E1}"/>
              </a:ext>
            </a:extLst>
          </p:cNvPr>
          <p:cNvSpPr txBox="1"/>
          <p:nvPr/>
        </p:nvSpPr>
        <p:spPr>
          <a:xfrm>
            <a:off x="4234544" y="1970174"/>
            <a:ext cx="3553098" cy="1231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4770" marR="64770" latinLnBrk="1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</a:pPr>
            <a:r>
              <a:rPr lang="ko-KR" altLang="ko-KR" sz="1400" b="1" kern="100" dirty="0">
                <a:solidFill>
                  <a:schemeClr val="accent1"/>
                </a:solidFill>
                <a:effectLst/>
                <a:uFill>
                  <a:solidFill>
                    <a:srgbClr val="404040"/>
                  </a:solidFill>
                </a:u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잘못 사용한 예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{ 'name' :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도레미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 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{ name :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도레미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 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3C0E56-2FCC-CCD4-40BA-4B25C67637A7}"/>
              </a:ext>
            </a:extLst>
          </p:cNvPr>
          <p:cNvSpPr txBox="1"/>
          <p:nvPr/>
        </p:nvSpPr>
        <p:spPr>
          <a:xfrm>
            <a:off x="570925" y="3379850"/>
            <a:ext cx="9039498" cy="3039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JSON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이름에는 공백</a:t>
            </a:r>
            <a:r>
              <a:rPr lang="en-US" altLang="ko-KR" sz="1600" kern="0" baseline="3000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space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이나 하이픈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(-), </a:t>
            </a:r>
            <a:r>
              <a:rPr lang="ko-KR" altLang="ko-KR" sz="1600" kern="0" dirty="0" err="1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언더바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(_)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를 함께 사용할 수 </a:t>
            </a:r>
            <a:r>
              <a:rPr lang="ko-KR" altLang="en-US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있다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b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</a:br>
            <a:r>
              <a:rPr lang="ko-KR" altLang="en-US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문법적으로 다음 형식도 가능</a:t>
            </a:r>
            <a:endParaRPr lang="en-US" altLang="ko-KR" sz="1600" kern="0" dirty="0"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kern="0" dirty="0">
              <a:effectLst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kern="0" dirty="0"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kern="0" dirty="0">
              <a:effectLst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하지만 이름에 공백이나 하이픈이 있을 경우 프로그램을 통해 그 이름에 접근할 때 쉽지 않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기 때문에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둘 이상의 단어로 된 이름을 사용한다면 </a:t>
            </a:r>
            <a:r>
              <a:rPr lang="ko-KR" altLang="ko-KR" sz="16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언더스코어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(_)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를 사용하는 것이 좋다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ko-KR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A950AB-EA38-ED3F-0D80-7361974D97E6}"/>
              </a:ext>
            </a:extLst>
          </p:cNvPr>
          <p:cNvSpPr txBox="1"/>
          <p:nvPr/>
        </p:nvSpPr>
        <p:spPr>
          <a:xfrm>
            <a:off x="923108" y="4282404"/>
            <a:ext cx="3631474" cy="6617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{ "full name" :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도레미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 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{ "full-name" :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도레미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 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E098CF-92F3-D137-587B-58F09C449122}"/>
              </a:ext>
            </a:extLst>
          </p:cNvPr>
          <p:cNvSpPr txBox="1"/>
          <p:nvPr/>
        </p:nvSpPr>
        <p:spPr>
          <a:xfrm>
            <a:off x="992777" y="6080911"/>
            <a:ext cx="3823062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{ "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full_name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 :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도레미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 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0105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92F8D-4EEF-A4D4-EE40-B575E2FAF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</a:t>
            </a:r>
            <a:r>
              <a:rPr lang="ko-KR" altLang="en-US" dirty="0"/>
              <a:t>의 </a:t>
            </a:r>
            <a:r>
              <a:rPr lang="en-US" altLang="ko-KR" dirty="0"/>
              <a:t>‘</a:t>
            </a:r>
            <a:r>
              <a:rPr lang="ko-KR" altLang="en-US" dirty="0"/>
              <a:t>값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5CA95F-8612-ED96-3363-F4DE4E7EEF22}"/>
              </a:ext>
            </a:extLst>
          </p:cNvPr>
          <p:cNvSpPr txBox="1"/>
          <p:nvPr/>
        </p:nvSpPr>
        <p:spPr>
          <a:xfrm>
            <a:off x="838199" y="2639923"/>
            <a:ext cx="9039498" cy="2630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b="1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숫자형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: JSON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에서는 정수와 실수 모두 사용할 수 있지만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, 8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진수나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16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진수를 사용한 표기법은 지원하지 않</a:t>
            </a:r>
            <a:r>
              <a:rPr lang="ko-KR" altLang="en-US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는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다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b="1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문자열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: JSON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문자열은 항상 큰따옴표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(“ ”)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로 묶어야 </a:t>
            </a:r>
            <a:r>
              <a:rPr lang="ko-KR" altLang="en-US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한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다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  <a:endParaRPr lang="en-US" altLang="ko-KR" sz="1600" kern="0" dirty="0"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b="1" kern="0" dirty="0" err="1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논릿값과</a:t>
            </a:r>
            <a:r>
              <a:rPr lang="en-US" altLang="ko-KR" sz="1600" b="1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null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: true/false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값을 가지는 논리형을 사용할 수도 있고 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null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유형도 사용할 수 있다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문자열</a:t>
            </a:r>
            <a:r>
              <a:rPr lang="en-US" altLang="ko-KR" sz="16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en-US" sz="16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배열 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: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문자열이나 배열을 값으로 사용할 수 있다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 JSON 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문자열 안에 또다른 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JSON 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문자열을 넣을 수도 있다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  JSON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에서 배열을 사용할 때에도 일반 배열과 마찬가지로 대괄호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([ ])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를 사용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한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  <a:endParaRPr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BA1A28-28C1-C7A7-6420-8E1AF8909FE6}"/>
              </a:ext>
            </a:extLst>
          </p:cNvPr>
          <p:cNvSpPr txBox="1"/>
          <p:nvPr/>
        </p:nvSpPr>
        <p:spPr>
          <a:xfrm>
            <a:off x="1018901" y="1400744"/>
            <a:ext cx="9422676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객체에서는 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‘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값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‘ 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부분에 함수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메서드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도 사용할 수 있지만 </a:t>
            </a:r>
            <a:endParaRPr lang="en-US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JSON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의 ‘</a:t>
            </a:r>
            <a:r>
              <a:rPr lang="ko-KR" altLang="en-US" sz="16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값’에는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숫자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문자열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en-US" altLang="ko-KR" sz="16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boolean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, null, 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배열만 사용할 수 있고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en-US" sz="16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함수는 사용할 수 없다</a:t>
            </a:r>
            <a:r>
              <a:rPr lang="en-US" altLang="ko-KR" sz="16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ko-KR" altLang="ko-KR" sz="1600" b="1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9346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D12CB5-07C9-B7B8-225F-0C9330A40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</a:t>
            </a:r>
            <a:r>
              <a:rPr lang="ko-KR" altLang="en-US" dirty="0"/>
              <a:t> 문자열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E596F7-15B2-FAA5-B713-A7F567DC138C}"/>
              </a:ext>
            </a:extLst>
          </p:cNvPr>
          <p:cNvSpPr txBox="1"/>
          <p:nvPr/>
        </p:nvSpPr>
        <p:spPr>
          <a:xfrm>
            <a:off x="710262" y="2608315"/>
            <a:ext cx="3701144" cy="29238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{</a:t>
            </a:r>
            <a:endParaRPr lang="ko-KR" altLang="ko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"name" : "</a:t>
            </a:r>
            <a:r>
              <a:rPr lang="ko-KR" altLang="ko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도레미</a:t>
            </a:r>
            <a:r>
              <a:rPr lang="en-US" altLang="ko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</a:t>
            </a:r>
            <a:endParaRPr lang="ko-KR" altLang="ko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"major" : "</a:t>
            </a:r>
            <a:r>
              <a:rPr lang="ko-KR" altLang="ko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컴퓨터 공학</a:t>
            </a:r>
            <a:r>
              <a:rPr lang="en-US" altLang="ko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</a:t>
            </a:r>
            <a:endParaRPr lang="ko-KR" altLang="ko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"grade" : 2,</a:t>
            </a:r>
            <a:endParaRPr lang="ko-KR" altLang="ko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"course" : {</a:t>
            </a:r>
            <a:endParaRPr lang="ko-KR" altLang="ko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"title" : "</a:t>
            </a:r>
            <a:r>
              <a:rPr lang="ko-KR" altLang="ko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웹 기초</a:t>
            </a:r>
            <a:r>
              <a:rPr lang="en-US" altLang="ko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</a:t>
            </a:r>
            <a:endParaRPr lang="ko-KR" altLang="ko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"timePerWeek" : 3</a:t>
            </a:r>
            <a:endParaRPr lang="ko-KR" altLang="ko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}    </a:t>
            </a:r>
            <a:endParaRPr lang="ko-KR" altLang="ko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A3BA7F-A644-D351-922C-A61ED4E6B121}"/>
              </a:ext>
            </a:extLst>
          </p:cNvPr>
          <p:cNvSpPr txBox="1"/>
          <p:nvPr/>
        </p:nvSpPr>
        <p:spPr>
          <a:xfrm>
            <a:off x="631885" y="1302746"/>
            <a:ext cx="8471263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JSON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문자열 안에 또 다른 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JSON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문자열을 지정할 수 있다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  <a:endParaRPr lang="ko-KR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F0DA18-4A31-8EC4-B7A8-E39A12490BE3}"/>
              </a:ext>
            </a:extLst>
          </p:cNvPr>
          <p:cNvSpPr txBox="1"/>
          <p:nvPr/>
        </p:nvSpPr>
        <p:spPr>
          <a:xfrm>
            <a:off x="710262" y="208251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예</a:t>
            </a:r>
            <a:r>
              <a:rPr lang="en-US" altLang="ko-KR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) 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신청한 과목의 이름과 주당 시간을 새로운 </a:t>
            </a:r>
            <a:r>
              <a:rPr lang="en-US" altLang="ko-KR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JSON 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문자열로 사용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5984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3A3BA7F-A644-D351-922C-A61ED4E6B121}"/>
              </a:ext>
            </a:extLst>
          </p:cNvPr>
          <p:cNvSpPr txBox="1"/>
          <p:nvPr/>
        </p:nvSpPr>
        <p:spPr>
          <a:xfrm>
            <a:off x="809895" y="309969"/>
            <a:ext cx="8471263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여러 개의 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JSON 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문자열을 배열 형태로 저장할 수 있다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예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) 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  <a:hlinkClick r:id="rId2"/>
              </a:rPr>
              <a:t>https://jsonplaceholder.typicode.com/users</a:t>
            </a:r>
            <a:endParaRPr lang="ko-KR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9A167D-3B50-82C1-5DAF-4276E964BEB5}"/>
              </a:ext>
            </a:extLst>
          </p:cNvPr>
          <p:cNvSpPr txBox="1"/>
          <p:nvPr/>
        </p:nvSpPr>
        <p:spPr>
          <a:xfrm>
            <a:off x="7236822" y="1949396"/>
            <a:ext cx="4632961" cy="2630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전체가 하나의 배열로 묶여 있고 그 안에 여러 사용자 정보가 들어 있다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각 사용자 정보에서 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‘address’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나 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‘company’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이름 부분을 보면 주소와 회사 정보가 또 다른 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JSON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문자열로 구성되어 있다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하나의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JSON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문자열 안에 얼마든지 많은 정보를 저장할 수 있다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  <a:r>
              <a:rPr lang="en-US" altLang="ko-KR" sz="14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 </a:t>
            </a:r>
            <a:r>
              <a:rPr lang="ko-KR" altLang="ko-KR" sz="1600" dirty="0">
                <a:effectLst/>
              </a:rPr>
              <a:t> </a:t>
            </a:r>
            <a:r>
              <a:rPr lang="en-US" altLang="ko-KR" sz="1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 </a:t>
            </a:r>
            <a:endParaRPr lang="ko-KR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1CD4C1-33E4-BF6F-AEC4-08792D8E1C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47" b="23083"/>
          <a:stretch/>
        </p:blipFill>
        <p:spPr bwMode="auto">
          <a:xfrm>
            <a:off x="644432" y="1368603"/>
            <a:ext cx="6322421" cy="5389249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16635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CB7FB-3F0E-3663-B3CC-0581CA887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객체를 </a:t>
            </a:r>
            <a:r>
              <a:rPr lang="en-US" altLang="ko-KR" dirty="0"/>
              <a:t>JSON </a:t>
            </a:r>
            <a:r>
              <a:rPr lang="ko-KR" altLang="en-US" dirty="0"/>
              <a:t>형식으로 변환하기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CFF13-0786-E971-F216-61D63444FF43}"/>
              </a:ext>
            </a:extLst>
          </p:cNvPr>
          <p:cNvSpPr txBox="1"/>
          <p:nvPr/>
        </p:nvSpPr>
        <p:spPr>
          <a:xfrm>
            <a:off x="775966" y="1338822"/>
            <a:ext cx="8621486" cy="1154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클라이언트에서 정보를 처리할 때는 객체를 사용한다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객체를 </a:t>
            </a:r>
            <a:r>
              <a:rPr lang="en-US" altLang="ko-KR" sz="1600" dirty="0"/>
              <a:t>JSON </a:t>
            </a:r>
            <a:r>
              <a:rPr lang="ko-KR" altLang="en-US" sz="1600" dirty="0"/>
              <a:t>형식으로</a:t>
            </a:r>
            <a:r>
              <a:rPr lang="en-US" altLang="ko-KR" sz="1600" dirty="0"/>
              <a:t> </a:t>
            </a:r>
            <a:r>
              <a:rPr lang="ko-KR" altLang="en-US" sz="1600" dirty="0"/>
              <a:t>저장하거나</a:t>
            </a:r>
            <a:r>
              <a:rPr lang="en-US" altLang="ko-KR" sz="1600" dirty="0"/>
              <a:t>, JSON </a:t>
            </a:r>
            <a:r>
              <a:rPr lang="ko-KR" altLang="en-US" sz="1600" dirty="0"/>
              <a:t>형식을 요구하는 서버로 넘기려면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객체를 </a:t>
            </a:r>
            <a:r>
              <a:rPr lang="en-US" altLang="ko-KR" sz="1600" dirty="0">
                <a:sym typeface="Wingdings" panose="05000000000000000000" pitchFamily="2" charset="2"/>
              </a:rPr>
              <a:t>JSON </a:t>
            </a:r>
            <a:r>
              <a:rPr lang="ko-KR" altLang="en-US" sz="1600" dirty="0">
                <a:sym typeface="Wingdings" panose="05000000000000000000" pitchFamily="2" charset="2"/>
              </a:rPr>
              <a:t>형식으로 변환해야 한다</a:t>
            </a:r>
            <a:r>
              <a:rPr lang="en-US" altLang="ko-KR" sz="1600" dirty="0"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sym typeface="Wingdings" panose="05000000000000000000" pitchFamily="2" charset="2"/>
              </a:rPr>
              <a:t>직렬화</a:t>
            </a:r>
            <a:r>
              <a:rPr lang="en-US" altLang="ko-KR" sz="1600" dirty="0">
                <a:sym typeface="Wingdings" panose="05000000000000000000" pitchFamily="2" charset="2"/>
              </a:rPr>
              <a:t>(</a:t>
            </a:r>
            <a:r>
              <a:rPr lang="en-US" altLang="ko-KR" sz="1600" dirty="0" err="1">
                <a:sym typeface="Wingdings" panose="05000000000000000000" pitchFamily="2" charset="2"/>
              </a:rPr>
              <a:t>stringify</a:t>
            </a:r>
            <a:r>
              <a:rPr lang="en-US" altLang="ko-KR" sz="1600" dirty="0">
                <a:sym typeface="Wingdings" panose="05000000000000000000" pitchFamily="2" charset="2"/>
              </a:rPr>
              <a:t>)</a:t>
            </a:r>
            <a:r>
              <a:rPr lang="ko-KR" altLang="en-US" sz="1600" dirty="0">
                <a:sym typeface="Wingdings" panose="05000000000000000000" pitchFamily="2" charset="2"/>
              </a:rPr>
              <a:t>라고 한다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3284EA-41C5-447C-D41F-920995327134}"/>
              </a:ext>
            </a:extLst>
          </p:cNvPr>
          <p:cNvSpPr txBox="1"/>
          <p:nvPr/>
        </p:nvSpPr>
        <p:spPr>
          <a:xfrm>
            <a:off x="775966" y="2694926"/>
            <a:ext cx="3116765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JSON.stringify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객체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D290E6-3EEC-3C87-011D-5B219936B61D}"/>
              </a:ext>
            </a:extLst>
          </p:cNvPr>
          <p:cNvSpPr txBox="1"/>
          <p:nvPr/>
        </p:nvSpPr>
        <p:spPr>
          <a:xfrm>
            <a:off x="775966" y="3187750"/>
            <a:ext cx="7184571" cy="8701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student = {name:"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도레미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major:"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컴퓨터 공학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grade:2}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json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JSON.stringify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(student)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AC4274-E4AA-170A-AE17-0AC630E3D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24" y="4340496"/>
            <a:ext cx="5368372" cy="251750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FDE5278-DBB4-1BE7-1D90-E069B58DDE4F}"/>
              </a:ext>
            </a:extLst>
          </p:cNvPr>
          <p:cNvSpPr/>
          <p:nvPr/>
        </p:nvSpPr>
        <p:spPr>
          <a:xfrm>
            <a:off x="2151017" y="4959530"/>
            <a:ext cx="3474720" cy="35705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B49FC1D-8ACC-C2E8-8741-3D3BC1E42AF3}"/>
              </a:ext>
            </a:extLst>
          </p:cNvPr>
          <p:cNvSpPr/>
          <p:nvPr/>
        </p:nvSpPr>
        <p:spPr>
          <a:xfrm>
            <a:off x="984067" y="6011090"/>
            <a:ext cx="3962401" cy="35705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ADC9E3-39CC-F1F5-AF97-34924C34F03E}"/>
              </a:ext>
            </a:extLst>
          </p:cNvPr>
          <p:cNvSpPr txBox="1"/>
          <p:nvPr/>
        </p:nvSpPr>
        <p:spPr>
          <a:xfrm>
            <a:off x="6500086" y="4655565"/>
            <a:ext cx="4843690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student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객체와 </a:t>
            </a:r>
            <a:r>
              <a:rPr lang="en-US" altLang="ko-KR" sz="1600" kern="0" dirty="0" err="1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json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문자열은 내용이 같지만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네트워크에서 자료를 주고받을 때에는</a:t>
            </a:r>
            <a:endParaRPr lang="en-US" altLang="ko-KR" sz="1600" kern="0" dirty="0">
              <a:effectLst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가벼운 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JSON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형식으로 바꿔서 사용</a:t>
            </a:r>
            <a:r>
              <a:rPr lang="ko-KR" altLang="en-US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한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다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35685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CB7FB-3F0E-3663-B3CC-0581CA887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 </a:t>
            </a:r>
            <a:r>
              <a:rPr lang="ko-KR" altLang="en-US" dirty="0"/>
              <a:t>을 객체로 변환하기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CFF13-0786-E971-F216-61D63444FF43}"/>
              </a:ext>
            </a:extLst>
          </p:cNvPr>
          <p:cNvSpPr txBox="1"/>
          <p:nvPr/>
        </p:nvSpPr>
        <p:spPr>
          <a:xfrm>
            <a:off x="631885" y="1273425"/>
            <a:ext cx="10967932" cy="415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서버에서 가져온 </a:t>
            </a:r>
            <a:r>
              <a:rPr lang="en-US" altLang="ko-KR" sz="1600" dirty="0"/>
              <a:t>JSON </a:t>
            </a:r>
            <a:r>
              <a:rPr lang="ko-KR" altLang="en-US" sz="1600" dirty="0"/>
              <a:t>자료를 사용하려면 객체 형태로 변환해야 한다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/>
              <a:t>이것을 파싱</a:t>
            </a:r>
            <a:r>
              <a:rPr lang="en-US" altLang="ko-KR" sz="1600" dirty="0"/>
              <a:t>(parsing)</a:t>
            </a:r>
            <a:r>
              <a:rPr lang="ko-KR" altLang="en-US" sz="1600" dirty="0"/>
              <a:t>이라고 한다</a:t>
            </a:r>
            <a:r>
              <a:rPr lang="en-US" altLang="ko-KR" sz="16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3284EA-41C5-447C-D41F-920995327134}"/>
              </a:ext>
            </a:extLst>
          </p:cNvPr>
          <p:cNvSpPr txBox="1"/>
          <p:nvPr/>
        </p:nvSpPr>
        <p:spPr>
          <a:xfrm>
            <a:off x="740229" y="1869897"/>
            <a:ext cx="6096000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JSON.parse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en-US" altLang="ko-KR" sz="18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JSON </a:t>
            </a:r>
            <a:r>
              <a:rPr lang="ko-KR" altLang="en-US" sz="18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문자열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ko-KR" altLang="ko-KR" sz="18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D290E6-3EEC-3C87-011D-5B219936B61D}"/>
              </a:ext>
            </a:extLst>
          </p:cNvPr>
          <p:cNvSpPr txBox="1"/>
          <p:nvPr/>
        </p:nvSpPr>
        <p:spPr>
          <a:xfrm>
            <a:off x="625610" y="3429000"/>
            <a:ext cx="8839201" cy="6617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member = '{"name" :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백두산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"age" : 30,  "hobby" : "swimming" }’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member_obj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JSON.parse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(member)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9F8025-1D69-8639-B65A-64C29692AF13}"/>
              </a:ext>
            </a:extLst>
          </p:cNvPr>
          <p:cNvSpPr txBox="1"/>
          <p:nvPr/>
        </p:nvSpPr>
        <p:spPr>
          <a:xfrm>
            <a:off x="631885" y="2705222"/>
            <a:ext cx="82769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ko-KR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서버에서 </a:t>
            </a:r>
            <a:r>
              <a:rPr lang="en-US" altLang="ko-KR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JSON 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문자열을 가져</a:t>
            </a:r>
            <a:r>
              <a:rPr lang="ko-KR" altLang="en-US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오는 방법은 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배우지 않았기 때문에 일단 서버에서 자료를 가</a:t>
            </a:r>
            <a:r>
              <a:rPr lang="ko-KR" altLang="en-US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져와서 </a:t>
            </a:r>
            <a:r>
              <a:rPr lang="en-US" altLang="ko-KR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member </a:t>
            </a:r>
            <a:r>
              <a:rPr lang="ko-KR" altLang="en-US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변수에 저장했다고 가정한다</a:t>
            </a:r>
            <a:r>
              <a:rPr lang="en-US" altLang="ko-KR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  <a:endParaRPr lang="ko-KR" altLang="ko-KR" sz="1400" dirty="0">
              <a:solidFill>
                <a:schemeClr val="accent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7E3B31-2783-7FF2-07CE-6B0FE494B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585" y="3802925"/>
            <a:ext cx="6342502" cy="273449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C47191E-48D8-B7A2-F7CD-8E66CAC6DB24}"/>
              </a:ext>
            </a:extLst>
          </p:cNvPr>
          <p:cNvSpPr/>
          <p:nvPr/>
        </p:nvSpPr>
        <p:spPr>
          <a:xfrm>
            <a:off x="6226628" y="4525737"/>
            <a:ext cx="4302035" cy="27867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A98D33-02DA-D679-3289-9D4DBE7F2888}"/>
              </a:ext>
            </a:extLst>
          </p:cNvPr>
          <p:cNvSpPr/>
          <p:nvPr/>
        </p:nvSpPr>
        <p:spPr>
          <a:xfrm>
            <a:off x="5111931" y="5657851"/>
            <a:ext cx="3422469" cy="27867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7611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58EEE2C-FEEC-EEDE-CBEA-4A35191D0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서버에서 자료 가져오기</a:t>
            </a:r>
          </a:p>
        </p:txBody>
      </p:sp>
    </p:spTree>
    <p:extLst>
      <p:ext uri="{BB962C8B-B14F-4D97-AF65-F5344CB8AC3E}">
        <p14:creationId xmlns:p14="http://schemas.microsoft.com/office/powerpoint/2010/main" val="29595705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232E2-159C-8A73-97B7-C65394979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일반적인 서버와 클라이언트의 통신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7ED3FB-D86C-31AD-5D02-7E2109D6ABA9}"/>
              </a:ext>
            </a:extLst>
          </p:cNvPr>
          <p:cNvSpPr txBox="1"/>
          <p:nvPr/>
        </p:nvSpPr>
        <p:spPr>
          <a:xfrm>
            <a:off x="631885" y="1163156"/>
            <a:ext cx="10689258" cy="1891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웹 브라우저 화면에 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‘www.daum.net’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을 입력하고 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[Enter]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를 누르면 인터넷 회선을 통해 서버 컴퓨터로 접속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한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서버 컴퓨터에서 해당 페이지를 찾아낸 후 내용을 다운로드해서 웹 브라우저 화면에 보여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준다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메뉴 중에서 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＇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게임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＇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을 클릭하면 현재 화면이 완전히 사라지고 게임과 관련된 페이지로 이동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한다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메뉴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나 링크를 클릭하면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현재 페이지를 완전히 지우고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새로운 화면을 가져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와 보여주는 방식</a:t>
            </a:r>
            <a:endParaRPr lang="ko-KR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CAB8FCD1-E21B-5758-8397-C66CAFAD8307}"/>
              </a:ext>
            </a:extLst>
          </p:cNvPr>
          <p:cNvSpPr txBox="1">
            <a:spLocks/>
          </p:cNvSpPr>
          <p:nvPr/>
        </p:nvSpPr>
        <p:spPr>
          <a:xfrm>
            <a:off x="631885" y="3542755"/>
            <a:ext cx="8909649" cy="842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비동기적으로 통신한다면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1EFDA3-0025-C4CB-87ED-F9C7207D8C90}"/>
              </a:ext>
            </a:extLst>
          </p:cNvPr>
          <p:cNvSpPr txBox="1"/>
          <p:nvPr/>
        </p:nvSpPr>
        <p:spPr>
          <a:xfrm>
            <a:off x="731520" y="4550049"/>
            <a:ext cx="9039498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페이스북이나 트위터 같은 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SNS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사이트를 사용할 때에도 화면을 스크롤하면 사이트 전체가 새로 로딩되는 것이 아니라 기존 내용은 그대로 둔 상태에서 다음 내용만 가져와서 보여</a:t>
            </a:r>
            <a:r>
              <a:rPr lang="ko-KR" altLang="en-US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준다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.. 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471549-B918-BA84-C54D-75EA9F7104D4}"/>
              </a:ext>
            </a:extLst>
          </p:cNvPr>
          <p:cNvSpPr txBox="1"/>
          <p:nvPr/>
        </p:nvSpPr>
        <p:spPr>
          <a:xfrm>
            <a:off x="731520" y="5616918"/>
            <a:ext cx="8395063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이렇게 웹 문서 전체를 다시 불러오지 않고 일부분만 가져와 실행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할 수 있는 것은 </a:t>
            </a:r>
            <a:r>
              <a:rPr lang="en-US" altLang="ko-KR" sz="16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AJAX(Asynchronous </a:t>
            </a:r>
            <a:r>
              <a:rPr lang="en-US" altLang="ko-KR" sz="1600" b="1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Javascript</a:t>
            </a:r>
            <a:r>
              <a:rPr lang="en-US" altLang="ko-KR" sz="16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And XML)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기능 때문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endParaRPr lang="ko-KR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1417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9D55A-F9F4-37DC-8A66-5A1319F17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AJAX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F058F0-C0E0-D842-E5BA-49F8C07F721A}"/>
              </a:ext>
            </a:extLst>
          </p:cNvPr>
          <p:cNvSpPr txBox="1"/>
          <p:nvPr/>
        </p:nvSpPr>
        <p:spPr>
          <a:xfrm>
            <a:off x="777240" y="1167994"/>
            <a:ext cx="8151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서버와의 비동기 통신을 위한 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F8C55F-DF0F-C59F-D306-7BC09FA60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88" y="1651389"/>
            <a:ext cx="4953091" cy="35552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DA83A8-7DEF-6369-8915-9E969910C0ED}"/>
              </a:ext>
            </a:extLst>
          </p:cNvPr>
          <p:cNvSpPr txBox="1"/>
          <p:nvPr/>
        </p:nvSpPr>
        <p:spPr>
          <a:xfrm>
            <a:off x="5529943" y="2163108"/>
            <a:ext cx="6026331" cy="2260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AJAX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란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rgbClr val="C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서버에 요청하는 것과 서버의 응답이 한꺼번에 일어나지 않는 것을 말합니다</a:t>
            </a:r>
            <a:r>
              <a:rPr lang="en-US" altLang="ko-KR" sz="1600" dirty="0">
                <a:solidFill>
                  <a:srgbClr val="C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(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요청한 후 응답을 기다리는 동안 다른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요청을 할 수 있습니다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.)</a:t>
            </a:r>
            <a:endParaRPr lang="en-US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비동기적인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통신을 위해 서버와 클라이언트 사이에 주고받은 통신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방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법이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XMLHttpRequest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입니다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ES6 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이후에는 </a:t>
            </a:r>
            <a:r>
              <a:rPr lang="en-US" altLang="ko-KR" sz="1600" b="1" dirty="0">
                <a:solidFill>
                  <a:srgbClr val="C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fetch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를 사용하고 있습니다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ko-KR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2818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8503E-55B7-7F0B-72B5-748AA6793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XMLHttpRequest</a:t>
            </a:r>
            <a:r>
              <a:rPr lang="en-US" altLang="ko-KR" dirty="0"/>
              <a:t> </a:t>
            </a:r>
            <a:r>
              <a:rPr lang="ko-KR" altLang="en-US" dirty="0"/>
              <a:t>객체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B514B6-5D7A-600A-289E-83EBDEB8F148}"/>
              </a:ext>
            </a:extLst>
          </p:cNvPr>
          <p:cNvSpPr txBox="1"/>
          <p:nvPr/>
        </p:nvSpPr>
        <p:spPr>
          <a:xfrm>
            <a:off x="689065" y="1413053"/>
            <a:ext cx="10979332" cy="15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웹 브라우저에서 서버로 데이터를 요청하고 서버에서 자료를 받아올 때는 </a:t>
            </a:r>
            <a:b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</a:b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HTTP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통신이 가능한 </a:t>
            </a:r>
            <a:r>
              <a:rPr lang="en-US" altLang="ko-KR" sz="16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XMLHttpRequest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객체를 사용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한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XMLHttpRequest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객체의 프로퍼티와 메서드를 사용해서 자료를 주고받거나 상태를 체크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한다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웹 페이지 전체가 아니라 필요한 부분만 자료만 가져올 수 있다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ko-KR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0E47B1-8030-663F-753B-D6CC3705FA4C}"/>
              </a:ext>
            </a:extLst>
          </p:cNvPr>
          <p:cNvSpPr txBox="1"/>
          <p:nvPr/>
        </p:nvSpPr>
        <p:spPr>
          <a:xfrm>
            <a:off x="2490651" y="3338153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 err="1">
                <a:solidFill>
                  <a:schemeClr val="accent1"/>
                </a:solidFill>
              </a:rPr>
              <a:t>XML</a:t>
            </a:r>
            <a:r>
              <a:rPr lang="en-US" altLang="ko-KR" sz="3200" b="1" dirty="0" err="1">
                <a:solidFill>
                  <a:schemeClr val="accent2"/>
                </a:solidFill>
              </a:rPr>
              <a:t>Http</a:t>
            </a:r>
            <a:r>
              <a:rPr lang="en-US" altLang="ko-KR" sz="3200" b="1" dirty="0" err="1"/>
              <a:t>Request</a:t>
            </a:r>
            <a:endParaRPr lang="ko-KR" altLang="en-US" sz="3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708AE2-8C16-F934-D985-CA1015C23E65}"/>
              </a:ext>
            </a:extLst>
          </p:cNvPr>
          <p:cNvSpPr txBox="1"/>
          <p:nvPr/>
        </p:nvSpPr>
        <p:spPr>
          <a:xfrm>
            <a:off x="1506582" y="4088751"/>
            <a:ext cx="72716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kern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‘XML’</a:t>
            </a:r>
            <a:r>
              <a:rPr lang="ko-KR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이라는 자료를 </a:t>
            </a:r>
            <a:r>
              <a:rPr lang="en-US" altLang="ko-KR" sz="1600" kern="0" dirty="0">
                <a:solidFill>
                  <a:schemeClr val="accent2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‘HTTP’ </a:t>
            </a:r>
            <a:r>
              <a:rPr lang="ko-KR" altLang="ko-KR" sz="1600" kern="0" dirty="0">
                <a:solidFill>
                  <a:schemeClr val="accent2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프로토콜을 사용해서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’Request(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요청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)’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한다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79299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21DAD-16AF-F52E-E8F9-4709CDD77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</a:t>
            </a:r>
            <a:r>
              <a:rPr lang="ko-KR" altLang="en-US" dirty="0"/>
              <a:t>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094839-F889-BE93-5E5B-71567F448699}"/>
              </a:ext>
            </a:extLst>
          </p:cNvPr>
          <p:cNvSpPr txBox="1"/>
          <p:nvPr/>
        </p:nvSpPr>
        <p:spPr>
          <a:xfrm>
            <a:off x="631885" y="1163156"/>
            <a:ext cx="10515599" cy="15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클라이언트와 서버 간에 자료를 주고받으려면 미리 약속된 규칙이 필요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하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이것을 프로토콜</a:t>
            </a:r>
            <a:r>
              <a:rPr lang="en-US" altLang="ko-KR" sz="1600" baseline="300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protocol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이라고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하고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웹에서는 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HTTP </a:t>
            </a:r>
            <a:r>
              <a:rPr lang="en-US" altLang="ko-KR" sz="1600" baseline="300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HyperText</a:t>
            </a:r>
            <a:r>
              <a:rPr lang="en-US" altLang="ko-KR" sz="1600" baseline="300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Transfer Protocol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라는 프로토콜을 사용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한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클라이언트에서 서버로 자료 요청하는 것은 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HTTP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요청</a:t>
            </a:r>
            <a:r>
              <a:rPr lang="en-US" altLang="ko-KR" sz="1600" baseline="300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HTTP request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b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</a:b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서버에서 응답해서 클라이언트로 자료를 보내는 것은 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HTTP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응답</a:t>
            </a:r>
            <a:r>
              <a:rPr lang="en-US" altLang="ko-KR" sz="1600" baseline="300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HTTP response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이라고 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한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ko-KR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C29103-D2BA-7C95-5502-362434B78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85" y="2905125"/>
            <a:ext cx="7339338" cy="328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3580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30D5D63-12DE-F7F9-6D3C-8C3CCF33F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55" y="-120108"/>
            <a:ext cx="6067697" cy="27955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22F40CA-4924-222D-DDEF-BF98E9EC50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328"/>
          <a:stretch/>
        </p:blipFill>
        <p:spPr bwMode="auto">
          <a:xfrm>
            <a:off x="1037408" y="2375908"/>
            <a:ext cx="7131232" cy="448209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9CC9181-22EA-3055-0CA7-C61228CFE00C}"/>
              </a:ext>
            </a:extLst>
          </p:cNvPr>
          <p:cNvSpPr/>
          <p:nvPr/>
        </p:nvSpPr>
        <p:spPr>
          <a:xfrm>
            <a:off x="3735977" y="5096079"/>
            <a:ext cx="783771" cy="150658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E068B4-F9CA-3FB1-A35B-FA2A6B0645B8}"/>
              </a:ext>
            </a:extLst>
          </p:cNvPr>
          <p:cNvSpPr/>
          <p:nvPr/>
        </p:nvSpPr>
        <p:spPr>
          <a:xfrm>
            <a:off x="4119154" y="3981381"/>
            <a:ext cx="766354" cy="29609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1219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8503E-55B7-7F0B-72B5-748AA6793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XMLHttpRequest</a:t>
            </a:r>
            <a:r>
              <a:rPr lang="en-US" altLang="ko-KR" dirty="0"/>
              <a:t> </a:t>
            </a:r>
            <a:r>
              <a:rPr lang="ko-KR" altLang="en-US" dirty="0"/>
              <a:t>객체 만들기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213952-6F12-B296-C95F-BB59D451465C}"/>
              </a:ext>
            </a:extLst>
          </p:cNvPr>
          <p:cNvSpPr txBox="1"/>
          <p:nvPr/>
        </p:nvSpPr>
        <p:spPr>
          <a:xfrm>
            <a:off x="757645" y="1524505"/>
            <a:ext cx="7480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new </a:t>
            </a:r>
            <a:r>
              <a:rPr lang="ko-KR" altLang="ko-KR" sz="1600" kern="0" dirty="0" err="1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예약어를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사용해서 </a:t>
            </a:r>
            <a:r>
              <a:rPr lang="en-US" altLang="ko-KR" sz="1600" kern="0" dirty="0" err="1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XMLHttpRequest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en-US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객체의 인스턴스를 만든다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614298-29BD-418B-16D6-83BC0ADA35A0}"/>
              </a:ext>
            </a:extLst>
          </p:cNvPr>
          <p:cNvSpPr txBox="1"/>
          <p:nvPr/>
        </p:nvSpPr>
        <p:spPr>
          <a:xfrm>
            <a:off x="757645" y="2056973"/>
            <a:ext cx="3082835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new 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XMLHttpRequest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</a:t>
            </a:r>
            <a:endParaRPr lang="ko-KR" altLang="ko-KR" sz="18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61603D-F1D9-0BDA-C8E6-3F95D7FBF5D4}"/>
              </a:ext>
            </a:extLst>
          </p:cNvPr>
          <p:cNvSpPr txBox="1"/>
          <p:nvPr/>
        </p:nvSpPr>
        <p:spPr>
          <a:xfrm>
            <a:off x="7968342" y="1531709"/>
            <a:ext cx="44674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인스턴스는 </a:t>
            </a:r>
            <a:r>
              <a:rPr lang="en-US" altLang="ko-KR" sz="1400" kern="0" dirty="0" err="1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xhr</a:t>
            </a:r>
            <a:r>
              <a:rPr lang="ko-KR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이라는 이름을 많이 사용</a:t>
            </a:r>
            <a:r>
              <a:rPr lang="ko-KR" altLang="en-US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한다</a:t>
            </a:r>
            <a:r>
              <a:rPr lang="en-US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9D9A29-A83A-3B38-E49C-A70ABA59AFEC}"/>
              </a:ext>
            </a:extLst>
          </p:cNvPr>
          <p:cNvSpPr txBox="1"/>
          <p:nvPr/>
        </p:nvSpPr>
        <p:spPr>
          <a:xfrm>
            <a:off x="7080068" y="2072362"/>
            <a:ext cx="3701143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xhr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new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XMLHttpRequest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1F4276-0B3E-6801-CDB8-5AC7888D7DE0}"/>
              </a:ext>
            </a:extLst>
          </p:cNvPr>
          <p:cNvSpPr txBox="1"/>
          <p:nvPr/>
        </p:nvSpPr>
        <p:spPr>
          <a:xfrm>
            <a:off x="818606" y="2635608"/>
            <a:ext cx="8722928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kern="0" dirty="0" err="1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XMLHttpRequest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객체를 만들면 서버로 자료를 요청하고 자료를 받아올 수 있다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  <a:endParaRPr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6C7DE0-8F42-754D-A0EB-A3DAAAFD8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3183465"/>
            <a:ext cx="8161231" cy="3413322"/>
          </a:xfrm>
          <a:prstGeom prst="rect">
            <a:avLst/>
          </a:prstGeom>
        </p:spPr>
      </p:pic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F9FC2D8D-75A7-85D3-5BD4-1A0B7CB49911}"/>
              </a:ext>
            </a:extLst>
          </p:cNvPr>
          <p:cNvCxnSpPr/>
          <p:nvPr/>
        </p:nvCxnSpPr>
        <p:spPr>
          <a:xfrm rot="5400000">
            <a:off x="7663009" y="1798819"/>
            <a:ext cx="401663" cy="191588"/>
          </a:xfrm>
          <a:prstGeom prst="bentConnector3">
            <a:avLst>
              <a:gd name="adj1" fmla="val 23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4733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D612C-99B0-4AEB-B4A0-7D56E259A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open() – </a:t>
            </a:r>
            <a:r>
              <a:rPr lang="ko-KR" altLang="en-US" dirty="0"/>
              <a:t>어떤 자료를 가져올지 지정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141285-64C5-5567-CDED-E187D53BD30F}"/>
              </a:ext>
            </a:extLst>
          </p:cNvPr>
          <p:cNvSpPr txBox="1"/>
          <p:nvPr/>
        </p:nvSpPr>
        <p:spPr>
          <a:xfrm>
            <a:off x="707572" y="1257271"/>
            <a:ext cx="10265228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서버로 자료를 요청할 때 어떤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방식을 사용할지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어떤 자료가 필요한지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그리고 비동기 처리 여부를 지정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한다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  <a:endParaRPr lang="ko-KR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EB9F79-29F3-DFE5-036A-B3977617EFFE}"/>
              </a:ext>
            </a:extLst>
          </p:cNvPr>
          <p:cNvSpPr txBox="1"/>
          <p:nvPr/>
        </p:nvSpPr>
        <p:spPr>
          <a:xfrm>
            <a:off x="873034" y="2068840"/>
            <a:ext cx="6096000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open(</a:t>
            </a:r>
            <a:r>
              <a:rPr lang="ko-KR" altLang="ko-KR" sz="18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방식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ko-KR" altLang="ko-KR" sz="18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자료 위치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ko-KR" altLang="ko-KR" sz="18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비동기 여부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ko-KR" altLang="ko-KR" sz="18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46B855-C3FE-361E-E3B5-CBF351C30A35}"/>
              </a:ext>
            </a:extLst>
          </p:cNvPr>
          <p:cNvSpPr txBox="1"/>
          <p:nvPr/>
        </p:nvSpPr>
        <p:spPr>
          <a:xfrm>
            <a:off x="873034" y="2711172"/>
            <a:ext cx="10110651" cy="1891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방식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: HTTP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요청 방식을 지정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한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 GET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이나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POST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중 하나이고 대문자로 사용해야 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한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ko-KR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자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료 위치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: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요청할 서버의 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URL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을 지정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한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비동기 여부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: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비동기 요청인지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동기 요청인지의 여부를 판단하는 항목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  <a:b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</a:b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true -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비동기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, false –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동기</a:t>
            </a:r>
            <a:b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</a:b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기본적으로 비동기 처리하므로 따로 지정하지 않으면 비동기로 처리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한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다</a:t>
            </a:r>
          </a:p>
        </p:txBody>
      </p:sp>
    </p:spTree>
    <p:extLst>
      <p:ext uri="{BB962C8B-B14F-4D97-AF65-F5344CB8AC3E}">
        <p14:creationId xmlns:p14="http://schemas.microsoft.com/office/powerpoint/2010/main" val="11373059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D612C-99B0-4AEB-B4A0-7D56E259A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send() – </a:t>
            </a:r>
            <a:r>
              <a:rPr lang="ko-KR" altLang="en-US" dirty="0"/>
              <a:t>서버로 요청 전송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EB9F79-29F3-DFE5-036A-B3977617EFFE}"/>
              </a:ext>
            </a:extLst>
          </p:cNvPr>
          <p:cNvSpPr txBox="1"/>
          <p:nvPr/>
        </p:nvSpPr>
        <p:spPr>
          <a:xfrm>
            <a:off x="864326" y="1826331"/>
            <a:ext cx="6096000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send(</a:t>
            </a:r>
            <a:r>
              <a:rPr lang="ko-KR" altLang="ko-KR" sz="18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내용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ko-KR" altLang="ko-KR" sz="18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46B855-C3FE-361E-E3B5-CBF351C30A35}"/>
              </a:ext>
            </a:extLst>
          </p:cNvPr>
          <p:cNvSpPr txBox="1"/>
          <p:nvPr/>
        </p:nvSpPr>
        <p:spPr>
          <a:xfrm>
            <a:off x="722811" y="2323874"/>
            <a:ext cx="10110651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send()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괄호 안에 들어가는 매개변수는 </a:t>
            </a:r>
            <a:r>
              <a:rPr lang="ko-KR" altLang="ko-KR" sz="1600" kern="0" dirty="0" err="1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옵션다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POST </a:t>
            </a:r>
            <a:r>
              <a:rPr lang="ko-KR" altLang="en-US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방식을 사용할 경우에는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서버로 넘길 내용을 매개변수로 넘겨주고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b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</a:b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GET</a:t>
            </a:r>
            <a:r>
              <a:rPr lang="en-US" altLang="ko-KR" sz="1600" kern="0" dirty="0"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en-US" sz="1600" kern="0" dirty="0">
                <a:ea typeface="맑은 고딕" panose="020B0503020000020004" pitchFamily="50" charset="-127"/>
                <a:cs typeface="맑은 고딕" panose="020B0503020000020004" pitchFamily="50" charset="-127"/>
              </a:rPr>
              <a:t>방식을 사용할 경우에는 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null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로 넘기거나 빈 상태로 남겨 </a:t>
            </a:r>
            <a:r>
              <a:rPr lang="ko-KR" altLang="en-US" sz="1600" kern="0" dirty="0">
                <a:ea typeface="맑은 고딕" panose="020B0503020000020004" pitchFamily="50" charset="-127"/>
                <a:cs typeface="맑은 고딕" panose="020B0503020000020004" pitchFamily="50" charset="-127"/>
              </a:rPr>
              <a:t>둔다</a:t>
            </a:r>
            <a:r>
              <a:rPr lang="en-US" altLang="ko-KR" sz="1600" kern="0" dirty="0"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ko-KR" altLang="ko-KR" sz="14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E70BCA-3B92-8B0F-6A3B-45A8AD28283A}"/>
              </a:ext>
            </a:extLst>
          </p:cNvPr>
          <p:cNvSpPr txBox="1"/>
          <p:nvPr/>
        </p:nvSpPr>
        <p:spPr>
          <a:xfrm>
            <a:off x="957943" y="3866606"/>
            <a:ext cx="8987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(</a:t>
            </a:r>
            <a:r>
              <a:rPr lang="ko-KR" altLang="en-US" sz="1600" dirty="0">
                <a:solidFill>
                  <a:schemeClr val="accent1"/>
                </a:solidFill>
              </a:rPr>
              <a:t>예</a:t>
            </a:r>
            <a:r>
              <a:rPr lang="en-US" altLang="ko-KR" sz="1600" dirty="0">
                <a:solidFill>
                  <a:schemeClr val="accent1"/>
                </a:solidFill>
              </a:rPr>
              <a:t>) </a:t>
            </a:r>
            <a:r>
              <a:rPr lang="en-US" altLang="ko-KR" sz="1600" kern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GET </a:t>
            </a:r>
            <a:r>
              <a:rPr lang="ko-KR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방식을 이용해</a:t>
            </a:r>
            <a:r>
              <a:rPr lang="en-US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test.txt </a:t>
            </a:r>
            <a:r>
              <a:rPr lang="ko-KR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파일에 비동기 방식으로 연결하</a:t>
            </a:r>
            <a:r>
              <a:rPr lang="ko-KR" altLang="en-US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려면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043381-88D9-B25A-DDAB-49C0C5B0BAE9}"/>
              </a:ext>
            </a:extLst>
          </p:cNvPr>
          <p:cNvSpPr txBox="1"/>
          <p:nvPr/>
        </p:nvSpPr>
        <p:spPr>
          <a:xfrm>
            <a:off x="957943" y="4443416"/>
            <a:ext cx="6096000" cy="6617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xhr.open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("GET", "test.txt", true);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xhr.send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97F46F-6CDF-08AB-6449-4002745E5047}"/>
              </a:ext>
            </a:extLst>
          </p:cNvPr>
          <p:cNvSpPr txBox="1"/>
          <p:nvPr/>
        </p:nvSpPr>
        <p:spPr>
          <a:xfrm>
            <a:off x="631885" y="1245972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사용자 요청을 서버로 보내는 메서드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384089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D612C-99B0-4AEB-B4A0-7D56E259A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 </a:t>
            </a:r>
            <a:r>
              <a:rPr lang="ko-KR" altLang="en-US" dirty="0"/>
              <a:t>가져오기 연습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46B855-C3FE-361E-E3B5-CBF351C30A35}"/>
              </a:ext>
            </a:extLst>
          </p:cNvPr>
          <p:cNvSpPr txBox="1"/>
          <p:nvPr/>
        </p:nvSpPr>
        <p:spPr>
          <a:xfrm>
            <a:off x="631885" y="1325323"/>
            <a:ext cx="10110651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JSON 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자료는 기본적으로 서버에 저장되어 있다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연습을 위해 사용자 컴퓨터를 서버로 만들어 주는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VS Code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‘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라이브 서버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＇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를 사용한다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ko-KR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C1A63-2CDE-B265-9434-6CD0B74E0502}"/>
              </a:ext>
            </a:extLst>
          </p:cNvPr>
          <p:cNvSpPr txBox="1"/>
          <p:nvPr/>
        </p:nvSpPr>
        <p:spPr>
          <a:xfrm>
            <a:off x="957943" y="2432719"/>
            <a:ext cx="6087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12 </a:t>
            </a:r>
            <a:r>
              <a:rPr lang="ko-KR" altLang="en-US" sz="1600" dirty="0"/>
              <a:t>폴더에는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student.json</a:t>
            </a:r>
            <a:r>
              <a:rPr lang="en-US" altLang="ko-KR" sz="1600" dirty="0"/>
              <a:t> </a:t>
            </a:r>
            <a:r>
              <a:rPr lang="ko-KR" altLang="en-US" sz="1600" dirty="0"/>
              <a:t>파일이 미리 만들어져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536976-505F-228C-F7AB-B6969EB90979}"/>
              </a:ext>
            </a:extLst>
          </p:cNvPr>
          <p:cNvSpPr txBox="1"/>
          <p:nvPr/>
        </p:nvSpPr>
        <p:spPr>
          <a:xfrm>
            <a:off x="949234" y="2964218"/>
            <a:ext cx="6096000" cy="163121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"name" :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도레미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"major" :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컴퓨터 공학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"grade" : 2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58275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A46B855-C3FE-361E-E3B5-CBF351C30A35}"/>
              </a:ext>
            </a:extLst>
          </p:cNvPr>
          <p:cNvSpPr txBox="1"/>
          <p:nvPr/>
        </p:nvSpPr>
        <p:spPr>
          <a:xfrm>
            <a:off x="714102" y="715789"/>
            <a:ext cx="10110651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6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1) VS Code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에서 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26\student.html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파일을 열고 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‘</a:t>
            </a:r>
            <a:r>
              <a:rPr lang="ko-KR" altLang="en-US" sz="1600" kern="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맑은 고딕" panose="020B0503020000020004" pitchFamily="50" charset="-127"/>
              </a:rPr>
              <a:t>라이브 서버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＇</a:t>
            </a:r>
            <a:r>
              <a:rPr lang="ko-KR" altLang="en-US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를 사용해 브라우저에 표시한다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A4BAD4-B9ED-6AD1-031C-D384CDF16389}"/>
              </a:ext>
            </a:extLst>
          </p:cNvPr>
          <p:cNvSpPr txBox="1"/>
          <p:nvPr/>
        </p:nvSpPr>
        <p:spPr>
          <a:xfrm>
            <a:off x="4728753" y="319449"/>
            <a:ext cx="5669280" cy="380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latinLnBrk="1">
              <a:lnSpc>
                <a:spcPct val="150000"/>
              </a:lnSpc>
              <a:spcBef>
                <a:spcPts val="900"/>
              </a:spcBef>
              <a:spcAft>
                <a:spcPts val="1440"/>
              </a:spcAft>
            </a:pPr>
            <a:r>
              <a:rPr lang="ko-KR" altLang="ko-KR" sz="14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반드시 </a:t>
            </a:r>
            <a:r>
              <a:rPr lang="en-US" altLang="ko-KR" sz="14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VS Code</a:t>
            </a:r>
            <a:r>
              <a:rPr lang="ko-KR" altLang="ko-KR" sz="14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에서 라이브 서버를 사용해서 문서를 열어야 </a:t>
            </a:r>
            <a:r>
              <a:rPr lang="ko-KR" altLang="en-US" sz="14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한다</a:t>
            </a:r>
            <a:r>
              <a:rPr lang="en-US" altLang="ko-KR" sz="14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.</a:t>
            </a:r>
            <a:endParaRPr lang="ko-KR" altLang="ko-KR" sz="1400" kern="100" dirty="0">
              <a:solidFill>
                <a:srgbClr val="C00000"/>
              </a:solidFill>
              <a:effectLst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9F4CA4-6565-5CF2-B23F-3635686F4BB2}"/>
              </a:ext>
            </a:extLst>
          </p:cNvPr>
          <p:cNvSpPr txBox="1"/>
          <p:nvPr/>
        </p:nvSpPr>
        <p:spPr>
          <a:xfrm>
            <a:off x="714102" y="1300564"/>
            <a:ext cx="94052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2)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콘솔 창을 열고 서버에 있는 </a:t>
            </a:r>
            <a:r>
              <a:rPr lang="en-US" altLang="ko-KR" sz="16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student.json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파일을 가져오는 소스를 입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력한다</a:t>
            </a:r>
            <a:endParaRPr lang="ko-KR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7D91F1-FD27-C922-4320-F78BF235A510}"/>
              </a:ext>
            </a:extLst>
          </p:cNvPr>
          <p:cNvSpPr txBox="1"/>
          <p:nvPr/>
        </p:nvSpPr>
        <p:spPr>
          <a:xfrm>
            <a:off x="888275" y="1807095"/>
            <a:ext cx="6096000" cy="98488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xhr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new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XMLHttpRequest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xhr.open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("GET", "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student.json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xhr.send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51FA97-8AAE-EC43-7A95-2CB09B5F73EA}"/>
              </a:ext>
            </a:extLst>
          </p:cNvPr>
          <p:cNvSpPr txBox="1"/>
          <p:nvPr/>
        </p:nvSpPr>
        <p:spPr>
          <a:xfrm>
            <a:off x="714102" y="3060588"/>
            <a:ext cx="94052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3) </a:t>
            </a:r>
            <a:r>
              <a:rPr lang="en-US" altLang="ko-KR" sz="16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json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자료 확인하기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ko-KR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1EF880-6B8F-12ED-6739-14584A3B8E67}"/>
              </a:ext>
            </a:extLst>
          </p:cNvPr>
          <p:cNvSpPr txBox="1"/>
          <p:nvPr/>
        </p:nvSpPr>
        <p:spPr>
          <a:xfrm>
            <a:off x="888275" y="3567119"/>
            <a:ext cx="1558834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xhr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2D33F3C-5220-B7BB-F111-33F72D8426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2"/>
          <a:stretch/>
        </p:blipFill>
        <p:spPr bwMode="auto">
          <a:xfrm>
            <a:off x="4274821" y="2923236"/>
            <a:ext cx="6367054" cy="3934764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056683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EB3852-5A8C-66C3-E38D-F58A12061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readyState</a:t>
            </a:r>
            <a:r>
              <a:rPr lang="en-US" altLang="ko-KR" dirty="0"/>
              <a:t> </a:t>
            </a:r>
            <a:r>
              <a:rPr lang="ko-KR" altLang="en-US" dirty="0"/>
              <a:t>프로퍼티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C5E287-7E7B-258D-CB35-DF56796CF174}"/>
              </a:ext>
            </a:extLst>
          </p:cNvPr>
          <p:cNvSpPr txBox="1"/>
          <p:nvPr/>
        </p:nvSpPr>
        <p:spPr>
          <a:xfrm>
            <a:off x="631885" y="1163156"/>
            <a:ext cx="10691950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kern="0" dirty="0" err="1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readyState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프로퍼티는 </a:t>
            </a:r>
            <a:r>
              <a:rPr lang="en-US" altLang="ko-KR" sz="1600" kern="0" dirty="0" err="1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XMLHttpRequest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객체의 현재 상태</a:t>
            </a:r>
            <a:r>
              <a:rPr lang="ko-KR" altLang="en-US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를 나타낸다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객체에서 서버로 자료를 요청했는지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자료가 도착했는지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사용할 준비가 되었는지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en-US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등을 알 수 있다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endParaRPr lang="ko-KR" altLang="en-US" sz="16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0FFB996-03A0-5B09-16E8-567F98B013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085112"/>
              </p:ext>
            </p:extLst>
          </p:nvPr>
        </p:nvGraphicFramePr>
        <p:xfrm>
          <a:off x="699378" y="2100944"/>
          <a:ext cx="8508274" cy="2656112"/>
        </p:xfrm>
        <a:graphic>
          <a:graphicData uri="http://schemas.openxmlformats.org/drawingml/2006/table">
            <a:tbl>
              <a:tblPr firstRow="1" firstCol="1" bandRow="1"/>
              <a:tblGrid>
                <a:gridCol w="1032268">
                  <a:extLst>
                    <a:ext uri="{9D8B030D-6E8A-4147-A177-3AD203B41FA5}">
                      <a16:colId xmlns:a16="http://schemas.microsoft.com/office/drawing/2014/main" val="3812824079"/>
                    </a:ext>
                  </a:extLst>
                </a:gridCol>
                <a:gridCol w="7476006">
                  <a:extLst>
                    <a:ext uri="{9D8B030D-6E8A-4147-A177-3AD203B41FA5}">
                      <a16:colId xmlns:a16="http://schemas.microsoft.com/office/drawing/2014/main" val="1376850914"/>
                    </a:ext>
                  </a:extLst>
                </a:gridCol>
              </a:tblGrid>
              <a:tr h="435427">
                <a:tc>
                  <a:txBody>
                    <a:bodyPr/>
                    <a:lstStyle/>
                    <a:p>
                      <a:pPr algn="ctr"/>
                      <a:r>
                        <a:rPr lang="ko-KR" sz="1600" b="1" kern="100" dirty="0">
                          <a:effectLst/>
                        </a:rPr>
                        <a:t>상태</a:t>
                      </a:r>
                      <a:endParaRPr lang="ko-KR" sz="16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1600" b="1" kern="100" dirty="0">
                          <a:effectLst/>
                        </a:rPr>
                        <a:t>기능</a:t>
                      </a:r>
                      <a:endParaRPr lang="ko-KR" sz="16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69420845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ko-KR" sz="1600" kern="100" dirty="0">
                          <a:effectLst/>
                        </a:rPr>
                        <a:t>0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sz="1600" kern="100" dirty="0">
                          <a:effectLst/>
                        </a:rPr>
                        <a:t>아직 아무 요청도 하지 않은 상태입니다. 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1301328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ko-KR" sz="1600" kern="100" dirty="0">
                          <a:effectLst/>
                        </a:rPr>
                        <a:t>1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sz="1600" kern="100" dirty="0">
                          <a:effectLst/>
                        </a:rPr>
                        <a:t>서버로 자료를 요청하고 성공한 상태입니다.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07491774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ko-KR" sz="1600" kern="100" dirty="0">
                          <a:effectLst/>
                        </a:rPr>
                        <a:t>2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sz="1600" kern="100" dirty="0">
                          <a:effectLst/>
                        </a:rPr>
                        <a:t>서버 요청에 대한 응답으로 헤더가 도착한 상태입니다.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95059893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ko-KR" sz="1600" kern="100" dirty="0">
                          <a:effectLst/>
                        </a:rPr>
                        <a:t>3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sz="1600" kern="100" dirty="0">
                          <a:effectLst/>
                        </a:rPr>
                        <a:t>서버에서 자료들이 로딩 중인 상태입니다.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68825345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ko-KR" sz="1600" kern="100" dirty="0">
                          <a:effectLst/>
                        </a:rPr>
                        <a:t>4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sz="1600" kern="100" dirty="0">
                          <a:effectLst/>
                        </a:rPr>
                        <a:t>자료 처리가 끝나서 프로그램에서 사용할 수 있는 상태입니다. 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962923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FB77BB3-B12E-FAA7-171A-2ADE3227DA1C}"/>
              </a:ext>
            </a:extLst>
          </p:cNvPr>
          <p:cNvSpPr txBox="1"/>
          <p:nvPr/>
        </p:nvSpPr>
        <p:spPr>
          <a:xfrm>
            <a:off x="9541534" y="3013501"/>
            <a:ext cx="2453125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kern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0 </a:t>
            </a:r>
            <a:r>
              <a:rPr lang="ko-KR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→</a:t>
            </a:r>
            <a:r>
              <a:rPr lang="en-US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1 </a:t>
            </a:r>
            <a:r>
              <a:rPr lang="ko-KR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→</a:t>
            </a:r>
            <a:r>
              <a:rPr lang="en-US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2 </a:t>
            </a:r>
            <a:r>
              <a:rPr lang="ko-KR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→</a:t>
            </a:r>
            <a:r>
              <a:rPr lang="en-US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3 </a:t>
            </a:r>
            <a:r>
              <a:rPr lang="ko-KR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→</a:t>
            </a:r>
            <a:r>
              <a:rPr lang="en-US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4 </a:t>
            </a:r>
            <a:r>
              <a:rPr lang="ko-KR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→</a:t>
            </a:r>
            <a:r>
              <a:rPr lang="en-US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0 </a:t>
            </a:r>
            <a:r>
              <a:rPr lang="ko-KR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→</a:t>
            </a:r>
            <a:r>
              <a:rPr lang="en-US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1 ...</a:t>
            </a:r>
            <a:r>
              <a:rPr lang="ko-KR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처럼 순서대로 반복</a:t>
            </a:r>
            <a:r>
              <a:rPr lang="ko-KR" altLang="en-US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한</a:t>
            </a:r>
            <a:r>
              <a:rPr lang="ko-KR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다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EF70F8-A39C-D5B4-1ABD-6148BD9213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2" t="51403" b="15238"/>
          <a:stretch/>
        </p:blipFill>
        <p:spPr bwMode="auto">
          <a:xfrm>
            <a:off x="699378" y="4911487"/>
            <a:ext cx="9040803" cy="1863782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44A178E-88D2-F684-038F-BE0C53FAC34F}"/>
              </a:ext>
            </a:extLst>
          </p:cNvPr>
          <p:cNvSpPr/>
          <p:nvPr/>
        </p:nvSpPr>
        <p:spPr>
          <a:xfrm>
            <a:off x="1083644" y="5042358"/>
            <a:ext cx="2046515" cy="27867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8434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EB3852-5A8C-66C3-E38D-F58A12061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state, </a:t>
            </a:r>
            <a:r>
              <a:rPr lang="en-US" altLang="ko-KR" dirty="0" err="1"/>
              <a:t>statusText</a:t>
            </a:r>
            <a:r>
              <a:rPr lang="en-US" altLang="ko-KR" dirty="0"/>
              <a:t> </a:t>
            </a:r>
            <a:r>
              <a:rPr lang="ko-KR" altLang="en-US" dirty="0"/>
              <a:t>프로퍼티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C5E287-7E7B-258D-CB35-DF56796CF174}"/>
              </a:ext>
            </a:extLst>
          </p:cNvPr>
          <p:cNvSpPr txBox="1"/>
          <p:nvPr/>
        </p:nvSpPr>
        <p:spPr>
          <a:xfrm>
            <a:off x="631885" y="1163156"/>
            <a:ext cx="10691950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status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프로퍼티는 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HTTP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상태 코드를 나타내고</a:t>
            </a:r>
            <a:endParaRPr lang="en-US" altLang="ko-KR" sz="1600" kern="0" dirty="0">
              <a:effectLst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kern="0" dirty="0" err="1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statusText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프로퍼티는 상태에 대한 설명 메시지를 알려</a:t>
            </a:r>
            <a:r>
              <a:rPr lang="ko-KR" altLang="en-US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준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다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  <a:endParaRPr lang="ko-KR" altLang="en-US" sz="1600" dirty="0"/>
          </a:p>
        </p:txBody>
      </p:sp>
      <p:graphicFrame>
        <p:nvGraphicFramePr>
          <p:cNvPr id="3" name="표 9">
            <a:extLst>
              <a:ext uri="{FF2B5EF4-FFF2-40B4-BE49-F238E27FC236}">
                <a16:creationId xmlns:a16="http://schemas.microsoft.com/office/drawing/2014/main" id="{8463759C-6FDB-D267-4966-886CBFADB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958256"/>
              </p:ext>
            </p:extLst>
          </p:nvPr>
        </p:nvGraphicFramePr>
        <p:xfrm>
          <a:off x="631885" y="2091618"/>
          <a:ext cx="8406855" cy="3657820"/>
        </p:xfrm>
        <a:graphic>
          <a:graphicData uri="http://schemas.openxmlformats.org/drawingml/2006/table">
            <a:tbl>
              <a:tblPr firstRow="1" bandRow="1"/>
              <a:tblGrid>
                <a:gridCol w="700507">
                  <a:extLst>
                    <a:ext uri="{9D8B030D-6E8A-4147-A177-3AD203B41FA5}">
                      <a16:colId xmlns:a16="http://schemas.microsoft.com/office/drawing/2014/main" val="4017923387"/>
                    </a:ext>
                  </a:extLst>
                </a:gridCol>
                <a:gridCol w="2065619">
                  <a:extLst>
                    <a:ext uri="{9D8B030D-6E8A-4147-A177-3AD203B41FA5}">
                      <a16:colId xmlns:a16="http://schemas.microsoft.com/office/drawing/2014/main" val="1136982641"/>
                    </a:ext>
                  </a:extLst>
                </a:gridCol>
                <a:gridCol w="5640729">
                  <a:extLst>
                    <a:ext uri="{9D8B030D-6E8A-4147-A177-3AD203B41FA5}">
                      <a16:colId xmlns:a16="http://schemas.microsoft.com/office/drawing/2014/main" val="2095628940"/>
                    </a:ext>
                  </a:extLst>
                </a:gridCol>
              </a:tblGrid>
              <a:tr h="3657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/>
                        <a:t>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메시지</a:t>
                      </a:r>
                      <a:r>
                        <a:rPr lang="en-US" altLang="ko-KR" sz="1400" b="1" dirty="0"/>
                        <a:t> 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9196324"/>
                  </a:ext>
                </a:extLst>
              </a:tr>
              <a:tr h="3657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C00000"/>
                          </a:solidFill>
                        </a:rPr>
                        <a:t>200</a:t>
                      </a:r>
                      <a:endParaRPr lang="ko-KR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C00000"/>
                          </a:solidFill>
                        </a:rPr>
                        <a:t>OK</a:t>
                      </a:r>
                      <a:endParaRPr lang="ko-KR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40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서버에서 클라이언트로 성공적으로 전송했습니다</a:t>
                      </a:r>
                      <a:r>
                        <a:rPr lang="en-US" altLang="ko-KR" sz="140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730704"/>
                  </a:ext>
                </a:extLst>
              </a:tr>
              <a:tr h="3657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Accepted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서버에서 클라이언트 요청을 수락했습니다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9710284"/>
                  </a:ext>
                </a:extLst>
              </a:tr>
              <a:tr h="3657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Bad Request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요청을 실패했습니다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5260710"/>
                  </a:ext>
                </a:extLst>
              </a:tr>
              <a:tr h="3657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Unauthorized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권한이 없어 거절되었습니다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인증 가능합니다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1960754"/>
                  </a:ext>
                </a:extLst>
              </a:tr>
              <a:tr h="3657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Forbidden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권한이 없어 거절되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었</a:t>
                      </a:r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습니다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인증을 시도해도 계속 거절됩니다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0613092"/>
                  </a:ext>
                </a:extLst>
              </a:tr>
              <a:tr h="3657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404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Not Found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문서를 찾을 수 없습니다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5701232"/>
                  </a:ext>
                </a:extLst>
              </a:tr>
              <a:tr h="3657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408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Request Timeout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요청 시간이 초과되었습니다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7735718"/>
                  </a:ext>
                </a:extLst>
              </a:tr>
              <a:tr h="3657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Internal Server Error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내부에 오류가 발생했습니다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053569"/>
                  </a:ext>
                </a:extLst>
              </a:tr>
              <a:tr h="3657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Service Unavailable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요청한 서비스를 이용할 수 없습니다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0816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51852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EB3852-5A8C-66C3-E38D-F58A12061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readyState</a:t>
            </a:r>
            <a:r>
              <a:rPr lang="ko-KR" altLang="en-US" dirty="0"/>
              <a:t>와 </a:t>
            </a:r>
            <a:r>
              <a:rPr lang="en-US" altLang="ko-KR" dirty="0"/>
              <a:t>state</a:t>
            </a:r>
            <a:r>
              <a:rPr lang="ko-KR" altLang="en-US" dirty="0"/>
              <a:t>를 어디에 쓰나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C5E287-7E7B-258D-CB35-DF56796CF174}"/>
              </a:ext>
            </a:extLst>
          </p:cNvPr>
          <p:cNvSpPr txBox="1"/>
          <p:nvPr/>
        </p:nvSpPr>
        <p:spPr>
          <a:xfrm>
            <a:off x="631885" y="1163156"/>
            <a:ext cx="1069195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8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readyState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값이 바뀔 때마다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en-US" altLang="ko-KR" sz="18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readystatechange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en-US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이벤트가 발생한다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endParaRPr lang="en-US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4039CC-7244-A891-76FE-2C57A2B0AF4F}"/>
              </a:ext>
            </a:extLst>
          </p:cNvPr>
          <p:cNvSpPr txBox="1"/>
          <p:nvPr/>
        </p:nvSpPr>
        <p:spPr>
          <a:xfrm>
            <a:off x="631885" y="1803401"/>
            <a:ext cx="8090263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kern="0" dirty="0">
                <a:ea typeface="맑은 고딕" panose="020B0503020000020004" pitchFamily="50" charset="-127"/>
                <a:cs typeface="맑은 고딕" panose="020B0503020000020004" pitchFamily="50" charset="-127"/>
              </a:rPr>
              <a:t>(</a:t>
            </a:r>
            <a:r>
              <a:rPr lang="ko-KR" altLang="en-US" sz="1600" kern="0" dirty="0">
                <a:ea typeface="맑은 고딕" panose="020B0503020000020004" pitchFamily="50" charset="-127"/>
                <a:cs typeface="맑은 고딕" panose="020B0503020000020004" pitchFamily="50" charset="-127"/>
              </a:rPr>
              <a:t>예</a:t>
            </a:r>
            <a:r>
              <a:rPr lang="en-US" altLang="ko-KR" sz="1600" kern="0" dirty="0">
                <a:ea typeface="맑은 고딕" panose="020B0503020000020004" pitchFamily="50" charset="-127"/>
                <a:cs typeface="맑은 고딕" panose="020B0503020000020004" pitchFamily="50" charset="-127"/>
              </a:rPr>
              <a:t>)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요청이 성공적으로 끝났을 때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(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즉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en-US" altLang="ko-KR" sz="1600" kern="0" dirty="0" err="1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readyState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값이 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4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일 때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)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실행할 명령은 </a:t>
            </a:r>
            <a:endParaRPr lang="en-US" altLang="ko-KR" sz="1600" kern="0" dirty="0">
              <a:effectLst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65E7EA-A452-88FA-1AEF-1CEBBC5293A1}"/>
              </a:ext>
            </a:extLst>
          </p:cNvPr>
          <p:cNvSpPr txBox="1"/>
          <p:nvPr/>
        </p:nvSpPr>
        <p:spPr>
          <a:xfrm>
            <a:off x="692845" y="2657489"/>
            <a:ext cx="7106195" cy="22089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xhr.onreadystatechange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function() 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if (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xhr.readyState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== 4) { 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요청이 성공했다면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……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AEF25F-A72F-127A-B48D-ADA055F99CB2}"/>
              </a:ext>
            </a:extLst>
          </p:cNvPr>
          <p:cNvSpPr txBox="1"/>
          <p:nvPr/>
        </p:nvSpPr>
        <p:spPr>
          <a:xfrm>
            <a:off x="8020593" y="2754071"/>
            <a:ext cx="3910149" cy="1349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400" kern="0" dirty="0" err="1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readystatechange</a:t>
            </a:r>
            <a:r>
              <a:rPr lang="en-US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이벤트가 발생했을 때 </a:t>
            </a:r>
            <a:r>
              <a:rPr lang="ko-KR" altLang="en-US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실행</a:t>
            </a:r>
            <a:r>
              <a:rPr lang="ko-KR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할 함수를 연결한 후 </a:t>
            </a:r>
            <a:endParaRPr lang="en-US" altLang="ko-KR" sz="1400" kern="0" dirty="0">
              <a:solidFill>
                <a:schemeClr val="accent1"/>
              </a:solidFill>
              <a:effectLst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400" kern="0" dirty="0">
                <a:solidFill>
                  <a:schemeClr val="accent1"/>
                </a:solidFill>
                <a:ea typeface="맑은 고딕" panose="020B0503020000020004" pitchFamily="50" charset="-127"/>
                <a:cs typeface="맑은 고딕" panose="020B0503020000020004" pitchFamily="50" charset="-127"/>
              </a:rPr>
              <a:t>함수 </a:t>
            </a:r>
            <a:r>
              <a:rPr lang="ko-KR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안에서 </a:t>
            </a:r>
            <a:r>
              <a:rPr lang="en-US" altLang="ko-KR" sz="1400" kern="0" dirty="0" err="1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readyState</a:t>
            </a:r>
            <a:r>
              <a:rPr lang="en-US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값이 </a:t>
            </a:r>
            <a:r>
              <a:rPr lang="en-US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4</a:t>
            </a:r>
            <a:r>
              <a:rPr lang="ko-KR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일 경우</a:t>
            </a:r>
            <a:r>
              <a:rPr lang="ko-KR" altLang="en-US" sz="1400" kern="0" dirty="0">
                <a:solidFill>
                  <a:schemeClr val="accent1"/>
                </a:solidFill>
                <a:ea typeface="맑은 고딕" panose="020B0503020000020004" pitchFamily="50" charset="-127"/>
                <a:cs typeface="맑은 고딕" panose="020B0503020000020004" pitchFamily="50" charset="-127"/>
              </a:rPr>
              <a:t>에 명령을 </a:t>
            </a:r>
            <a:r>
              <a:rPr lang="ko-KR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처리합니다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0693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D06D26-0956-F4C8-E078-26C6A916A0CE}"/>
              </a:ext>
            </a:extLst>
          </p:cNvPr>
          <p:cNvSpPr txBox="1"/>
          <p:nvPr/>
        </p:nvSpPr>
        <p:spPr>
          <a:xfrm>
            <a:off x="775062" y="644539"/>
            <a:ext cx="10981509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kern="0" dirty="0" err="1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readyState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en-US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값은 요청이 성공했는지를 알려주기 때문에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만약 서버에 없는 파일을 요청하더라도 </a:t>
            </a:r>
            <a:r>
              <a:rPr lang="en-US" altLang="ko-KR" sz="1600" kern="0" dirty="0" err="1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readyState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값은 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4.  </a:t>
            </a:r>
          </a:p>
          <a:p>
            <a:pPr>
              <a:lnSpc>
                <a:spcPct val="150000"/>
              </a:lnSpc>
            </a:pPr>
            <a:r>
              <a:rPr lang="ko-KR" altLang="en-US" sz="1600" kern="0" dirty="0">
                <a:ea typeface="맑은 고딕" panose="020B0503020000020004" pitchFamily="50" charset="-127"/>
                <a:cs typeface="맑은 고딕" panose="020B0503020000020004" pitchFamily="50" charset="-127"/>
              </a:rPr>
              <a:t>요청에 성공하고 서버에서 필요한 파일을 가져왔는지 체크하려면 </a:t>
            </a:r>
            <a:endParaRPr lang="en-US" altLang="ko-KR" sz="1600" kern="0" dirty="0"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kern="0" dirty="0" err="1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readyState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프로퍼티 값이 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4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이면서 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state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프로퍼티 값이 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200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일 경우</a:t>
            </a:r>
            <a:endParaRPr lang="en-US" altLang="ko-KR" sz="1600" kern="0" dirty="0">
              <a:effectLst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A6F50C-C7AA-524D-638F-AAB795E2D1B2}"/>
              </a:ext>
            </a:extLst>
          </p:cNvPr>
          <p:cNvSpPr txBox="1"/>
          <p:nvPr/>
        </p:nvSpPr>
        <p:spPr>
          <a:xfrm>
            <a:off x="775062" y="2106953"/>
            <a:ext cx="10641875" cy="22089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xhr.onreadystatechange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function() 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if (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xhr.readyState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=== 4 &amp;&amp;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xhr.state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=== 200) {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자료가 있고 가져오는 데 성공했다면</a:t>
            </a:r>
            <a:r>
              <a:rPr lang="ko-KR" altLang="ko-KR" sz="14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……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609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24CE66-9B7C-6B47-BF5B-F4882FC6BEBD}"/>
              </a:ext>
            </a:extLst>
          </p:cNvPr>
          <p:cNvSpPr txBox="1"/>
          <p:nvPr/>
        </p:nvSpPr>
        <p:spPr>
          <a:xfrm>
            <a:off x="557348" y="704446"/>
            <a:ext cx="106592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/>
              <a:t>(</a:t>
            </a:r>
            <a:r>
              <a:rPr lang="ko-KR" altLang="ko-KR" sz="1600"/>
              <a:t>예</a:t>
            </a:r>
            <a:r>
              <a:rPr lang="en-US" altLang="ko-KR" sz="1600" dirty="0"/>
              <a:t>) </a:t>
            </a:r>
            <a:r>
              <a:rPr lang="ko-KR" altLang="ko-KR" sz="1600" dirty="0"/>
              <a:t>웹 브라우저에서 구글 검색 사이트를 </a:t>
            </a:r>
            <a:r>
              <a:rPr lang="ko-KR" altLang="ko-KR" sz="1600"/>
              <a:t>찾아가려면 </a:t>
            </a:r>
            <a:r>
              <a:rPr lang="en-US" altLang="ko-KR" sz="1600" dirty="0"/>
              <a:t>‘https://www.google.com’</a:t>
            </a:r>
            <a:r>
              <a:rPr lang="ko-KR" altLang="ko-KR" sz="1600" dirty="0"/>
              <a:t>을 입력</a:t>
            </a:r>
            <a:r>
              <a:rPr lang="ko-KR" altLang="en-US" sz="1600" dirty="0"/>
              <a:t>한</a:t>
            </a:r>
            <a:r>
              <a:rPr lang="ko-KR" altLang="ko-KR" sz="1600" dirty="0"/>
              <a:t>다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52E25E-D9A6-1190-D8DE-3E1BE3E3A0A3}"/>
              </a:ext>
            </a:extLst>
          </p:cNvPr>
          <p:cNvSpPr txBox="1"/>
          <p:nvPr/>
        </p:nvSpPr>
        <p:spPr>
          <a:xfrm>
            <a:off x="796834" y="1120005"/>
            <a:ext cx="101803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600" dirty="0"/>
              <a:t>사이트 주소의 맨 앞에 붙는 </a:t>
            </a:r>
            <a:r>
              <a:rPr lang="en-US" altLang="ko-KR" sz="1600" dirty="0"/>
              <a:t>http </a:t>
            </a:r>
            <a:r>
              <a:rPr lang="ko-KR" altLang="ko-KR" sz="1600" dirty="0"/>
              <a:t>또는 </a:t>
            </a:r>
            <a:r>
              <a:rPr lang="en-US" altLang="ko-KR" sz="1600" dirty="0"/>
              <a:t>https</a:t>
            </a:r>
            <a:r>
              <a:rPr lang="ko-KR" altLang="ko-KR" sz="1600" dirty="0"/>
              <a:t>가 현재 문서의  프로토콜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5F5FCE-DF37-80EF-F127-42D642D2A7B5}"/>
              </a:ext>
            </a:extLst>
          </p:cNvPr>
          <p:cNvSpPr txBox="1"/>
          <p:nvPr/>
        </p:nvSpPr>
        <p:spPr>
          <a:xfrm>
            <a:off x="696685" y="3429000"/>
            <a:ext cx="9170126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400" dirty="0"/>
              <a:t>최근 크롬 웹 브라우저에서는 보안을 위해 </a:t>
            </a:r>
            <a:r>
              <a:rPr lang="en-US" altLang="ko-KR" sz="1400" dirty="0"/>
              <a:t>https </a:t>
            </a:r>
            <a:r>
              <a:rPr lang="ko-KR" altLang="ko-KR" sz="1400" dirty="0"/>
              <a:t>프로토콜을 사용할 것을 권장하고 있고</a:t>
            </a:r>
            <a:br>
              <a:rPr lang="en-US" altLang="ko-KR" sz="1400" dirty="0"/>
            </a:br>
            <a:r>
              <a:rPr lang="ko-KR" altLang="ko-KR" sz="1400" dirty="0"/>
              <a:t>아직 </a:t>
            </a:r>
            <a:r>
              <a:rPr lang="en-US" altLang="ko-KR" sz="1400" dirty="0"/>
              <a:t>http</a:t>
            </a:r>
            <a:r>
              <a:rPr lang="ko-KR" altLang="ko-KR" sz="1400" dirty="0"/>
              <a:t>를 사용하는 사이트에서는 </a:t>
            </a:r>
            <a:r>
              <a:rPr lang="en-US" altLang="ko-KR" sz="1400" dirty="0"/>
              <a:t>'</a:t>
            </a:r>
            <a:r>
              <a:rPr lang="ko-KR" altLang="ko-KR" sz="1400" dirty="0"/>
              <a:t>주의 요함</a:t>
            </a:r>
            <a:r>
              <a:rPr lang="en-US" altLang="ko-KR" sz="1400" dirty="0"/>
              <a:t>'</a:t>
            </a:r>
            <a:r>
              <a:rPr lang="ko-KR" altLang="ko-KR" sz="1400" dirty="0"/>
              <a:t>이라는 경고 메시지가 표시</a:t>
            </a:r>
            <a:r>
              <a:rPr lang="ko-KR" altLang="en-US" sz="1400" dirty="0"/>
              <a:t>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DFC30AF-1C0F-0201-3664-C428473E63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494"/>
          <a:stretch/>
        </p:blipFill>
        <p:spPr>
          <a:xfrm>
            <a:off x="796834" y="4290446"/>
            <a:ext cx="5975441" cy="144754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3D0C1AD-0F8B-C5EB-283E-D9F8CC35A8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157"/>
          <a:stretch/>
        </p:blipFill>
        <p:spPr>
          <a:xfrm>
            <a:off x="796834" y="1734089"/>
            <a:ext cx="5645285" cy="120940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676702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522C4-7B52-46E5-F8FE-4503ABA9D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response, </a:t>
            </a:r>
            <a:r>
              <a:rPr lang="en-US" altLang="ko-KR" dirty="0" err="1"/>
              <a:t>responseText</a:t>
            </a:r>
            <a:r>
              <a:rPr lang="ko-KR" altLang="en-US" dirty="0"/>
              <a:t> 프로퍼티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804AD5-112A-4B67-8E15-3D3B2549EC7A}"/>
              </a:ext>
            </a:extLst>
          </p:cNvPr>
          <p:cNvSpPr txBox="1"/>
          <p:nvPr/>
        </p:nvSpPr>
        <p:spPr>
          <a:xfrm>
            <a:off x="844732" y="1410789"/>
            <a:ext cx="9187542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response : </a:t>
            </a:r>
            <a:r>
              <a:rPr lang="ko-KR" altLang="en-US" sz="1600" dirty="0"/>
              <a:t>요청에</a:t>
            </a:r>
            <a:r>
              <a:rPr lang="en-US" altLang="ko-KR" sz="1600" dirty="0"/>
              <a:t> </a:t>
            </a:r>
            <a:r>
              <a:rPr lang="ko-KR" altLang="en-US" sz="1600" dirty="0"/>
              <a:t>대한 응답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responseText</a:t>
            </a:r>
            <a:r>
              <a:rPr lang="en-US" altLang="ko-KR" sz="1600" dirty="0"/>
              <a:t> : </a:t>
            </a:r>
            <a:r>
              <a:rPr lang="ko-KR" altLang="en-US" sz="1600" dirty="0"/>
              <a:t>요청에 대한 응답이 문자열 형태로 저장된다</a:t>
            </a:r>
            <a:r>
              <a:rPr lang="en-US" altLang="ko-KR" sz="1600" dirty="0"/>
              <a:t>. </a:t>
            </a:r>
            <a:r>
              <a:rPr lang="ko-KR" altLang="en-US" sz="1600" dirty="0"/>
              <a:t>이 값을 프로그래밍에 사용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responseType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응답 데이터의 종류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responseURL</a:t>
            </a:r>
            <a:r>
              <a:rPr lang="en-US" altLang="ko-KR" sz="1600" dirty="0"/>
              <a:t> : </a:t>
            </a:r>
            <a:r>
              <a:rPr lang="ko-KR" altLang="en-US" sz="1600" dirty="0"/>
              <a:t>응답을 보낸 </a:t>
            </a:r>
            <a:r>
              <a:rPr lang="en-US" altLang="ko-KR" sz="1600" dirty="0"/>
              <a:t>URL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responseXML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HTML</a:t>
            </a:r>
            <a:r>
              <a:rPr lang="ko-KR" altLang="en-US" sz="1600" dirty="0"/>
              <a:t>이나 </a:t>
            </a:r>
            <a:r>
              <a:rPr lang="en-US" altLang="ko-KR" sz="1600" dirty="0"/>
              <a:t>XML </a:t>
            </a:r>
            <a:r>
              <a:rPr lang="ko-KR" altLang="en-US" sz="1600" dirty="0"/>
              <a:t>같은 형식의 데이터를 받아올 때 사용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6234DC-64B2-3D71-3DB4-E5465AC975EA}"/>
              </a:ext>
            </a:extLst>
          </p:cNvPr>
          <p:cNvSpPr txBox="1"/>
          <p:nvPr/>
        </p:nvSpPr>
        <p:spPr>
          <a:xfrm>
            <a:off x="914400" y="4232599"/>
            <a:ext cx="6096000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xhr.responseText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798728-6C5B-4593-486B-BB5A4FDC4D62}"/>
              </a:ext>
            </a:extLst>
          </p:cNvPr>
          <p:cNvSpPr txBox="1"/>
          <p:nvPr/>
        </p:nvSpPr>
        <p:spPr>
          <a:xfrm>
            <a:off x="844732" y="3765193"/>
            <a:ext cx="8194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콘솔 창에 다음과 같이 입력하면 어떤 값을 가져왔는지 알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373931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A46B855-C3FE-361E-E3B5-CBF351C30A35}"/>
              </a:ext>
            </a:extLst>
          </p:cNvPr>
          <p:cNvSpPr txBox="1"/>
          <p:nvPr/>
        </p:nvSpPr>
        <p:spPr>
          <a:xfrm>
            <a:off x="853440" y="1306159"/>
            <a:ext cx="10110651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6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4) </a:t>
            </a:r>
            <a:r>
              <a:rPr lang="ko-KR" altLang="en-US" sz="16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가져온 값 확인하기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en-US" sz="16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endParaRPr lang="en-US" altLang="ko-KR" sz="1600" kern="0" dirty="0">
              <a:effectLst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1EF880-6B8F-12ED-6739-14584A3B8E67}"/>
              </a:ext>
            </a:extLst>
          </p:cNvPr>
          <p:cNvSpPr txBox="1"/>
          <p:nvPr/>
        </p:nvSpPr>
        <p:spPr>
          <a:xfrm>
            <a:off x="888274" y="1770946"/>
            <a:ext cx="6096000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xhr.responseText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CD713D-1B74-ABB9-FDA1-F4BC4ECB1E0A}"/>
              </a:ext>
            </a:extLst>
          </p:cNvPr>
          <p:cNvSpPr txBox="1"/>
          <p:nvPr/>
        </p:nvSpPr>
        <p:spPr>
          <a:xfrm>
            <a:off x="853439" y="2244842"/>
            <a:ext cx="10110651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6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5) 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JSON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문자열을 객체로 바</a:t>
            </a:r>
            <a:r>
              <a:rPr lang="ko-KR" altLang="en-US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꾸기 </a:t>
            </a:r>
            <a:endParaRPr lang="en-US" altLang="ko-KR" sz="1600" kern="0" dirty="0">
              <a:effectLst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600" kern="0" dirty="0">
                <a:ea typeface="맑은 고딕" panose="020B0503020000020004" pitchFamily="50" charset="-127"/>
                <a:cs typeface="맑은 고딕" panose="020B0503020000020004" pitchFamily="50" charset="-127"/>
              </a:rPr>
              <a:t>6) 12\student.html </a:t>
            </a:r>
            <a:r>
              <a:rPr lang="ko-KR" altLang="en-US" sz="1600" kern="0" dirty="0">
                <a:ea typeface="맑은 고딕" panose="020B0503020000020004" pitchFamily="50" charset="-127"/>
                <a:cs typeface="맑은 고딕" panose="020B0503020000020004" pitchFamily="50" charset="-127"/>
              </a:rPr>
              <a:t>문서에 </a:t>
            </a:r>
            <a:r>
              <a:rPr lang="en-US" altLang="ko-KR" sz="1600" kern="0" dirty="0">
                <a:ea typeface="맑은 고딕" panose="020B0503020000020004" pitchFamily="50" charset="-127"/>
                <a:cs typeface="맑은 고딕" panose="020B0503020000020004" pitchFamily="50" charset="-127"/>
              </a:rPr>
              <a:t>#result </a:t>
            </a:r>
            <a:r>
              <a:rPr lang="ko-KR" altLang="en-US" sz="1600" kern="0" dirty="0">
                <a:ea typeface="맑은 고딕" panose="020B0503020000020004" pitchFamily="50" charset="-127"/>
                <a:cs typeface="맑은 고딕" panose="020B0503020000020004" pitchFamily="50" charset="-127"/>
              </a:rPr>
              <a:t>영역을 미리 만들어 두었으므로 </a:t>
            </a:r>
            <a:r>
              <a:rPr lang="en-US" altLang="ko-KR" sz="1600" kern="0" dirty="0">
                <a:ea typeface="맑은 고딕" panose="020B0503020000020004" pitchFamily="50" charset="-127"/>
                <a:cs typeface="맑은 고딕" panose="020B0503020000020004" pitchFamily="50" charset="-127"/>
              </a:rPr>
              <a:t>#result </a:t>
            </a:r>
            <a:r>
              <a:rPr lang="ko-KR" altLang="en-US" sz="1600" kern="0" dirty="0">
                <a:ea typeface="맑은 고딕" panose="020B0503020000020004" pitchFamily="50" charset="-127"/>
                <a:cs typeface="맑은 고딕" panose="020B0503020000020004" pitchFamily="50" charset="-127"/>
              </a:rPr>
              <a:t>영역에 가져온 값을 표시하자</a:t>
            </a:r>
            <a:r>
              <a:rPr lang="en-US" altLang="ko-KR" sz="1600" kern="0" dirty="0"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en-US" altLang="ko-KR" sz="1600" kern="0" dirty="0">
              <a:effectLst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AB7B5B-EA96-182D-1EBE-A80C915DBEF7}"/>
              </a:ext>
            </a:extLst>
          </p:cNvPr>
          <p:cNvSpPr txBox="1"/>
          <p:nvPr/>
        </p:nvSpPr>
        <p:spPr>
          <a:xfrm>
            <a:off x="888274" y="3252634"/>
            <a:ext cx="10833464" cy="86799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students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JSON.parse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xhr.responseText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document.getElementById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("result").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innerHTML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`${students.name} 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학생은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${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students.grade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학년입니다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.`</a:t>
            </a:r>
            <a:r>
              <a:rPr lang="en-US" altLang="ko-KR" sz="1400" kern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D2Coding" panose="020B0609020101020101" pitchFamily="49" charset="-127"/>
                <a:cs typeface="맑은 고딕" panose="020B0503020000020004" pitchFamily="50" charset="-127"/>
              </a:rPr>
              <a:t>  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7CDFEE-679E-4C0A-945A-3090DB54F2A7}"/>
              </a:ext>
            </a:extLst>
          </p:cNvPr>
          <p:cNvSpPr txBox="1"/>
          <p:nvPr/>
        </p:nvSpPr>
        <p:spPr>
          <a:xfrm>
            <a:off x="853440" y="627017"/>
            <a:ext cx="639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앞의 실습</a:t>
            </a:r>
            <a:r>
              <a:rPr lang="en-US" altLang="ko-KR" b="1" dirty="0"/>
              <a:t>(</a:t>
            </a:r>
            <a:r>
              <a:rPr lang="en-US" altLang="ko-KR" b="1" dirty="0" err="1"/>
              <a:t>student.json</a:t>
            </a:r>
            <a:r>
              <a:rPr lang="en-US" altLang="ko-KR" b="1" dirty="0"/>
              <a:t>)</a:t>
            </a:r>
            <a:r>
              <a:rPr lang="ko-KR" altLang="en-US" b="1" dirty="0"/>
              <a:t>에 이어서 연습해 보기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F54248-D70A-81E7-E781-2763E5CFBD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983"/>
          <a:stretch/>
        </p:blipFill>
        <p:spPr bwMode="auto">
          <a:xfrm>
            <a:off x="888274" y="4299553"/>
            <a:ext cx="4817655" cy="2263610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89565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4C11305-2E04-1415-65CE-76B1CD803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JSON </a:t>
            </a:r>
            <a:r>
              <a:rPr lang="ko-KR" altLang="en-US" dirty="0"/>
              <a:t>자료를 가져와 표시하기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110E4C-3915-FB7B-2CED-93975C4AEFA1}"/>
              </a:ext>
            </a:extLst>
          </p:cNvPr>
          <p:cNvSpPr txBox="1"/>
          <p:nvPr/>
        </p:nvSpPr>
        <p:spPr>
          <a:xfrm>
            <a:off x="792480" y="1163156"/>
            <a:ext cx="890016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12\student.html</a:t>
            </a:r>
            <a:r>
              <a:rPr lang="ko-KR" altLang="en-US" sz="1600" dirty="0"/>
              <a:t>과 </a:t>
            </a:r>
            <a:r>
              <a:rPr lang="en-US" altLang="ko-KR" sz="1600" dirty="0"/>
              <a:t>12\</a:t>
            </a:r>
            <a:r>
              <a:rPr lang="en-US" altLang="ko-KR" sz="1600" dirty="0" err="1"/>
              <a:t>js</a:t>
            </a:r>
            <a:r>
              <a:rPr lang="en-US" altLang="ko-KR" sz="1600" dirty="0"/>
              <a:t>\student.js</a:t>
            </a:r>
            <a:r>
              <a:rPr lang="ko-KR" altLang="en-US" sz="1600" dirty="0"/>
              <a:t>에서 연습하기</a:t>
            </a:r>
            <a:r>
              <a:rPr lang="en-US" altLang="ko-KR" sz="16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B883A8-5163-3291-4E5F-DF50A4CEF49F}"/>
              </a:ext>
            </a:extLst>
          </p:cNvPr>
          <p:cNvSpPr txBox="1"/>
          <p:nvPr/>
        </p:nvSpPr>
        <p:spPr>
          <a:xfrm>
            <a:off x="841000" y="1668460"/>
            <a:ext cx="9492342" cy="403187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let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xhr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new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XMLHttpRequest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xhr.open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("GET", "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student.json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");</a:t>
            </a:r>
          </a:p>
          <a:p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xhr.send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endParaRPr lang="en-US" altLang="ko-KR" sz="1600" b="0" dirty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xhr.onreadystatechange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function () {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if (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xhr.readyState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=== 4 &amp;&amp;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xhr.status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=== 200) {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let student =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JSON.parse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xhr.responseText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document.getElementById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("result").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innerHTML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`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&lt;h1&gt;${student.name}&lt;/h1&gt;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&lt;li&gt;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전공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 ${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student.major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}&lt;/li&gt;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&lt;li&gt;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학년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 ${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student.grade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}&lt;/li&gt;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&lt;/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`;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994B3D-350F-E47C-1395-5714CD137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830" y="3788620"/>
            <a:ext cx="3057952" cy="217200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733237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4C11305-2E04-1415-65CE-76B1CD803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JSON </a:t>
            </a:r>
            <a:r>
              <a:rPr lang="ko-KR" altLang="en-US" dirty="0"/>
              <a:t>자료를 가져와 표시하기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110E4C-3915-FB7B-2CED-93975C4AEFA1}"/>
              </a:ext>
            </a:extLst>
          </p:cNvPr>
          <p:cNvSpPr txBox="1"/>
          <p:nvPr/>
        </p:nvSpPr>
        <p:spPr>
          <a:xfrm>
            <a:off x="792480" y="1163156"/>
            <a:ext cx="890016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12\student-2.html</a:t>
            </a:r>
            <a:r>
              <a:rPr lang="ko-KR" altLang="en-US" sz="1600" dirty="0"/>
              <a:t>과 </a:t>
            </a:r>
            <a:r>
              <a:rPr lang="en-US" altLang="ko-KR" sz="1600" dirty="0"/>
              <a:t>12\</a:t>
            </a:r>
            <a:r>
              <a:rPr lang="en-US" altLang="ko-KR" sz="1600" dirty="0" err="1"/>
              <a:t>js</a:t>
            </a:r>
            <a:r>
              <a:rPr lang="en-US" altLang="ko-KR" sz="1600" dirty="0"/>
              <a:t>\student-2.js</a:t>
            </a:r>
            <a:r>
              <a:rPr lang="ko-KR" altLang="en-US" sz="1600" dirty="0"/>
              <a:t>에서 연습하기</a:t>
            </a:r>
            <a:r>
              <a:rPr lang="en-US" altLang="ko-KR" sz="1600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F40A7F-351D-6DDD-D9DE-6CC58A28E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915" y="1890449"/>
            <a:ext cx="4382645" cy="40705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D03A41-2E42-1E56-E706-42CCF8E1B1D6}"/>
              </a:ext>
            </a:extLst>
          </p:cNvPr>
          <p:cNvSpPr txBox="1"/>
          <p:nvPr/>
        </p:nvSpPr>
        <p:spPr>
          <a:xfrm>
            <a:off x="5974080" y="3429000"/>
            <a:ext cx="2551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12\student-2.json</a:t>
            </a:r>
            <a:endParaRPr lang="ko-KR" altLang="en-US" sz="16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85E492A-9EC9-FCD1-3006-288CCE5480B7}"/>
              </a:ext>
            </a:extLst>
          </p:cNvPr>
          <p:cNvCxnSpPr/>
          <p:nvPr/>
        </p:nvCxnSpPr>
        <p:spPr>
          <a:xfrm flipH="1">
            <a:off x="5242560" y="3614057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5572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4C11305-2E04-1415-65CE-76B1CD803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JSON </a:t>
            </a:r>
            <a:r>
              <a:rPr lang="ko-KR" altLang="en-US" dirty="0"/>
              <a:t>자료를 가져와 표시하기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928308-C5D9-1A00-A132-8E9F2FF6A59D}"/>
              </a:ext>
            </a:extLst>
          </p:cNvPr>
          <p:cNvSpPr txBox="1"/>
          <p:nvPr/>
        </p:nvSpPr>
        <p:spPr>
          <a:xfrm>
            <a:off x="827314" y="1429931"/>
            <a:ext cx="9492342" cy="374782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let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xhr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new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XMLHttpRequest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xhr.open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("GET", "student-2.json");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xhr.send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>
              <a:lnSpc>
                <a:spcPct val="150000"/>
              </a:lnSpc>
            </a:pPr>
            <a:endParaRPr lang="en-US" altLang="ko-KR" sz="1600" b="0" dirty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xhr.onreadystatechange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function ()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if (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xhr.readyState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=== 4 &amp;&amp;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xhr.status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=== 200)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let students =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JSON.parse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xhr.responseText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renderHTML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(students);</a:t>
            </a:r>
            <a:endParaRPr lang="en-US" altLang="ko-KR" sz="1600" b="0" dirty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560153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61BC02-52D2-E4B8-6CEB-918CE570C7AB}"/>
              </a:ext>
            </a:extLst>
          </p:cNvPr>
          <p:cNvSpPr txBox="1"/>
          <p:nvPr/>
        </p:nvSpPr>
        <p:spPr>
          <a:xfrm>
            <a:off x="844731" y="766354"/>
            <a:ext cx="890016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json</a:t>
            </a:r>
            <a:r>
              <a:rPr lang="en-US" altLang="ko-KR" sz="1600" dirty="0"/>
              <a:t> </a:t>
            </a:r>
            <a:r>
              <a:rPr lang="ko-KR" altLang="en-US" sz="1600" dirty="0"/>
              <a:t>문자열이 여러 개인 정보를 가져오면 </a:t>
            </a:r>
            <a:r>
              <a:rPr lang="ko-KR" altLang="en-US" sz="1600" dirty="0" err="1"/>
              <a:t>결괏값에는</a:t>
            </a:r>
            <a:r>
              <a:rPr lang="ko-KR" altLang="en-US" sz="1600" dirty="0"/>
              <a:t> 어떻게 정보가 저장될까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4A2B74-E2B7-6502-6E1B-2B48BB3C310F}"/>
              </a:ext>
            </a:extLst>
          </p:cNvPr>
          <p:cNvSpPr txBox="1"/>
          <p:nvPr/>
        </p:nvSpPr>
        <p:spPr>
          <a:xfrm>
            <a:off x="844731" y="1279313"/>
            <a:ext cx="869115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콘솔 창에서 확인해 보자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E4BAFA-3A81-56B0-EF2D-8B1FD5C03700}"/>
              </a:ext>
            </a:extLst>
          </p:cNvPr>
          <p:cNvSpPr txBox="1"/>
          <p:nvPr/>
        </p:nvSpPr>
        <p:spPr>
          <a:xfrm>
            <a:off x="844731" y="1822222"/>
            <a:ext cx="6096000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JSON.parse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xhr.responseText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A8E5201-D000-F880-1869-19CB41B42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645" y="2400511"/>
            <a:ext cx="6402172" cy="30552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8B1611-6695-2DE3-09AC-7A8E85E4DD22}"/>
              </a:ext>
            </a:extLst>
          </p:cNvPr>
          <p:cNvSpPr txBox="1"/>
          <p:nvPr/>
        </p:nvSpPr>
        <p:spPr>
          <a:xfrm>
            <a:off x="7437120" y="3464396"/>
            <a:ext cx="4319452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</a:rPr>
              <a:t>students</a:t>
            </a:r>
            <a:r>
              <a:rPr lang="ko-KR" altLang="en-US" sz="1600" dirty="0">
                <a:solidFill>
                  <a:srgbClr val="C00000"/>
                </a:solidFill>
              </a:rPr>
              <a:t>는 배열로 저장되어 있고 </a:t>
            </a:r>
            <a:endParaRPr lang="en-US" altLang="ko-KR" sz="16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C00000"/>
                </a:solidFill>
              </a:rPr>
              <a:t>배열에 있는 객체에 순서대로 접근해서 </a:t>
            </a:r>
            <a:endParaRPr lang="en-US" altLang="ko-KR" sz="16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C00000"/>
                </a:solidFill>
              </a:rPr>
              <a:t>내용을 가지고 오면 됩니다</a:t>
            </a:r>
            <a:r>
              <a:rPr lang="en-US" altLang="ko-KR" sz="1600" dirty="0">
                <a:solidFill>
                  <a:srgbClr val="C00000"/>
                </a:solidFill>
              </a:rPr>
              <a:t>.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6E0C2D5-AF38-299B-D57A-3DAF1199BE76}"/>
              </a:ext>
            </a:extLst>
          </p:cNvPr>
          <p:cNvCxnSpPr>
            <a:stCxn id="10" idx="1"/>
          </p:cNvCxnSpPr>
          <p:nvPr/>
        </p:nvCxnSpPr>
        <p:spPr>
          <a:xfrm flipH="1">
            <a:off x="6426926" y="4040740"/>
            <a:ext cx="1010194" cy="59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4112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BD5237-1F15-42D8-4550-6A912D2F5119}"/>
              </a:ext>
            </a:extLst>
          </p:cNvPr>
          <p:cNvSpPr txBox="1"/>
          <p:nvPr/>
        </p:nvSpPr>
        <p:spPr>
          <a:xfrm>
            <a:off x="661852" y="181957"/>
            <a:ext cx="9492342" cy="649408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let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xhr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new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XMLHttpRequest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xhr.open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("GET", "student-2.json");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xhr.send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>
              <a:lnSpc>
                <a:spcPct val="150000"/>
              </a:lnSpc>
            </a:pPr>
            <a:endParaRPr lang="en-US" altLang="ko-KR" sz="1600" b="0" dirty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xhr.onreadystatechange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function ()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……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z="1600" b="0" dirty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function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renderHTML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(contents) {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let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htmlString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"";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for (let content of contents) {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htmlString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+= `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&lt;h2&gt;${content.name}&lt;/h2&gt;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&lt;li&gt;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전공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 ${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content.major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}&lt;/li&gt;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&lt;li&gt;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학년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 ${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content.grade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}&lt;/li&gt;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&lt;/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hr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`;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document.getElementById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("result").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innerHTML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htmlString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43577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27B76ED-2F84-576B-922E-D38E03774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285" y="237679"/>
            <a:ext cx="6487430" cy="638264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220177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AD5D41B-2302-DA92-7AD4-D4D997A6B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처리하기</a:t>
            </a:r>
          </a:p>
        </p:txBody>
      </p:sp>
    </p:spTree>
    <p:extLst>
      <p:ext uri="{BB962C8B-B14F-4D97-AF65-F5344CB8AC3E}">
        <p14:creationId xmlns:p14="http://schemas.microsoft.com/office/powerpoint/2010/main" val="16355455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A8564F8-4706-13DA-8D12-5AA07962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</a:t>
            </a:r>
            <a:r>
              <a:rPr lang="ko-KR" altLang="en-US" dirty="0" err="1"/>
              <a:t>처리란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71D557-AC92-5799-1753-4D19143FEF40}"/>
              </a:ext>
            </a:extLst>
          </p:cNvPr>
          <p:cNvSpPr txBox="1"/>
          <p:nvPr/>
        </p:nvSpPr>
        <p:spPr>
          <a:xfrm>
            <a:off x="714103" y="1324430"/>
            <a:ext cx="10267406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프로그램에서 문제가 발생하면 프로그램은 실행을 멈추기 때문에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소스를 작성할 때부터 발 생할 만한 문제를 미리 고려하고 대비하는 것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(</a:t>
            </a:r>
            <a:r>
              <a:rPr lang="ko-KR" altLang="en-US" sz="1600" dirty="0"/>
              <a:t>예외 처리</a:t>
            </a:r>
            <a:r>
              <a:rPr lang="en-US" altLang="ko-KR" sz="1600" dirty="0"/>
              <a:t>, </a:t>
            </a:r>
            <a:r>
              <a:rPr lang="ko-KR" altLang="en-US" sz="1600" dirty="0"/>
              <a:t>에러 핸들링</a:t>
            </a:r>
            <a:r>
              <a:rPr lang="en-US" altLang="ko-KR" sz="1600" dirty="0"/>
              <a:t>, </a:t>
            </a:r>
            <a:r>
              <a:rPr lang="ko-KR" altLang="en-US" sz="1600" dirty="0"/>
              <a:t>오류 처리 등으로 부른다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84CDAD-9385-CA02-21A0-3EB154FB03D3}"/>
              </a:ext>
            </a:extLst>
          </p:cNvPr>
          <p:cNvSpPr txBox="1"/>
          <p:nvPr/>
        </p:nvSpPr>
        <p:spPr>
          <a:xfrm>
            <a:off x="714102" y="2838994"/>
            <a:ext cx="9771017" cy="1893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예외</a:t>
            </a:r>
            <a:r>
              <a:rPr lang="en-US" altLang="ko-KR" sz="1600" b="1" dirty="0"/>
              <a:t>(exception)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문법적인 실수로 발생하는 오류</a:t>
            </a:r>
            <a:br>
              <a:rPr lang="en-US" altLang="ko-KR" sz="1600" dirty="0"/>
            </a:b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문법 오류 뒤에 오는 소스는 실행되지 않아서 프로그램이 중단되기도 한다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프로그램의 작성 의도와 다르게 사용했을 때 </a:t>
            </a:r>
            <a:r>
              <a:rPr lang="en-US" altLang="ko-KR" sz="1600" dirty="0">
                <a:sym typeface="Wingdings" panose="05000000000000000000" pitchFamily="2" charset="2"/>
              </a:rPr>
              <a:t>( </a:t>
            </a:r>
            <a:r>
              <a:rPr lang="ko-KR" altLang="en-US" sz="1600" dirty="0">
                <a:sym typeface="Wingdings" panose="05000000000000000000" pitchFamily="2" charset="2"/>
              </a:rPr>
              <a:t>예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프롬프트 창에서 </a:t>
            </a:r>
            <a:r>
              <a:rPr lang="en-US" altLang="ko-KR" sz="1600" dirty="0">
                <a:sym typeface="Wingdings" panose="05000000000000000000" pitchFamily="2" charset="2"/>
              </a:rPr>
              <a:t>‘</a:t>
            </a:r>
            <a:r>
              <a:rPr lang="ko-KR" altLang="en-US" sz="1600" dirty="0">
                <a:sym typeface="Wingdings" panose="05000000000000000000" pitchFamily="2" charset="2"/>
              </a:rPr>
              <a:t>취소</a:t>
            </a:r>
            <a:r>
              <a:rPr lang="en-US" altLang="ko-KR" sz="1600" dirty="0">
                <a:sym typeface="Wingdings" panose="05000000000000000000" pitchFamily="2" charset="2"/>
              </a:rPr>
              <a:t>‘ </a:t>
            </a:r>
            <a:r>
              <a:rPr lang="ko-KR" altLang="en-US" sz="1600" dirty="0">
                <a:sym typeface="Wingdings" panose="05000000000000000000" pitchFamily="2" charset="2"/>
              </a:rPr>
              <a:t>버튼 클릭했을 때</a:t>
            </a:r>
            <a:r>
              <a:rPr lang="en-US" altLang="ko-KR" sz="1600" dirty="0">
                <a:sym typeface="Wingdings" panose="05000000000000000000" pitchFamily="2" charset="2"/>
              </a:rPr>
              <a:t>)</a:t>
            </a:r>
            <a:br>
              <a:rPr lang="en-US" altLang="ko-KR" sz="1600" dirty="0"/>
            </a:b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이런 상황을 미리 예상해서 처리해 준다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706732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1F977-1E19-C54E-DE0A-7C9BD5B36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요청 헤더와 응답 헤더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B22D42-D194-95CC-27BC-6C60C0722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57" y="1812028"/>
            <a:ext cx="5417449" cy="42752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FE446F-4260-E581-DCD3-50749D95F044}"/>
              </a:ext>
            </a:extLst>
          </p:cNvPr>
          <p:cNvSpPr txBox="1"/>
          <p:nvPr/>
        </p:nvSpPr>
        <p:spPr>
          <a:xfrm>
            <a:off x="5701454" y="1932970"/>
            <a:ext cx="6096000" cy="15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클라이언트에서 사이트 주소를 입력하고 </a:t>
            </a:r>
            <a:r>
              <a:rPr lang="en-US" altLang="ko-KR" sz="1600" b="1" dirty="0"/>
              <a:t>[Enter]</a:t>
            </a:r>
            <a:r>
              <a:rPr lang="ko-KR" altLang="en-US" sz="1600" b="1" dirty="0"/>
              <a:t>를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누를 때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사이트 </a:t>
            </a:r>
            <a:r>
              <a:rPr lang="ko-KR" altLang="en-US" sz="1600" dirty="0" err="1"/>
              <a:t>주소뿐만</a:t>
            </a:r>
            <a:r>
              <a:rPr lang="ko-KR" altLang="en-US" sz="1600" dirty="0"/>
              <a:t> 아니라 사용 중인 시스템 정보와 웹 브라우저 정보</a:t>
            </a:r>
            <a:r>
              <a:rPr lang="en-US" altLang="ko-KR" sz="1600" dirty="0"/>
              <a:t>, </a:t>
            </a:r>
            <a:r>
              <a:rPr lang="ko-KR" altLang="en-US" sz="1600" dirty="0"/>
              <a:t>사용한 언어 등 다른 정보까지 함께 전송된다</a:t>
            </a:r>
            <a:r>
              <a:rPr lang="en-US" altLang="ko-KR" sz="1600" dirty="0"/>
              <a:t>.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/>
              <a:t>서버로 요청할 때 보내는 헤더를 ‘요청 헤더</a:t>
            </a:r>
            <a:r>
              <a:rPr lang="en-US" altLang="ko-KR" sz="1600" dirty="0"/>
              <a:t>(request header)’</a:t>
            </a:r>
            <a:r>
              <a:rPr lang="ko-KR" altLang="en-US" sz="1600" dirty="0"/>
              <a:t>라고 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7D597A-696C-7930-98A5-A1CB35FB6873}"/>
              </a:ext>
            </a:extLst>
          </p:cNvPr>
          <p:cNvSpPr txBox="1"/>
          <p:nvPr/>
        </p:nvSpPr>
        <p:spPr>
          <a:xfrm>
            <a:off x="5613906" y="3825465"/>
            <a:ext cx="6096000" cy="1891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서버에서 입력한 사이트를 찾아서 클라이언트로 보낼 때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응답 메시지를 보내는 시간</a:t>
            </a:r>
            <a:r>
              <a:rPr lang="en-US" altLang="ko-KR" sz="1600" dirty="0"/>
              <a:t>, </a:t>
            </a:r>
            <a:r>
              <a:rPr lang="ko-KR" altLang="en-US" sz="1600" dirty="0"/>
              <a:t>메시지를 클라이언트에 어떻게 표시할지 등의 정보는 ‘응답 헤더</a:t>
            </a:r>
            <a:r>
              <a:rPr lang="en-US" altLang="ko-KR" sz="1600" dirty="0"/>
              <a:t>(response header)’</a:t>
            </a:r>
            <a:r>
              <a:rPr lang="ko-KR" altLang="en-US" sz="1600" dirty="0"/>
              <a:t>에 담기고 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이미지나 텍스트 같은 실제 사이트 내용은 ‘응답 본문</a:t>
            </a:r>
            <a:r>
              <a:rPr lang="en-US" altLang="ko-KR" sz="1600" dirty="0"/>
              <a:t>(response body)’</a:t>
            </a:r>
            <a:r>
              <a:rPr lang="ko-KR" altLang="en-US" sz="1600" dirty="0"/>
              <a:t>에 담겨서 전달된다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336736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A8564F8-4706-13DA-8D12-5AA07962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try, catch, finally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554426-220E-9AA7-0980-002184556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75" y="1387753"/>
            <a:ext cx="5569866" cy="21187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22FBE0C-BFBC-8CE8-E059-0BA1E5B55A8A}"/>
              </a:ext>
            </a:extLst>
          </p:cNvPr>
          <p:cNvSpPr txBox="1"/>
          <p:nvPr/>
        </p:nvSpPr>
        <p:spPr>
          <a:xfrm>
            <a:off x="769975" y="3835906"/>
            <a:ext cx="5373189" cy="255454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&lt;script&gt;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try {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console.log("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시작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");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add();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console.log("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실행 중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...");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} catch(err) {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console.log(`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오류 발생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: ${err}`);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}  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console.log("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끝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");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&lt;/script&gt;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AE8D63F-65FA-196E-5BE0-F07516B1C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046" y="4065559"/>
            <a:ext cx="5715798" cy="17052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E9C8504-F6F5-9C79-7AD0-A9A999E166F9}"/>
              </a:ext>
            </a:extLst>
          </p:cNvPr>
          <p:cNvSpPr txBox="1"/>
          <p:nvPr/>
        </p:nvSpPr>
        <p:spPr>
          <a:xfrm>
            <a:off x="6244046" y="5834474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accent1"/>
                </a:solidFill>
              </a:rPr>
              <a:t>예외 처리를 사용해서 오류가 발생해도 멈추지 않는 프로그램</a:t>
            </a:r>
          </a:p>
        </p:txBody>
      </p:sp>
    </p:spTree>
    <p:extLst>
      <p:ext uri="{BB962C8B-B14F-4D97-AF65-F5344CB8AC3E}">
        <p14:creationId xmlns:p14="http://schemas.microsoft.com/office/powerpoint/2010/main" val="39571023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A8564F8-4706-13DA-8D12-5AA07962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console.error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2FBE0C-BFBC-8CE8-E059-0BA1E5B55A8A}"/>
              </a:ext>
            </a:extLst>
          </p:cNvPr>
          <p:cNvSpPr txBox="1"/>
          <p:nvPr/>
        </p:nvSpPr>
        <p:spPr>
          <a:xfrm>
            <a:off x="870857" y="2439848"/>
            <a:ext cx="4371703" cy="255454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&lt;script&gt;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try {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console.log("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시작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");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add();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console.log("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실행 중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...");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} catch(err) {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console.log(`</a:t>
            </a:r>
            <a:r>
              <a:rPr lang="ko-KR" altLang="en-US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오류 발생 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${err}`);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}  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console.log("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끝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");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&lt;/script&gt;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7FFEC0-0F5F-F5FC-2F0A-8AC01B540E14}"/>
              </a:ext>
            </a:extLst>
          </p:cNvPr>
          <p:cNvSpPr txBox="1"/>
          <p:nvPr/>
        </p:nvSpPr>
        <p:spPr>
          <a:xfrm>
            <a:off x="769975" y="1321917"/>
            <a:ext cx="7712174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콘솔 창에 오류를 표시한다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오류가 발생하면 빨간색으로 표시되기 때문에 일반 메시지와 구별된다</a:t>
            </a:r>
            <a:r>
              <a:rPr lang="en-US" altLang="ko-KR" sz="1600" dirty="0"/>
              <a:t> </a:t>
            </a:r>
            <a:endParaRPr lang="ko-KR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1A296E-1F4B-241A-DB53-CA71F66D14A2}"/>
              </a:ext>
            </a:extLst>
          </p:cNvPr>
          <p:cNvSpPr txBox="1"/>
          <p:nvPr/>
        </p:nvSpPr>
        <p:spPr>
          <a:xfrm>
            <a:off x="5904411" y="2377440"/>
            <a:ext cx="5808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error </a:t>
            </a:r>
            <a:r>
              <a:rPr lang="ko-KR" altLang="en-US" sz="1600" dirty="0"/>
              <a:t>객체는 </a:t>
            </a:r>
            <a:r>
              <a:rPr lang="en-US" altLang="ko-KR" sz="1600" dirty="0"/>
              <a:t>error.name</a:t>
            </a:r>
            <a:r>
              <a:rPr lang="ko-KR" altLang="en-US" sz="1600" dirty="0"/>
              <a:t>과 </a:t>
            </a:r>
            <a:r>
              <a:rPr lang="en-US" altLang="ko-KR" sz="1600" dirty="0" err="1"/>
              <a:t>error.message</a:t>
            </a:r>
            <a:r>
              <a:rPr lang="ko-KR" altLang="en-US" sz="1600" dirty="0"/>
              <a:t>로 구성된다</a:t>
            </a:r>
            <a:endParaRPr lang="en-US" altLang="ko-KR" sz="16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45A1181-B55A-5595-C0D4-66CFD475E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411" y="2854164"/>
            <a:ext cx="5164183" cy="79510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77D3511-AC39-4B02-AD4F-8F725FB07F9D}"/>
              </a:ext>
            </a:extLst>
          </p:cNvPr>
          <p:cNvSpPr txBox="1"/>
          <p:nvPr/>
        </p:nvSpPr>
        <p:spPr>
          <a:xfrm>
            <a:off x="6017622" y="3787442"/>
            <a:ext cx="5556069" cy="255454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&lt;script&gt;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try {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…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} catch(err) {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console.error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(`</a:t>
            </a:r>
            <a:r>
              <a:rPr lang="ko-KR" altLang="en-US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오류 발생 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${err}`);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</a:t>
            </a:r>
            <a:r>
              <a:rPr lang="en-US" altLang="ko-KR" sz="16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console.error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(`</a:t>
            </a:r>
            <a:r>
              <a:rPr lang="ko-KR" altLang="en-US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오류 발생 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${err.name}`);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</a:t>
            </a:r>
            <a:r>
              <a:rPr lang="en-US" altLang="ko-KR" sz="16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console.error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(`</a:t>
            </a:r>
            <a:r>
              <a:rPr lang="ko-KR" altLang="en-US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오류 발생 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${</a:t>
            </a:r>
            <a:r>
              <a:rPr lang="en-US" altLang="ko-KR" sz="16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err.message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}`);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}  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…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&lt;/script&gt;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41645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A8564F8-4706-13DA-8D12-5AA07962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throw()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7FFEC0-0F5F-F5FC-2F0A-8AC01B540E14}"/>
              </a:ext>
            </a:extLst>
          </p:cNvPr>
          <p:cNvSpPr txBox="1"/>
          <p:nvPr/>
        </p:nvSpPr>
        <p:spPr>
          <a:xfrm>
            <a:off x="769975" y="1321917"/>
            <a:ext cx="7712174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사용자가</a:t>
            </a:r>
            <a:r>
              <a:rPr lang="en-US" altLang="ko-KR" sz="1600" dirty="0"/>
              <a:t> </a:t>
            </a:r>
            <a:r>
              <a:rPr lang="ko-KR" altLang="en-US" sz="1600" dirty="0"/>
              <a:t>직접 예외를 만들고 오류 메시지를 지정한다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EE7445-8396-CC7C-573F-9F24BE44D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154" y="1350285"/>
            <a:ext cx="2179910" cy="4152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643B22-792F-A05B-2918-EB6CB707A177}"/>
              </a:ext>
            </a:extLst>
          </p:cNvPr>
          <p:cNvSpPr txBox="1"/>
          <p:nvPr/>
        </p:nvSpPr>
        <p:spPr>
          <a:xfrm>
            <a:off x="769975" y="1963106"/>
            <a:ext cx="995666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1"/>
                </a:solidFill>
              </a:rPr>
              <a:t>(</a:t>
            </a:r>
            <a:r>
              <a:rPr lang="ko-KR" altLang="en-US" sz="1400" dirty="0">
                <a:solidFill>
                  <a:schemeClr val="accent1"/>
                </a:solidFill>
              </a:rPr>
              <a:t>예</a:t>
            </a:r>
            <a:r>
              <a:rPr lang="en-US" altLang="ko-KR" sz="1400" dirty="0">
                <a:solidFill>
                  <a:schemeClr val="accent1"/>
                </a:solidFill>
              </a:rPr>
              <a:t>) JSON </a:t>
            </a:r>
            <a:r>
              <a:rPr lang="ko-KR" altLang="en-US" sz="1400" dirty="0">
                <a:solidFill>
                  <a:schemeClr val="accent1"/>
                </a:solidFill>
              </a:rPr>
              <a:t>자료에 </a:t>
            </a:r>
            <a:r>
              <a:rPr lang="en-US" altLang="ko-KR" sz="1400" dirty="0">
                <a:solidFill>
                  <a:schemeClr val="accent1"/>
                </a:solidFill>
              </a:rPr>
              <a:t>‘</a:t>
            </a:r>
            <a:r>
              <a:rPr lang="ko-KR" altLang="en-US" sz="1400" dirty="0">
                <a:solidFill>
                  <a:schemeClr val="accent1"/>
                </a:solidFill>
              </a:rPr>
              <a:t>이름</a:t>
            </a:r>
            <a:r>
              <a:rPr lang="en-US" altLang="ko-KR" sz="1400" dirty="0">
                <a:solidFill>
                  <a:schemeClr val="accent1"/>
                </a:solidFill>
              </a:rPr>
              <a:t>‘ </a:t>
            </a:r>
            <a:r>
              <a:rPr lang="ko-KR" altLang="en-US" sz="1400" dirty="0">
                <a:solidFill>
                  <a:schemeClr val="accent1"/>
                </a:solidFill>
              </a:rPr>
              <a:t>정보가 없는데 </a:t>
            </a:r>
            <a:r>
              <a:rPr lang="en-US" altLang="ko-KR" sz="1400" dirty="0">
                <a:solidFill>
                  <a:schemeClr val="accent1"/>
                </a:solidFill>
              </a:rPr>
              <a:t>‘</a:t>
            </a:r>
            <a:r>
              <a:rPr lang="ko-KR" altLang="en-US" sz="1400" dirty="0">
                <a:solidFill>
                  <a:schemeClr val="accent1"/>
                </a:solidFill>
              </a:rPr>
              <a:t>이름</a:t>
            </a:r>
            <a:r>
              <a:rPr lang="en-US" altLang="ko-KR" sz="1400" dirty="0">
                <a:solidFill>
                  <a:schemeClr val="accent1"/>
                </a:solidFill>
              </a:rPr>
              <a:t>‘ </a:t>
            </a:r>
            <a:r>
              <a:rPr lang="ko-KR" altLang="en-US" sz="1400" dirty="0">
                <a:solidFill>
                  <a:schemeClr val="accent1"/>
                </a:solidFill>
              </a:rPr>
              <a:t>정보를 가져오려고 했을 때 오류 메시지를 표시하고 싶다면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659308-3F27-7A38-7CF2-DEDD6AAB8F24}"/>
              </a:ext>
            </a:extLst>
          </p:cNvPr>
          <p:cNvSpPr txBox="1"/>
          <p:nvPr/>
        </p:nvSpPr>
        <p:spPr>
          <a:xfrm>
            <a:off x="813848" y="2534591"/>
            <a:ext cx="4498382" cy="30469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&lt;script&gt;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let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json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'{"grade": 3, "age": 25}';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try {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let user =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JSON.parse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json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if (!user.name) {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throw "</a:t>
            </a:r>
            <a:r>
              <a:rPr lang="ko-KR" altLang="en-US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사용자 이름이 없습니다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.";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}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} catch (err) {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console.error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(err);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&lt;/script&gt;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4F2D067-0090-059E-4649-4DD4ED3CD3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461"/>
          <a:stretch/>
        </p:blipFill>
        <p:spPr>
          <a:xfrm>
            <a:off x="769975" y="5698876"/>
            <a:ext cx="3165051" cy="10561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5828E6-6F82-C89C-A7E7-7C89166E840D}"/>
              </a:ext>
            </a:extLst>
          </p:cNvPr>
          <p:cNvSpPr txBox="1"/>
          <p:nvPr/>
        </p:nvSpPr>
        <p:spPr>
          <a:xfrm>
            <a:off x="6228257" y="2552405"/>
            <a:ext cx="5406394" cy="30469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&lt;script&gt;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let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json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'{"grade": 3, "age": 25}';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try {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let user =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JSON.parse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json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if (!user.name) {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throw new</a:t>
            </a:r>
            <a:r>
              <a:rPr lang="ko-KR" altLang="en-US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Error("</a:t>
            </a:r>
            <a:r>
              <a:rPr lang="ko-KR" altLang="en-US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사용자 이름이 없습니다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.“);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}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} catch (err) {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console.error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(err);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&lt;/script&gt;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F09303-9DB4-7FDC-1833-6D70743A76C3}"/>
              </a:ext>
            </a:extLst>
          </p:cNvPr>
          <p:cNvSpPr txBox="1"/>
          <p:nvPr/>
        </p:nvSpPr>
        <p:spPr>
          <a:xfrm>
            <a:off x="5446810" y="3727269"/>
            <a:ext cx="649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/>
              <a:t>또는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7D9DA9F-EB3F-F4F1-9F3F-8C5DEB1CE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8299" y="1350285"/>
            <a:ext cx="2843726" cy="42303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AB05820-4FED-668E-31D3-98CEE7AD29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8257" y="5698876"/>
            <a:ext cx="2455643" cy="93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1794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B8650-C904-B0D7-7021-D9D6A836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</a:t>
            </a:r>
            <a:r>
              <a:rPr lang="ko-KR" altLang="en-US" dirty="0"/>
              <a:t>서버에서 자료 가져오기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A84084-DF04-A79E-BA95-8650CC325365}"/>
              </a:ext>
            </a:extLst>
          </p:cNvPr>
          <p:cNvSpPr txBox="1"/>
          <p:nvPr/>
        </p:nvSpPr>
        <p:spPr>
          <a:xfrm>
            <a:off x="717239" y="1384661"/>
            <a:ext cx="6096000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‘</a:t>
            </a:r>
            <a:r>
              <a:rPr lang="en-US" altLang="ko-KR" sz="1600" dirty="0">
                <a:latin typeface="+mn-ea"/>
                <a:hlinkClick r:id="rId2"/>
              </a:rPr>
              <a:t>jsonplaceholder.typicode.com</a:t>
            </a:r>
            <a:r>
              <a:rPr lang="en-US" altLang="ko-KR" sz="1600" dirty="0">
                <a:latin typeface="+mn-ea"/>
              </a:rPr>
              <a:t>’</a:t>
            </a:r>
            <a:r>
              <a:rPr lang="ko-KR" altLang="en-US" sz="1600" dirty="0">
                <a:latin typeface="+mn-ea"/>
              </a:rPr>
              <a:t>에 접속한 후</a:t>
            </a:r>
            <a:endParaRPr lang="en-US" altLang="ko-KR" sz="16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[/users]</a:t>
            </a:r>
            <a:r>
              <a:rPr lang="ko-KR" altLang="en-US" sz="1600" dirty="0"/>
              <a:t> 클릭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D99E8A5-63EF-7391-C95B-37C6DF4E0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279" y="1384661"/>
            <a:ext cx="4483782" cy="623098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A2204E-10B5-788A-DC93-C580DFC2B5B6}"/>
              </a:ext>
            </a:extLst>
          </p:cNvPr>
          <p:cNvSpPr txBox="1"/>
          <p:nvPr/>
        </p:nvSpPr>
        <p:spPr>
          <a:xfrm>
            <a:off x="1960321" y="2716319"/>
            <a:ext cx="4393609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1"/>
                </a:solidFill>
                <a:latin typeface="+mn-ea"/>
              </a:rPr>
              <a:t>열 명의 사용자 정보가 들어 있는 </a:t>
            </a:r>
            <a:r>
              <a:rPr lang="en-US" altLang="ko-KR" sz="1400" dirty="0">
                <a:solidFill>
                  <a:schemeClr val="accent1"/>
                </a:solidFill>
                <a:latin typeface="+mn-ea"/>
              </a:rPr>
              <a:t>JSON </a:t>
            </a:r>
            <a:r>
              <a:rPr lang="ko-KR" altLang="en-US" sz="1400" dirty="0">
                <a:solidFill>
                  <a:schemeClr val="accent1"/>
                </a:solidFill>
                <a:latin typeface="+mn-ea"/>
              </a:rPr>
              <a:t>자료</a:t>
            </a:r>
            <a:endParaRPr lang="en-US" altLang="ko-KR" sz="1400" dirty="0">
              <a:solidFill>
                <a:schemeClr val="accent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1"/>
                </a:solidFill>
                <a:latin typeface="+mn-ea"/>
              </a:rPr>
              <a:t>id</a:t>
            </a:r>
            <a:r>
              <a:rPr lang="ko-KR" altLang="en-US" sz="1400" dirty="0">
                <a:solidFill>
                  <a:schemeClr val="accent1"/>
                </a:solidFill>
                <a:latin typeface="+mn-ea"/>
              </a:rPr>
              <a:t>와 </a:t>
            </a:r>
            <a:r>
              <a:rPr lang="en-US" altLang="ko-KR" sz="1400" dirty="0">
                <a:solidFill>
                  <a:schemeClr val="accent1"/>
                </a:solidFill>
                <a:latin typeface="+mn-ea"/>
              </a:rPr>
              <a:t>name, username </a:t>
            </a:r>
            <a:r>
              <a:rPr lang="ko-KR" altLang="en-US" sz="1400" dirty="0">
                <a:solidFill>
                  <a:schemeClr val="accent1"/>
                </a:solidFill>
                <a:latin typeface="+mn-ea"/>
              </a:rPr>
              <a:t>등 여러 속성이 있다</a:t>
            </a:r>
            <a:r>
              <a:rPr lang="en-US" altLang="ko-KR" sz="1400" dirty="0">
                <a:solidFill>
                  <a:schemeClr val="accent1"/>
                </a:solidFill>
                <a:latin typeface="+mn-ea"/>
              </a:rPr>
              <a:t>. </a:t>
            </a:r>
            <a:endParaRPr lang="ko-KR" altLang="en-US" sz="1400" dirty="0">
              <a:solidFill>
                <a:schemeClr val="accent1"/>
              </a:solidFill>
              <a:latin typeface="+mn-ea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61FCB34-5954-9778-8774-210359FDBBB7}"/>
              </a:ext>
            </a:extLst>
          </p:cNvPr>
          <p:cNvCxnSpPr>
            <a:cxnSpLocks/>
          </p:cNvCxnSpPr>
          <p:nvPr/>
        </p:nvCxnSpPr>
        <p:spPr>
          <a:xfrm>
            <a:off x="5848952" y="3125804"/>
            <a:ext cx="673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4451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57B6EE-B058-5A63-8CDA-C09CE5B316B9}"/>
              </a:ext>
            </a:extLst>
          </p:cNvPr>
          <p:cNvSpPr txBox="1"/>
          <p:nvPr/>
        </p:nvSpPr>
        <p:spPr>
          <a:xfrm>
            <a:off x="679269" y="470263"/>
            <a:ext cx="573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fetch</a:t>
            </a:r>
            <a:r>
              <a:rPr lang="ko-KR" altLang="en-US" sz="2000" b="1" dirty="0">
                <a:latin typeface="+mn-ea"/>
              </a:rPr>
              <a:t>를 사용해 자료 가져오기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4A3032-97E2-90B0-7256-6FB4104A6527}"/>
              </a:ext>
            </a:extLst>
          </p:cNvPr>
          <p:cNvSpPr txBox="1"/>
          <p:nvPr/>
        </p:nvSpPr>
        <p:spPr>
          <a:xfrm>
            <a:off x="679269" y="1220765"/>
            <a:ext cx="8725989" cy="15318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'https://jsonplaceholder.typicode.com/users';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fetch(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.then(response =&gt;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response.json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.then(users =&gt; console.log(users));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65E3EA-C22E-1C25-D162-38B5AF825F6B}"/>
              </a:ext>
            </a:extLst>
          </p:cNvPr>
          <p:cNvSpPr txBox="1"/>
          <p:nvPr/>
        </p:nvSpPr>
        <p:spPr>
          <a:xfrm>
            <a:off x="853440" y="3074126"/>
            <a:ext cx="5556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콘솔 창에서 확인하기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43169D-B849-479A-AC45-9680D8480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06" y="3561809"/>
            <a:ext cx="5876971" cy="282592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671008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57B6EE-B058-5A63-8CDA-C09CE5B316B9}"/>
              </a:ext>
            </a:extLst>
          </p:cNvPr>
          <p:cNvSpPr txBox="1"/>
          <p:nvPr/>
        </p:nvSpPr>
        <p:spPr>
          <a:xfrm>
            <a:off x="679269" y="70153"/>
            <a:ext cx="573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async</a:t>
            </a:r>
            <a:r>
              <a:rPr lang="ko-KR" altLang="en-US" sz="2000" b="1" dirty="0">
                <a:latin typeface="+mn-ea"/>
              </a:rPr>
              <a:t>와 </a:t>
            </a:r>
            <a:r>
              <a:rPr lang="en-US" altLang="ko-KR" sz="2000" b="1" dirty="0">
                <a:latin typeface="+mn-ea"/>
              </a:rPr>
              <a:t>await </a:t>
            </a:r>
            <a:r>
              <a:rPr lang="ko-KR" altLang="en-US" sz="2000" b="1" dirty="0">
                <a:latin typeface="+mn-ea"/>
              </a:rPr>
              <a:t>사용하기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4A3032-97E2-90B0-7256-6FB4104A6527}"/>
              </a:ext>
            </a:extLst>
          </p:cNvPr>
          <p:cNvSpPr txBox="1"/>
          <p:nvPr/>
        </p:nvSpPr>
        <p:spPr>
          <a:xfrm>
            <a:off x="679269" y="818607"/>
            <a:ext cx="10894422" cy="397865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'https://jsonplaceholder.typicode.com/users';</a:t>
            </a:r>
          </a:p>
          <a:p>
            <a:pPr>
              <a:lnSpc>
                <a:spcPct val="150000"/>
              </a:lnSpc>
            </a:pPr>
            <a:r>
              <a:rPr lang="en-US" altLang="ko-KR" sz="1400" b="0" strike="sngStrike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fetch(</a:t>
            </a:r>
            <a:r>
              <a:rPr lang="en-US" altLang="ko-KR" sz="1400" b="0" strike="sngStrike" dirty="0" err="1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400" b="0" strike="sngStrike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b="0" strike="sngStrike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.then(response =&gt; </a:t>
            </a:r>
            <a:r>
              <a:rPr lang="en-US" altLang="ko-KR" sz="1400" b="0" strike="sngStrike" dirty="0" err="1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response.json</a:t>
            </a:r>
            <a:r>
              <a:rPr lang="en-US" altLang="ko-KR" sz="1400" b="0" strike="sngStrike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</a:p>
          <a:p>
            <a:pPr>
              <a:lnSpc>
                <a:spcPct val="150000"/>
              </a:lnSpc>
            </a:pPr>
            <a:r>
              <a:rPr lang="en-US" altLang="ko-KR" sz="1400" b="0" strike="sngStrike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.then(users =&gt;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async function </a:t>
            </a:r>
            <a:r>
              <a:rPr lang="en-US" altLang="ko-KR" sz="1600" b="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init</a:t>
            </a: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const response = await fetch(</a:t>
            </a:r>
            <a:r>
              <a:rPr lang="en-US" altLang="ko-KR" sz="16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const users = await </a:t>
            </a:r>
            <a:r>
              <a:rPr lang="en-US" altLang="ko-KR" sz="1600" b="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response.json</a:t>
            </a: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console.log(users);</a:t>
            </a:r>
            <a:endParaRPr lang="en-US" altLang="ko-KR" sz="1600" b="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});</a:t>
            </a:r>
          </a:p>
          <a:p>
            <a:pPr>
              <a:lnSpc>
                <a:spcPct val="150000"/>
              </a:lnSpc>
            </a:pPr>
            <a:endParaRPr lang="en-US" altLang="ko-KR" sz="1600" b="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init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  <a:endParaRPr lang="en-US" altLang="ko-KR" sz="1600" b="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F2BF91-321B-8551-E481-E0CEF8A232EF}"/>
              </a:ext>
            </a:extLst>
          </p:cNvPr>
          <p:cNvSpPr txBox="1"/>
          <p:nvPr/>
        </p:nvSpPr>
        <p:spPr>
          <a:xfrm>
            <a:off x="4724401" y="1280160"/>
            <a:ext cx="2952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1"/>
                </a:solidFill>
              </a:rPr>
              <a:t>fetch()</a:t>
            </a:r>
            <a:r>
              <a:rPr lang="ko-KR" altLang="en-US" sz="1400" dirty="0">
                <a:solidFill>
                  <a:schemeClr val="accent1"/>
                </a:solidFill>
              </a:rPr>
              <a:t> 구문 삭제하기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405CB4C-2E99-4004-3F93-35D51094FA54}"/>
              </a:ext>
            </a:extLst>
          </p:cNvPr>
          <p:cNvCxnSpPr/>
          <p:nvPr/>
        </p:nvCxnSpPr>
        <p:spPr>
          <a:xfrm flipH="1">
            <a:off x="4162698" y="1419497"/>
            <a:ext cx="496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CD8E1E36-D2A3-25CF-7823-5FFC26A5F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611" y="3887709"/>
            <a:ext cx="8804802" cy="274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5005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57B6EE-B058-5A63-8CDA-C09CE5B316B9}"/>
              </a:ext>
            </a:extLst>
          </p:cNvPr>
          <p:cNvSpPr txBox="1"/>
          <p:nvPr/>
        </p:nvSpPr>
        <p:spPr>
          <a:xfrm>
            <a:off x="679269" y="70153"/>
            <a:ext cx="573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n-ea"/>
              </a:rPr>
              <a:t>가져온 자료를 웹 브라우저 창에 표시하기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4A3032-97E2-90B0-7256-6FB4104A6527}"/>
              </a:ext>
            </a:extLst>
          </p:cNvPr>
          <p:cNvSpPr txBox="1"/>
          <p:nvPr/>
        </p:nvSpPr>
        <p:spPr>
          <a:xfrm>
            <a:off x="592182" y="670175"/>
            <a:ext cx="8725989" cy="55944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async function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init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……</a:t>
            </a:r>
            <a:endParaRPr lang="en-US" altLang="ko-KR" sz="1600" b="0" dirty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function display(users)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const result = </a:t>
            </a:r>
            <a:r>
              <a:rPr lang="en-US" altLang="ko-KR" sz="1600" b="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document.querySelector</a:t>
            </a: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("#result");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let string = "";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users.forEach</a:t>
            </a: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(user =&gt;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string += `&lt;</a:t>
            </a:r>
            <a:r>
              <a:rPr lang="en-US" altLang="ko-KR" sz="1600" b="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&gt;&lt;li&gt;${user.name}&lt;/li&gt;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       &lt;li&gt;${</a:t>
            </a:r>
            <a:r>
              <a:rPr lang="en-US" altLang="ko-KR" sz="1600" b="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user.username</a:t>
            </a: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}&lt;/li&gt;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       &lt;li&gt;${</a:t>
            </a:r>
            <a:r>
              <a:rPr lang="en-US" altLang="ko-KR" sz="1600" b="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user.email</a:t>
            </a: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}&lt;/li&gt;&lt;/</a:t>
            </a:r>
            <a:r>
              <a:rPr lang="en-US" altLang="ko-KR" sz="1600" b="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&gt;`;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});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result.innerHTML</a:t>
            </a: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string;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z="1600" b="0" dirty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init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F73C14-1A0E-9555-35D6-8578AF69B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7925" y="718407"/>
            <a:ext cx="2348833" cy="564750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658006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57B6EE-B058-5A63-8CDA-C09CE5B316B9}"/>
              </a:ext>
            </a:extLst>
          </p:cNvPr>
          <p:cNvSpPr txBox="1"/>
          <p:nvPr/>
        </p:nvSpPr>
        <p:spPr>
          <a:xfrm>
            <a:off x="679269" y="610084"/>
            <a:ext cx="573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n-ea"/>
              </a:rPr>
              <a:t>표 형태로 표시하려면</a:t>
            </a:r>
            <a:r>
              <a:rPr lang="en-US" altLang="ko-KR" sz="2000" b="1" dirty="0">
                <a:latin typeface="+mn-ea"/>
              </a:rPr>
              <a:t>?</a:t>
            </a:r>
            <a:endParaRPr lang="ko-KR" altLang="en-US" sz="2000" b="1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B64F96-DC1F-1340-D777-EB50995C8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782" y="1414181"/>
            <a:ext cx="10288436" cy="402963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845993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57B6EE-B058-5A63-8CDA-C09CE5B316B9}"/>
              </a:ext>
            </a:extLst>
          </p:cNvPr>
          <p:cNvSpPr txBox="1"/>
          <p:nvPr/>
        </p:nvSpPr>
        <p:spPr>
          <a:xfrm>
            <a:off x="679269" y="505581"/>
            <a:ext cx="5730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n-ea"/>
              </a:rPr>
              <a:t>표 형태로 표시하려면</a:t>
            </a:r>
            <a:r>
              <a:rPr lang="en-US" altLang="ko-KR" sz="2000" b="1" dirty="0">
                <a:latin typeface="+mn-ea"/>
              </a:rPr>
              <a:t>?</a:t>
            </a:r>
          </a:p>
          <a:p>
            <a:endParaRPr lang="en-US" altLang="ko-KR" sz="2000" b="1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1) </a:t>
            </a:r>
            <a:r>
              <a:rPr lang="ko-KR" altLang="en-US" sz="1600" dirty="0">
                <a:latin typeface="+mn-ea"/>
              </a:rPr>
              <a:t>표 관련 태그를 사용해 화면에 표시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DC5125-BC1C-F068-5832-90452364DD28}"/>
              </a:ext>
            </a:extLst>
          </p:cNvPr>
          <p:cNvSpPr txBox="1"/>
          <p:nvPr/>
        </p:nvSpPr>
        <p:spPr>
          <a:xfrm>
            <a:off x="748937" y="1741715"/>
            <a:ext cx="8725989" cy="411715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……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function display(users)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const result =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document.querySelector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("#result");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let string = "";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users.forEach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(user =&gt;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string += `&lt;table&gt;&lt;tr&gt;&lt;</a:t>
            </a:r>
            <a:r>
              <a:rPr lang="en-US" altLang="ko-KR" sz="1600" b="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이름</a:t>
            </a: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&gt;&lt;td&gt;${user.name}&lt;/td&gt;&lt;/tr&gt;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      &lt;tr&gt;&lt;</a:t>
            </a:r>
            <a:r>
              <a:rPr lang="en-US" altLang="ko-KR" sz="1600" b="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아이디</a:t>
            </a: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&gt;&lt;td&gt;${</a:t>
            </a:r>
            <a:r>
              <a:rPr lang="en-US" altLang="ko-KR" sz="1600" b="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user.username</a:t>
            </a: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}&lt;/td&gt;&lt;/tr&gt;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      &lt;tr&gt;&lt;</a:t>
            </a:r>
            <a:r>
              <a:rPr lang="en-US" altLang="ko-KR" sz="1600" b="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이메일</a:t>
            </a: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&gt;&lt;td&gt;${</a:t>
            </a:r>
            <a:r>
              <a:rPr lang="en-US" altLang="ko-KR" sz="1600" b="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user.email</a:t>
            </a: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}&lt;/td&gt;&lt;/tr&gt;&lt;/table&gt;`;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});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result.innerHTML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string;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49135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57B6EE-B058-5A63-8CDA-C09CE5B316B9}"/>
              </a:ext>
            </a:extLst>
          </p:cNvPr>
          <p:cNvSpPr txBox="1"/>
          <p:nvPr/>
        </p:nvSpPr>
        <p:spPr>
          <a:xfrm>
            <a:off x="679269" y="505581"/>
            <a:ext cx="5730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n-ea"/>
              </a:rPr>
              <a:t>표 형태로 표시하려면</a:t>
            </a:r>
            <a:r>
              <a:rPr lang="en-US" altLang="ko-KR" sz="2000" b="1" dirty="0">
                <a:latin typeface="+mn-ea"/>
              </a:rPr>
              <a:t>?</a:t>
            </a:r>
          </a:p>
          <a:p>
            <a:endParaRPr lang="en-US" altLang="ko-KR" sz="2000" b="1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2) </a:t>
            </a:r>
            <a:r>
              <a:rPr lang="ko-KR" altLang="en-US" sz="1600" dirty="0">
                <a:latin typeface="+mn-ea"/>
              </a:rPr>
              <a:t>표 관련 스타일 추가 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여기에서는 </a:t>
            </a:r>
            <a:r>
              <a:rPr lang="en-US" altLang="ko-KR" sz="1600" dirty="0">
                <a:latin typeface="+mn-ea"/>
              </a:rPr>
              <a:t>html </a:t>
            </a:r>
            <a:r>
              <a:rPr lang="ko-KR" altLang="en-US" sz="1600" dirty="0">
                <a:latin typeface="+mn-ea"/>
              </a:rPr>
              <a:t>문서 안에</a:t>
            </a:r>
            <a:r>
              <a:rPr lang="en-US" altLang="ko-KR" sz="1600" dirty="0">
                <a:latin typeface="+mn-ea"/>
              </a:rPr>
              <a:t>)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DC5125-BC1C-F068-5832-90452364DD28}"/>
              </a:ext>
            </a:extLst>
          </p:cNvPr>
          <p:cNvSpPr txBox="1"/>
          <p:nvPr/>
        </p:nvSpPr>
        <p:spPr>
          <a:xfrm>
            <a:off x="748938" y="1611086"/>
            <a:ext cx="4145280" cy="374782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&lt;style&gt;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table {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display:inline-block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width:300px;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margin:10px;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table, td,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border:1px solid #ccc;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border-collapse:collapse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341268-4919-126F-08AB-A4D39DDD5626}"/>
              </a:ext>
            </a:extLst>
          </p:cNvPr>
          <p:cNvSpPr txBox="1"/>
          <p:nvPr/>
        </p:nvSpPr>
        <p:spPr>
          <a:xfrm>
            <a:off x="5525589" y="2782112"/>
            <a:ext cx="3544389" cy="206210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width:80px;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td {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width:210px;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padding:10px 20px;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&lt;/style&gt;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91091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1F977-1E19-C54E-DE0A-7C9BD5B36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크롬에서 네트워크 확인하기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B22D42-D194-95CC-27BC-6C60C0722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57" y="1812028"/>
            <a:ext cx="5417449" cy="42752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FE446F-4260-E581-DCD3-50749D95F044}"/>
              </a:ext>
            </a:extLst>
          </p:cNvPr>
          <p:cNvSpPr txBox="1"/>
          <p:nvPr/>
        </p:nvSpPr>
        <p:spPr>
          <a:xfrm>
            <a:off x="5701454" y="1932970"/>
            <a:ext cx="6096000" cy="15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클라이언트에서 사이트 주소를 입력하고 </a:t>
            </a:r>
            <a:r>
              <a:rPr lang="en-US" altLang="ko-KR" sz="1600" b="1" dirty="0"/>
              <a:t>[Enter]</a:t>
            </a:r>
            <a:r>
              <a:rPr lang="ko-KR" altLang="en-US" sz="1600" b="1" dirty="0"/>
              <a:t>를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누를 때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사이트 </a:t>
            </a:r>
            <a:r>
              <a:rPr lang="ko-KR" altLang="en-US" sz="1600" dirty="0" err="1"/>
              <a:t>주소뿐만</a:t>
            </a:r>
            <a:r>
              <a:rPr lang="ko-KR" altLang="en-US" sz="1600" dirty="0"/>
              <a:t> 아니라 사용 중인 시스템 정보와 웹 브라우저 정보</a:t>
            </a:r>
            <a:r>
              <a:rPr lang="en-US" altLang="ko-KR" sz="1600" dirty="0"/>
              <a:t>, </a:t>
            </a:r>
            <a:r>
              <a:rPr lang="ko-KR" altLang="en-US" sz="1600" dirty="0"/>
              <a:t>사용한 언어 등 다른 정보까지 함께 전송된다</a:t>
            </a:r>
            <a:r>
              <a:rPr lang="en-US" altLang="ko-KR" sz="1600" dirty="0"/>
              <a:t>.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/>
              <a:t>서버로 요청할 때 보내는 헤더를 ‘요청 헤더</a:t>
            </a:r>
            <a:r>
              <a:rPr lang="en-US" altLang="ko-KR" sz="1600" dirty="0"/>
              <a:t>(request header)’</a:t>
            </a:r>
            <a:r>
              <a:rPr lang="ko-KR" altLang="en-US" sz="1600" dirty="0"/>
              <a:t>라고 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7D597A-696C-7930-98A5-A1CB35FB6873}"/>
              </a:ext>
            </a:extLst>
          </p:cNvPr>
          <p:cNvSpPr txBox="1"/>
          <p:nvPr/>
        </p:nvSpPr>
        <p:spPr>
          <a:xfrm>
            <a:off x="5613906" y="3825465"/>
            <a:ext cx="6096000" cy="1891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서버에서 입력한 사이트를 찾아서 클라이언트로 보낼 때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응답 메시지를 보내는 시간</a:t>
            </a:r>
            <a:r>
              <a:rPr lang="en-US" altLang="ko-KR" sz="1600" dirty="0"/>
              <a:t>, </a:t>
            </a:r>
            <a:r>
              <a:rPr lang="ko-KR" altLang="en-US" sz="1600" dirty="0"/>
              <a:t>메시지를 클라이언트에 어떻게 표시할지 등의 정보는 ‘응답 헤더</a:t>
            </a:r>
            <a:r>
              <a:rPr lang="en-US" altLang="ko-KR" sz="1600" dirty="0"/>
              <a:t>(response header)’</a:t>
            </a:r>
            <a:r>
              <a:rPr lang="ko-KR" altLang="en-US" sz="1600" dirty="0"/>
              <a:t>에 담기고 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이미지나 텍스트 같은 실제 사이트 내용은 ‘응답 본문</a:t>
            </a:r>
            <a:r>
              <a:rPr lang="en-US" altLang="ko-KR" sz="1600" dirty="0"/>
              <a:t>(response body)’</a:t>
            </a:r>
            <a:r>
              <a:rPr lang="ko-KR" altLang="en-US" sz="1600" dirty="0"/>
              <a:t>에 담겨서 전달된다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75068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2742BA-F8C3-11CD-EB73-08A4D9BDCD5C}"/>
              </a:ext>
            </a:extLst>
          </p:cNvPr>
          <p:cNvSpPr txBox="1"/>
          <p:nvPr/>
        </p:nvSpPr>
        <p:spPr>
          <a:xfrm>
            <a:off x="539930" y="417063"/>
            <a:ext cx="10868298" cy="15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웹 브라우저에서 구글 사이트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(www.google.com)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로 접속해서 웹 개발자 도구 창을 열고 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[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네트워크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]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탭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클릭</a:t>
            </a:r>
            <a:endParaRPr lang="en-US" altLang="ko-KR" sz="1600" kern="0" dirty="0">
              <a:effectLst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kern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[F5]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를 누르거나 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[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새로 고침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]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아이콘을 클릭해서 현재 사이트를 다시 불러</a:t>
            </a:r>
            <a:r>
              <a:rPr lang="ko-KR" altLang="en-US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온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다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en-US" altLang="ko-KR" sz="1600" kern="0" dirty="0"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클라이언트에서 구글 사이트를 보여 달라고 했기 때문에 구글 사이트에서 사용한 텍스트와 아이콘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이미지 등 여러 요소들을 서버에서 다운로드</a:t>
            </a:r>
            <a:r>
              <a:rPr lang="ko-KR" altLang="en-US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한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다</a:t>
            </a: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533365-0DE8-0216-FD5C-0B226BCAFE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" b="226"/>
          <a:stretch/>
        </p:blipFill>
        <p:spPr>
          <a:xfrm>
            <a:off x="721361" y="2032325"/>
            <a:ext cx="7429862" cy="470548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59291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2742BA-F8C3-11CD-EB73-08A4D9BDCD5C}"/>
              </a:ext>
            </a:extLst>
          </p:cNvPr>
          <p:cNvSpPr txBox="1"/>
          <p:nvPr/>
        </p:nvSpPr>
        <p:spPr>
          <a:xfrm>
            <a:off x="1079862" y="417063"/>
            <a:ext cx="8943703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왼쪽의 이름 목록에서 맨 위에 있는 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www.google.com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을 클릭하면 오른쪽에 창이 열리면서 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www.google.com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문서에서 무엇을 주고받았는지 나타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난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4503E71-B9E6-A3A1-82F7-5A5AD5F3A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576" y="1741715"/>
            <a:ext cx="7784932" cy="505362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181F41-9308-0A74-6FDD-4521DF97632D}"/>
              </a:ext>
            </a:extLst>
          </p:cNvPr>
          <p:cNvSpPr txBox="1"/>
          <p:nvPr/>
        </p:nvSpPr>
        <p:spPr>
          <a:xfrm>
            <a:off x="7036526" y="2366945"/>
            <a:ext cx="4972594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전체적인 네트워크 상태를 요약한 것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BFBE64-0938-1721-1E77-21944F36C594}"/>
              </a:ext>
            </a:extLst>
          </p:cNvPr>
          <p:cNvSpPr txBox="1"/>
          <p:nvPr/>
        </p:nvSpPr>
        <p:spPr>
          <a:xfrm>
            <a:off x="7036526" y="3601252"/>
            <a:ext cx="5216434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서버에서 구글 사이트 정보를 보내면서 함께 보내온 것</a:t>
            </a:r>
            <a:r>
              <a:rPr lang="en-US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31C33B-A279-21E3-B551-2CC2BFAA939C}"/>
              </a:ext>
            </a:extLst>
          </p:cNvPr>
          <p:cNvSpPr txBox="1"/>
          <p:nvPr/>
        </p:nvSpPr>
        <p:spPr>
          <a:xfrm>
            <a:off x="6096000" y="6148549"/>
            <a:ext cx="612648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웹 브라우저에 구글 사이트 주소를 입력해서 서버로 보낼 때</a:t>
            </a:r>
            <a:r>
              <a:rPr lang="en-US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br>
              <a:rPr lang="en-US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</a:br>
            <a:r>
              <a:rPr lang="ko-KR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즉</a:t>
            </a:r>
            <a:r>
              <a:rPr lang="en-US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HTTP </a:t>
            </a:r>
            <a:r>
              <a:rPr lang="ko-KR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요청을 할 때 함께 넘겨진 정보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9AD3F17-3405-7219-B228-1D0234F1B2DA}"/>
              </a:ext>
            </a:extLst>
          </p:cNvPr>
          <p:cNvSpPr/>
          <p:nvPr/>
        </p:nvSpPr>
        <p:spPr>
          <a:xfrm>
            <a:off x="3518263" y="1619579"/>
            <a:ext cx="487680" cy="32820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728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8667910-5518-C524-5524-EE58FAFFC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193" y="1609708"/>
            <a:ext cx="6741614" cy="490418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2742BA-F8C3-11CD-EB73-08A4D9BDCD5C}"/>
              </a:ext>
            </a:extLst>
          </p:cNvPr>
          <p:cNvSpPr txBox="1"/>
          <p:nvPr/>
        </p:nvSpPr>
        <p:spPr>
          <a:xfrm>
            <a:off x="1079862" y="417063"/>
            <a:ext cx="9858104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[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응답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] 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탭을 클릭하면 서버에서 클라이언트로 응답 헤더와 함께 넘어온 실제 내용이 나타난다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우리가 알고 있는 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HTML 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문서 형태인데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이 내용이 웹 브라우저에 표시된다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ko-KR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9AD3F17-3405-7219-B228-1D0234F1B2DA}"/>
              </a:ext>
            </a:extLst>
          </p:cNvPr>
          <p:cNvSpPr/>
          <p:nvPr/>
        </p:nvSpPr>
        <p:spPr>
          <a:xfrm>
            <a:off x="4502331" y="2711341"/>
            <a:ext cx="487680" cy="32820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988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s정석" id="{360E77E7-3AFD-4C7C-B17B-3A77885C3D37}" vid="{88CEC2C8-B33C-41D7-A308-BE16BA75B9B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js정석</Template>
  <TotalTime>565</TotalTime>
  <Words>3882</Words>
  <Application>Microsoft Office PowerPoint</Application>
  <PresentationFormat>와이드스크린</PresentationFormat>
  <Paragraphs>518</Paragraphs>
  <Slides>59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5" baseType="lpstr">
      <vt:lpstr>D2Coding</vt:lpstr>
      <vt:lpstr>맑은 고딕</vt:lpstr>
      <vt:lpstr>Arial</vt:lpstr>
      <vt:lpstr>Calibri</vt:lpstr>
      <vt:lpstr>Wingdings</vt:lpstr>
      <vt:lpstr>Office 테마</vt:lpstr>
      <vt:lpstr>12. HTTP 통신과 JSON</vt:lpstr>
      <vt:lpstr>HTTP/HTTPS</vt:lpstr>
      <vt:lpstr>HTTP란</vt:lpstr>
      <vt:lpstr>PowerPoint 프레젠테이션</vt:lpstr>
      <vt:lpstr>요청 헤더와 응답 헤더</vt:lpstr>
      <vt:lpstr>크롬에서 네트워크 확인하기</vt:lpstr>
      <vt:lpstr>PowerPoint 프레젠테이션</vt:lpstr>
      <vt:lpstr>PowerPoint 프레젠테이션</vt:lpstr>
      <vt:lpstr>PowerPoint 프레젠테이션</vt:lpstr>
      <vt:lpstr>요청 방식, GET과 POST</vt:lpstr>
      <vt:lpstr>요청 방식, GET과 POST</vt:lpstr>
      <vt:lpstr>GET 방식</vt:lpstr>
      <vt:lpstr>POST 방식</vt:lpstr>
      <vt:lpstr>응답 상태</vt:lpstr>
      <vt:lpstr>PowerPoint 프레젠테이션</vt:lpstr>
      <vt:lpstr>JSON</vt:lpstr>
      <vt:lpstr>데이터 교환 방식</vt:lpstr>
      <vt:lpstr>JSON의 특징</vt:lpstr>
      <vt:lpstr>JSON의 형식</vt:lpstr>
      <vt:lpstr>JSON의 ‘이름’</vt:lpstr>
      <vt:lpstr>JSON의 ‘값’</vt:lpstr>
      <vt:lpstr>JSON 문자열 </vt:lpstr>
      <vt:lpstr>PowerPoint 프레젠테이션</vt:lpstr>
      <vt:lpstr>객체를 JSON 형식으로 변환하기</vt:lpstr>
      <vt:lpstr>JSON 을 객체로 변환하기</vt:lpstr>
      <vt:lpstr>서버에서 자료 가져오기</vt:lpstr>
      <vt:lpstr>일반적인 서버와 클라이언트의 통신</vt:lpstr>
      <vt:lpstr>AJAX</vt:lpstr>
      <vt:lpstr>XMLHttpRequest 객체</vt:lpstr>
      <vt:lpstr>PowerPoint 프레젠테이션</vt:lpstr>
      <vt:lpstr>XMLHttpRequest 객체 만들기</vt:lpstr>
      <vt:lpstr>open() – 어떤 자료를 가져올지 지정</vt:lpstr>
      <vt:lpstr>send() – 서버로 요청 전송</vt:lpstr>
      <vt:lpstr>JSON 가져오기 연습</vt:lpstr>
      <vt:lpstr>PowerPoint 프레젠테이션</vt:lpstr>
      <vt:lpstr>readyState 프로퍼티</vt:lpstr>
      <vt:lpstr>state, statusText 프로퍼티</vt:lpstr>
      <vt:lpstr>readyState와 state를 어디에 쓰나</vt:lpstr>
      <vt:lpstr>PowerPoint 프레젠테이션</vt:lpstr>
      <vt:lpstr>response, responseText 프로퍼티</vt:lpstr>
      <vt:lpstr>PowerPoint 프레젠테이션</vt:lpstr>
      <vt:lpstr>[실습] JSON 자료를 가져와 표시하기 1</vt:lpstr>
      <vt:lpstr>[실습] JSON 자료를 가져와 표시하기 1</vt:lpstr>
      <vt:lpstr>[실습] JSON 자료를 가져와 표시하기</vt:lpstr>
      <vt:lpstr>PowerPoint 프레젠테이션</vt:lpstr>
      <vt:lpstr>PowerPoint 프레젠테이션</vt:lpstr>
      <vt:lpstr>PowerPoint 프레젠테이션</vt:lpstr>
      <vt:lpstr>예외 처리하기</vt:lpstr>
      <vt:lpstr>예외 처리란</vt:lpstr>
      <vt:lpstr>try, catch, finally</vt:lpstr>
      <vt:lpstr>console.error()</vt:lpstr>
      <vt:lpstr> throw()</vt:lpstr>
      <vt:lpstr>[실습] 서버에서 자료 가져오기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KoKyunghee</dc:creator>
  <cp:lastModifiedBy>sgwoo</cp:lastModifiedBy>
  <cp:revision>24</cp:revision>
  <dcterms:created xsi:type="dcterms:W3CDTF">2022-11-12T05:05:41Z</dcterms:created>
  <dcterms:modified xsi:type="dcterms:W3CDTF">2022-12-06T07:04:08Z</dcterms:modified>
</cp:coreProperties>
</file>