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467" r:id="rId3"/>
    <p:sldId id="505" r:id="rId4"/>
    <p:sldId id="506" r:id="rId5"/>
    <p:sldId id="466" r:id="rId6"/>
    <p:sldId id="507" r:id="rId7"/>
    <p:sldId id="508" r:id="rId8"/>
    <p:sldId id="509" r:id="rId9"/>
    <p:sldId id="528" r:id="rId10"/>
    <p:sldId id="511" r:id="rId11"/>
    <p:sldId id="475" r:id="rId12"/>
    <p:sldId id="476" r:id="rId13"/>
    <p:sldId id="477" r:id="rId14"/>
    <p:sldId id="479" r:id="rId15"/>
    <p:sldId id="478" r:id="rId16"/>
    <p:sldId id="480" r:id="rId17"/>
    <p:sldId id="512" r:id="rId18"/>
    <p:sldId id="530" r:id="rId19"/>
    <p:sldId id="513" r:id="rId20"/>
    <p:sldId id="514" r:id="rId21"/>
    <p:sldId id="532" r:id="rId22"/>
    <p:sldId id="531" r:id="rId23"/>
    <p:sldId id="482" r:id="rId24"/>
    <p:sldId id="517" r:id="rId25"/>
    <p:sldId id="518" r:id="rId26"/>
    <p:sldId id="484" r:id="rId27"/>
    <p:sldId id="487" r:id="rId28"/>
    <p:sldId id="516" r:id="rId29"/>
    <p:sldId id="519" r:id="rId30"/>
    <p:sldId id="492" r:id="rId31"/>
    <p:sldId id="537" r:id="rId32"/>
    <p:sldId id="524" r:id="rId33"/>
    <p:sldId id="536" r:id="rId34"/>
    <p:sldId id="526" r:id="rId35"/>
    <p:sldId id="490" r:id="rId3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B050"/>
    <a:srgbClr val="FFFFFF"/>
    <a:srgbClr val="000000"/>
    <a:srgbClr val="0000FF"/>
    <a:srgbClr val="F6A96A"/>
    <a:srgbClr val="BFBFBF"/>
    <a:srgbClr val="99FF66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3" autoAdjust="0"/>
    <p:restoredTop sz="91335" autoAdjust="0"/>
  </p:normalViewPr>
  <p:slideViewPr>
    <p:cSldViewPr>
      <p:cViewPr varScale="1">
        <p:scale>
          <a:sx n="100" d="100"/>
          <a:sy n="100" d="100"/>
        </p:scale>
        <p:origin x="528" y="6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표 </a:t>
            </a:r>
            <a:r>
              <a:rPr lang="en-US" altLang="ko-KR" dirty="0">
                <a:ea typeface="굴림" panose="020B0600000101010101" pitchFamily="50" charset="-127"/>
              </a:rPr>
              <a:t>3-1 (C - extension)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8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21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6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P.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117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u-type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35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70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0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8E830-783E-42B1-A032-1ACBCFA0E7D1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79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88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5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solidFill>
                  <a:srgbClr val="505050"/>
                </a:solidFill>
                <a:effectLst/>
                <a:latin typeface="-apple-system"/>
              </a:rPr>
              <a:t>p.116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9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8E830-783E-42B1-A032-1ACBCFA0E7D1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81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코드 </a:t>
            </a:r>
            <a:r>
              <a:rPr lang="en-US" altLang="ko-KR" dirty="0">
                <a:ea typeface="굴림" panose="020B0600000101010101" pitchFamily="50" charset="-127"/>
              </a:rPr>
              <a:t>3-14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26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52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그림 </a:t>
            </a:r>
            <a:r>
              <a:rPr lang="en-US" altLang="ko-KR" dirty="0">
                <a:ea typeface="굴림" panose="020B0600000101010101" pitchFamily="50" charset="-127"/>
              </a:rPr>
              <a:t>3-22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9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그림 </a:t>
            </a:r>
            <a:r>
              <a:rPr lang="en-US" altLang="ko-KR" dirty="0">
                <a:ea typeface="굴림" panose="020B0600000101010101" pitchFamily="50" charset="-127"/>
              </a:rPr>
              <a:t>3-23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8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62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그림 </a:t>
            </a:r>
            <a:r>
              <a:rPr lang="en-US" altLang="ko-KR" dirty="0">
                <a:ea typeface="굴림" panose="020B0600000101010101" pitchFamily="50" charset="-127"/>
              </a:rPr>
              <a:t>3-24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15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85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29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1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9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3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36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32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22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03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1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05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6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굴림" panose="020B0600000101010101" pitchFamily="50" charset="-127"/>
              </a:rPr>
              <a:t>C </a:t>
            </a:r>
            <a:r>
              <a:rPr lang="ko-KR" altLang="en-US" dirty="0">
                <a:ea typeface="굴림" panose="020B0600000101010101" pitchFamily="50" charset="-127"/>
              </a:rPr>
              <a:t>언어로 작성한 조건문 예시와 그것과 같은 기능을 하는 두 가지 버전의 어셈블리 </a:t>
            </a:r>
            <a:r>
              <a:rPr lang="en-US" altLang="ko-KR" dirty="0">
                <a:ea typeface="굴림" panose="020B0600000101010101" pitchFamily="50" charset="-127"/>
              </a:rPr>
              <a:t>pseudo </a:t>
            </a:r>
            <a:r>
              <a:rPr lang="ko-KR" altLang="en-US" dirty="0">
                <a:ea typeface="굴림" panose="020B0600000101010101" pitchFamily="50" charset="-127"/>
              </a:rPr>
              <a:t>코드 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19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기계어로 변환하는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7/21/2022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7/21/2022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Vacation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RISC-V Chapter 3.4~3.5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201921294 Subin Park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C51E62A-9F77-0ADE-0CE8-6AAF1E7A1F14}"/>
              </a:ext>
            </a:extLst>
          </p:cNvPr>
          <p:cNvCxnSpPr>
            <a:cxnSpLocks/>
          </p:cNvCxnSpPr>
          <p:nvPr/>
        </p:nvCxnSpPr>
        <p:spPr>
          <a:xfrm>
            <a:off x="5509126" y="2196588"/>
            <a:ext cx="1806074" cy="113113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9C5823-9BEF-DC8D-1C82-34E91A3C3961}"/>
              </a:ext>
            </a:extLst>
          </p:cNvPr>
          <p:cNvCxnSpPr>
            <a:cxnSpLocks/>
          </p:cNvCxnSpPr>
          <p:nvPr/>
        </p:nvCxnSpPr>
        <p:spPr>
          <a:xfrm>
            <a:off x="4053232" y="2294668"/>
            <a:ext cx="1308628" cy="104752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11D61A9-5FD5-8A9B-4934-589BC1B07508}"/>
              </a:ext>
            </a:extLst>
          </p:cNvPr>
          <p:cNvCxnSpPr>
            <a:cxnSpLocks/>
            <a:stCxn id="13312" idx="0"/>
          </p:cNvCxnSpPr>
          <p:nvPr/>
        </p:nvCxnSpPr>
        <p:spPr>
          <a:xfrm flipH="1">
            <a:off x="4219968" y="2286760"/>
            <a:ext cx="114398" cy="105543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7D5D0B6-9252-CBFB-8E89-0F6C69944CE5}"/>
              </a:ext>
            </a:extLst>
          </p:cNvPr>
          <p:cNvCxnSpPr>
            <a:cxnSpLocks/>
          </p:cNvCxnSpPr>
          <p:nvPr/>
        </p:nvCxnSpPr>
        <p:spPr>
          <a:xfrm flipH="1">
            <a:off x="2896309" y="2261601"/>
            <a:ext cx="1889076" cy="108059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8BB57-94B0-6CDF-EDA2-F35E6898CD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‘</a:t>
            </a:r>
            <a:r>
              <a:rPr lang="en-US" altLang="ko-KR" dirty="0" err="1">
                <a:ea typeface="굴림" panose="020B0600000101010101" pitchFamily="50" charset="-127"/>
              </a:rPr>
              <a:t>blt</a:t>
            </a:r>
            <a:r>
              <a:rPr lang="en-US" altLang="ko-KR" dirty="0">
                <a:ea typeface="굴림" panose="020B0600000101010101" pitchFamily="50" charset="-127"/>
              </a:rPr>
              <a:t> x5, x6, myself’ </a:t>
            </a:r>
            <a:r>
              <a:rPr lang="ko-KR" altLang="en-US" dirty="0">
                <a:ea typeface="굴림" panose="020B0600000101010101" pitchFamily="50" charset="-127"/>
              </a:rPr>
              <a:t>명령어와 그것에 해당하는 기계어 </a:t>
            </a:r>
            <a:endParaRPr lang="ko-KR" altLang="en-US" dirty="0">
              <a:solidFill>
                <a:schemeClr val="accent6"/>
              </a:solidFill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BB369F-8DC8-111C-ED64-244599441C46}"/>
              </a:ext>
            </a:extLst>
          </p:cNvPr>
          <p:cNvSpPr txBox="1"/>
          <p:nvPr/>
        </p:nvSpPr>
        <p:spPr>
          <a:xfrm>
            <a:off x="3327527" y="4586724"/>
            <a:ext cx="528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RISC-V architect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opcode, funct3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값을 정한다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모서리가 둥근 직사각형 80">
            <a:extLst>
              <a:ext uri="{FF2B5EF4-FFF2-40B4-BE49-F238E27FC236}">
                <a16:creationId xmlns:a16="http://schemas.microsoft.com/office/drawing/2014/main" id="{018310F7-79AE-19E9-E3B0-CB79CF82288F}"/>
              </a:ext>
            </a:extLst>
          </p:cNvPr>
          <p:cNvSpPr/>
          <p:nvPr/>
        </p:nvSpPr>
        <p:spPr>
          <a:xfrm>
            <a:off x="3327527" y="5029199"/>
            <a:ext cx="5181600" cy="11810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0000000   00110   00101   100   01000   1100011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0000</a:t>
            </a:r>
            <a:r>
              <a:rPr lang="en-US" altLang="ko-KR" dirty="0">
                <a:solidFill>
                  <a:schemeClr val="accent6"/>
                </a:solidFill>
              </a:rPr>
              <a:t>000</a:t>
            </a:r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>
                <a:solidFill>
                  <a:schemeClr val="accent6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0110   </a:t>
            </a:r>
            <a:r>
              <a:rPr lang="en-US" altLang="ko-KR" dirty="0">
                <a:solidFill>
                  <a:schemeClr val="accent6"/>
                </a:solidFill>
              </a:rPr>
              <a:t>0010</a:t>
            </a:r>
            <a:r>
              <a:rPr lang="en-US" altLang="ko-KR" dirty="0">
                <a:solidFill>
                  <a:schemeClr val="tx1"/>
                </a:solidFill>
              </a:rPr>
              <a:t>1   100   </a:t>
            </a:r>
            <a:r>
              <a:rPr lang="en-US" altLang="ko-KR" dirty="0">
                <a:solidFill>
                  <a:schemeClr val="accent6"/>
                </a:solidFill>
              </a:rPr>
              <a:t>0100</a:t>
            </a:r>
            <a:r>
              <a:rPr lang="en-US" altLang="ko-KR" dirty="0">
                <a:solidFill>
                  <a:schemeClr val="tx1"/>
                </a:solidFill>
              </a:rPr>
              <a:t>0   110</a:t>
            </a:r>
            <a:r>
              <a:rPr lang="en-US" altLang="ko-KR" dirty="0">
                <a:solidFill>
                  <a:schemeClr val="accent6"/>
                </a:solidFill>
              </a:rPr>
              <a:t>0011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0x0062_C463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BF7593-442B-B85A-8055-86D8CA86CB0D}"/>
              </a:ext>
            </a:extLst>
          </p:cNvPr>
          <p:cNvSpPr txBox="1"/>
          <p:nvPr/>
        </p:nvSpPr>
        <p:spPr>
          <a:xfrm>
            <a:off x="2233110" y="4941332"/>
            <a:ext cx="11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binary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381502-FEB0-1612-05A7-9D5817B8CAB6}"/>
              </a:ext>
            </a:extLst>
          </p:cNvPr>
          <p:cNvSpPr txBox="1"/>
          <p:nvPr/>
        </p:nvSpPr>
        <p:spPr>
          <a:xfrm>
            <a:off x="1860925" y="5861190"/>
            <a:ext cx="146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hexadecimal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D6AB86-1137-1923-F000-F6B40B471719}"/>
              </a:ext>
            </a:extLst>
          </p:cNvPr>
          <p:cNvSpPr txBox="1"/>
          <p:nvPr/>
        </p:nvSpPr>
        <p:spPr>
          <a:xfrm>
            <a:off x="8509127" y="5257800"/>
            <a:ext cx="259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기계어</a:t>
            </a:r>
            <a:r>
              <a:rPr lang="en-US" altLang="ko-KR" dirty="0"/>
              <a:t>(machine code)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10269F-1F6A-9DF0-A7E4-46F088D7ABA4}"/>
              </a:ext>
            </a:extLst>
          </p:cNvPr>
          <p:cNvCxnSpPr>
            <a:cxnSpLocks/>
          </p:cNvCxnSpPr>
          <p:nvPr/>
        </p:nvCxnSpPr>
        <p:spPr>
          <a:xfrm flipV="1">
            <a:off x="5943601" y="4182204"/>
            <a:ext cx="478693" cy="5243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F14E763-4552-A30D-CC13-54A143B77031}"/>
              </a:ext>
            </a:extLst>
          </p:cNvPr>
          <p:cNvCxnSpPr>
            <a:cxnSpLocks/>
          </p:cNvCxnSpPr>
          <p:nvPr/>
        </p:nvCxnSpPr>
        <p:spPr>
          <a:xfrm flipV="1">
            <a:off x="6248400" y="4184072"/>
            <a:ext cx="2659030" cy="50498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324" name="그룹 13323">
            <a:extLst>
              <a:ext uri="{FF2B5EF4-FFF2-40B4-BE49-F238E27FC236}">
                <a16:creationId xmlns:a16="http://schemas.microsoft.com/office/drawing/2014/main" id="{DE5A8F2A-AEAF-DD7D-0850-60C33C97971B}"/>
              </a:ext>
            </a:extLst>
          </p:cNvPr>
          <p:cNvGrpSpPr/>
          <p:nvPr/>
        </p:nvGrpSpPr>
        <p:grpSpPr>
          <a:xfrm>
            <a:off x="2420332" y="1853025"/>
            <a:ext cx="3828068" cy="1357065"/>
            <a:chOff x="2594226" y="1805302"/>
            <a:chExt cx="3828068" cy="1357065"/>
          </a:xfrm>
        </p:grpSpPr>
        <p:sp>
          <p:nvSpPr>
            <p:cNvPr id="74" name="원호 73">
              <a:extLst>
                <a:ext uri="{FF2B5EF4-FFF2-40B4-BE49-F238E27FC236}">
                  <a16:creationId xmlns:a16="http://schemas.microsoft.com/office/drawing/2014/main" id="{99120510-3D29-3EC3-9B35-22F3479B588B}"/>
                </a:ext>
              </a:extLst>
            </p:cNvPr>
            <p:cNvSpPr/>
            <p:nvPr/>
          </p:nvSpPr>
          <p:spPr>
            <a:xfrm rot="5400000">
              <a:off x="3310089" y="2070971"/>
              <a:ext cx="296648" cy="914400"/>
            </a:xfrm>
            <a:prstGeom prst="arc">
              <a:avLst>
                <a:gd name="adj1" fmla="val 20809786"/>
                <a:gd name="adj2" fmla="val 12049707"/>
              </a:avLst>
            </a:prstGeom>
            <a:ln w="19050">
              <a:solidFill>
                <a:schemeClr val="accent6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3" name="원호 13312">
              <a:extLst>
                <a:ext uri="{FF2B5EF4-FFF2-40B4-BE49-F238E27FC236}">
                  <a16:creationId xmlns:a16="http://schemas.microsoft.com/office/drawing/2014/main" id="{603351FD-BF4A-11D7-13F5-A1E511517FD8}"/>
                </a:ext>
              </a:extLst>
            </p:cNvPr>
            <p:cNvSpPr/>
            <p:nvPr/>
          </p:nvSpPr>
          <p:spPr>
            <a:xfrm rot="5400000">
              <a:off x="3310089" y="1756678"/>
              <a:ext cx="296648" cy="914400"/>
            </a:xfrm>
            <a:prstGeom prst="arc">
              <a:avLst>
                <a:gd name="adj1" fmla="val 20809786"/>
                <a:gd name="adj2" fmla="val 12049707"/>
              </a:avLst>
            </a:prstGeom>
            <a:ln w="19050">
              <a:solidFill>
                <a:schemeClr val="accent6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16" name="그룹 13315">
              <a:extLst>
                <a:ext uri="{FF2B5EF4-FFF2-40B4-BE49-F238E27FC236}">
                  <a16:creationId xmlns:a16="http://schemas.microsoft.com/office/drawing/2014/main" id="{64DC154E-1FF0-C627-C4E9-872581954338}"/>
                </a:ext>
              </a:extLst>
            </p:cNvPr>
            <p:cNvGrpSpPr/>
            <p:nvPr/>
          </p:nvGrpSpPr>
          <p:grpSpPr>
            <a:xfrm>
              <a:off x="2594226" y="1805302"/>
              <a:ext cx="3828068" cy="1357065"/>
              <a:chOff x="4869935" y="1919419"/>
              <a:chExt cx="3828068" cy="1357065"/>
            </a:xfrm>
          </p:grpSpPr>
          <p:sp>
            <p:nvSpPr>
              <p:cNvPr id="13315" name="사각형: 둥근 모서리 13314">
                <a:extLst>
                  <a:ext uri="{FF2B5EF4-FFF2-40B4-BE49-F238E27FC236}">
                    <a16:creationId xmlns:a16="http://schemas.microsoft.com/office/drawing/2014/main" id="{92132C7B-67D0-8AD5-E3A5-24CC46ED8F62}"/>
                  </a:ext>
                </a:extLst>
              </p:cNvPr>
              <p:cNvSpPr/>
              <p:nvPr/>
            </p:nvSpPr>
            <p:spPr>
              <a:xfrm>
                <a:off x="5780831" y="1923674"/>
                <a:ext cx="2143969" cy="457201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04E879F4-ED0D-B9D8-F173-1526B4547259}"/>
                  </a:ext>
                </a:extLst>
              </p:cNvPr>
              <p:cNvSpPr/>
              <p:nvPr/>
            </p:nvSpPr>
            <p:spPr>
              <a:xfrm>
                <a:off x="6210865" y="1955567"/>
                <a:ext cx="412933" cy="386957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12" name="TextBox 13311">
                <a:extLst>
                  <a:ext uri="{FF2B5EF4-FFF2-40B4-BE49-F238E27FC236}">
                    <a16:creationId xmlns:a16="http://schemas.microsoft.com/office/drawing/2014/main" id="{CF3E258D-10CD-B969-3EB4-19C6F39D346A}"/>
                  </a:ext>
                </a:extLst>
              </p:cNvPr>
              <p:cNvSpPr txBox="1"/>
              <p:nvPr/>
            </p:nvSpPr>
            <p:spPr>
              <a:xfrm>
                <a:off x="4869935" y="2353154"/>
                <a:ext cx="38280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	</a:t>
                </a:r>
                <a:r>
                  <a:rPr lang="en-US" altLang="ko-KR" dirty="0" err="1">
                    <a:solidFill>
                      <a:schemeClr val="tx1"/>
                    </a:solidFill>
                  </a:rPr>
                  <a:t>ble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  x5,   x6,   myself</a:t>
                </a:r>
              </a:p>
              <a:p>
                <a:r>
                  <a:rPr lang="en-US" altLang="ko-KR" dirty="0"/>
                  <a:t>myself :	add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  t0,   </a:t>
                </a:r>
                <a:r>
                  <a:rPr lang="en-US" altLang="ko-KR" dirty="0"/>
                  <a:t>t1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  t2</a:t>
                </a:r>
                <a:endParaRPr lang="ko-KR" altLang="en-US" dirty="0">
                  <a:solidFill>
                    <a:schemeClr val="tx1"/>
                  </a:solidFill>
                </a:endParaRPr>
              </a:p>
              <a:p>
                <a:endParaRPr lang="ko-KR" alt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A89E03-4E7C-448C-3F84-A823643DD3B5}"/>
                  </a:ext>
                </a:extLst>
              </p:cNvPr>
              <p:cNvSpPr txBox="1"/>
              <p:nvPr/>
            </p:nvSpPr>
            <p:spPr>
              <a:xfrm>
                <a:off x="5780831" y="1976939"/>
                <a:ext cx="2296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solidFill>
                      <a:schemeClr val="tx1"/>
                    </a:solidFill>
                  </a:rPr>
                  <a:t>blt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  x5,   x6,   myself</a:t>
                </a: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8C15D30-0655-4700-858E-EE6609458941}"/>
                  </a:ext>
                </a:extLst>
              </p:cNvPr>
              <p:cNvSpPr/>
              <p:nvPr/>
            </p:nvSpPr>
            <p:spPr>
              <a:xfrm>
                <a:off x="6673667" y="1955567"/>
                <a:ext cx="412933" cy="386957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2BCCE20E-B328-9865-6012-AF89712D598B}"/>
                  </a:ext>
                </a:extLst>
              </p:cNvPr>
              <p:cNvSpPr/>
              <p:nvPr/>
            </p:nvSpPr>
            <p:spPr>
              <a:xfrm>
                <a:off x="7136046" y="1919419"/>
                <a:ext cx="838623" cy="46145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17" name="TextBox 13316">
              <a:extLst>
                <a:ext uri="{FF2B5EF4-FFF2-40B4-BE49-F238E27FC236}">
                  <a16:creationId xmlns:a16="http://schemas.microsoft.com/office/drawing/2014/main" id="{BE95CBC9-82D7-1B31-0299-62873BA5F7A1}"/>
                </a:ext>
              </a:extLst>
            </p:cNvPr>
            <p:cNvSpPr txBox="1"/>
            <p:nvPr/>
          </p:nvSpPr>
          <p:spPr>
            <a:xfrm>
              <a:off x="2655771" y="2047353"/>
              <a:ext cx="406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/>
                  </a:solidFill>
                </a:rPr>
                <a:t>+4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DDAFE5-99A2-1238-59B3-623DE3E1CB2B}"/>
                </a:ext>
              </a:extLst>
            </p:cNvPr>
            <p:cNvSpPr txBox="1"/>
            <p:nvPr/>
          </p:nvSpPr>
          <p:spPr>
            <a:xfrm>
              <a:off x="2655771" y="2367419"/>
              <a:ext cx="406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/>
                  </a:solidFill>
                </a:rPr>
                <a:t>+4</a:t>
              </a:r>
              <a:endParaRPr lang="ko-KR" altLang="en-US" sz="1400" dirty="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3318" name="표 13318">
            <a:extLst>
              <a:ext uri="{FF2B5EF4-FFF2-40B4-BE49-F238E27FC236}">
                <a16:creationId xmlns:a16="http://schemas.microsoft.com/office/drawing/2014/main" id="{0ADD1F6F-4D83-38A1-E9E7-B9B3DC4EA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92240"/>
              </p:ext>
            </p:extLst>
          </p:nvPr>
        </p:nvGraphicFramePr>
        <p:xfrm>
          <a:off x="1925193" y="3345250"/>
          <a:ext cx="7997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87">
                  <a:extLst>
                    <a:ext uri="{9D8B030D-6E8A-4147-A177-3AD203B41FA5}">
                      <a16:colId xmlns:a16="http://schemas.microsoft.com/office/drawing/2014/main" val="1110236112"/>
                    </a:ext>
                  </a:extLst>
                </a:gridCol>
                <a:gridCol w="1125120">
                  <a:extLst>
                    <a:ext uri="{9D8B030D-6E8A-4147-A177-3AD203B41FA5}">
                      <a16:colId xmlns:a16="http://schemas.microsoft.com/office/drawing/2014/main" val="9772755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20630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7054448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33731605"/>
                    </a:ext>
                  </a:extLst>
                </a:gridCol>
                <a:gridCol w="1464817">
                  <a:extLst>
                    <a:ext uri="{9D8B030D-6E8A-4147-A177-3AD203B41FA5}">
                      <a16:colId xmlns:a16="http://schemas.microsoft.com/office/drawing/2014/main" val="65358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[12][10:5]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funct3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[4:1][11]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opcode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43408"/>
                  </a:ext>
                </a:extLst>
              </a:tr>
            </a:tbl>
          </a:graphicData>
        </a:graphic>
      </p:graphicFrame>
      <p:graphicFrame>
        <p:nvGraphicFramePr>
          <p:cNvPr id="79" name="표 13318">
            <a:extLst>
              <a:ext uri="{FF2B5EF4-FFF2-40B4-BE49-F238E27FC236}">
                <a16:creationId xmlns:a16="http://schemas.microsoft.com/office/drawing/2014/main" id="{C916E103-2875-D776-73BB-EB8E05DAB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47323"/>
              </p:ext>
            </p:extLst>
          </p:nvPr>
        </p:nvGraphicFramePr>
        <p:xfrm>
          <a:off x="1925193" y="3832299"/>
          <a:ext cx="7997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487">
                  <a:extLst>
                    <a:ext uri="{9D8B030D-6E8A-4147-A177-3AD203B41FA5}">
                      <a16:colId xmlns:a16="http://schemas.microsoft.com/office/drawing/2014/main" val="1110236112"/>
                    </a:ext>
                  </a:extLst>
                </a:gridCol>
                <a:gridCol w="1125120">
                  <a:extLst>
                    <a:ext uri="{9D8B030D-6E8A-4147-A177-3AD203B41FA5}">
                      <a16:colId xmlns:a16="http://schemas.microsoft.com/office/drawing/2014/main" val="9772755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20630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7054448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33731605"/>
                    </a:ext>
                  </a:extLst>
                </a:gridCol>
                <a:gridCol w="1464817">
                  <a:extLst>
                    <a:ext uri="{9D8B030D-6E8A-4147-A177-3AD203B41FA5}">
                      <a16:colId xmlns:a16="http://schemas.microsoft.com/office/drawing/2014/main" val="65358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b’0000_000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b’01000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99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43408"/>
                  </a:ext>
                </a:extLst>
              </a:tr>
            </a:tbl>
          </a:graphicData>
        </a:graphic>
      </p:graphicFrame>
      <p:sp>
        <p:nvSpPr>
          <p:cNvPr id="13321" name="TextBox 13320">
            <a:extLst>
              <a:ext uri="{FF2B5EF4-FFF2-40B4-BE49-F238E27FC236}">
                <a16:creationId xmlns:a16="http://schemas.microsoft.com/office/drawing/2014/main" id="{D0F3DD58-DF9F-B143-7966-9EE74284077E}"/>
              </a:ext>
            </a:extLst>
          </p:cNvPr>
          <p:cNvSpPr txBox="1"/>
          <p:nvPr/>
        </p:nvSpPr>
        <p:spPr>
          <a:xfrm>
            <a:off x="10032177" y="3345250"/>
            <a:ext cx="11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B-type</a:t>
            </a:r>
            <a:endParaRPr lang="ko-KR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D25BDD-9E82-9591-C2D2-E25BB03CABA3}"/>
                  </a:ext>
                </a:extLst>
              </p:cNvPr>
              <p:cNvSpPr txBox="1"/>
              <p:nvPr/>
            </p:nvSpPr>
            <p:spPr>
              <a:xfrm>
                <a:off x="9564039" y="2219582"/>
                <a:ext cx="936276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pt-BR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pt-BR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pt-BR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D25BDD-9E82-9591-C2D2-E25BB03CA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039" y="2219582"/>
                <a:ext cx="936276" cy="312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9AF50CE-0838-A970-613B-383F31C30924}"/>
              </a:ext>
            </a:extLst>
          </p:cNvPr>
          <p:cNvSpPr txBox="1"/>
          <p:nvPr/>
        </p:nvSpPr>
        <p:spPr>
          <a:xfrm>
            <a:off x="9143999" y="1807340"/>
            <a:ext cx="195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b’0100 0</a:t>
            </a:r>
            <a:endParaRPr lang="ko-KR" altLang="en-US" sz="3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F23A9D-5A2E-ACAB-02DE-30917861415A}"/>
              </a:ext>
            </a:extLst>
          </p:cNvPr>
          <p:cNvCxnSpPr>
            <a:cxnSpLocks/>
          </p:cNvCxnSpPr>
          <p:nvPr/>
        </p:nvCxnSpPr>
        <p:spPr>
          <a:xfrm flipH="1">
            <a:off x="10363200" y="1952979"/>
            <a:ext cx="76200" cy="323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29167E-595E-B1A6-E56E-44B09D19E454}"/>
              </a:ext>
            </a:extLst>
          </p:cNvPr>
          <p:cNvCxnSpPr>
            <a:cxnSpLocks/>
          </p:cNvCxnSpPr>
          <p:nvPr/>
        </p:nvCxnSpPr>
        <p:spPr>
          <a:xfrm flipV="1">
            <a:off x="7904656" y="2487256"/>
            <a:ext cx="1391035" cy="14065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21B22D6-2D79-BBCB-2C9D-267A43733BBB}"/>
              </a:ext>
            </a:extLst>
          </p:cNvPr>
          <p:cNvSpPr/>
          <p:nvPr/>
        </p:nvSpPr>
        <p:spPr>
          <a:xfrm>
            <a:off x="9067149" y="1540337"/>
            <a:ext cx="1779582" cy="11443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2AC21-D12C-C7EF-8869-E5743AA09F4C}"/>
              </a:ext>
            </a:extLst>
          </p:cNvPr>
          <p:cNvSpPr txBox="1"/>
          <p:nvPr/>
        </p:nvSpPr>
        <p:spPr>
          <a:xfrm>
            <a:off x="9370359" y="1728573"/>
            <a:ext cx="149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[4] [3] [2] [1] / [11]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57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7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Immediate 12-bit</a:t>
            </a:r>
            <a:r>
              <a:rPr lang="ko-KR" altLang="en-US" dirty="0">
                <a:ea typeface="굴림" panose="020B0600000101010101" pitchFamily="50" charset="-127"/>
              </a:rPr>
              <a:t>가 </a:t>
            </a:r>
            <a:r>
              <a:rPr lang="en-US" altLang="ko-KR" dirty="0" err="1">
                <a:ea typeface="굴림" panose="020B0600000101010101" pitchFamily="50" charset="-127"/>
              </a:rPr>
              <a:t>imm</a:t>
            </a:r>
            <a:r>
              <a:rPr lang="en-US" altLang="ko-KR" dirty="0">
                <a:ea typeface="굴림" panose="020B0600000101010101" pitchFamily="50" charset="-127"/>
              </a:rPr>
              <a:t>[11:0]</a:t>
            </a:r>
            <a:r>
              <a:rPr lang="ko-KR" altLang="en-US" dirty="0">
                <a:ea typeface="굴림" panose="020B0600000101010101" pitchFamily="50" charset="-127"/>
              </a:rPr>
              <a:t>가 아닌 </a:t>
            </a:r>
            <a:r>
              <a:rPr lang="en-US" altLang="ko-KR" dirty="0" err="1">
                <a:ea typeface="굴림" panose="020B0600000101010101" pitchFamily="50" charset="-127"/>
              </a:rPr>
              <a:t>imm</a:t>
            </a:r>
            <a:r>
              <a:rPr lang="en-US" altLang="ko-KR" dirty="0">
                <a:ea typeface="굴림" panose="020B0600000101010101" pitchFamily="50" charset="-127"/>
              </a:rPr>
              <a:t>[12:1] </a:t>
            </a:r>
            <a:r>
              <a:rPr lang="ko-KR" altLang="en-US" dirty="0">
                <a:ea typeface="굴림" panose="020B0600000101010101" pitchFamily="50" charset="-127"/>
              </a:rPr>
              <a:t>인 이유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분기 명령어로 가능한 멀리 분기 하기 위해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명령어 크기 </a:t>
            </a:r>
            <a:r>
              <a:rPr lang="en-US" altLang="ko-KR" dirty="0">
                <a:ea typeface="굴림" panose="020B0600000101010101" pitchFamily="50" charset="-127"/>
              </a:rPr>
              <a:t>: 4-byte </a:t>
            </a:r>
            <a:r>
              <a:rPr lang="ko-KR" altLang="en-US" dirty="0">
                <a:ea typeface="굴림" panose="020B0600000101010101" pitchFamily="50" charset="-127"/>
              </a:rPr>
              <a:t>→ 항상 하위 </a:t>
            </a:r>
            <a:r>
              <a:rPr lang="en-US" altLang="ko-KR" dirty="0">
                <a:ea typeface="굴림" panose="020B0600000101010101" pitchFamily="50" charset="-127"/>
              </a:rPr>
              <a:t>2bit = 0</a:t>
            </a: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분기 주소 확장 →  </a:t>
            </a:r>
            <a:r>
              <a:rPr lang="en-US" altLang="ko-KR" b="1" dirty="0" err="1">
                <a:ea typeface="굴림" panose="020B0600000101010101" pitchFamily="50" charset="-127"/>
              </a:rPr>
              <a:t>imm</a:t>
            </a:r>
            <a:r>
              <a:rPr lang="en-US" altLang="ko-KR" b="1" dirty="0">
                <a:ea typeface="굴림" panose="020B0600000101010101" pitchFamily="50" charset="-127"/>
              </a:rPr>
              <a:t>[11:0] </a:t>
            </a:r>
            <a:r>
              <a:rPr lang="ko-KR" altLang="en-US" b="1" dirty="0">
                <a:ea typeface="굴림" panose="020B0600000101010101" pitchFamily="50" charset="-127"/>
              </a:rPr>
              <a:t>→ </a:t>
            </a:r>
            <a:r>
              <a:rPr lang="en-US" altLang="ko-KR" b="1" dirty="0" err="1">
                <a:ea typeface="굴림" panose="020B0600000101010101" pitchFamily="50" charset="-127"/>
              </a:rPr>
              <a:t>imm</a:t>
            </a:r>
            <a:r>
              <a:rPr lang="en-US" altLang="ko-KR" b="1" dirty="0">
                <a:ea typeface="굴림" panose="020B0600000101010101" pitchFamily="50" charset="-127"/>
              </a:rPr>
              <a:t>[13:2]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example : </a:t>
            </a:r>
            <a:r>
              <a:rPr lang="ko-KR" altLang="en-US" dirty="0">
                <a:ea typeface="굴림" panose="020B0600000101010101" pitchFamily="50" charset="-127"/>
              </a:rPr>
              <a:t>명령어 크기 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4-byte</a:t>
            </a:r>
          </a:p>
          <a:p>
            <a:pPr marL="868680" lvl="3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hexa</a:t>
            </a:r>
            <a:r>
              <a:rPr lang="en-US" altLang="ko-KR" dirty="0">
                <a:ea typeface="굴림" panose="020B0600000101010101" pitchFamily="50" charset="-127"/>
              </a:rPr>
              <a:t> :    0          4         8         c</a:t>
            </a:r>
          </a:p>
          <a:p>
            <a:pPr marL="868680" lvl="3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	binary :  0000    0100    1000   1100  </a:t>
            </a:r>
            <a:r>
              <a:rPr lang="ko-KR" altLang="en-US" dirty="0">
                <a:ea typeface="굴림" panose="020B0600000101010101" pitchFamily="50" charset="-127"/>
              </a:rPr>
              <a:t>→  </a:t>
            </a:r>
            <a:r>
              <a:rPr lang="en-US" altLang="ko-KR" dirty="0" err="1">
                <a:ea typeface="굴림" panose="020B0600000101010101" pitchFamily="50" charset="-127"/>
              </a:rPr>
              <a:t>imm</a:t>
            </a:r>
            <a:r>
              <a:rPr lang="en-US" altLang="ko-KR" dirty="0">
                <a:ea typeface="굴림" panose="020B0600000101010101" pitchFamily="50" charset="-127"/>
              </a:rPr>
              <a:t>[1:0]</a:t>
            </a:r>
            <a:r>
              <a:rPr lang="ko-KR" altLang="en-US" dirty="0">
                <a:ea typeface="굴림" panose="020B0600000101010101" pitchFamily="50" charset="-127"/>
              </a:rPr>
              <a:t> 항상 </a:t>
            </a:r>
            <a:r>
              <a:rPr lang="en-US" altLang="ko-KR" dirty="0">
                <a:ea typeface="굴림" panose="020B0600000101010101" pitchFamily="50" charset="-127"/>
              </a:rPr>
              <a:t>0</a:t>
            </a:r>
          </a:p>
          <a:p>
            <a:pPr lvl="3"/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C-</a:t>
            </a:r>
            <a:r>
              <a:rPr lang="en-US" altLang="ko-KR" dirty="0" err="1">
                <a:ea typeface="굴림" panose="020B0600000101010101" pitchFamily="50" charset="-127"/>
              </a:rPr>
              <a:t>extention</a:t>
            </a:r>
            <a:r>
              <a:rPr lang="ko-KR" altLang="en-US" dirty="0">
                <a:ea typeface="굴림" panose="020B0600000101010101" pitchFamily="50" charset="-127"/>
              </a:rPr>
              <a:t>을 고려하기 위해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C-extension </a:t>
            </a:r>
            <a:r>
              <a:rPr lang="ko-KR" altLang="en-US" dirty="0">
                <a:ea typeface="굴림" panose="020B0600000101010101" pitchFamily="50" charset="-127"/>
              </a:rPr>
              <a:t>지원 →  </a:t>
            </a:r>
            <a:r>
              <a:rPr lang="en-US" altLang="ko-KR" b="1" dirty="0" err="1">
                <a:ea typeface="굴림" panose="020B0600000101010101" pitchFamily="50" charset="-127"/>
              </a:rPr>
              <a:t>imm</a:t>
            </a:r>
            <a:r>
              <a:rPr lang="en-US" altLang="ko-KR" b="1" dirty="0">
                <a:ea typeface="굴림" panose="020B0600000101010101" pitchFamily="50" charset="-127"/>
              </a:rPr>
              <a:t>[13:2]</a:t>
            </a:r>
            <a:r>
              <a:rPr lang="ko-KR" altLang="en-US" b="1" dirty="0">
                <a:ea typeface="굴림" panose="020B0600000101010101" pitchFamily="50" charset="-127"/>
              </a:rPr>
              <a:t> →</a:t>
            </a:r>
            <a:r>
              <a:rPr lang="en-US" altLang="ko-KR" b="1" dirty="0">
                <a:ea typeface="굴림" panose="020B0600000101010101" pitchFamily="50" charset="-127"/>
              </a:rPr>
              <a:t> </a:t>
            </a:r>
            <a:r>
              <a:rPr lang="en-US" altLang="ko-KR" b="1" dirty="0" err="1">
                <a:ea typeface="굴림" panose="020B0600000101010101" pitchFamily="50" charset="-127"/>
              </a:rPr>
              <a:t>imm</a:t>
            </a:r>
            <a:r>
              <a:rPr lang="en-US" altLang="ko-KR" b="1" dirty="0">
                <a:ea typeface="굴림" panose="020B0600000101010101" pitchFamily="50" charset="-127"/>
              </a:rPr>
              <a:t>[12:1] 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example : C-extension </a:t>
            </a:r>
            <a:r>
              <a:rPr lang="ko-KR" altLang="en-US" dirty="0">
                <a:ea typeface="굴림" panose="020B0600000101010101" pitchFamily="50" charset="-127"/>
              </a:rPr>
              <a:t>에서 제공하는 명령어 크기 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16-bit (2-byte)</a:t>
            </a:r>
          </a:p>
          <a:p>
            <a:pPr marL="868680" lvl="3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	</a:t>
            </a:r>
            <a:r>
              <a:rPr lang="en-US" altLang="ko-KR" dirty="0" err="1">
                <a:ea typeface="굴림" panose="020B0600000101010101" pitchFamily="50" charset="-127"/>
              </a:rPr>
              <a:t>hexa</a:t>
            </a:r>
            <a:r>
              <a:rPr lang="en-US" altLang="ko-KR" dirty="0">
                <a:ea typeface="굴림" panose="020B0600000101010101" pitchFamily="50" charset="-127"/>
              </a:rPr>
              <a:t> :    0          2         4         8</a:t>
            </a:r>
          </a:p>
          <a:p>
            <a:pPr marL="868680" lvl="3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	binary :  0000    0010    0100   1000  </a:t>
            </a:r>
            <a:r>
              <a:rPr lang="ko-KR" altLang="en-US" dirty="0">
                <a:ea typeface="굴림" panose="020B0600000101010101" pitchFamily="50" charset="-127"/>
              </a:rPr>
              <a:t>→  </a:t>
            </a:r>
            <a:r>
              <a:rPr lang="en-US" altLang="ko-KR" dirty="0" err="1">
                <a:ea typeface="굴림" panose="020B0600000101010101" pitchFamily="50" charset="-127"/>
              </a:rPr>
              <a:t>imm</a:t>
            </a:r>
            <a:r>
              <a:rPr lang="en-US" altLang="ko-KR" dirty="0">
                <a:ea typeface="굴림" panose="020B0600000101010101" pitchFamily="50" charset="-127"/>
              </a:rPr>
              <a:t>[0]</a:t>
            </a:r>
            <a:r>
              <a:rPr lang="ko-KR" altLang="en-US" dirty="0">
                <a:ea typeface="굴림" panose="020B0600000101010101" pitchFamily="50" charset="-127"/>
              </a:rPr>
              <a:t> 항상 </a:t>
            </a:r>
            <a:r>
              <a:rPr lang="en-US" altLang="ko-KR" dirty="0">
                <a:ea typeface="굴림" panose="020B0600000101010101" pitchFamily="50" charset="-127"/>
              </a:rPr>
              <a:t>0</a:t>
            </a:r>
          </a:p>
          <a:p>
            <a:pPr lvl="2"/>
            <a:endParaRPr lang="ko-KR" altLang="en-US" dirty="0">
              <a:ea typeface="굴림" panose="020B0600000101010101" pitchFamily="50" charset="-127"/>
            </a:endParaRPr>
          </a:p>
          <a:p>
            <a:pPr lvl="1"/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032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ea typeface="굴림" panose="020B0600000101010101" pitchFamily="50" charset="-127"/>
                  </a:rPr>
                  <a:t>분기할 목적지 식 </a:t>
                </a:r>
                <a:endParaRPr lang="en-US" altLang="ko-KR" dirty="0">
                  <a:ea typeface="굴림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ea typeface="굴림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ea typeface="굴림" panose="020B0600000101010101" pitchFamily="50" charset="-127"/>
                  </a:rPr>
                  <a:t>PC-relative addressing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  <m:r>
                          <a:rPr lang="pt-BR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𝑏𝑦𝑡𝑒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~</m:t>
                    </m:r>
                    <m:sSup>
                      <m:sSupPr>
                        <m:ctrlPr>
                          <a:rPr lang="pt-BR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(+2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</m:t>
                        </m:r>
                        <m:r>
                          <a:rPr lang="pt-BR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−4)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𝑏𝑦𝑡𝑒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굴림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명</m:t>
                    </m:r>
                  </m:oMath>
                </a14:m>
                <a:r>
                  <a:rPr lang="ko-KR" altLang="en-US" dirty="0">
                    <a:ea typeface="굴림" panose="020B0600000101010101" pitchFamily="50" charset="-127"/>
                  </a:rPr>
                  <a:t>령어 개수 </a:t>
                </a:r>
                <a:r>
                  <a:rPr lang="en-US" altLang="ko-KR" dirty="0">
                    <a:ea typeface="굴림" panose="020B0600000101010101" pitchFamily="50" charset="-127"/>
                  </a:rPr>
                  <a:t>: -1024~+1023</a:t>
                </a:r>
                <a:r>
                  <a:rPr lang="ko-KR" altLang="en-US" dirty="0">
                    <a:ea typeface="굴림" panose="020B0600000101010101" pitchFamily="50" charset="-127"/>
                  </a:rPr>
                  <a:t>개</a:t>
                </a:r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33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A8284B-EF95-645E-AE63-25B60734C2DB}"/>
              </a:ext>
            </a:extLst>
          </p:cNvPr>
          <p:cNvGrpSpPr/>
          <p:nvPr/>
        </p:nvGrpSpPr>
        <p:grpSpPr>
          <a:xfrm>
            <a:off x="1291166" y="2199432"/>
            <a:ext cx="9609667" cy="626533"/>
            <a:chOff x="1286933" y="3480179"/>
            <a:chExt cx="9609667" cy="6096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9B6BCAF-7DFB-ECF5-4206-CED594D335CA}"/>
                </a:ext>
              </a:extLst>
            </p:cNvPr>
            <p:cNvSpPr/>
            <p:nvPr/>
          </p:nvSpPr>
          <p:spPr>
            <a:xfrm>
              <a:off x="1295400" y="3480179"/>
              <a:ext cx="96012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A8731F-3384-892E-BD25-83DCD6214805}"/>
                </a:ext>
              </a:extLst>
            </p:cNvPr>
            <p:cNvSpPr txBox="1"/>
            <p:nvPr/>
          </p:nvSpPr>
          <p:spPr>
            <a:xfrm>
              <a:off x="1286933" y="3554144"/>
              <a:ext cx="960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Branch destination = PC + sign-extension(</a:t>
              </a:r>
              <a:r>
                <a:rPr lang="en-US" altLang="ko-KR" sz="2400" dirty="0" err="1"/>
                <a:t>imm</a:t>
              </a:r>
              <a:r>
                <a:rPr lang="en-US" altLang="ko-KR" sz="2400" dirty="0"/>
                <a:t>[12:1], 0)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1767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9A7C482-4729-B514-CD69-523DFEE9AF60}"/>
              </a:ext>
            </a:extLst>
          </p:cNvPr>
          <p:cNvSpPr/>
          <p:nvPr/>
        </p:nvSpPr>
        <p:spPr>
          <a:xfrm>
            <a:off x="7493000" y="5308601"/>
            <a:ext cx="2036233" cy="360998"/>
          </a:xfrm>
          <a:custGeom>
            <a:avLst/>
            <a:gdLst>
              <a:gd name="connsiteX0" fmla="*/ 0 w 2036233"/>
              <a:gd name="connsiteY0" fmla="*/ 329310 h 360998"/>
              <a:gd name="connsiteX1" fmla="*/ 956733 w 2036233"/>
              <a:gd name="connsiteY1" fmla="*/ 329310 h 360998"/>
              <a:gd name="connsiteX2" fmla="*/ 2036233 w 2036233"/>
              <a:gd name="connsiteY2" fmla="*/ 0 h 36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233" h="360998" extrusionOk="0">
                <a:moveTo>
                  <a:pt x="0" y="329310"/>
                </a:moveTo>
                <a:cubicBezTo>
                  <a:pt x="314135" y="351675"/>
                  <a:pt x="622983" y="405662"/>
                  <a:pt x="956733" y="329310"/>
                </a:cubicBezTo>
                <a:cubicBezTo>
                  <a:pt x="1257789" y="268949"/>
                  <a:pt x="1887256" y="61306"/>
                  <a:pt x="2036233" y="0"/>
                </a:cubicBezTo>
              </a:path>
            </a:pathLst>
          </a:custGeom>
          <a:noFill/>
          <a:ln w="38100">
            <a:solidFill>
              <a:srgbClr val="00B050">
                <a:alpha val="69804"/>
              </a:srgbClr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66085085">
                  <a:custGeom>
                    <a:avLst/>
                    <a:gdLst>
                      <a:gd name="connsiteX0" fmla="*/ 0 w 2036233"/>
                      <a:gd name="connsiteY0" fmla="*/ 440267 h 482631"/>
                      <a:gd name="connsiteX1" fmla="*/ 956733 w 2036233"/>
                      <a:gd name="connsiteY1" fmla="*/ 440267 h 482631"/>
                      <a:gd name="connsiteX2" fmla="*/ 2036233 w 2036233"/>
                      <a:gd name="connsiteY2" fmla="*/ 0 h 482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36233" h="482631">
                        <a:moveTo>
                          <a:pt x="0" y="440267"/>
                        </a:moveTo>
                        <a:cubicBezTo>
                          <a:pt x="308680" y="476956"/>
                          <a:pt x="617361" y="513645"/>
                          <a:pt x="956733" y="440267"/>
                        </a:cubicBezTo>
                        <a:cubicBezTo>
                          <a:pt x="1296105" y="366889"/>
                          <a:pt x="1866900" y="65617"/>
                          <a:pt x="2036233" y="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0B7314B9-BD40-6061-7428-A6397042692C}"/>
              </a:ext>
            </a:extLst>
          </p:cNvPr>
          <p:cNvSpPr/>
          <p:nvPr/>
        </p:nvSpPr>
        <p:spPr>
          <a:xfrm>
            <a:off x="7454900" y="4995896"/>
            <a:ext cx="2010833" cy="189937"/>
          </a:xfrm>
          <a:custGeom>
            <a:avLst/>
            <a:gdLst>
              <a:gd name="connsiteX0" fmla="*/ 0 w 2010833"/>
              <a:gd name="connsiteY0" fmla="*/ 84104 h 189937"/>
              <a:gd name="connsiteX1" fmla="*/ 1494367 w 2010833"/>
              <a:gd name="connsiteY1" fmla="*/ 3671 h 189937"/>
              <a:gd name="connsiteX2" fmla="*/ 2010833 w 2010833"/>
              <a:gd name="connsiteY2" fmla="*/ 189937 h 18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0833" h="189937" extrusionOk="0">
                <a:moveTo>
                  <a:pt x="0" y="84104"/>
                </a:moveTo>
                <a:cubicBezTo>
                  <a:pt x="513884" y="84589"/>
                  <a:pt x="1111576" y="-51611"/>
                  <a:pt x="1494367" y="3671"/>
                </a:cubicBezTo>
                <a:cubicBezTo>
                  <a:pt x="1813496" y="21365"/>
                  <a:pt x="1917660" y="95576"/>
                  <a:pt x="2010833" y="189937"/>
                </a:cubicBezTo>
              </a:path>
            </a:pathLst>
          </a:custGeom>
          <a:noFill/>
          <a:ln w="38100">
            <a:solidFill>
              <a:srgbClr val="BFBFBF">
                <a:alpha val="69804"/>
              </a:srgbClr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3340948432">
                  <a:custGeom>
                    <a:avLst/>
                    <a:gdLst>
                      <a:gd name="connsiteX0" fmla="*/ 0 w 2010833"/>
                      <a:gd name="connsiteY0" fmla="*/ 84104 h 189937"/>
                      <a:gd name="connsiteX1" fmla="*/ 1494367 w 2010833"/>
                      <a:gd name="connsiteY1" fmla="*/ 3671 h 189937"/>
                      <a:gd name="connsiteX2" fmla="*/ 2010833 w 2010833"/>
                      <a:gd name="connsiteY2" fmla="*/ 189937 h 189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10833" h="189937">
                        <a:moveTo>
                          <a:pt x="0" y="84104"/>
                        </a:moveTo>
                        <a:cubicBezTo>
                          <a:pt x="579614" y="35068"/>
                          <a:pt x="1159228" y="-13968"/>
                          <a:pt x="1494367" y="3671"/>
                        </a:cubicBezTo>
                        <a:cubicBezTo>
                          <a:pt x="1829506" y="21310"/>
                          <a:pt x="1920169" y="105623"/>
                          <a:pt x="2010833" y="18993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RISC-V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CPU</a:t>
            </a:r>
            <a:r>
              <a:rPr lang="ko-KR" altLang="en-US" dirty="0">
                <a:ea typeface="굴림" panose="020B0600000101010101" pitchFamily="50" charset="-127"/>
              </a:rPr>
              <a:t>에서  </a:t>
            </a:r>
            <a:r>
              <a:rPr lang="en-US" altLang="ko-KR" dirty="0">
                <a:ea typeface="굴림" panose="020B0600000101010101" pitchFamily="50" charset="-127"/>
              </a:rPr>
              <a:t>‘</a:t>
            </a:r>
            <a:r>
              <a:rPr lang="en-US" altLang="ko-KR" dirty="0" err="1">
                <a:ea typeface="굴림" panose="020B0600000101010101" pitchFamily="50" charset="-127"/>
              </a:rPr>
              <a:t>blt</a:t>
            </a:r>
            <a:r>
              <a:rPr lang="en-US" altLang="ko-KR" dirty="0">
                <a:ea typeface="굴림" panose="020B0600000101010101" pitchFamily="50" charset="-127"/>
              </a:rPr>
              <a:t> x5, x6, myself’</a:t>
            </a:r>
            <a:r>
              <a:rPr lang="ko-KR" altLang="en-US" dirty="0">
                <a:ea typeface="굴림" panose="020B0600000101010101" pitchFamily="50" charset="-127"/>
              </a:rPr>
              <a:t> 명령어의 실행 흐름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8BB5-AEA6-E061-58E3-7B4BC26F8A37}"/>
              </a:ext>
            </a:extLst>
          </p:cNvPr>
          <p:cNvSpPr/>
          <p:nvPr/>
        </p:nvSpPr>
        <p:spPr>
          <a:xfrm>
            <a:off x="1295400" y="2045732"/>
            <a:ext cx="9601200" cy="411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017B6-3390-F326-254F-C726908A1F02}"/>
              </a:ext>
            </a:extLst>
          </p:cNvPr>
          <p:cNvSpPr txBox="1"/>
          <p:nvPr/>
        </p:nvSpPr>
        <p:spPr>
          <a:xfrm>
            <a:off x="1981200" y="1676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6"/>
                </a:solidFill>
              </a:rPr>
              <a:t>blt</a:t>
            </a:r>
            <a:r>
              <a:rPr lang="en-US" altLang="ko-KR" dirty="0">
                <a:solidFill>
                  <a:schemeClr val="accent6"/>
                </a:solidFill>
              </a:rPr>
              <a:t>  x5,  x6,  myself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5490C-36CC-0D8B-CC04-E0D2A21E2569}"/>
              </a:ext>
            </a:extLst>
          </p:cNvPr>
          <p:cNvSpPr txBox="1"/>
          <p:nvPr/>
        </p:nvSpPr>
        <p:spPr>
          <a:xfrm>
            <a:off x="1981200" y="2043669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RISC-V CPU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7EA639-63CE-C360-253C-C056684AE1FE}"/>
              </a:ext>
            </a:extLst>
          </p:cNvPr>
          <p:cNvSpPr/>
          <p:nvPr/>
        </p:nvSpPr>
        <p:spPr>
          <a:xfrm>
            <a:off x="1752600" y="2720766"/>
            <a:ext cx="1447800" cy="2384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2F1C9-5097-D783-FBBD-4E0FDFB9B14B}"/>
              </a:ext>
            </a:extLst>
          </p:cNvPr>
          <p:cNvSpPr txBox="1"/>
          <p:nvPr/>
        </p:nvSpPr>
        <p:spPr>
          <a:xfrm>
            <a:off x="1752600" y="2333655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Register File</a:t>
            </a:r>
            <a:endParaRPr lang="ko-KR" altLang="en-US" sz="16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598216-3619-7263-BAF2-EB9851B0237F}"/>
              </a:ext>
            </a:extLst>
          </p:cNvPr>
          <p:cNvGrpSpPr/>
          <p:nvPr/>
        </p:nvGrpSpPr>
        <p:grpSpPr>
          <a:xfrm>
            <a:off x="1828800" y="2790949"/>
            <a:ext cx="1295400" cy="261610"/>
            <a:chOff x="1524000" y="2790949"/>
            <a:chExt cx="1295400" cy="26161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3B7D43-DDA7-A1CF-B234-DCB6D09AD492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9F0F27-6E18-7D6C-32BA-D0AB284CD608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0</a:t>
              </a:r>
              <a:endParaRPr lang="ko-KR" altLang="en-US" sz="105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CC3EF8-6AD9-1DEB-C1BD-44B00EE8EE97}"/>
              </a:ext>
            </a:extLst>
          </p:cNvPr>
          <p:cNvSpPr txBox="1"/>
          <p:nvPr/>
        </p:nvSpPr>
        <p:spPr>
          <a:xfrm>
            <a:off x="2324100" y="3048930"/>
            <a:ext cx="304800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6EEC0CD-A2AD-B535-AC8D-3DCB98E9D00B}"/>
              </a:ext>
            </a:extLst>
          </p:cNvPr>
          <p:cNvGrpSpPr/>
          <p:nvPr/>
        </p:nvGrpSpPr>
        <p:grpSpPr>
          <a:xfrm>
            <a:off x="1828800" y="3340501"/>
            <a:ext cx="1295400" cy="261610"/>
            <a:chOff x="1524000" y="2790949"/>
            <a:chExt cx="1295400" cy="2616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01E9EC-E5BE-41A2-F376-D4EE9B960104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502CEF-AA98-0E60-D2B2-3E4E20B467C6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AB6ED89-AB81-BBCD-871A-1ECB7EE3634C}"/>
              </a:ext>
            </a:extLst>
          </p:cNvPr>
          <p:cNvGrpSpPr/>
          <p:nvPr/>
        </p:nvGrpSpPr>
        <p:grpSpPr>
          <a:xfrm>
            <a:off x="1828800" y="3633633"/>
            <a:ext cx="1295400" cy="261610"/>
            <a:chOff x="1524000" y="2790949"/>
            <a:chExt cx="1295400" cy="26161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C5F0970-8E9C-94E6-2078-BB47C97FF7BA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8ABD14-8959-5571-4875-2E809447C672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D001E71-4364-48B3-CC92-62D4247B4672}"/>
              </a:ext>
            </a:extLst>
          </p:cNvPr>
          <p:cNvGrpSpPr/>
          <p:nvPr/>
        </p:nvGrpSpPr>
        <p:grpSpPr>
          <a:xfrm>
            <a:off x="1828800" y="3926384"/>
            <a:ext cx="1295400" cy="261610"/>
            <a:chOff x="1524000" y="2790949"/>
            <a:chExt cx="1295400" cy="26161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F38329F-0ED1-3D68-9711-5866F2F1F376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FEF640-D205-475A-60CF-2B5B3864557C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DDE24E5-6143-7452-6410-BAC55612F3D8}"/>
              </a:ext>
            </a:extLst>
          </p:cNvPr>
          <p:cNvSpPr txBox="1"/>
          <p:nvPr/>
        </p:nvSpPr>
        <p:spPr>
          <a:xfrm>
            <a:off x="2324100" y="4187550"/>
            <a:ext cx="304800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810A700-DD6D-B0DE-DF31-EC15EF520240}"/>
              </a:ext>
            </a:extLst>
          </p:cNvPr>
          <p:cNvGrpSpPr/>
          <p:nvPr/>
        </p:nvGrpSpPr>
        <p:grpSpPr>
          <a:xfrm>
            <a:off x="1828800" y="4472863"/>
            <a:ext cx="1295400" cy="261610"/>
            <a:chOff x="1524000" y="2790949"/>
            <a:chExt cx="1295400" cy="2616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A1A29C-A533-681F-B2D1-AA7C816D8D0F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9F53062-2867-F014-A0B5-C97E7734798B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5DD8DD1-95E9-859B-AD3D-B5D55B209B42}"/>
              </a:ext>
            </a:extLst>
          </p:cNvPr>
          <p:cNvGrpSpPr/>
          <p:nvPr/>
        </p:nvGrpSpPr>
        <p:grpSpPr>
          <a:xfrm>
            <a:off x="1828800" y="4765614"/>
            <a:ext cx="1295400" cy="261610"/>
            <a:chOff x="1524000" y="2790949"/>
            <a:chExt cx="129540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D9EA0E1-F4DB-5619-8589-1BDB9833BB9C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4915FC-1BF4-C10E-4885-88A8217E76F5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264FB3-7986-B298-37D3-8B2BB5B87DBB}"/>
              </a:ext>
            </a:extLst>
          </p:cNvPr>
          <p:cNvSpPr txBox="1"/>
          <p:nvPr/>
        </p:nvSpPr>
        <p:spPr>
          <a:xfrm>
            <a:off x="1395095" y="2757958"/>
            <a:ext cx="43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x0</a:t>
            </a:r>
            <a:endParaRPr lang="ko-KR" alt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942F53-F992-3B43-BB4B-06A174F2D014}"/>
              </a:ext>
            </a:extLst>
          </p:cNvPr>
          <p:cNvSpPr txBox="1"/>
          <p:nvPr/>
        </p:nvSpPr>
        <p:spPr>
          <a:xfrm>
            <a:off x="1295401" y="329963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x13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04AD3E-63BC-E023-F577-F24B5F23F868}"/>
              </a:ext>
            </a:extLst>
          </p:cNvPr>
          <p:cNvSpPr txBox="1"/>
          <p:nvPr/>
        </p:nvSpPr>
        <p:spPr>
          <a:xfrm>
            <a:off x="1295399" y="3592530"/>
            <a:ext cx="53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x14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B523C7-AAD4-2135-D3A4-F6F3CC7596A4}"/>
              </a:ext>
            </a:extLst>
          </p:cNvPr>
          <p:cNvSpPr txBox="1"/>
          <p:nvPr/>
        </p:nvSpPr>
        <p:spPr>
          <a:xfrm>
            <a:off x="1295399" y="3897306"/>
            <a:ext cx="53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x15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01773E-B3F7-7474-0D13-185B6ACB796E}"/>
              </a:ext>
            </a:extLst>
          </p:cNvPr>
          <p:cNvSpPr txBox="1"/>
          <p:nvPr/>
        </p:nvSpPr>
        <p:spPr>
          <a:xfrm>
            <a:off x="1295399" y="4427371"/>
            <a:ext cx="53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x30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8F1ACF-96EB-AC38-759D-68D36B6462B6}"/>
              </a:ext>
            </a:extLst>
          </p:cNvPr>
          <p:cNvSpPr txBox="1"/>
          <p:nvPr/>
        </p:nvSpPr>
        <p:spPr>
          <a:xfrm>
            <a:off x="1295399" y="4722823"/>
            <a:ext cx="53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x31</a:t>
            </a:r>
            <a:endParaRPr lang="ko-KR" altLang="en-US" sz="1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EBAEC4C-3552-D564-32DB-859DCE360757}"/>
              </a:ext>
            </a:extLst>
          </p:cNvPr>
          <p:cNvGrpSpPr/>
          <p:nvPr/>
        </p:nvGrpSpPr>
        <p:grpSpPr>
          <a:xfrm>
            <a:off x="4710271" y="2617900"/>
            <a:ext cx="835343" cy="1592628"/>
            <a:chOff x="5867399" y="2859584"/>
            <a:chExt cx="685801" cy="1323850"/>
          </a:xfrm>
        </p:grpSpPr>
        <p:sp>
          <p:nvSpPr>
            <p:cNvPr id="22" name="순서도: 수동 연산 21">
              <a:extLst>
                <a:ext uri="{FF2B5EF4-FFF2-40B4-BE49-F238E27FC236}">
                  <a16:creationId xmlns:a16="http://schemas.microsoft.com/office/drawing/2014/main" id="{107C223E-43FF-ECEA-9877-30CB7440E00E}"/>
                </a:ext>
              </a:extLst>
            </p:cNvPr>
            <p:cNvSpPr/>
            <p:nvPr/>
          </p:nvSpPr>
          <p:spPr>
            <a:xfrm rot="16200000">
              <a:off x="5548375" y="3178609"/>
              <a:ext cx="1323850" cy="685800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520874CF-4C16-6CF9-CFEF-DA362A0850DA}"/>
                </a:ext>
              </a:extLst>
            </p:cNvPr>
            <p:cNvSpPr/>
            <p:nvPr/>
          </p:nvSpPr>
          <p:spPr>
            <a:xfrm rot="5400000">
              <a:off x="5833786" y="3360889"/>
              <a:ext cx="372027" cy="30480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F6ABC92-6B26-C786-C1BD-A0817C79FEE9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4710269" y="3180547"/>
            <a:ext cx="3" cy="4330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50A91C-7802-E8ED-78C6-E6A302ACC640}"/>
              </a:ext>
            </a:extLst>
          </p:cNvPr>
          <p:cNvCxnSpPr>
            <a:cxnSpLocks/>
          </p:cNvCxnSpPr>
          <p:nvPr/>
        </p:nvCxnSpPr>
        <p:spPr>
          <a:xfrm>
            <a:off x="3276600" y="2971800"/>
            <a:ext cx="1371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D3D73AC-244F-60AB-5EE7-EBDD17EAF18F}"/>
              </a:ext>
            </a:extLst>
          </p:cNvPr>
          <p:cNvCxnSpPr>
            <a:cxnSpLocks/>
          </p:cNvCxnSpPr>
          <p:nvPr/>
        </p:nvCxnSpPr>
        <p:spPr>
          <a:xfrm>
            <a:off x="3276600" y="3768157"/>
            <a:ext cx="1371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18061-ED81-2038-8054-210C2554626C}"/>
              </a:ext>
            </a:extLst>
          </p:cNvPr>
          <p:cNvSpPr txBox="1"/>
          <p:nvPr/>
        </p:nvSpPr>
        <p:spPr>
          <a:xfrm>
            <a:off x="3730943" y="2672209"/>
            <a:ext cx="4219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x5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F8256F-B740-6123-B7A3-5CF86A062F25}"/>
              </a:ext>
            </a:extLst>
          </p:cNvPr>
          <p:cNvSpPr txBox="1"/>
          <p:nvPr/>
        </p:nvSpPr>
        <p:spPr>
          <a:xfrm>
            <a:off x="3730943" y="3414214"/>
            <a:ext cx="4219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x6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89E8AB-1462-F665-BB0A-7D1174D95236}"/>
              </a:ext>
            </a:extLst>
          </p:cNvPr>
          <p:cNvSpPr txBox="1"/>
          <p:nvPr/>
        </p:nvSpPr>
        <p:spPr>
          <a:xfrm>
            <a:off x="4919825" y="3036074"/>
            <a:ext cx="6808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ALU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AD63D25-927E-B4FC-90A9-21D4CD5684DF}"/>
              </a:ext>
            </a:extLst>
          </p:cNvPr>
          <p:cNvSpPr txBox="1"/>
          <p:nvPr/>
        </p:nvSpPr>
        <p:spPr>
          <a:xfrm>
            <a:off x="4996022" y="3329831"/>
            <a:ext cx="6808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( </a:t>
            </a:r>
            <a:r>
              <a:rPr lang="en-US" altLang="ko-KR" dirty="0">
                <a:solidFill>
                  <a:schemeClr val="accent6"/>
                </a:solidFill>
              </a:rPr>
              <a:t>-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341" name="자유형: 도형 14340">
            <a:extLst>
              <a:ext uri="{FF2B5EF4-FFF2-40B4-BE49-F238E27FC236}">
                <a16:creationId xmlns:a16="http://schemas.microsoft.com/office/drawing/2014/main" id="{06478C62-0EC0-997E-33E0-EFF5EAFCFC23}"/>
              </a:ext>
            </a:extLst>
          </p:cNvPr>
          <p:cNvSpPr/>
          <p:nvPr/>
        </p:nvSpPr>
        <p:spPr>
          <a:xfrm>
            <a:off x="3276600" y="2950875"/>
            <a:ext cx="1339850" cy="72630"/>
          </a:xfrm>
          <a:custGeom>
            <a:avLst/>
            <a:gdLst>
              <a:gd name="connsiteX0" fmla="*/ 0 w 1339850"/>
              <a:gd name="connsiteY0" fmla="*/ 72630 h 72630"/>
              <a:gd name="connsiteX1" fmla="*/ 600622 w 1339850"/>
              <a:gd name="connsiteY1" fmla="*/ 1289 h 72630"/>
              <a:gd name="connsiteX2" fmla="*/ 1339850 w 1339850"/>
              <a:gd name="connsiteY2" fmla="*/ 44093 h 7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72630" extrusionOk="0">
                <a:moveTo>
                  <a:pt x="0" y="72630"/>
                </a:moveTo>
                <a:cubicBezTo>
                  <a:pt x="166921" y="76343"/>
                  <a:pt x="373986" y="-40232"/>
                  <a:pt x="600622" y="1289"/>
                </a:cubicBezTo>
                <a:cubicBezTo>
                  <a:pt x="825997" y="-8739"/>
                  <a:pt x="1213689" y="13034"/>
                  <a:pt x="1339850" y="44093"/>
                </a:cubicBezTo>
              </a:path>
            </a:pathLst>
          </a:custGeom>
          <a:noFill/>
          <a:ln w="38100">
            <a:solidFill>
              <a:srgbClr val="00B050">
                <a:alpha val="69804"/>
              </a:srgbClr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758421327">
                  <a:custGeom>
                    <a:avLst/>
                    <a:gdLst>
                      <a:gd name="connsiteX0" fmla="*/ 0 w 1289050"/>
                      <a:gd name="connsiteY0" fmla="*/ 32324 h 32324"/>
                      <a:gd name="connsiteX1" fmla="*/ 577850 w 1289050"/>
                      <a:gd name="connsiteY1" fmla="*/ 574 h 32324"/>
                      <a:gd name="connsiteX2" fmla="*/ 1289050 w 1289050"/>
                      <a:gd name="connsiteY2" fmla="*/ 19624 h 32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89050" h="32324">
                        <a:moveTo>
                          <a:pt x="0" y="32324"/>
                        </a:moveTo>
                        <a:cubicBezTo>
                          <a:pt x="181504" y="17507"/>
                          <a:pt x="363008" y="2691"/>
                          <a:pt x="577850" y="574"/>
                        </a:cubicBezTo>
                        <a:cubicBezTo>
                          <a:pt x="792692" y="-1543"/>
                          <a:pt x="1175808" y="1632"/>
                          <a:pt x="1289050" y="19624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00779EE8-FAE7-019E-806B-8583E08A5B87}"/>
              </a:ext>
            </a:extLst>
          </p:cNvPr>
          <p:cNvSpPr/>
          <p:nvPr/>
        </p:nvSpPr>
        <p:spPr>
          <a:xfrm flipV="1">
            <a:off x="3257550" y="3768157"/>
            <a:ext cx="1339850" cy="48212"/>
          </a:xfrm>
          <a:custGeom>
            <a:avLst/>
            <a:gdLst>
              <a:gd name="connsiteX0" fmla="*/ 0 w 1339850"/>
              <a:gd name="connsiteY0" fmla="*/ 48212 h 48212"/>
              <a:gd name="connsiteX1" fmla="*/ 600622 w 1339850"/>
              <a:gd name="connsiteY1" fmla="*/ 856 h 48212"/>
              <a:gd name="connsiteX2" fmla="*/ 1339850 w 1339850"/>
              <a:gd name="connsiteY2" fmla="*/ 29269 h 4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50" h="48212" extrusionOk="0">
                <a:moveTo>
                  <a:pt x="0" y="48212"/>
                </a:moveTo>
                <a:cubicBezTo>
                  <a:pt x="175049" y="49279"/>
                  <a:pt x="375999" y="-14269"/>
                  <a:pt x="600622" y="856"/>
                </a:cubicBezTo>
                <a:cubicBezTo>
                  <a:pt x="826574" y="-9044"/>
                  <a:pt x="1203334" y="23272"/>
                  <a:pt x="1339850" y="29269"/>
                </a:cubicBezTo>
              </a:path>
            </a:pathLst>
          </a:custGeom>
          <a:noFill/>
          <a:ln w="38100">
            <a:solidFill>
              <a:srgbClr val="00B050">
                <a:alpha val="69804"/>
              </a:srgbClr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758421327">
                  <a:custGeom>
                    <a:avLst/>
                    <a:gdLst>
                      <a:gd name="connsiteX0" fmla="*/ 0 w 1289050"/>
                      <a:gd name="connsiteY0" fmla="*/ 32324 h 32324"/>
                      <a:gd name="connsiteX1" fmla="*/ 577850 w 1289050"/>
                      <a:gd name="connsiteY1" fmla="*/ 574 h 32324"/>
                      <a:gd name="connsiteX2" fmla="*/ 1289050 w 1289050"/>
                      <a:gd name="connsiteY2" fmla="*/ 19624 h 32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89050" h="32324">
                        <a:moveTo>
                          <a:pt x="0" y="32324"/>
                        </a:moveTo>
                        <a:cubicBezTo>
                          <a:pt x="181504" y="17507"/>
                          <a:pt x="363008" y="2691"/>
                          <a:pt x="577850" y="574"/>
                        </a:cubicBezTo>
                        <a:cubicBezTo>
                          <a:pt x="792692" y="-1543"/>
                          <a:pt x="1175808" y="1632"/>
                          <a:pt x="1289050" y="19624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42" name="자유형: 도형 14341">
            <a:extLst>
              <a:ext uri="{FF2B5EF4-FFF2-40B4-BE49-F238E27FC236}">
                <a16:creationId xmlns:a16="http://schemas.microsoft.com/office/drawing/2014/main" id="{B77D5EBC-1524-8D87-5DF5-C48F2CF780A6}"/>
              </a:ext>
            </a:extLst>
          </p:cNvPr>
          <p:cNvSpPr/>
          <p:nvPr/>
        </p:nvSpPr>
        <p:spPr>
          <a:xfrm>
            <a:off x="5574452" y="3224474"/>
            <a:ext cx="3264745" cy="1625829"/>
          </a:xfrm>
          <a:custGeom>
            <a:avLst/>
            <a:gdLst>
              <a:gd name="connsiteX0" fmla="*/ 0 w 2358982"/>
              <a:gd name="connsiteY0" fmla="*/ 135099 h 1374619"/>
              <a:gd name="connsiteX1" fmla="*/ 2153920 w 2358982"/>
              <a:gd name="connsiteY1" fmla="*/ 114779 h 1374619"/>
              <a:gd name="connsiteX2" fmla="*/ 2147147 w 2358982"/>
              <a:gd name="connsiteY2" fmla="*/ 1374619 h 137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982" h="1374619">
                <a:moveTo>
                  <a:pt x="0" y="135099"/>
                </a:moveTo>
                <a:cubicBezTo>
                  <a:pt x="898031" y="21645"/>
                  <a:pt x="1796062" y="-91808"/>
                  <a:pt x="2153920" y="114779"/>
                </a:cubicBezTo>
                <a:cubicBezTo>
                  <a:pt x="2511778" y="321366"/>
                  <a:pt x="2329462" y="847992"/>
                  <a:pt x="2147147" y="137461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9" name="그룹 88" hidden="1">
            <a:extLst>
              <a:ext uri="{FF2B5EF4-FFF2-40B4-BE49-F238E27FC236}">
                <a16:creationId xmlns:a16="http://schemas.microsoft.com/office/drawing/2014/main" id="{26904E98-90D9-5B49-E622-1ABFA7761482}"/>
              </a:ext>
            </a:extLst>
          </p:cNvPr>
          <p:cNvGrpSpPr/>
          <p:nvPr/>
        </p:nvGrpSpPr>
        <p:grpSpPr>
          <a:xfrm>
            <a:off x="6096001" y="5318935"/>
            <a:ext cx="304799" cy="560986"/>
            <a:chOff x="5867399" y="2859584"/>
            <a:chExt cx="685801" cy="1323850"/>
          </a:xfrm>
        </p:grpSpPr>
        <p:sp>
          <p:nvSpPr>
            <p:cNvPr id="91" name="순서도: 수동 연산 90">
              <a:extLst>
                <a:ext uri="{FF2B5EF4-FFF2-40B4-BE49-F238E27FC236}">
                  <a16:creationId xmlns:a16="http://schemas.microsoft.com/office/drawing/2014/main" id="{72805E1C-520B-69A0-37F4-C2D9EFC44D9E}"/>
                </a:ext>
              </a:extLst>
            </p:cNvPr>
            <p:cNvSpPr/>
            <p:nvPr/>
          </p:nvSpPr>
          <p:spPr>
            <a:xfrm rot="16200000">
              <a:off x="5548375" y="3178609"/>
              <a:ext cx="1323850" cy="685800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이등변 삼각형 91" hidden="1">
              <a:extLst>
                <a:ext uri="{FF2B5EF4-FFF2-40B4-BE49-F238E27FC236}">
                  <a16:creationId xmlns:a16="http://schemas.microsoft.com/office/drawing/2014/main" id="{C3071C14-FDA1-C3EB-84EF-5395E2DF3B67}"/>
                </a:ext>
              </a:extLst>
            </p:cNvPr>
            <p:cNvSpPr/>
            <p:nvPr/>
          </p:nvSpPr>
          <p:spPr>
            <a:xfrm rot="5400000">
              <a:off x="5833786" y="3360889"/>
              <a:ext cx="372027" cy="30480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1" name="이등변 삼각형 80" hidden="1">
            <a:extLst>
              <a:ext uri="{FF2B5EF4-FFF2-40B4-BE49-F238E27FC236}">
                <a16:creationId xmlns:a16="http://schemas.microsoft.com/office/drawing/2014/main" id="{EB610EB6-BDC3-BEE1-9406-60194AEF0008}"/>
              </a:ext>
            </a:extLst>
          </p:cNvPr>
          <p:cNvSpPr/>
          <p:nvPr/>
        </p:nvSpPr>
        <p:spPr>
          <a:xfrm rot="5400000">
            <a:off x="6084910" y="4875987"/>
            <a:ext cx="157648" cy="13546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F6E2400-ED3E-D485-BFFA-9FCBDA8E009A}"/>
              </a:ext>
            </a:extLst>
          </p:cNvPr>
          <p:cNvGrpSpPr/>
          <p:nvPr/>
        </p:nvGrpSpPr>
        <p:grpSpPr>
          <a:xfrm>
            <a:off x="7039075" y="4762706"/>
            <a:ext cx="304799" cy="560986"/>
            <a:chOff x="6096000" y="4363054"/>
            <a:chExt cx="518691" cy="1112479"/>
          </a:xfrm>
        </p:grpSpPr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93321500-3179-F0C3-4407-2631D438DE22}"/>
                </a:ext>
              </a:extLst>
            </p:cNvPr>
            <p:cNvGrpSpPr/>
            <p:nvPr/>
          </p:nvGrpSpPr>
          <p:grpSpPr>
            <a:xfrm>
              <a:off x="6096000" y="4363054"/>
              <a:ext cx="518691" cy="1112479"/>
              <a:chOff x="5867399" y="2859584"/>
              <a:chExt cx="685801" cy="1323850"/>
            </a:xfrm>
          </p:grpSpPr>
          <p:sp>
            <p:nvSpPr>
              <p:cNvPr id="232" name="순서도: 수동 연산 231">
                <a:extLst>
                  <a:ext uri="{FF2B5EF4-FFF2-40B4-BE49-F238E27FC236}">
                    <a16:creationId xmlns:a16="http://schemas.microsoft.com/office/drawing/2014/main" id="{594E78BB-72BE-019B-0C55-63D23676D285}"/>
                  </a:ext>
                </a:extLst>
              </p:cNvPr>
              <p:cNvSpPr/>
              <p:nvPr/>
            </p:nvSpPr>
            <p:spPr>
              <a:xfrm rot="16200000">
                <a:off x="5548375" y="3178609"/>
                <a:ext cx="1323850" cy="685800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3" name="이등변 삼각형 232">
                <a:extLst>
                  <a:ext uri="{FF2B5EF4-FFF2-40B4-BE49-F238E27FC236}">
                    <a16:creationId xmlns:a16="http://schemas.microsoft.com/office/drawing/2014/main" id="{C295C210-3BA1-587F-2EA2-5D36D0B6F6FF}"/>
                  </a:ext>
                </a:extLst>
              </p:cNvPr>
              <p:cNvSpPr/>
              <p:nvPr/>
            </p:nvSpPr>
            <p:spPr>
              <a:xfrm rot="5400000">
                <a:off x="5833786" y="3360889"/>
                <a:ext cx="372027" cy="30480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9434E173-3768-C7F0-9475-CEED1428E983}"/>
                </a:ext>
              </a:extLst>
            </p:cNvPr>
            <p:cNvCxnSpPr>
              <a:cxnSpLocks/>
              <a:stCxn id="233" idx="2"/>
              <a:endCxn id="233" idx="4"/>
            </p:cNvCxnSpPr>
            <p:nvPr/>
          </p:nvCxnSpPr>
          <p:spPr>
            <a:xfrm>
              <a:off x="6096000" y="4756075"/>
              <a:ext cx="0" cy="31262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7A18C168-C305-A375-79C5-223A3B6061C0}"/>
              </a:ext>
            </a:extLst>
          </p:cNvPr>
          <p:cNvGrpSpPr/>
          <p:nvPr/>
        </p:nvGrpSpPr>
        <p:grpSpPr>
          <a:xfrm>
            <a:off x="7039075" y="5414931"/>
            <a:ext cx="304799" cy="560986"/>
            <a:chOff x="6096000" y="4363054"/>
            <a:chExt cx="518691" cy="1112479"/>
          </a:xfrm>
        </p:grpSpPr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CB5A75FE-70F5-F7A6-B7E3-A982CC695285}"/>
                </a:ext>
              </a:extLst>
            </p:cNvPr>
            <p:cNvGrpSpPr/>
            <p:nvPr/>
          </p:nvGrpSpPr>
          <p:grpSpPr>
            <a:xfrm>
              <a:off x="6096000" y="4363054"/>
              <a:ext cx="518691" cy="1112479"/>
              <a:chOff x="5867399" y="2859584"/>
              <a:chExt cx="685801" cy="1323850"/>
            </a:xfrm>
          </p:grpSpPr>
          <p:sp>
            <p:nvSpPr>
              <p:cNvPr id="237" name="순서도: 수동 연산 236">
                <a:extLst>
                  <a:ext uri="{FF2B5EF4-FFF2-40B4-BE49-F238E27FC236}">
                    <a16:creationId xmlns:a16="http://schemas.microsoft.com/office/drawing/2014/main" id="{7DCD7A0E-3E7C-9B9D-B3B3-E523F08A910D}"/>
                  </a:ext>
                </a:extLst>
              </p:cNvPr>
              <p:cNvSpPr/>
              <p:nvPr/>
            </p:nvSpPr>
            <p:spPr>
              <a:xfrm rot="16200000">
                <a:off x="5548375" y="3178609"/>
                <a:ext cx="1323850" cy="685800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8" name="이등변 삼각형 237">
                <a:extLst>
                  <a:ext uri="{FF2B5EF4-FFF2-40B4-BE49-F238E27FC236}">
                    <a16:creationId xmlns:a16="http://schemas.microsoft.com/office/drawing/2014/main" id="{34D7A259-7937-0333-8B72-D665EAA020D3}"/>
                  </a:ext>
                </a:extLst>
              </p:cNvPr>
              <p:cNvSpPr/>
              <p:nvPr/>
            </p:nvSpPr>
            <p:spPr>
              <a:xfrm rot="5400000">
                <a:off x="5833786" y="3360889"/>
                <a:ext cx="372027" cy="30480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A1515F9F-86D6-795B-66E3-6BE91E9D0F8A}"/>
                </a:ext>
              </a:extLst>
            </p:cNvPr>
            <p:cNvCxnSpPr>
              <a:cxnSpLocks/>
              <a:stCxn id="238" idx="2"/>
              <a:endCxn id="238" idx="4"/>
            </p:cNvCxnSpPr>
            <p:nvPr/>
          </p:nvCxnSpPr>
          <p:spPr>
            <a:xfrm>
              <a:off x="6096000" y="4756075"/>
              <a:ext cx="0" cy="31262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107EC420-4FAE-7EAE-0619-55DE9B020295}"/>
              </a:ext>
            </a:extLst>
          </p:cNvPr>
          <p:cNvCxnSpPr>
            <a:cxnSpLocks/>
          </p:cNvCxnSpPr>
          <p:nvPr/>
        </p:nvCxnSpPr>
        <p:spPr>
          <a:xfrm>
            <a:off x="5922651" y="4861406"/>
            <a:ext cx="11274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F3F971CF-D828-5674-F34D-850A3A1A8998}"/>
              </a:ext>
            </a:extLst>
          </p:cNvPr>
          <p:cNvCxnSpPr>
            <a:cxnSpLocks/>
          </p:cNvCxnSpPr>
          <p:nvPr/>
        </p:nvCxnSpPr>
        <p:spPr>
          <a:xfrm>
            <a:off x="6458071" y="5215313"/>
            <a:ext cx="5920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2C5AA08E-9A59-267F-DBB9-E5F4763B7F51}"/>
              </a:ext>
            </a:extLst>
          </p:cNvPr>
          <p:cNvSpPr txBox="1"/>
          <p:nvPr/>
        </p:nvSpPr>
        <p:spPr>
          <a:xfrm>
            <a:off x="7093261" y="4896596"/>
            <a:ext cx="479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adder</a:t>
            </a:r>
            <a:endParaRPr lang="ko-KR" altLang="en-US" sz="10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6BC96E7-2FF4-0A00-94CB-B53E79F4BE59}"/>
              </a:ext>
            </a:extLst>
          </p:cNvPr>
          <p:cNvSpPr txBox="1"/>
          <p:nvPr/>
        </p:nvSpPr>
        <p:spPr>
          <a:xfrm>
            <a:off x="7093261" y="5549106"/>
            <a:ext cx="479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adder</a:t>
            </a:r>
            <a:endParaRPr lang="ko-KR" altLang="en-US" sz="1000" dirty="0"/>
          </a:p>
        </p:txBody>
      </p: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EAB32DE4-C3E6-27FB-E1CD-4F9C12A84EFA}"/>
              </a:ext>
            </a:extLst>
          </p:cNvPr>
          <p:cNvCxnSpPr>
            <a:cxnSpLocks/>
          </p:cNvCxnSpPr>
          <p:nvPr/>
        </p:nvCxnSpPr>
        <p:spPr>
          <a:xfrm>
            <a:off x="5910217" y="5506196"/>
            <a:ext cx="113991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13E23CAB-D0A9-399E-B76B-34D624A6E67E}"/>
              </a:ext>
            </a:extLst>
          </p:cNvPr>
          <p:cNvSpPr/>
          <p:nvPr/>
        </p:nvSpPr>
        <p:spPr>
          <a:xfrm>
            <a:off x="5348148" y="5791401"/>
            <a:ext cx="1124138" cy="271024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16DA340-0F9A-63A8-2A58-60743A4CC0B8}"/>
              </a:ext>
            </a:extLst>
          </p:cNvPr>
          <p:cNvSpPr txBox="1"/>
          <p:nvPr/>
        </p:nvSpPr>
        <p:spPr>
          <a:xfrm>
            <a:off x="5348147" y="5791984"/>
            <a:ext cx="114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6"/>
                </a:solidFill>
              </a:rPr>
              <a:t>sign-extension</a:t>
            </a:r>
            <a:endParaRPr lang="ko-KR" altLang="en-US" sz="1100" b="1" dirty="0">
              <a:solidFill>
                <a:schemeClr val="accent6"/>
              </a:solidFill>
            </a:endParaRPr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C8EFC75E-34D8-EA59-60D2-133C35E565F2}"/>
              </a:ext>
            </a:extLst>
          </p:cNvPr>
          <p:cNvCxnSpPr>
            <a:cxnSpLocks/>
          </p:cNvCxnSpPr>
          <p:nvPr/>
        </p:nvCxnSpPr>
        <p:spPr>
          <a:xfrm>
            <a:off x="4788299" y="5900793"/>
            <a:ext cx="57514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3FA7C183-70F6-80E0-D727-E4C5D7FDD55D}"/>
              </a:ext>
            </a:extLst>
          </p:cNvPr>
          <p:cNvSpPr txBox="1"/>
          <p:nvPr/>
        </p:nvSpPr>
        <p:spPr>
          <a:xfrm>
            <a:off x="3565676" y="5726033"/>
            <a:ext cx="128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{ </a:t>
            </a:r>
            <a:r>
              <a:rPr lang="en-US" altLang="ko-KR" sz="1400" dirty="0" err="1">
                <a:solidFill>
                  <a:schemeClr val="tx2"/>
                </a:solidFill>
              </a:rPr>
              <a:t>imm</a:t>
            </a:r>
            <a:r>
              <a:rPr lang="en-US" altLang="ko-KR" sz="1400" dirty="0">
                <a:solidFill>
                  <a:schemeClr val="tx2"/>
                </a:solidFill>
              </a:rPr>
              <a:t>[12:1], 0 }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DC734CC9-4C4E-621E-AE36-3A73D1011496}"/>
              </a:ext>
            </a:extLst>
          </p:cNvPr>
          <p:cNvCxnSpPr>
            <a:cxnSpLocks/>
          </p:cNvCxnSpPr>
          <p:nvPr/>
        </p:nvCxnSpPr>
        <p:spPr>
          <a:xfrm flipH="1">
            <a:off x="5041767" y="5853541"/>
            <a:ext cx="46566" cy="8468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980A312-E283-3120-9856-324AFB6BCC75}"/>
              </a:ext>
            </a:extLst>
          </p:cNvPr>
          <p:cNvSpPr txBox="1"/>
          <p:nvPr/>
        </p:nvSpPr>
        <p:spPr>
          <a:xfrm>
            <a:off x="4710269" y="5891874"/>
            <a:ext cx="64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13-bit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42A0F03-2722-8368-2B8F-139F76C9E4C3}"/>
              </a:ext>
            </a:extLst>
          </p:cNvPr>
          <p:cNvCxnSpPr>
            <a:cxnSpLocks/>
          </p:cNvCxnSpPr>
          <p:nvPr/>
        </p:nvCxnSpPr>
        <p:spPr>
          <a:xfrm flipV="1">
            <a:off x="7343875" y="5726033"/>
            <a:ext cx="885725" cy="876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02FA3442-EEAE-7B19-06FD-F4E3C661F88E}"/>
              </a:ext>
            </a:extLst>
          </p:cNvPr>
          <p:cNvCxnSpPr>
            <a:cxnSpLocks/>
          </p:cNvCxnSpPr>
          <p:nvPr/>
        </p:nvCxnSpPr>
        <p:spPr>
          <a:xfrm>
            <a:off x="7343875" y="5048996"/>
            <a:ext cx="8857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순서도: 수동 연산 254">
            <a:extLst>
              <a:ext uri="{FF2B5EF4-FFF2-40B4-BE49-F238E27FC236}">
                <a16:creationId xmlns:a16="http://schemas.microsoft.com/office/drawing/2014/main" id="{63BADB0B-B15E-6E66-00F1-6A87A41C369D}"/>
              </a:ext>
            </a:extLst>
          </p:cNvPr>
          <p:cNvSpPr/>
          <p:nvPr/>
        </p:nvSpPr>
        <p:spPr>
          <a:xfrm rot="16200000">
            <a:off x="7890779" y="5082134"/>
            <a:ext cx="1232210" cy="554567"/>
          </a:xfrm>
          <a:prstGeom prst="flowChartManualOperation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2B3FB702-A4EB-8C9D-52CB-F12F322523A5}"/>
              </a:ext>
            </a:extLst>
          </p:cNvPr>
          <p:cNvCxnSpPr>
            <a:cxnSpLocks/>
          </p:cNvCxnSpPr>
          <p:nvPr/>
        </p:nvCxnSpPr>
        <p:spPr>
          <a:xfrm>
            <a:off x="6472287" y="5900793"/>
            <a:ext cx="57514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271D4779-E4DE-BC6F-82F9-881106C55FBE}"/>
              </a:ext>
            </a:extLst>
          </p:cNvPr>
          <p:cNvCxnSpPr>
            <a:cxnSpLocks/>
          </p:cNvCxnSpPr>
          <p:nvPr/>
        </p:nvCxnSpPr>
        <p:spPr>
          <a:xfrm flipH="1">
            <a:off x="6725755" y="5853541"/>
            <a:ext cx="46566" cy="8468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8C3889AB-06A6-1424-9F4E-A2A4CE7D383D}"/>
              </a:ext>
            </a:extLst>
          </p:cNvPr>
          <p:cNvSpPr txBox="1"/>
          <p:nvPr/>
        </p:nvSpPr>
        <p:spPr>
          <a:xfrm>
            <a:off x="6439352" y="5891875"/>
            <a:ext cx="67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13-bit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C07D77B0-3830-1510-08AA-4831AB1939FA}"/>
              </a:ext>
            </a:extLst>
          </p:cNvPr>
          <p:cNvCxnSpPr>
            <a:cxnSpLocks/>
          </p:cNvCxnSpPr>
          <p:nvPr/>
        </p:nvCxnSpPr>
        <p:spPr>
          <a:xfrm>
            <a:off x="8839201" y="5215313"/>
            <a:ext cx="761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88" name="직사각형 14387">
            <a:extLst>
              <a:ext uri="{FF2B5EF4-FFF2-40B4-BE49-F238E27FC236}">
                <a16:creationId xmlns:a16="http://schemas.microsoft.com/office/drawing/2014/main" id="{6A9F59F2-9105-FF23-EEE5-1E77A2515085}"/>
              </a:ext>
            </a:extLst>
          </p:cNvPr>
          <p:cNvSpPr/>
          <p:nvPr/>
        </p:nvSpPr>
        <p:spPr>
          <a:xfrm>
            <a:off x="9601201" y="4930396"/>
            <a:ext cx="638276" cy="100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1737C791-66B7-9F8B-C28A-D8FD9B949F6D}"/>
              </a:ext>
            </a:extLst>
          </p:cNvPr>
          <p:cNvCxnSpPr>
            <a:cxnSpLocks/>
          </p:cNvCxnSpPr>
          <p:nvPr/>
        </p:nvCxnSpPr>
        <p:spPr>
          <a:xfrm>
            <a:off x="10287000" y="5215313"/>
            <a:ext cx="761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94D4FFB1-6701-19B0-4CC6-5558EC1FBE3F}"/>
              </a:ext>
            </a:extLst>
          </p:cNvPr>
          <p:cNvCxnSpPr>
            <a:cxnSpLocks/>
          </p:cNvCxnSpPr>
          <p:nvPr/>
        </p:nvCxnSpPr>
        <p:spPr>
          <a:xfrm flipH="1">
            <a:off x="10520994" y="5105400"/>
            <a:ext cx="122766" cy="237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90" name="TextBox 14389">
            <a:extLst>
              <a:ext uri="{FF2B5EF4-FFF2-40B4-BE49-F238E27FC236}">
                <a16:creationId xmlns:a16="http://schemas.microsoft.com/office/drawing/2014/main" id="{882EF349-18F7-55BD-6891-A05BF1C57B47}"/>
              </a:ext>
            </a:extLst>
          </p:cNvPr>
          <p:cNvSpPr txBox="1"/>
          <p:nvPr/>
        </p:nvSpPr>
        <p:spPr>
          <a:xfrm>
            <a:off x="7343028" y="56832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branch </a:t>
            </a:r>
          </a:p>
          <a:p>
            <a:r>
              <a:rPr lang="en-US" altLang="ko-KR" sz="1400" dirty="0">
                <a:solidFill>
                  <a:schemeClr val="tx2"/>
                </a:solidFill>
              </a:rPr>
              <a:t>destination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4393" name="TextBox 14392">
            <a:extLst>
              <a:ext uri="{FF2B5EF4-FFF2-40B4-BE49-F238E27FC236}">
                <a16:creationId xmlns:a16="http://schemas.microsoft.com/office/drawing/2014/main" id="{8E33A8FA-FDE4-4EB3-FF21-3AB4C0E44171}"/>
              </a:ext>
            </a:extLst>
          </p:cNvPr>
          <p:cNvSpPr txBox="1"/>
          <p:nvPr/>
        </p:nvSpPr>
        <p:spPr>
          <a:xfrm>
            <a:off x="8196892" y="4905519"/>
            <a:ext cx="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0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0343E5C-63E6-B52C-7C6A-91FDB39CF376}"/>
              </a:ext>
            </a:extLst>
          </p:cNvPr>
          <p:cNvSpPr txBox="1"/>
          <p:nvPr/>
        </p:nvSpPr>
        <p:spPr>
          <a:xfrm>
            <a:off x="8196892" y="5567752"/>
            <a:ext cx="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1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FA7EDAC-5589-7FC7-703A-B8F11103B607}"/>
              </a:ext>
            </a:extLst>
          </p:cNvPr>
          <p:cNvSpPr txBox="1"/>
          <p:nvPr/>
        </p:nvSpPr>
        <p:spPr>
          <a:xfrm>
            <a:off x="8246054" y="5198419"/>
            <a:ext cx="63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mux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1999FFF-1E20-5C9F-F37A-98C9467E075D}"/>
              </a:ext>
            </a:extLst>
          </p:cNvPr>
          <p:cNvSpPr txBox="1"/>
          <p:nvPr/>
        </p:nvSpPr>
        <p:spPr>
          <a:xfrm>
            <a:off x="4996022" y="4440397"/>
            <a:ext cx="63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sub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17F9E655-AAA2-F224-1FB1-93B7899286C7}"/>
              </a:ext>
            </a:extLst>
          </p:cNvPr>
          <p:cNvCxnSpPr>
            <a:cxnSpLocks/>
          </p:cNvCxnSpPr>
          <p:nvPr/>
        </p:nvCxnSpPr>
        <p:spPr>
          <a:xfrm flipV="1">
            <a:off x="5194902" y="4057189"/>
            <a:ext cx="0" cy="45573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98" name="자유형: 도형 14397">
            <a:extLst>
              <a:ext uri="{FF2B5EF4-FFF2-40B4-BE49-F238E27FC236}">
                <a16:creationId xmlns:a16="http://schemas.microsoft.com/office/drawing/2014/main" id="{32830AAF-56AA-5C41-668F-92B4AF5E3179}"/>
              </a:ext>
            </a:extLst>
          </p:cNvPr>
          <p:cNvSpPr/>
          <p:nvPr/>
        </p:nvSpPr>
        <p:spPr>
          <a:xfrm>
            <a:off x="5613400" y="3263234"/>
            <a:ext cx="3255593" cy="1545833"/>
          </a:xfrm>
          <a:custGeom>
            <a:avLst/>
            <a:gdLst>
              <a:gd name="connsiteX0" fmla="*/ 0 w 3255593"/>
              <a:gd name="connsiteY0" fmla="*/ 191166 h 1545833"/>
              <a:gd name="connsiteX1" fmla="*/ 2904067 w 3255593"/>
              <a:gd name="connsiteY1" fmla="*/ 114966 h 1545833"/>
              <a:gd name="connsiteX2" fmla="*/ 3098800 w 3255593"/>
              <a:gd name="connsiteY2" fmla="*/ 1545833 h 1545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5593" h="1545833" extrusionOk="0">
                <a:moveTo>
                  <a:pt x="0" y="191166"/>
                </a:moveTo>
                <a:cubicBezTo>
                  <a:pt x="1291015" y="47236"/>
                  <a:pt x="2372256" y="-83194"/>
                  <a:pt x="2904067" y="114966"/>
                </a:cubicBezTo>
                <a:cubicBezTo>
                  <a:pt x="3384935" y="417639"/>
                  <a:pt x="3359321" y="983471"/>
                  <a:pt x="3098800" y="1545833"/>
                </a:cubicBezTo>
              </a:path>
            </a:pathLst>
          </a:custGeom>
          <a:noFill/>
          <a:ln w="38100">
            <a:solidFill>
              <a:srgbClr val="00B050">
                <a:alpha val="69804"/>
              </a:srgbClr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3876932596">
                  <a:custGeom>
                    <a:avLst/>
                    <a:gdLst>
                      <a:gd name="connsiteX0" fmla="*/ 0 w 3255593"/>
                      <a:gd name="connsiteY0" fmla="*/ 191166 h 1545833"/>
                      <a:gd name="connsiteX1" fmla="*/ 2904067 w 3255593"/>
                      <a:gd name="connsiteY1" fmla="*/ 114966 h 1545833"/>
                      <a:gd name="connsiteX2" fmla="*/ 3098800 w 3255593"/>
                      <a:gd name="connsiteY2" fmla="*/ 1545833 h 1545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55593" h="1545833">
                        <a:moveTo>
                          <a:pt x="0" y="191166"/>
                        </a:moveTo>
                        <a:cubicBezTo>
                          <a:pt x="1193800" y="40177"/>
                          <a:pt x="2387600" y="-110812"/>
                          <a:pt x="2904067" y="114966"/>
                        </a:cubicBezTo>
                        <a:cubicBezTo>
                          <a:pt x="3420534" y="340744"/>
                          <a:pt x="3259667" y="943288"/>
                          <a:pt x="3098800" y="1545833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81A845C-77AF-9292-9868-F40199063ECC}"/>
              </a:ext>
            </a:extLst>
          </p:cNvPr>
          <p:cNvSpPr txBox="1"/>
          <p:nvPr/>
        </p:nvSpPr>
        <p:spPr>
          <a:xfrm>
            <a:off x="9552515" y="5070051"/>
            <a:ext cx="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06F0F6E-22BF-3AA7-56E4-FE76F4DF3D68}"/>
              </a:ext>
            </a:extLst>
          </p:cNvPr>
          <p:cNvSpPr txBox="1"/>
          <p:nvPr/>
        </p:nvSpPr>
        <p:spPr>
          <a:xfrm>
            <a:off x="9991724" y="5070051"/>
            <a:ext cx="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</a:t>
            </a:r>
            <a:endParaRPr lang="ko-KR" altLang="en-US" sz="1400" dirty="0"/>
          </a:p>
        </p:txBody>
      </p:sp>
      <p:sp>
        <p:nvSpPr>
          <p:cNvPr id="14399" name="이등변 삼각형 14398">
            <a:extLst>
              <a:ext uri="{FF2B5EF4-FFF2-40B4-BE49-F238E27FC236}">
                <a16:creationId xmlns:a16="http://schemas.microsoft.com/office/drawing/2014/main" id="{66141B8E-1EAA-18DC-1D45-3726DCA1AD9B}"/>
              </a:ext>
            </a:extLst>
          </p:cNvPr>
          <p:cNvSpPr/>
          <p:nvPr/>
        </p:nvSpPr>
        <p:spPr>
          <a:xfrm rot="5400000">
            <a:off x="9601200" y="5683280"/>
            <a:ext cx="168643" cy="1702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643E0B3-E928-996F-754E-8B7348BD1B9E}"/>
              </a:ext>
            </a:extLst>
          </p:cNvPr>
          <p:cNvSpPr txBox="1"/>
          <p:nvPr/>
        </p:nvSpPr>
        <p:spPr>
          <a:xfrm>
            <a:off x="9441293" y="589801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PC </a:t>
            </a:r>
            <a:r>
              <a:rPr lang="ko-KR" altLang="en-US" sz="1400" dirty="0"/>
              <a:t>레지스터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E2797A5-B47A-B6D8-C6CA-F4CB2EE63597}"/>
              </a:ext>
            </a:extLst>
          </p:cNvPr>
          <p:cNvSpPr txBox="1"/>
          <p:nvPr/>
        </p:nvSpPr>
        <p:spPr>
          <a:xfrm>
            <a:off x="10300126" y="5310472"/>
            <a:ext cx="66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32-bit</a:t>
            </a:r>
            <a:endParaRPr lang="ko-KR" altLang="en-US" sz="14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56EF0A9-070C-2B76-BD05-D14750FD3F24}"/>
              </a:ext>
            </a:extLst>
          </p:cNvPr>
          <p:cNvCxnSpPr>
            <a:cxnSpLocks/>
          </p:cNvCxnSpPr>
          <p:nvPr/>
        </p:nvCxnSpPr>
        <p:spPr>
          <a:xfrm flipV="1">
            <a:off x="10439400" y="4370723"/>
            <a:ext cx="0" cy="827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74AC3FF1-B90C-42A1-FEA9-07D958DC43D4}"/>
              </a:ext>
            </a:extLst>
          </p:cNvPr>
          <p:cNvCxnSpPr>
            <a:cxnSpLocks/>
          </p:cNvCxnSpPr>
          <p:nvPr/>
        </p:nvCxnSpPr>
        <p:spPr>
          <a:xfrm flipH="1">
            <a:off x="5910217" y="4370723"/>
            <a:ext cx="45291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A42A058D-DEBA-68E5-FCA6-E179226742E8}"/>
              </a:ext>
            </a:extLst>
          </p:cNvPr>
          <p:cNvCxnSpPr>
            <a:cxnSpLocks/>
          </p:cNvCxnSpPr>
          <p:nvPr/>
        </p:nvCxnSpPr>
        <p:spPr>
          <a:xfrm flipV="1">
            <a:off x="5910217" y="4370723"/>
            <a:ext cx="0" cy="1135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B2BB3DA2-4C36-4A1F-4B46-B9F30C148B48}"/>
              </a:ext>
            </a:extLst>
          </p:cNvPr>
          <p:cNvSpPr txBox="1"/>
          <p:nvPr/>
        </p:nvSpPr>
        <p:spPr>
          <a:xfrm>
            <a:off x="6213125" y="5082094"/>
            <a:ext cx="27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4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EC0D00F-6032-DA6C-B6AE-F5A63FEBA919}"/>
              </a:ext>
            </a:extLst>
          </p:cNvPr>
          <p:cNvSpPr txBox="1"/>
          <p:nvPr/>
        </p:nvSpPr>
        <p:spPr>
          <a:xfrm>
            <a:off x="4919825" y="5013753"/>
            <a:ext cx="56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PC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2D48566-7C2B-E108-7CC7-CE304F0AB1E2}"/>
              </a:ext>
            </a:extLst>
          </p:cNvPr>
          <p:cNvSpPr txBox="1"/>
          <p:nvPr/>
        </p:nvSpPr>
        <p:spPr>
          <a:xfrm>
            <a:off x="8938308" y="3779152"/>
            <a:ext cx="1664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select = (N != V)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3379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lui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dirty="0" err="1">
                <a:ea typeface="굴림" panose="020B0600000101010101" pitchFamily="50" charset="-127"/>
              </a:rPr>
              <a:t>auipc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명령어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lui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>
                <a:ea typeface="굴림" panose="020B0600000101010101" pitchFamily="50" charset="-127"/>
              </a:rPr>
              <a:t>레지스터의 상위 </a:t>
            </a:r>
            <a:r>
              <a:rPr lang="en-US" altLang="ko-KR" dirty="0">
                <a:ea typeface="굴림" panose="020B0600000101010101" pitchFamily="50" charset="-127"/>
              </a:rPr>
              <a:t>20-bit</a:t>
            </a:r>
            <a:r>
              <a:rPr lang="ko-KR" altLang="en-US" dirty="0">
                <a:ea typeface="굴림" panose="020B0600000101010101" pitchFamily="50" charset="-127"/>
              </a:rPr>
              <a:t>를 특정 값으로 채울 때 사용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레지스터 위쪽 ← </a:t>
            </a:r>
            <a:r>
              <a:rPr lang="en-US" altLang="ko-KR" dirty="0">
                <a:ea typeface="굴림" panose="020B0600000101010101" pitchFamily="50" charset="-127"/>
              </a:rPr>
              <a:t>immediate 20bit / </a:t>
            </a:r>
            <a:r>
              <a:rPr lang="ko-KR" altLang="en-US" dirty="0">
                <a:ea typeface="굴림" panose="020B0600000101010101" pitchFamily="50" charset="-127"/>
              </a:rPr>
              <a:t>아래쪽 ← </a:t>
            </a:r>
            <a:r>
              <a:rPr lang="en-US" altLang="ko-KR" dirty="0">
                <a:ea typeface="굴림" panose="020B0600000101010101" pitchFamily="50" charset="-127"/>
              </a:rPr>
              <a:t>12-bit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= 0</a:t>
            </a: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auipc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:  ‘</a:t>
            </a:r>
            <a:r>
              <a:rPr lang="en-US" altLang="ko-KR" dirty="0" err="1">
                <a:ea typeface="굴림" panose="020B0600000101010101" pitchFamily="50" charset="-127"/>
              </a:rPr>
              <a:t>auipc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명령어의 </a:t>
            </a:r>
            <a:r>
              <a:rPr lang="en-US" altLang="ko-KR" dirty="0">
                <a:ea typeface="굴림" panose="020B0600000101010101" pitchFamily="50" charset="-127"/>
              </a:rPr>
              <a:t>PC’ </a:t>
            </a:r>
            <a:r>
              <a:rPr lang="ko-KR" altLang="en-US" dirty="0">
                <a:ea typeface="굴림" panose="020B0600000101010101" pitchFamily="50" charset="-127"/>
              </a:rPr>
              <a:t>를 더한 값으로 레지스터 채운다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E722107-F200-C428-104A-44140D3CD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53863"/>
              </p:ext>
            </p:extLst>
          </p:nvPr>
        </p:nvGraphicFramePr>
        <p:xfrm>
          <a:off x="609600" y="3429000"/>
          <a:ext cx="10972799" cy="21858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158582044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54142145"/>
                    </a:ext>
                  </a:extLst>
                </a:gridCol>
                <a:gridCol w="4419599">
                  <a:extLst>
                    <a:ext uri="{9D8B030D-6E8A-4147-A177-3AD203B41FA5}">
                      <a16:colId xmlns:a16="http://schemas.microsoft.com/office/drawing/2014/main" val="289031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명령어</a:t>
                      </a:r>
                      <a:r>
                        <a:rPr lang="en-US" altLang="ko-KR" dirty="0"/>
                        <a:t>(instruction)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예제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1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err="1"/>
                        <a:t>lui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[31:12]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//load upper immediate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U - type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/>
                        <a:t>lui</a:t>
                      </a:r>
                      <a:r>
                        <a:rPr lang="en-US" altLang="ko-KR" dirty="0"/>
                        <a:t> x5, 0x12345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//x5 = 0x1234_5000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64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err="1"/>
                        <a:t>auipc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[31:12]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//add upper immediate to PC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/>
                        <a:t>auipc</a:t>
                      </a:r>
                      <a:r>
                        <a:rPr lang="en-US" altLang="ko-KR" dirty="0"/>
                        <a:t> x5, 0x12345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  //x5 = current PC + 0x1234_5000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231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6039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506200" cy="9906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  <a:endParaRPr lang="en-US" altLang="ko-KR" b="1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jal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dirty="0" err="1">
                <a:ea typeface="굴림" panose="020B0600000101010101" pitchFamily="50" charset="-127"/>
              </a:rPr>
              <a:t>jalr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명령어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jal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: direct jump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jalr</a:t>
            </a:r>
            <a:r>
              <a:rPr lang="ko-KR" altLang="en-US" dirty="0">
                <a:ea typeface="굴림" panose="020B0600000101010101" pitchFamily="50" charset="-127"/>
              </a:rPr>
              <a:t> 명령어 </a:t>
            </a:r>
            <a:r>
              <a:rPr lang="en-US" altLang="ko-KR" dirty="0">
                <a:ea typeface="굴림" panose="020B0600000101010101" pitchFamily="50" charset="-127"/>
              </a:rPr>
              <a:t>: indirect jump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/ </a:t>
            </a:r>
            <a:r>
              <a:rPr lang="ko-KR" altLang="en-US" dirty="0">
                <a:ea typeface="굴림" panose="020B0600000101010101" pitchFamily="50" charset="-127"/>
              </a:rPr>
              <a:t>분기 목적지 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>
                <a:ea typeface="굴림" panose="020B0600000101010101" pitchFamily="50" charset="-127"/>
              </a:rPr>
              <a:t>명령어에 직접 표시 </a:t>
            </a:r>
            <a:r>
              <a:rPr lang="en-US" altLang="ko-KR" dirty="0">
                <a:ea typeface="굴림" panose="020B0600000101010101" pitchFamily="50" charset="-127"/>
              </a:rPr>
              <a:t>X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EBFB378-F513-0534-BCB0-3ADC926D9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20737"/>
              </p:ext>
            </p:extLst>
          </p:nvPr>
        </p:nvGraphicFramePr>
        <p:xfrm>
          <a:off x="609600" y="3429000"/>
          <a:ext cx="10972800" cy="23544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304535137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811838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707477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499457825"/>
                    </a:ext>
                  </a:extLst>
                </a:gridCol>
              </a:tblGrid>
              <a:tr h="466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dirty="0"/>
                        <a:t>명령어</a:t>
                      </a:r>
                      <a:r>
                        <a:rPr lang="en-US" altLang="ko-KR" sz="1800" dirty="0"/>
                        <a:t>(instruction)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dirty="0"/>
                        <a:t>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dirty="0"/>
                        <a:t>예제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7521"/>
                  </a:ext>
                </a:extLst>
              </a:tr>
              <a:tr h="64251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dirty="0"/>
                        <a:t>무조건 분기</a:t>
                      </a:r>
                      <a:endParaRPr lang="en-US" altLang="ko-KR" sz="1800" dirty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/>
                        <a:t>(Unconditional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/>
                        <a:t>branch)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800" dirty="0" err="1"/>
                        <a:t>jal</a:t>
                      </a:r>
                      <a:r>
                        <a:rPr lang="en-US" altLang="ko-KR" sz="1800" dirty="0"/>
                        <a:t> </a:t>
                      </a:r>
                      <a:r>
                        <a:rPr lang="en-US" altLang="ko-KR" sz="1800" dirty="0" err="1"/>
                        <a:t>rd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imm</a:t>
                      </a:r>
                      <a:r>
                        <a:rPr lang="en-US" altLang="ko-KR" sz="1800" dirty="0"/>
                        <a:t>[20:1]        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/>
                        <a:t>//jump and link</a:t>
                      </a:r>
                      <a:r>
                        <a:rPr lang="ko-KR" altLang="en-US" sz="1600" dirty="0"/>
                        <a:t> 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/>
                        <a:t>J – type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err="1"/>
                        <a:t>jal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ra</a:t>
                      </a:r>
                      <a:r>
                        <a:rPr lang="en-US" altLang="ko-KR" sz="1600" dirty="0"/>
                        <a:t>, foo               //foo() </a:t>
                      </a:r>
                      <a:r>
                        <a:rPr lang="ko-KR" altLang="en-US" sz="1600" dirty="0"/>
                        <a:t>함수 호출</a:t>
                      </a:r>
                      <a:endParaRPr lang="en-US" altLang="ko-KR" sz="1600" dirty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/>
                        <a:t>  //PC </a:t>
                      </a:r>
                      <a:r>
                        <a:rPr lang="ko-KR" altLang="en-US" sz="1600" dirty="0"/>
                        <a:t>← </a:t>
                      </a:r>
                      <a:r>
                        <a:rPr lang="en-US" altLang="ko-KR" sz="1600" dirty="0"/>
                        <a:t>foo;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/>
                        <a:t>  </a:t>
                      </a:r>
                      <a:r>
                        <a:rPr lang="en-US" altLang="ko-KR" sz="1600" dirty="0"/>
                        <a:t>//</a:t>
                      </a:r>
                      <a:r>
                        <a:rPr lang="en-US" altLang="ko-KR" sz="1600" dirty="0" err="1"/>
                        <a:t>ra</a:t>
                      </a:r>
                      <a:r>
                        <a:rPr lang="en-US" altLang="ko-KR" sz="1600" dirty="0"/>
                        <a:t>(=x1) </a:t>
                      </a:r>
                      <a:r>
                        <a:rPr lang="ko-KR" altLang="en-US" sz="1600" dirty="0"/>
                        <a:t>← </a:t>
                      </a:r>
                      <a:r>
                        <a:rPr lang="en-US" altLang="ko-KR" sz="1600" dirty="0"/>
                        <a:t>PC + 4;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98735"/>
                  </a:ext>
                </a:extLst>
              </a:tr>
              <a:tr h="64251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800" dirty="0" err="1"/>
                        <a:t>jalr</a:t>
                      </a:r>
                      <a:r>
                        <a:rPr lang="en-US" altLang="ko-KR" sz="1800" dirty="0"/>
                        <a:t> </a:t>
                      </a:r>
                      <a:r>
                        <a:rPr lang="en-US" altLang="ko-KR" sz="1800" dirty="0" err="1"/>
                        <a:t>rd</a:t>
                      </a:r>
                      <a:r>
                        <a:rPr lang="en-US" altLang="ko-KR" sz="1800" dirty="0"/>
                        <a:t>, rs1, </a:t>
                      </a:r>
                      <a:r>
                        <a:rPr lang="en-US" altLang="ko-KR" sz="1800" dirty="0" err="1"/>
                        <a:t>imm</a:t>
                      </a:r>
                      <a:r>
                        <a:rPr lang="en-US" altLang="ko-KR" sz="1800" dirty="0"/>
                        <a:t>[11:0]       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/>
                        <a:t> //jump and link register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dirty="0"/>
                        <a:t>I - type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err="1"/>
                        <a:t>jalr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ra</a:t>
                      </a:r>
                      <a:r>
                        <a:rPr lang="en-US" altLang="ko-KR" sz="1600" dirty="0"/>
                        <a:t>, 8(x4)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/>
                        <a:t>  //PC </a:t>
                      </a:r>
                      <a:r>
                        <a:rPr lang="ko-KR" altLang="en-US" sz="1600" dirty="0"/>
                        <a:t>← </a:t>
                      </a:r>
                      <a:r>
                        <a:rPr lang="en-US" altLang="ko-KR" sz="1600" dirty="0"/>
                        <a:t>x4 + 8;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600" dirty="0"/>
                        <a:t>  </a:t>
                      </a:r>
                      <a:r>
                        <a:rPr lang="en-US" altLang="ko-KR" sz="1600" dirty="0"/>
                        <a:t>//</a:t>
                      </a:r>
                      <a:r>
                        <a:rPr lang="en-US" altLang="ko-KR" sz="1600" dirty="0" err="1"/>
                        <a:t>ra</a:t>
                      </a:r>
                      <a:r>
                        <a:rPr lang="en-US" altLang="ko-KR" sz="1600" dirty="0"/>
                        <a:t>(=x1) </a:t>
                      </a:r>
                      <a:r>
                        <a:rPr lang="ko-KR" altLang="en-US" sz="1600" dirty="0"/>
                        <a:t>← </a:t>
                      </a:r>
                      <a:r>
                        <a:rPr lang="en-US" altLang="ko-KR" sz="1600" dirty="0"/>
                        <a:t>PC + 4;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542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98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main() </a:t>
            </a:r>
            <a:r>
              <a:rPr lang="ko-KR" altLang="en-US" dirty="0">
                <a:ea typeface="굴림" panose="020B0600000101010101" pitchFamily="50" charset="-127"/>
              </a:rPr>
              <a:t>함수에서 </a:t>
            </a:r>
            <a:r>
              <a:rPr lang="en-US" altLang="ko-KR" dirty="0">
                <a:ea typeface="굴림" panose="020B0600000101010101" pitchFamily="50" charset="-127"/>
              </a:rPr>
              <a:t>foo() </a:t>
            </a:r>
            <a:r>
              <a:rPr lang="ko-KR" altLang="en-US" dirty="0">
                <a:ea typeface="굴림" panose="020B0600000101010101" pitchFamily="50" charset="-127"/>
              </a:rPr>
              <a:t>함수를 호출하는 </a:t>
            </a:r>
            <a:r>
              <a:rPr lang="en-US" altLang="ko-KR" dirty="0">
                <a:ea typeface="굴림" panose="020B0600000101010101" pitchFamily="50" charset="-127"/>
              </a:rPr>
              <a:t>C </a:t>
            </a:r>
            <a:r>
              <a:rPr lang="ko-KR" altLang="en-US" dirty="0">
                <a:ea typeface="굴림" panose="020B0600000101010101" pitchFamily="50" charset="-127"/>
              </a:rPr>
              <a:t>코드와 컴파일 결과 </a:t>
            </a:r>
            <a:r>
              <a:rPr lang="ko-KR" altLang="en-US" dirty="0">
                <a:highlight>
                  <a:srgbClr val="FFFF00"/>
                </a:highlight>
                <a:ea typeface="굴림" panose="020B0600000101010101" pitchFamily="50" charset="-127"/>
              </a:rPr>
              <a:t>① </a:t>
            </a:r>
            <a:r>
              <a:rPr lang="en-US" altLang="ko-KR" dirty="0">
                <a:highlight>
                  <a:srgbClr val="FFFF00"/>
                </a:highlight>
                <a:ea typeface="굴림" panose="020B0600000101010101" pitchFamily="50" charset="-127"/>
              </a:rPr>
              <a:t>main()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FBA6D5A1-0FA7-F7E8-E225-40BEFD5C8B46}"/>
              </a:ext>
            </a:extLst>
          </p:cNvPr>
          <p:cNvSpPr txBox="1">
            <a:spLocks/>
          </p:cNvSpPr>
          <p:nvPr/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altLang="ko-KR" smtClean="0"/>
              <a:pPr/>
              <a:t>16</a:t>
            </a:fld>
            <a:endParaRPr lang="en-US" altLang="ko-KR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B87162-A0BA-6C76-6E16-66C4535E8703}"/>
              </a:ext>
            </a:extLst>
          </p:cNvPr>
          <p:cNvGrpSpPr/>
          <p:nvPr/>
        </p:nvGrpSpPr>
        <p:grpSpPr>
          <a:xfrm>
            <a:off x="609601" y="1828801"/>
            <a:ext cx="2191812" cy="4495796"/>
            <a:chOff x="609600" y="1828801"/>
            <a:chExt cx="2514601" cy="44957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064778-F915-4F50-3D72-4008585D2E41}"/>
                </a:ext>
              </a:extLst>
            </p:cNvPr>
            <p:cNvSpPr/>
            <p:nvPr/>
          </p:nvSpPr>
          <p:spPr>
            <a:xfrm>
              <a:off x="609600" y="1828801"/>
              <a:ext cx="2514601" cy="44957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6A5C2C-C0FC-7D62-6937-CBE33120E46C}"/>
                </a:ext>
              </a:extLst>
            </p:cNvPr>
            <p:cNvSpPr txBox="1"/>
            <p:nvPr/>
          </p:nvSpPr>
          <p:spPr>
            <a:xfrm>
              <a:off x="609600" y="2195127"/>
              <a:ext cx="2514601" cy="372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/>
                <a:t>int main()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{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    int  a,  b,  c;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    c = foo(a,  b);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    return c;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}</a:t>
              </a:r>
            </a:p>
            <a:p>
              <a:pPr>
                <a:lnSpc>
                  <a:spcPct val="120000"/>
                </a:lnSpc>
              </a:pPr>
              <a:endParaRPr lang="en-US" altLang="ko-KR" dirty="0"/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int foo( int a,  int b )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{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    return ( a + b );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}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B28864-4D4A-11A5-68F4-A5305A8A5282}"/>
              </a:ext>
            </a:extLst>
          </p:cNvPr>
          <p:cNvGrpSpPr/>
          <p:nvPr/>
        </p:nvGrpSpPr>
        <p:grpSpPr>
          <a:xfrm>
            <a:off x="3132475" y="3867149"/>
            <a:ext cx="882649" cy="376654"/>
            <a:chOff x="3182412" y="3886200"/>
            <a:chExt cx="882649" cy="37665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65EA4A-CAEF-DEBA-8BA9-996AF049EE64}"/>
                </a:ext>
              </a:extLst>
            </p:cNvPr>
            <p:cNvCxnSpPr>
              <a:cxnSpLocks/>
            </p:cNvCxnSpPr>
            <p:nvPr/>
          </p:nvCxnSpPr>
          <p:spPr>
            <a:xfrm>
              <a:off x="3258614" y="4262854"/>
              <a:ext cx="6646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023441-0C4C-1126-BFEC-36B909B83654}"/>
                </a:ext>
              </a:extLst>
            </p:cNvPr>
            <p:cNvSpPr txBox="1"/>
            <p:nvPr/>
          </p:nvSpPr>
          <p:spPr>
            <a:xfrm>
              <a:off x="3182412" y="3886200"/>
              <a:ext cx="882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컴파일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C61293-9793-5032-0AA0-66EE0E9AD093}"/>
              </a:ext>
            </a:extLst>
          </p:cNvPr>
          <p:cNvSpPr/>
          <p:nvPr/>
        </p:nvSpPr>
        <p:spPr>
          <a:xfrm>
            <a:off x="4346186" y="1828801"/>
            <a:ext cx="7236214" cy="449579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73F99E-1575-9487-6C72-A8DA96CE3629}"/>
              </a:ext>
            </a:extLst>
          </p:cNvPr>
          <p:cNvSpPr txBox="1"/>
          <p:nvPr/>
        </p:nvSpPr>
        <p:spPr>
          <a:xfrm>
            <a:off x="4346186" y="1811954"/>
            <a:ext cx="7236213" cy="535967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{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64 :  	fe010113     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   </a:t>
            </a:r>
            <a:r>
              <a:rPr lang="en-US" altLang="ko-KR" sz="1400" dirty="0" err="1"/>
              <a:t>sp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sp</a:t>
            </a:r>
            <a:r>
              <a:rPr lang="en-US" altLang="ko-KR" sz="1400" dirty="0"/>
              <a:t>, -32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68 :  	00112e23   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      </a:t>
            </a:r>
            <a:r>
              <a:rPr lang="en-US" altLang="ko-KR" sz="1400" dirty="0" err="1"/>
              <a:t>ra</a:t>
            </a:r>
            <a:r>
              <a:rPr lang="en-US" altLang="ko-KR" sz="1400" dirty="0"/>
              <a:t>, 28(</a:t>
            </a:r>
            <a:r>
              <a:rPr lang="en-US" altLang="ko-KR" sz="1400" dirty="0" err="1"/>
              <a:t>sp</a:t>
            </a:r>
            <a:r>
              <a:rPr lang="en-US" altLang="ko-KR" sz="14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6c :  	00812c23    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     s0, 24(</a:t>
            </a:r>
            <a:r>
              <a:rPr lang="en-US" altLang="ko-KR" sz="1400" dirty="0" err="1"/>
              <a:t>sp</a:t>
            </a:r>
            <a:r>
              <a:rPr lang="en-US" altLang="ko-KR" sz="14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70 :  	02010413    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   s0, </a:t>
            </a:r>
            <a:r>
              <a:rPr lang="en-US" altLang="ko-KR" sz="1400" dirty="0" err="1"/>
              <a:t>sp</a:t>
            </a:r>
            <a:r>
              <a:rPr lang="en-US" altLang="ko-KR" sz="1400" dirty="0"/>
              <a:t>, 32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	int       a,  b,  c;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	</a:t>
            </a:r>
            <a:r>
              <a:rPr lang="en-US" altLang="ko-KR" sz="1400" b="1" dirty="0"/>
              <a:t>c = foo(a, b)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74 :  	fe842583     </a:t>
            </a:r>
            <a:r>
              <a:rPr lang="en-US" altLang="ko-KR" sz="1400" dirty="0" err="1">
                <a:solidFill>
                  <a:srgbClr val="FF0000"/>
                </a:solidFill>
              </a:rPr>
              <a:t>lw</a:t>
            </a:r>
            <a:r>
              <a:rPr lang="en-US" altLang="ko-KR" sz="1400" dirty="0">
                <a:solidFill>
                  <a:srgbClr val="FF0000"/>
                </a:solidFill>
              </a:rPr>
              <a:t>     a1, -24(s0)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78 :  	fec42503     </a:t>
            </a:r>
            <a:r>
              <a:rPr lang="en-US" altLang="ko-KR" sz="1400" dirty="0" err="1">
                <a:solidFill>
                  <a:srgbClr val="FF0000"/>
                </a:solidFill>
              </a:rPr>
              <a:t>lw</a:t>
            </a:r>
            <a:r>
              <a:rPr lang="en-US" altLang="ko-KR" sz="1400" dirty="0">
                <a:solidFill>
                  <a:srgbClr val="FF0000"/>
                </a:solidFill>
              </a:rPr>
              <a:t>     a0, -20(s0)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7c :  	</a:t>
            </a:r>
            <a:r>
              <a:rPr lang="en-US" altLang="ko-KR" sz="1400" dirty="0">
                <a:solidFill>
                  <a:srgbClr val="FF0000"/>
                </a:solidFill>
              </a:rPr>
              <a:t>020000ef     </a:t>
            </a:r>
            <a:r>
              <a:rPr lang="en-US" altLang="ko-KR" sz="1400" dirty="0" err="1">
                <a:solidFill>
                  <a:srgbClr val="FF0000"/>
                </a:solidFill>
              </a:rPr>
              <a:t>jal</a:t>
            </a:r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en-US" altLang="ko-KR" sz="1400" dirty="0" err="1">
                <a:solidFill>
                  <a:srgbClr val="FF0000"/>
                </a:solidFill>
              </a:rPr>
              <a:t>ra</a:t>
            </a:r>
            <a:r>
              <a:rPr lang="en-US" altLang="ko-KR" sz="1400" dirty="0">
                <a:solidFill>
                  <a:srgbClr val="FF0000"/>
                </a:solidFill>
              </a:rPr>
              <a:t>, 9c &lt;foo&gt;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80 :  	fea42223    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     a0, -28(s0)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	return  c;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84 :  	fe442783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 a5, -28 (s0)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}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88 :  	00078513    mv     a0, a5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8c :  	01c12083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 ra,28 (</a:t>
            </a:r>
            <a:r>
              <a:rPr lang="en-US" altLang="ko-KR" sz="1400" dirty="0" err="1"/>
              <a:t>sp</a:t>
            </a:r>
            <a:r>
              <a:rPr lang="en-US" altLang="ko-KR" sz="14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90 : 	 01812403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 s0, 24 (</a:t>
            </a:r>
            <a:r>
              <a:rPr lang="en-US" altLang="ko-KR" sz="1400" dirty="0" err="1"/>
              <a:t>sp</a:t>
            </a:r>
            <a:r>
              <a:rPr lang="en-US" altLang="ko-KR" sz="1400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94 :  	02010113     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  </a:t>
            </a:r>
            <a:r>
              <a:rPr lang="en-US" altLang="ko-KR" sz="1400" dirty="0" err="1"/>
              <a:t>sp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sp</a:t>
            </a:r>
            <a:r>
              <a:rPr lang="en-US" altLang="ko-KR" sz="1400" dirty="0"/>
              <a:t>, 32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     98 :  	</a:t>
            </a:r>
            <a:r>
              <a:rPr lang="en-US" altLang="ko-KR" sz="1400" dirty="0">
                <a:solidFill>
                  <a:srgbClr val="FF0000"/>
                </a:solidFill>
              </a:rPr>
              <a:t>00008067     ret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	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159E418-812F-BFEE-C9F7-D54F3CCBC2ED}"/>
              </a:ext>
            </a:extLst>
          </p:cNvPr>
          <p:cNvSpPr/>
          <p:nvPr/>
        </p:nvSpPr>
        <p:spPr>
          <a:xfrm>
            <a:off x="6858000" y="4648200"/>
            <a:ext cx="685800" cy="3048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66B99-62DD-4A52-542F-1ADDB4D1A361}"/>
              </a:ext>
            </a:extLst>
          </p:cNvPr>
          <p:cNvSpPr txBox="1"/>
          <p:nvPr/>
        </p:nvSpPr>
        <p:spPr>
          <a:xfrm>
            <a:off x="7662863" y="4280413"/>
            <a:ext cx="497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//calling convention /for callee :a0~a7</a:t>
            </a:r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6795D89A-1F50-5A8C-1FC0-4ADF1F47F8EF}"/>
              </a:ext>
            </a:extLst>
          </p:cNvPr>
          <p:cNvSpPr/>
          <p:nvPr/>
        </p:nvSpPr>
        <p:spPr>
          <a:xfrm>
            <a:off x="7583392" y="4241572"/>
            <a:ext cx="49838" cy="385461"/>
          </a:xfrm>
          <a:prstGeom prst="rightBrac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1BDC0F-ED79-2CD4-1EBD-9AA299DFC42F}"/>
              </a:ext>
            </a:extLst>
          </p:cNvPr>
          <p:cNvSpPr txBox="1"/>
          <p:nvPr/>
        </p:nvSpPr>
        <p:spPr>
          <a:xfrm>
            <a:off x="7662863" y="4627033"/>
            <a:ext cx="497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//PC </a:t>
            </a:r>
            <a:r>
              <a:rPr lang="ko-KR" altLang="en-US" sz="1400" dirty="0">
                <a:solidFill>
                  <a:srgbClr val="92D050"/>
                </a:solidFill>
              </a:rPr>
              <a:t>← </a:t>
            </a:r>
            <a:r>
              <a:rPr lang="en-US" altLang="ko-KR" sz="1400" dirty="0">
                <a:solidFill>
                  <a:srgbClr val="92D050"/>
                </a:solidFill>
              </a:rPr>
              <a:t>0x9C, </a:t>
            </a:r>
            <a:r>
              <a:rPr lang="en-US" altLang="ko-KR" sz="1400" dirty="0" err="1">
                <a:solidFill>
                  <a:srgbClr val="92D050"/>
                </a:solidFill>
              </a:rPr>
              <a:t>ra</a:t>
            </a:r>
            <a:r>
              <a:rPr lang="en-US" altLang="ko-KR" sz="1400" dirty="0">
                <a:solidFill>
                  <a:srgbClr val="92D050"/>
                </a:solidFill>
              </a:rPr>
              <a:t> </a:t>
            </a:r>
            <a:r>
              <a:rPr lang="ko-KR" altLang="en-US" sz="1400" dirty="0">
                <a:solidFill>
                  <a:srgbClr val="92D050"/>
                </a:solidFill>
              </a:rPr>
              <a:t>← </a:t>
            </a:r>
            <a:r>
              <a:rPr lang="en-US" altLang="ko-KR" sz="1400" dirty="0">
                <a:solidFill>
                  <a:srgbClr val="92D050"/>
                </a:solidFill>
              </a:rPr>
              <a:t>0x80 </a:t>
            </a:r>
          </a:p>
        </p:txBody>
      </p:sp>
    </p:spTree>
    <p:extLst>
      <p:ext uri="{BB962C8B-B14F-4D97-AF65-F5344CB8AC3E}">
        <p14:creationId xmlns:p14="http://schemas.microsoft.com/office/powerpoint/2010/main" val="15017339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main() </a:t>
            </a:r>
            <a:r>
              <a:rPr lang="ko-KR" altLang="en-US" dirty="0">
                <a:ea typeface="굴림" panose="020B0600000101010101" pitchFamily="50" charset="-127"/>
              </a:rPr>
              <a:t>함수에서 </a:t>
            </a:r>
            <a:r>
              <a:rPr lang="en-US" altLang="ko-KR" dirty="0">
                <a:ea typeface="굴림" panose="020B0600000101010101" pitchFamily="50" charset="-127"/>
              </a:rPr>
              <a:t>foo() </a:t>
            </a:r>
            <a:r>
              <a:rPr lang="ko-KR" altLang="en-US" dirty="0">
                <a:ea typeface="굴림" panose="020B0600000101010101" pitchFamily="50" charset="-127"/>
              </a:rPr>
              <a:t>함수를 호출하는 </a:t>
            </a:r>
            <a:r>
              <a:rPr lang="en-US" altLang="ko-KR" dirty="0">
                <a:ea typeface="굴림" panose="020B0600000101010101" pitchFamily="50" charset="-127"/>
              </a:rPr>
              <a:t>C </a:t>
            </a:r>
            <a:r>
              <a:rPr lang="ko-KR" altLang="en-US" dirty="0">
                <a:ea typeface="굴림" panose="020B0600000101010101" pitchFamily="50" charset="-127"/>
              </a:rPr>
              <a:t>코드와 컴파일 결과 </a:t>
            </a:r>
            <a:r>
              <a:rPr lang="ko-KR" altLang="en-US" dirty="0">
                <a:highlight>
                  <a:srgbClr val="FFFF00"/>
                </a:highlight>
                <a:ea typeface="굴림" panose="020B0600000101010101" pitchFamily="50" charset="-127"/>
              </a:rPr>
              <a:t>②</a:t>
            </a:r>
            <a:r>
              <a:rPr lang="en-US" altLang="ko-KR" dirty="0">
                <a:highlight>
                  <a:srgbClr val="FFFF00"/>
                </a:highlight>
                <a:ea typeface="굴림" panose="020B0600000101010101" pitchFamily="50" charset="-127"/>
              </a:rPr>
              <a:t>foo()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FBA6D5A1-0FA7-F7E8-E225-40BEFD5C8B46}"/>
              </a:ext>
            </a:extLst>
          </p:cNvPr>
          <p:cNvSpPr txBox="1">
            <a:spLocks/>
          </p:cNvSpPr>
          <p:nvPr/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altLang="ko-KR" smtClean="0"/>
              <a:pPr/>
              <a:t>17</a:t>
            </a:fld>
            <a:endParaRPr lang="en-US" altLang="ko-KR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B87162-A0BA-6C76-6E16-66C4535E8703}"/>
              </a:ext>
            </a:extLst>
          </p:cNvPr>
          <p:cNvGrpSpPr/>
          <p:nvPr/>
        </p:nvGrpSpPr>
        <p:grpSpPr>
          <a:xfrm>
            <a:off x="609601" y="1828801"/>
            <a:ext cx="2191812" cy="4495796"/>
            <a:chOff x="609600" y="1828801"/>
            <a:chExt cx="2514601" cy="44957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064778-F915-4F50-3D72-4008585D2E41}"/>
                </a:ext>
              </a:extLst>
            </p:cNvPr>
            <p:cNvSpPr/>
            <p:nvPr/>
          </p:nvSpPr>
          <p:spPr>
            <a:xfrm>
              <a:off x="609600" y="1828801"/>
              <a:ext cx="2514601" cy="44957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6A5C2C-C0FC-7D62-6937-CBE33120E46C}"/>
                </a:ext>
              </a:extLst>
            </p:cNvPr>
            <p:cNvSpPr txBox="1"/>
            <p:nvPr/>
          </p:nvSpPr>
          <p:spPr>
            <a:xfrm>
              <a:off x="609600" y="2195127"/>
              <a:ext cx="2514601" cy="372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/>
                <a:t>int main()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{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    int  a,  b,  c;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    c = foo(a,  b);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    return c;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}</a:t>
              </a:r>
            </a:p>
            <a:p>
              <a:pPr>
                <a:lnSpc>
                  <a:spcPct val="120000"/>
                </a:lnSpc>
              </a:pPr>
              <a:endParaRPr lang="en-US" altLang="ko-KR" dirty="0"/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int foo( int a,  int b )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{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    return ( a + b );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}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B28864-4D4A-11A5-68F4-A5305A8A5282}"/>
              </a:ext>
            </a:extLst>
          </p:cNvPr>
          <p:cNvGrpSpPr/>
          <p:nvPr/>
        </p:nvGrpSpPr>
        <p:grpSpPr>
          <a:xfrm>
            <a:off x="3132475" y="3867149"/>
            <a:ext cx="882649" cy="376654"/>
            <a:chOff x="3182412" y="3886200"/>
            <a:chExt cx="882649" cy="37665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65EA4A-CAEF-DEBA-8BA9-996AF049EE64}"/>
                </a:ext>
              </a:extLst>
            </p:cNvPr>
            <p:cNvCxnSpPr>
              <a:cxnSpLocks/>
            </p:cNvCxnSpPr>
            <p:nvPr/>
          </p:nvCxnSpPr>
          <p:spPr>
            <a:xfrm>
              <a:off x="3258614" y="4262854"/>
              <a:ext cx="6646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023441-0C4C-1126-BFEC-36B909B83654}"/>
                </a:ext>
              </a:extLst>
            </p:cNvPr>
            <p:cNvSpPr txBox="1"/>
            <p:nvPr/>
          </p:nvSpPr>
          <p:spPr>
            <a:xfrm>
              <a:off x="3182412" y="3886200"/>
              <a:ext cx="882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컴파일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396A131-C8C7-04FE-95A3-48DE664A3A95}"/>
              </a:ext>
            </a:extLst>
          </p:cNvPr>
          <p:cNvGrpSpPr/>
          <p:nvPr/>
        </p:nvGrpSpPr>
        <p:grpSpPr>
          <a:xfrm>
            <a:off x="4350422" y="1828802"/>
            <a:ext cx="7397511" cy="4561120"/>
            <a:chOff x="8382000" y="1828802"/>
            <a:chExt cx="3429541" cy="456112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DC61293-9793-5032-0AA0-66EE0E9AD093}"/>
                </a:ext>
              </a:extLst>
            </p:cNvPr>
            <p:cNvSpPr/>
            <p:nvPr/>
          </p:nvSpPr>
          <p:spPr>
            <a:xfrm>
              <a:off x="8382000" y="1828802"/>
              <a:ext cx="3352799" cy="44957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73F99E-1575-9487-6C72-A8DA96CE3629}"/>
                </a:ext>
              </a:extLst>
            </p:cNvPr>
            <p:cNvSpPr txBox="1"/>
            <p:nvPr/>
          </p:nvSpPr>
          <p:spPr>
            <a:xfrm>
              <a:off x="8395241" y="1865607"/>
              <a:ext cx="34163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int foo(int a,  int b)</a:t>
              </a:r>
            </a:p>
            <a:p>
              <a:r>
                <a:rPr lang="en-US" altLang="ko-KR" sz="1600" dirty="0"/>
                <a:t>{</a:t>
              </a:r>
            </a:p>
            <a:p>
              <a:r>
                <a:rPr lang="en-US" altLang="ko-KR" sz="1600" dirty="0"/>
                <a:t>     9c :  	fe010113     	</a:t>
              </a:r>
              <a:r>
                <a:rPr lang="en-US" altLang="ko-KR" sz="1600" dirty="0" err="1"/>
                <a:t>addi</a:t>
              </a:r>
              <a:r>
                <a:rPr lang="en-US" altLang="ko-KR" sz="1600" dirty="0"/>
                <a:t>    	</a:t>
              </a:r>
              <a:r>
                <a:rPr lang="en-US" altLang="ko-KR" sz="1600" dirty="0" err="1"/>
                <a:t>sp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sp</a:t>
              </a:r>
              <a:r>
                <a:rPr lang="en-US" altLang="ko-KR" sz="1600" dirty="0"/>
                <a:t>, -32</a:t>
              </a:r>
            </a:p>
            <a:p>
              <a:r>
                <a:rPr lang="en-US" altLang="ko-KR" sz="1600" dirty="0"/>
                <a:t>     a0 : 	00812e23    	</a:t>
              </a:r>
              <a:r>
                <a:rPr lang="en-US" altLang="ko-KR" sz="1600" dirty="0" err="1"/>
                <a:t>sw</a:t>
              </a:r>
              <a:r>
                <a:rPr lang="en-US" altLang="ko-KR" sz="1600" dirty="0"/>
                <a:t>      	s0, 28(</a:t>
              </a:r>
              <a:r>
                <a:rPr lang="en-US" altLang="ko-KR" sz="1600" dirty="0" err="1"/>
                <a:t>sp</a:t>
              </a:r>
              <a:r>
                <a:rPr lang="en-US" altLang="ko-KR" sz="1600" dirty="0"/>
                <a:t>)</a:t>
              </a:r>
            </a:p>
            <a:p>
              <a:r>
                <a:rPr lang="en-US" altLang="ko-KR" sz="1600" dirty="0"/>
                <a:t>     a4 :  	02010413    	</a:t>
              </a:r>
              <a:r>
                <a:rPr lang="en-US" altLang="ko-KR" sz="1600" dirty="0" err="1"/>
                <a:t>addi</a:t>
              </a:r>
              <a:r>
                <a:rPr lang="en-US" altLang="ko-KR" sz="1600" dirty="0"/>
                <a:t>    	s0, </a:t>
              </a:r>
              <a:r>
                <a:rPr lang="en-US" altLang="ko-KR" sz="1600" dirty="0" err="1"/>
                <a:t>sp</a:t>
              </a:r>
              <a:r>
                <a:rPr lang="en-US" altLang="ko-KR" sz="1600" dirty="0"/>
                <a:t>, 32</a:t>
              </a:r>
            </a:p>
            <a:p>
              <a:r>
                <a:rPr lang="en-US" altLang="ko-KR" sz="1600" dirty="0"/>
                <a:t>     a8 : 	fea42623    	 </a:t>
              </a:r>
              <a:r>
                <a:rPr lang="en-US" altLang="ko-KR" sz="1600" dirty="0" err="1"/>
                <a:t>sw</a:t>
              </a:r>
              <a:r>
                <a:rPr lang="en-US" altLang="ko-KR" sz="1600" dirty="0"/>
                <a:t>      	a0, -20(s0)</a:t>
              </a:r>
            </a:p>
            <a:p>
              <a:r>
                <a:rPr lang="en-US" altLang="ko-KR" sz="1600" dirty="0"/>
                <a:t>     ac :  	feb42423     	 </a:t>
              </a:r>
              <a:r>
                <a:rPr lang="en-US" altLang="ko-KR" sz="1600" dirty="0" err="1"/>
                <a:t>sw</a:t>
              </a:r>
              <a:r>
                <a:rPr lang="en-US" altLang="ko-KR" sz="1600" dirty="0"/>
                <a:t>      	a1, -24(s0)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     return ( a + b );</a:t>
              </a:r>
            </a:p>
            <a:p>
              <a:r>
                <a:rPr lang="en-US" altLang="ko-KR" sz="1600" dirty="0"/>
                <a:t>     b0 : 	 fec42703    	 </a:t>
              </a:r>
              <a:r>
                <a:rPr lang="en-US" altLang="ko-KR" sz="1600" dirty="0" err="1"/>
                <a:t>lw</a:t>
              </a:r>
              <a:r>
                <a:rPr lang="en-US" altLang="ko-KR" sz="1600" dirty="0"/>
                <a:t>     	a4, -20 (s0)</a:t>
              </a:r>
            </a:p>
            <a:p>
              <a:r>
                <a:rPr lang="en-US" altLang="ko-KR" sz="1600" dirty="0"/>
                <a:t>     b4 :  	fe842783    	 </a:t>
              </a:r>
              <a:r>
                <a:rPr lang="en-US" altLang="ko-KR" sz="1600" dirty="0" err="1"/>
                <a:t>lw</a:t>
              </a:r>
              <a:r>
                <a:rPr lang="en-US" altLang="ko-KR" sz="1600" dirty="0"/>
                <a:t>     	a5, -24, (s0)</a:t>
              </a:r>
            </a:p>
            <a:p>
              <a:r>
                <a:rPr lang="en-US" altLang="ko-KR" sz="1600" dirty="0"/>
                <a:t>     b8 : 	 00f707b3     	add   	a5, a4, a5</a:t>
              </a:r>
            </a:p>
            <a:p>
              <a:r>
                <a:rPr lang="en-US" altLang="ko-KR" sz="1600" dirty="0"/>
                <a:t>}</a:t>
              </a:r>
            </a:p>
            <a:p>
              <a:r>
                <a:rPr lang="en-US" altLang="ko-KR" sz="1600" dirty="0"/>
                <a:t>     </a:t>
              </a:r>
              <a:r>
                <a:rPr lang="en-US" altLang="ko-KR" sz="1600" dirty="0" err="1"/>
                <a:t>bc</a:t>
              </a:r>
              <a:r>
                <a:rPr lang="en-US" altLang="ko-KR" sz="1600" dirty="0"/>
                <a:t> :  	00078513    	</a:t>
              </a:r>
              <a:r>
                <a:rPr lang="en-US" altLang="ko-KR" sz="1600" dirty="0">
                  <a:solidFill>
                    <a:srgbClr val="FF0000"/>
                  </a:solidFill>
                </a:rPr>
                <a:t>mv     	a0, a5</a:t>
              </a:r>
            </a:p>
            <a:p>
              <a:r>
                <a:rPr lang="en-US" altLang="ko-KR" sz="1600" dirty="0"/>
                <a:t>     c0 :  	01c12403     	</a:t>
              </a:r>
              <a:r>
                <a:rPr lang="en-US" altLang="ko-KR" sz="1600" dirty="0" err="1"/>
                <a:t>lw</a:t>
              </a:r>
              <a:r>
                <a:rPr lang="en-US" altLang="ko-KR" sz="1600" dirty="0"/>
                <a:t>     	s0, 28(</a:t>
              </a:r>
              <a:r>
                <a:rPr lang="en-US" altLang="ko-KR" sz="1600" dirty="0" err="1"/>
                <a:t>sp</a:t>
              </a:r>
              <a:r>
                <a:rPr lang="en-US" altLang="ko-KR" sz="1600" dirty="0"/>
                <a:t>)</a:t>
              </a:r>
            </a:p>
            <a:p>
              <a:r>
                <a:rPr lang="en-US" altLang="ko-KR" sz="1600" dirty="0"/>
                <a:t>     c4 :  	02010113     	</a:t>
              </a:r>
              <a:r>
                <a:rPr lang="en-US" altLang="ko-KR" sz="1600" dirty="0" err="1"/>
                <a:t>addi</a:t>
              </a:r>
              <a:r>
                <a:rPr lang="en-US" altLang="ko-KR" sz="1600" dirty="0"/>
                <a:t>    	</a:t>
              </a:r>
              <a:r>
                <a:rPr lang="en-US" altLang="ko-KR" sz="1600" dirty="0" err="1"/>
                <a:t>sp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sp</a:t>
              </a:r>
              <a:r>
                <a:rPr lang="en-US" altLang="ko-KR" sz="1600" dirty="0"/>
                <a:t>, 32</a:t>
              </a:r>
            </a:p>
            <a:p>
              <a:r>
                <a:rPr lang="en-US" altLang="ko-KR" sz="1600" dirty="0"/>
                <a:t>     c8 :  	</a:t>
              </a:r>
              <a:r>
                <a:rPr lang="en-US" altLang="ko-KR" sz="1600" dirty="0">
                  <a:solidFill>
                    <a:srgbClr val="FF0000"/>
                  </a:solidFill>
                </a:rPr>
                <a:t>00008067     	ret</a:t>
              </a:r>
              <a:endParaRPr lang="en-US" altLang="ko-KR" sz="1600" dirty="0"/>
            </a:p>
            <a:p>
              <a:endParaRPr lang="en-US" altLang="ko-KR" sz="1600" dirty="0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56FD46C0-8825-7774-9E74-55E337D43945}"/>
              </a:ext>
            </a:extLst>
          </p:cNvPr>
          <p:cNvSpPr/>
          <p:nvPr/>
        </p:nvSpPr>
        <p:spPr>
          <a:xfrm>
            <a:off x="4495800" y="2362200"/>
            <a:ext cx="685800" cy="3048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65823-E8FA-38DC-75EB-4897B0B9C61C}"/>
              </a:ext>
            </a:extLst>
          </p:cNvPr>
          <p:cNvSpPr txBox="1"/>
          <p:nvPr/>
        </p:nvSpPr>
        <p:spPr>
          <a:xfrm>
            <a:off x="8742229" y="5029200"/>
            <a:ext cx="291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//calling convention /for caller :a0, a1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7C21C-5F47-F758-F2D2-E9264FECD337}"/>
              </a:ext>
            </a:extLst>
          </p:cNvPr>
          <p:cNvSpPr txBox="1"/>
          <p:nvPr/>
        </p:nvSpPr>
        <p:spPr>
          <a:xfrm>
            <a:off x="7941011" y="5829495"/>
            <a:ext cx="3381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//</a:t>
            </a:r>
            <a:r>
              <a:rPr lang="en-US" altLang="ko-KR" sz="1400" dirty="0" err="1">
                <a:solidFill>
                  <a:srgbClr val="92D050"/>
                </a:solidFill>
              </a:rPr>
              <a:t>jalr</a:t>
            </a:r>
            <a:r>
              <a:rPr lang="en-US" altLang="ko-KR" sz="1400" dirty="0">
                <a:solidFill>
                  <a:srgbClr val="92D050"/>
                </a:solidFill>
              </a:rPr>
              <a:t> x0, 0(x1) (calling convention :x1 = </a:t>
            </a:r>
            <a:r>
              <a:rPr lang="en-US" altLang="ko-KR" sz="1400" dirty="0" err="1">
                <a:solidFill>
                  <a:srgbClr val="92D050"/>
                </a:solidFill>
              </a:rPr>
              <a:t>ra</a:t>
            </a:r>
            <a:r>
              <a:rPr lang="en-US" altLang="ko-KR" sz="1400" dirty="0">
                <a:solidFill>
                  <a:srgbClr val="92D050"/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225822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>
                <a:ea typeface="굴림" panose="020B0600000101010101" pitchFamily="50" charset="-127"/>
              </a:rPr>
              <a:t>indirect jump </a:t>
            </a:r>
            <a:r>
              <a:rPr lang="ko-KR" altLang="en-US" dirty="0">
                <a:ea typeface="굴림" panose="020B0600000101010101" pitchFamily="50" charset="-127"/>
              </a:rPr>
              <a:t>명령어</a:t>
            </a:r>
            <a:r>
              <a:rPr lang="en-US" altLang="ko-KR" dirty="0">
                <a:ea typeface="굴림" panose="020B0600000101010101" pitchFamily="50" charset="-127"/>
              </a:rPr>
              <a:t> (</a:t>
            </a:r>
            <a:r>
              <a:rPr lang="en-US" altLang="ko-KR" dirty="0" err="1">
                <a:ea typeface="굴림" panose="020B0600000101010101" pitchFamily="50" charset="-127"/>
              </a:rPr>
              <a:t>jalr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명령어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  <a:r>
              <a:rPr lang="ko-KR" altLang="en-US" dirty="0">
                <a:ea typeface="굴림" panose="020B0600000101010101" pitchFamily="50" charset="-127"/>
              </a:rPr>
              <a:t>를 제공하는 이유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굴림" panose="020B0600000101010101" pitchFamily="50" charset="-127"/>
              </a:rPr>
              <a:t>호출하는 함수의 위치가 너무 멀어 </a:t>
            </a:r>
            <a:r>
              <a:rPr lang="en-US" altLang="ko-KR" dirty="0" err="1">
                <a:ea typeface="굴림" panose="020B0600000101010101" pitchFamily="50" charset="-127"/>
              </a:rPr>
              <a:t>jal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명령어로 도달할 수 없을 수 있기 때문에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caller</a:t>
            </a:r>
            <a:r>
              <a:rPr lang="ko-KR" altLang="en-US" dirty="0">
                <a:ea typeface="굴림" panose="020B0600000101010101" pitchFamily="50" charset="-127"/>
              </a:rPr>
              <a:t>에서 </a:t>
            </a:r>
            <a:r>
              <a:rPr lang="en-US" altLang="ko-KR" dirty="0">
                <a:ea typeface="굴림" panose="020B0600000101010101" pitchFamily="50" charset="-127"/>
              </a:rPr>
              <a:t>callee </a:t>
            </a:r>
            <a:r>
              <a:rPr lang="ko-KR" altLang="en-US" dirty="0">
                <a:ea typeface="굴림" panose="020B0600000101010101" pitchFamily="50" charset="-127"/>
              </a:rPr>
              <a:t>까지 거리에 따른 컴파일 결과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①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jal</a:t>
            </a:r>
            <a:r>
              <a:rPr lang="en-US" altLang="ko-KR" dirty="0">
                <a:ea typeface="굴림" panose="020B0600000101010101" pitchFamily="50" charset="-127"/>
              </a:rPr>
              <a:t>  </a:t>
            </a:r>
            <a:r>
              <a:rPr lang="ko-KR" altLang="en-US" dirty="0">
                <a:ea typeface="굴림" panose="020B0600000101010101" pitchFamily="50" charset="-127"/>
              </a:rPr>
              <a:t>②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auipc</a:t>
            </a:r>
            <a:r>
              <a:rPr lang="en-US" altLang="ko-KR" dirty="0">
                <a:ea typeface="굴림" panose="020B0600000101010101" pitchFamily="50" charset="-127"/>
              </a:rPr>
              <a:t> / </a:t>
            </a:r>
            <a:r>
              <a:rPr lang="en-US" altLang="ko-KR" dirty="0" err="1">
                <a:ea typeface="굴림" panose="020B0600000101010101" pitchFamily="50" charset="-127"/>
              </a:rPr>
              <a:t>jalr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굴림" panose="020B0600000101010101" pitchFamily="50" charset="-127"/>
              </a:rPr>
              <a:t>호출할 함수가 </a:t>
            </a:r>
            <a:r>
              <a:rPr lang="en-US" altLang="ko-KR" dirty="0">
                <a:ea typeface="굴림" panose="020B0600000101010101" pitchFamily="50" charset="-127"/>
              </a:rPr>
              <a:t>‘</a:t>
            </a:r>
            <a:r>
              <a:rPr lang="ko-KR" altLang="en-US" dirty="0">
                <a:ea typeface="굴림" panose="020B0600000101010101" pitchFamily="50" charset="-127"/>
              </a:rPr>
              <a:t>실행 중</a:t>
            </a:r>
            <a:r>
              <a:rPr lang="en-US" altLang="ko-KR" dirty="0">
                <a:ea typeface="굴림" panose="020B0600000101010101" pitchFamily="50" charset="-127"/>
              </a:rPr>
              <a:t>(run-time)’ </a:t>
            </a:r>
            <a:r>
              <a:rPr lang="ko-KR" altLang="en-US" dirty="0">
                <a:ea typeface="굴림" panose="020B0600000101010101" pitchFamily="50" charset="-127"/>
              </a:rPr>
              <a:t>결정되는 것을 지원하기 위해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</a:t>
            </a:r>
            <a:r>
              <a:rPr lang="ko-KR" altLang="en-US" dirty="0">
                <a:ea typeface="굴림" panose="020B0600000101010101" pitchFamily="50" charset="-127"/>
              </a:rPr>
              <a:t>코드에서  </a:t>
            </a:r>
            <a:r>
              <a:rPr lang="en-US" altLang="ko-KR" dirty="0">
                <a:ea typeface="굴림" panose="020B0600000101010101" pitchFamily="50" charset="-127"/>
              </a:rPr>
              <a:t>‘function pointer’</a:t>
            </a:r>
            <a:r>
              <a:rPr lang="ko-KR" altLang="en-US" dirty="0">
                <a:ea typeface="굴림" panose="020B0600000101010101" pitchFamily="50" charset="-127"/>
              </a:rPr>
              <a:t>를 사용한 예제와 컴파일 결과</a:t>
            </a:r>
            <a:endParaRPr lang="en-US" altLang="ko-KR" dirty="0">
              <a:highlight>
                <a:srgbClr val="FFFF00"/>
              </a:highlight>
              <a:ea typeface="굴림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28600" algn="l"/>
              </a:tabLst>
              <a:defRPr/>
            </a:pP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FBA6D5A1-0FA7-F7E8-E225-40BEFD5C8B46}"/>
              </a:ext>
            </a:extLst>
          </p:cNvPr>
          <p:cNvSpPr txBox="1">
            <a:spLocks/>
          </p:cNvSpPr>
          <p:nvPr/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0015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caller</a:t>
            </a:r>
            <a:r>
              <a:rPr lang="ko-KR" altLang="en-US" dirty="0">
                <a:ea typeface="굴림" panose="020B0600000101010101" pitchFamily="50" charset="-127"/>
              </a:rPr>
              <a:t>에서 </a:t>
            </a:r>
            <a:r>
              <a:rPr lang="en-US" altLang="ko-KR" dirty="0">
                <a:ea typeface="굴림" panose="020B0600000101010101" pitchFamily="50" charset="-127"/>
              </a:rPr>
              <a:t>callee </a:t>
            </a:r>
            <a:r>
              <a:rPr lang="ko-KR" altLang="en-US" dirty="0">
                <a:ea typeface="굴림" panose="020B0600000101010101" pitchFamily="50" charset="-127"/>
              </a:rPr>
              <a:t>까지 거리에 따른 컴파일 결과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highlight>
                  <a:srgbClr val="FFFF00"/>
                </a:highlight>
                <a:ea typeface="굴림" panose="020B0600000101010101" pitchFamily="50" charset="-127"/>
              </a:rPr>
              <a:t>①</a:t>
            </a:r>
            <a:r>
              <a:rPr lang="en-US" altLang="ko-KR" dirty="0">
                <a:highlight>
                  <a:srgbClr val="FFFF00"/>
                </a:highlight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highlight>
                  <a:srgbClr val="FFFF00"/>
                </a:highlight>
                <a:ea typeface="굴림" panose="020B0600000101010101" pitchFamily="50" charset="-127"/>
              </a:rPr>
              <a:t>jal</a:t>
            </a:r>
            <a:endParaRPr lang="en-US" altLang="ko-KR" dirty="0">
              <a:highlight>
                <a:srgbClr val="FFFF00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FBA6D5A1-0FA7-F7E8-E225-40BEFD5C8B46}"/>
              </a:ext>
            </a:extLst>
          </p:cNvPr>
          <p:cNvSpPr txBox="1">
            <a:spLocks/>
          </p:cNvSpPr>
          <p:nvPr/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altLang="ko-KR" smtClean="0"/>
              <a:pPr/>
              <a:t>19</a:t>
            </a:fld>
            <a:endParaRPr lang="en-US" altLang="ko-KR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337ED9-0227-CE0F-80C8-8FDA94F3C0B8}"/>
              </a:ext>
            </a:extLst>
          </p:cNvPr>
          <p:cNvGrpSpPr/>
          <p:nvPr/>
        </p:nvGrpSpPr>
        <p:grpSpPr>
          <a:xfrm>
            <a:off x="5109249" y="3663931"/>
            <a:ext cx="917267" cy="825535"/>
            <a:chOff x="3097857" y="3867149"/>
            <a:chExt cx="917267" cy="82553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65EA4A-CAEF-DEBA-8BA9-996AF049EE64}"/>
                </a:ext>
              </a:extLst>
            </p:cNvPr>
            <p:cNvCxnSpPr>
              <a:cxnSpLocks/>
            </p:cNvCxnSpPr>
            <p:nvPr/>
          </p:nvCxnSpPr>
          <p:spPr>
            <a:xfrm>
              <a:off x="3208677" y="4243803"/>
              <a:ext cx="6646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023441-0C4C-1126-BFEC-36B909B83654}"/>
                </a:ext>
              </a:extLst>
            </p:cNvPr>
            <p:cNvSpPr txBox="1"/>
            <p:nvPr/>
          </p:nvSpPr>
          <p:spPr>
            <a:xfrm>
              <a:off x="3097857" y="3867149"/>
              <a:ext cx="882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(a)</a:t>
              </a:r>
              <a:endParaRPr lang="ko-KR" alt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96BD59-B01A-1612-A9EF-315AE05CE755}"/>
                </a:ext>
              </a:extLst>
            </p:cNvPr>
            <p:cNvSpPr txBox="1"/>
            <p:nvPr/>
          </p:nvSpPr>
          <p:spPr>
            <a:xfrm>
              <a:off x="3132475" y="4354130"/>
              <a:ext cx="882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컴파일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7FA1FE-9FED-8C95-1834-C9916000C05E}"/>
              </a:ext>
            </a:extLst>
          </p:cNvPr>
          <p:cNvSpPr/>
          <p:nvPr/>
        </p:nvSpPr>
        <p:spPr>
          <a:xfrm>
            <a:off x="609600" y="1752600"/>
            <a:ext cx="4419600" cy="4571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857D2-987F-07BA-DC09-F6B2C7A6A8EA}"/>
              </a:ext>
            </a:extLst>
          </p:cNvPr>
          <p:cNvSpPr txBox="1"/>
          <p:nvPr/>
        </p:nvSpPr>
        <p:spPr>
          <a:xfrm>
            <a:off x="609600" y="1752600"/>
            <a:ext cx="441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.text</a:t>
            </a:r>
          </a:p>
          <a:p>
            <a:r>
              <a:rPr lang="en-US" altLang="ko-KR" dirty="0"/>
              <a:t>.align 4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addi</a:t>
            </a:r>
            <a:r>
              <a:rPr lang="en-US" altLang="ko-KR" dirty="0"/>
              <a:t>  a0,  x0,  1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addi</a:t>
            </a:r>
            <a:r>
              <a:rPr lang="en-US" altLang="ko-KR" dirty="0"/>
              <a:t>  a1,  x0,  2</a:t>
            </a:r>
          </a:p>
          <a:p>
            <a:r>
              <a:rPr lang="en-US" altLang="ko-KR" dirty="0"/>
              <a:t>	call </a:t>
            </a:r>
            <a:r>
              <a:rPr lang="en-US" altLang="ko-KR" dirty="0" err="1"/>
              <a:t>myadd</a:t>
            </a:r>
            <a:endParaRPr lang="en-US" altLang="ko-KR" dirty="0"/>
          </a:p>
          <a:p>
            <a:r>
              <a:rPr lang="en-US" altLang="ko-KR" dirty="0"/>
              <a:t>	add  x4,  x5,  x6</a:t>
            </a:r>
          </a:p>
          <a:p>
            <a:r>
              <a:rPr lang="en-US" altLang="ko-KR" dirty="0"/>
              <a:t>forever :</a:t>
            </a:r>
          </a:p>
          <a:p>
            <a:r>
              <a:rPr lang="en-US" altLang="ko-KR" dirty="0"/>
              <a:t>	j forever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00FF"/>
                </a:solidFill>
              </a:rPr>
              <a:t>myadd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</a:p>
          <a:p>
            <a:r>
              <a:rPr lang="en-US" altLang="ko-KR" dirty="0"/>
              <a:t>	add  a0,  a0,  a1</a:t>
            </a:r>
          </a:p>
          <a:p>
            <a:r>
              <a:rPr lang="en-US" altLang="ko-KR" dirty="0"/>
              <a:t>	ret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7EF1C2-7F0B-583A-F30D-C7FFBBF759DC}"/>
              </a:ext>
            </a:extLst>
          </p:cNvPr>
          <p:cNvSpPr/>
          <p:nvPr/>
        </p:nvSpPr>
        <p:spPr>
          <a:xfrm>
            <a:off x="6106032" y="1752600"/>
            <a:ext cx="5476368" cy="4571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5EEFF-1CEB-4C8B-1E5B-4F730C5C7B54}"/>
              </a:ext>
            </a:extLst>
          </p:cNvPr>
          <p:cNvSpPr txBox="1"/>
          <p:nvPr/>
        </p:nvSpPr>
        <p:spPr>
          <a:xfrm>
            <a:off x="6123500" y="1752600"/>
            <a:ext cx="54589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 a0,  x0,  1</a:t>
            </a:r>
          </a:p>
          <a:p>
            <a:r>
              <a:rPr lang="en-US" altLang="ko-KR" sz="1400" dirty="0"/>
              <a:t>  0 : 	00100513     li    a0, 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 a1,  x0,  2</a:t>
            </a:r>
          </a:p>
          <a:p>
            <a:r>
              <a:rPr lang="en-US" altLang="ko-KR" sz="1400" dirty="0"/>
              <a:t>  4 : 	00200593     li    a1,  2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/>
              <a:t>	</a:t>
            </a:r>
            <a:r>
              <a:rPr lang="en-US" altLang="ko-KR" sz="1400" b="1" dirty="0"/>
              <a:t>call </a:t>
            </a:r>
            <a:r>
              <a:rPr lang="en-US" altLang="ko-KR" sz="1400" b="1" dirty="0" err="1"/>
              <a:t>myadd</a:t>
            </a:r>
            <a:endParaRPr lang="en-US" altLang="ko-KR" sz="1400" b="1" dirty="0"/>
          </a:p>
          <a:p>
            <a:r>
              <a:rPr lang="en-US" altLang="ko-KR" sz="1400" dirty="0"/>
              <a:t>  8 : 	</a:t>
            </a:r>
            <a:r>
              <a:rPr lang="en-US" altLang="ko-KR" sz="1400" dirty="0">
                <a:solidFill>
                  <a:srgbClr val="FF0000"/>
                </a:solidFill>
              </a:rPr>
              <a:t>00c000ef     </a:t>
            </a:r>
            <a:r>
              <a:rPr lang="en-US" altLang="ko-KR" sz="1400" dirty="0" err="1">
                <a:solidFill>
                  <a:srgbClr val="FF0000"/>
                </a:solidFill>
              </a:rPr>
              <a:t>jal</a:t>
            </a:r>
            <a:r>
              <a:rPr lang="en-US" altLang="ko-KR" sz="1400" dirty="0">
                <a:solidFill>
                  <a:srgbClr val="FF0000"/>
                </a:solidFill>
              </a:rPr>
              <a:t>   </a:t>
            </a:r>
            <a:r>
              <a:rPr lang="en-US" altLang="ko-KR" sz="1400" dirty="0" err="1">
                <a:solidFill>
                  <a:srgbClr val="FF0000"/>
                </a:solidFill>
              </a:rPr>
              <a:t>ra</a:t>
            </a:r>
            <a:r>
              <a:rPr lang="en-US" altLang="ko-KR" sz="1400" dirty="0">
                <a:solidFill>
                  <a:srgbClr val="FF0000"/>
                </a:solidFill>
              </a:rPr>
              <a:t>,  14  &lt;</a:t>
            </a:r>
            <a:r>
              <a:rPr lang="en-US" altLang="ko-KR" sz="1400" dirty="0" err="1">
                <a:solidFill>
                  <a:srgbClr val="FF0000"/>
                </a:solidFill>
              </a:rPr>
              <a:t>myadd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	add   x4,  x5,  x6</a:t>
            </a:r>
          </a:p>
          <a:p>
            <a:r>
              <a:rPr lang="en-US" altLang="ko-KR" sz="1400" dirty="0"/>
              <a:t>  c : 	00628233     add  </a:t>
            </a:r>
            <a:r>
              <a:rPr lang="en-US" altLang="ko-KR" sz="1400" dirty="0" err="1"/>
              <a:t>tp</a:t>
            </a:r>
            <a:r>
              <a:rPr lang="en-US" altLang="ko-KR" sz="1400" dirty="0"/>
              <a:t>,  t0,  t1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forever :</a:t>
            </a:r>
          </a:p>
          <a:p>
            <a:r>
              <a:rPr lang="en-US" altLang="ko-KR" sz="1400" dirty="0"/>
              <a:t>	j forever</a:t>
            </a:r>
          </a:p>
          <a:p>
            <a:r>
              <a:rPr lang="en-US" altLang="ko-KR" sz="1400" dirty="0"/>
              <a:t>  10 : 	0000006f    j 10  &lt;forever&gt;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400" dirty="0" err="1">
                <a:solidFill>
                  <a:srgbClr val="0000FF"/>
                </a:solidFill>
              </a:rPr>
              <a:t>myadd</a:t>
            </a:r>
            <a:r>
              <a:rPr lang="en-US" altLang="ko-KR" sz="1400" dirty="0">
                <a:solidFill>
                  <a:srgbClr val="0000FF"/>
                </a:solidFill>
              </a:rPr>
              <a:t> :</a:t>
            </a:r>
          </a:p>
          <a:p>
            <a:pPr lvl="2"/>
            <a:r>
              <a:rPr lang="en-US" altLang="ko-KR" sz="1400" dirty="0"/>
              <a:t>add a0,  a0,  a1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  14 : </a:t>
            </a:r>
            <a:r>
              <a:rPr lang="en-US" altLang="ko-KR" sz="1400" dirty="0"/>
              <a:t>	00b50533     add   a0,  a0,  a1</a:t>
            </a:r>
          </a:p>
          <a:p>
            <a:r>
              <a:rPr lang="en-US" altLang="ko-KR" sz="1400" dirty="0"/>
              <a:t>	ret</a:t>
            </a:r>
          </a:p>
          <a:p>
            <a:r>
              <a:rPr lang="en-US" altLang="ko-KR" sz="1400" dirty="0"/>
              <a:t>  18 :	00008067     ret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D67592C-65A1-B0BA-FEE5-660811847996}"/>
              </a:ext>
            </a:extLst>
          </p:cNvPr>
          <p:cNvSpPr/>
          <p:nvPr/>
        </p:nvSpPr>
        <p:spPr>
          <a:xfrm>
            <a:off x="9384632" y="3416968"/>
            <a:ext cx="1071959" cy="2300438"/>
          </a:xfrm>
          <a:custGeom>
            <a:avLst/>
            <a:gdLst>
              <a:gd name="connsiteX0" fmla="*/ 279132 w 1071959"/>
              <a:gd name="connsiteY0" fmla="*/ 0 h 2300438"/>
              <a:gd name="connsiteX1" fmla="*/ 1068404 w 1071959"/>
              <a:gd name="connsiteY1" fmla="*/ 693019 h 2300438"/>
              <a:gd name="connsiteX2" fmla="*/ 0 w 1071959"/>
              <a:gd name="connsiteY2" fmla="*/ 2300438 h 23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59" h="2300438">
                <a:moveTo>
                  <a:pt x="279132" y="0"/>
                </a:moveTo>
                <a:cubicBezTo>
                  <a:pt x="697029" y="154806"/>
                  <a:pt x="1114926" y="309613"/>
                  <a:pt x="1068404" y="693019"/>
                </a:cubicBezTo>
                <a:cubicBezTo>
                  <a:pt x="1021882" y="1076425"/>
                  <a:pt x="510941" y="1688431"/>
                  <a:pt x="0" y="2300438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869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 RV32I </a:t>
            </a:r>
            <a:r>
              <a:rPr lang="ko-KR" altLang="en-US" dirty="0">
                <a:ea typeface="굴림" panose="020B0600000101010101" pitchFamily="50" charset="-127"/>
              </a:rPr>
              <a:t>분기 명령어 </a:t>
            </a:r>
            <a:r>
              <a:rPr lang="en-US" altLang="ko-KR" dirty="0">
                <a:ea typeface="굴림" panose="020B0600000101010101" pitchFamily="50" charset="-127"/>
              </a:rPr>
              <a:t>(Branch Instruction)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전체 분기 명령어 </a:t>
            </a:r>
            <a:r>
              <a:rPr lang="en-US" altLang="ko-KR" dirty="0">
                <a:ea typeface="굴림" panose="020B0600000101010101" pitchFamily="50" charset="-127"/>
              </a:rPr>
              <a:t>(branch instruction)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 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</a:t>
            </a:r>
            <a:r>
              <a:rPr lang="en-US" altLang="ko-KR" dirty="0">
                <a:ea typeface="굴림" panose="020B0600000101010101" pitchFamily="50" charset="-127"/>
              </a:rPr>
              <a:t> (unconditional branch)</a:t>
            </a: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3.5 Pseudo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(Pseudo Instruction)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예제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274320" lvl="1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caller</a:t>
            </a:r>
            <a:r>
              <a:rPr lang="ko-KR" altLang="en-US" dirty="0">
                <a:ea typeface="굴림" panose="020B0600000101010101" pitchFamily="50" charset="-127"/>
              </a:rPr>
              <a:t>에서 </a:t>
            </a:r>
            <a:r>
              <a:rPr lang="en-US" altLang="ko-KR" dirty="0">
                <a:ea typeface="굴림" panose="020B0600000101010101" pitchFamily="50" charset="-127"/>
              </a:rPr>
              <a:t>callee </a:t>
            </a:r>
            <a:r>
              <a:rPr lang="ko-KR" altLang="en-US" dirty="0">
                <a:ea typeface="굴림" panose="020B0600000101010101" pitchFamily="50" charset="-127"/>
              </a:rPr>
              <a:t>까지 거리에 따른 컴파일 결과 </a:t>
            </a:r>
            <a:r>
              <a:rPr lang="ko-KR" altLang="en-US" dirty="0">
                <a:highlight>
                  <a:srgbClr val="FFFF00"/>
                </a:highlight>
                <a:ea typeface="굴림" panose="020B0600000101010101" pitchFamily="50" charset="-127"/>
              </a:rPr>
              <a:t>②</a:t>
            </a:r>
            <a:r>
              <a:rPr lang="en-US" altLang="ko-KR" dirty="0">
                <a:highlight>
                  <a:srgbClr val="FFFF00"/>
                </a:highlight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highlight>
                  <a:srgbClr val="FFFF00"/>
                </a:highlight>
                <a:ea typeface="굴림" panose="020B0600000101010101" pitchFamily="50" charset="-127"/>
              </a:rPr>
              <a:t>auipc</a:t>
            </a:r>
            <a:r>
              <a:rPr lang="en-US" altLang="ko-KR" dirty="0">
                <a:highlight>
                  <a:srgbClr val="FFFF00"/>
                </a:highlight>
                <a:ea typeface="굴림" panose="020B0600000101010101" pitchFamily="50" charset="-127"/>
              </a:rPr>
              <a:t> / </a:t>
            </a:r>
            <a:r>
              <a:rPr lang="en-US" altLang="ko-KR" dirty="0" err="1">
                <a:highlight>
                  <a:srgbClr val="FFFF00"/>
                </a:highlight>
                <a:ea typeface="굴림" panose="020B0600000101010101" pitchFamily="50" charset="-127"/>
              </a:rPr>
              <a:t>jalr</a:t>
            </a:r>
            <a:endParaRPr lang="en-US" altLang="ko-KR" dirty="0">
              <a:highlight>
                <a:srgbClr val="FFFF00"/>
              </a:highlight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FBA6D5A1-0FA7-F7E8-E225-40BEFD5C8B46}"/>
              </a:ext>
            </a:extLst>
          </p:cNvPr>
          <p:cNvSpPr txBox="1">
            <a:spLocks/>
          </p:cNvSpPr>
          <p:nvPr/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altLang="ko-KR" smtClean="0"/>
              <a:pPr/>
              <a:t>20</a:t>
            </a:fld>
            <a:endParaRPr lang="en-US" altLang="ko-KR" sz="1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337ED9-0227-CE0F-80C8-8FDA94F3C0B8}"/>
              </a:ext>
            </a:extLst>
          </p:cNvPr>
          <p:cNvGrpSpPr/>
          <p:nvPr/>
        </p:nvGrpSpPr>
        <p:grpSpPr>
          <a:xfrm>
            <a:off x="5109249" y="3663931"/>
            <a:ext cx="917267" cy="825535"/>
            <a:chOff x="3097857" y="3867149"/>
            <a:chExt cx="917267" cy="82553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665EA4A-CAEF-DEBA-8BA9-996AF049EE64}"/>
                </a:ext>
              </a:extLst>
            </p:cNvPr>
            <p:cNvCxnSpPr>
              <a:cxnSpLocks/>
            </p:cNvCxnSpPr>
            <p:nvPr/>
          </p:nvCxnSpPr>
          <p:spPr>
            <a:xfrm>
              <a:off x="3208677" y="4243803"/>
              <a:ext cx="6646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023441-0C4C-1126-BFEC-36B909B83654}"/>
                </a:ext>
              </a:extLst>
            </p:cNvPr>
            <p:cNvSpPr txBox="1"/>
            <p:nvPr/>
          </p:nvSpPr>
          <p:spPr>
            <a:xfrm>
              <a:off x="3097857" y="3867149"/>
              <a:ext cx="882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(b)</a:t>
              </a:r>
              <a:endParaRPr lang="ko-KR" altLang="en-US" sz="16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96BD59-B01A-1612-A9EF-315AE05CE755}"/>
                </a:ext>
              </a:extLst>
            </p:cNvPr>
            <p:cNvSpPr txBox="1"/>
            <p:nvPr/>
          </p:nvSpPr>
          <p:spPr>
            <a:xfrm>
              <a:off x="3132475" y="4354130"/>
              <a:ext cx="882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컴파일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7FA1FE-9FED-8C95-1834-C9916000C05E}"/>
              </a:ext>
            </a:extLst>
          </p:cNvPr>
          <p:cNvSpPr/>
          <p:nvPr/>
        </p:nvSpPr>
        <p:spPr>
          <a:xfrm>
            <a:off x="609600" y="1752600"/>
            <a:ext cx="4419600" cy="4571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857D2-987F-07BA-DC09-F6B2C7A6A8EA}"/>
              </a:ext>
            </a:extLst>
          </p:cNvPr>
          <p:cNvSpPr txBox="1"/>
          <p:nvPr/>
        </p:nvSpPr>
        <p:spPr>
          <a:xfrm>
            <a:off x="609600" y="1752600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.text</a:t>
            </a:r>
          </a:p>
          <a:p>
            <a:r>
              <a:rPr lang="en-US" altLang="ko-KR" dirty="0"/>
              <a:t>.align 4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addi</a:t>
            </a:r>
            <a:r>
              <a:rPr lang="en-US" altLang="ko-KR" dirty="0"/>
              <a:t>  a0,  x0,  1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addi</a:t>
            </a:r>
            <a:r>
              <a:rPr lang="en-US" altLang="ko-KR" dirty="0"/>
              <a:t>  a1,  x0,  2</a:t>
            </a:r>
          </a:p>
          <a:p>
            <a:r>
              <a:rPr lang="en-US" altLang="ko-KR" dirty="0"/>
              <a:t>	call </a:t>
            </a:r>
            <a:r>
              <a:rPr lang="en-US" altLang="ko-KR" dirty="0" err="1"/>
              <a:t>myadd</a:t>
            </a:r>
            <a:endParaRPr lang="en-US" altLang="ko-KR" dirty="0"/>
          </a:p>
          <a:p>
            <a:r>
              <a:rPr lang="en-US" altLang="ko-KR" dirty="0"/>
              <a:t>	add  x4,  x5,  x6</a:t>
            </a:r>
          </a:p>
          <a:p>
            <a:r>
              <a:rPr lang="en-US" altLang="ko-KR" dirty="0"/>
              <a:t>forever :</a:t>
            </a:r>
          </a:p>
          <a:p>
            <a:r>
              <a:rPr lang="en-US" altLang="ko-KR" dirty="0"/>
              <a:t>	j forever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.align 22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err="1">
                <a:solidFill>
                  <a:srgbClr val="0000FF"/>
                </a:solidFill>
              </a:rPr>
              <a:t>myadd</a:t>
            </a:r>
            <a:r>
              <a:rPr lang="en-US" altLang="ko-KR" dirty="0">
                <a:solidFill>
                  <a:srgbClr val="0000FF"/>
                </a:solidFill>
              </a:rPr>
              <a:t>:</a:t>
            </a:r>
          </a:p>
          <a:p>
            <a:r>
              <a:rPr lang="en-US" altLang="ko-KR" dirty="0"/>
              <a:t>	add  a0,  a0,  a1</a:t>
            </a:r>
          </a:p>
          <a:p>
            <a:r>
              <a:rPr lang="en-US" altLang="ko-KR" dirty="0"/>
              <a:t>	ret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7EF1C2-7F0B-583A-F30D-C7FFBBF759DC}"/>
              </a:ext>
            </a:extLst>
          </p:cNvPr>
          <p:cNvSpPr/>
          <p:nvPr/>
        </p:nvSpPr>
        <p:spPr>
          <a:xfrm>
            <a:off x="6106032" y="1752600"/>
            <a:ext cx="5476368" cy="4571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5EEFF-1CEB-4C8B-1E5B-4F730C5C7B54}"/>
              </a:ext>
            </a:extLst>
          </p:cNvPr>
          <p:cNvSpPr txBox="1"/>
          <p:nvPr/>
        </p:nvSpPr>
        <p:spPr>
          <a:xfrm>
            <a:off x="6123500" y="1752600"/>
            <a:ext cx="5458900" cy="521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  a0,  x0,  1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  0 : 	00100513     li    a0,  1</a:t>
            </a:r>
          </a:p>
          <a:p>
            <a:pPr>
              <a:lnSpc>
                <a:spcPct val="107000"/>
              </a:lnSpc>
            </a:pPr>
            <a:endParaRPr lang="en-US" altLang="ko-KR" sz="1200" dirty="0"/>
          </a:p>
          <a:p>
            <a:pPr>
              <a:lnSpc>
                <a:spcPct val="107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  a1,  x0,  2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  4 : 	00200593     li    a1,  2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	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	</a:t>
            </a:r>
            <a:r>
              <a:rPr lang="en-US" altLang="ko-KR" sz="1200" b="1" dirty="0"/>
              <a:t>call </a:t>
            </a:r>
            <a:r>
              <a:rPr lang="en-US" altLang="ko-KR" sz="1200" b="1" dirty="0" err="1"/>
              <a:t>myadd</a:t>
            </a:r>
            <a:endParaRPr lang="en-US" altLang="ko-KR" sz="1200" b="1" dirty="0"/>
          </a:p>
          <a:p>
            <a:pPr>
              <a:lnSpc>
                <a:spcPct val="107000"/>
              </a:lnSpc>
            </a:pPr>
            <a:r>
              <a:rPr lang="en-US" altLang="ko-KR" sz="1200" dirty="0"/>
              <a:t>  8 : 	</a:t>
            </a:r>
            <a:r>
              <a:rPr lang="en-US" altLang="ko-KR" sz="1200" dirty="0">
                <a:solidFill>
                  <a:srgbClr val="FF0000"/>
                </a:solidFill>
              </a:rPr>
              <a:t>00400097     </a:t>
            </a:r>
            <a:r>
              <a:rPr lang="en-US" altLang="ko-KR" sz="1200" dirty="0" err="1">
                <a:solidFill>
                  <a:srgbClr val="FF0000"/>
                </a:solidFill>
              </a:rPr>
              <a:t>auipc</a:t>
            </a:r>
            <a:r>
              <a:rPr lang="en-US" altLang="ko-KR" sz="1200" dirty="0">
                <a:solidFill>
                  <a:srgbClr val="FF0000"/>
                </a:solidFill>
              </a:rPr>
              <a:t>  </a:t>
            </a:r>
            <a:r>
              <a:rPr lang="en-US" altLang="ko-KR" sz="1200" dirty="0" err="1">
                <a:solidFill>
                  <a:srgbClr val="FF0000"/>
                </a:solidFill>
              </a:rPr>
              <a:t>ra</a:t>
            </a:r>
            <a:r>
              <a:rPr lang="en-US" altLang="ko-KR" sz="1200" dirty="0">
                <a:solidFill>
                  <a:srgbClr val="FF0000"/>
                </a:solidFill>
              </a:rPr>
              <a:t>,  0x400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  c : 	</a:t>
            </a:r>
            <a:r>
              <a:rPr lang="en-US" altLang="ko-KR" sz="1200" dirty="0">
                <a:solidFill>
                  <a:srgbClr val="FF0000"/>
                </a:solidFill>
              </a:rPr>
              <a:t>ff8080e7       </a:t>
            </a:r>
            <a:r>
              <a:rPr lang="en-US" altLang="ko-KR" sz="1200" dirty="0" err="1">
                <a:solidFill>
                  <a:srgbClr val="FF0000"/>
                </a:solidFill>
              </a:rPr>
              <a:t>jalr</a:t>
            </a:r>
            <a:r>
              <a:rPr lang="en-US" altLang="ko-KR" sz="1200" dirty="0">
                <a:solidFill>
                  <a:srgbClr val="FF0000"/>
                </a:solidFill>
              </a:rPr>
              <a:t>   -8 (</a:t>
            </a:r>
            <a:r>
              <a:rPr lang="en-US" altLang="ko-KR" sz="1200" dirty="0" err="1">
                <a:solidFill>
                  <a:srgbClr val="FF0000"/>
                </a:solidFill>
              </a:rPr>
              <a:t>ra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&lt;</a:t>
            </a:r>
            <a:r>
              <a:rPr lang="en-US" altLang="ko-KR" sz="1200" dirty="0" err="1">
                <a:solidFill>
                  <a:srgbClr val="FF0000"/>
                </a:solidFill>
              </a:rPr>
              <a:t>myadd</a:t>
            </a:r>
            <a:r>
              <a:rPr lang="en-US" altLang="ko-KR" sz="1200" dirty="0">
                <a:solidFill>
                  <a:srgbClr val="FF0000"/>
                </a:solidFill>
              </a:rPr>
              <a:t>&gt;</a:t>
            </a:r>
            <a:endParaRPr lang="en-US" altLang="ko-KR" sz="1200" dirty="0"/>
          </a:p>
          <a:p>
            <a:pPr>
              <a:lnSpc>
                <a:spcPct val="107000"/>
              </a:lnSpc>
            </a:pPr>
            <a:endParaRPr lang="en-US" altLang="ko-KR" sz="1200" dirty="0"/>
          </a:p>
          <a:p>
            <a:pPr>
              <a:lnSpc>
                <a:spcPct val="107000"/>
              </a:lnSpc>
            </a:pPr>
            <a:r>
              <a:rPr lang="en-US" altLang="ko-KR" sz="1200" dirty="0"/>
              <a:t>	add   x4,  x5,  x6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 10 : 	00628233      add </a:t>
            </a:r>
            <a:r>
              <a:rPr lang="en-US" altLang="ko-KR" sz="1200" dirty="0" err="1"/>
              <a:t>tp</a:t>
            </a:r>
            <a:r>
              <a:rPr lang="en-US" altLang="ko-KR" sz="1200" dirty="0"/>
              <a:t>,  t0,  t1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   forever :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	j forever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  14 : 	0000006f    j 14  &lt;forever&gt;</a:t>
            </a:r>
          </a:p>
          <a:p>
            <a:pPr>
              <a:lnSpc>
                <a:spcPct val="107000"/>
              </a:lnSpc>
            </a:pPr>
            <a:endParaRPr lang="en-US" altLang="ko-KR" sz="1200" dirty="0"/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FF"/>
                </a:solidFill>
              </a:rPr>
              <a:t>.align 22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	</a:t>
            </a:r>
          </a:p>
          <a:p>
            <a:pPr>
              <a:lnSpc>
                <a:spcPct val="107000"/>
              </a:lnSpc>
            </a:pPr>
            <a:r>
              <a:rPr lang="en-US" altLang="ko-KR" sz="1200" dirty="0" err="1">
                <a:solidFill>
                  <a:srgbClr val="0000FF"/>
                </a:solidFill>
              </a:rPr>
              <a:t>myadd</a:t>
            </a:r>
            <a:r>
              <a:rPr lang="en-US" altLang="ko-KR" sz="1200" dirty="0">
                <a:solidFill>
                  <a:srgbClr val="0000FF"/>
                </a:solidFill>
              </a:rPr>
              <a:t> :</a:t>
            </a:r>
          </a:p>
          <a:p>
            <a:pPr lvl="2">
              <a:lnSpc>
                <a:spcPct val="107000"/>
              </a:lnSpc>
            </a:pPr>
            <a:r>
              <a:rPr lang="en-US" altLang="ko-KR" sz="1200" dirty="0"/>
              <a:t>add a0,  a0,  a1</a:t>
            </a:r>
          </a:p>
          <a:p>
            <a:pPr>
              <a:lnSpc>
                <a:spcPct val="107000"/>
              </a:lnSpc>
            </a:pPr>
            <a:r>
              <a:rPr lang="en-US" altLang="ko-KR" sz="1200" dirty="0">
                <a:solidFill>
                  <a:srgbClr val="0000FF"/>
                </a:solidFill>
              </a:rPr>
              <a:t>  400000 : </a:t>
            </a:r>
            <a:r>
              <a:rPr lang="en-US" altLang="ko-KR" sz="1200" dirty="0"/>
              <a:t>	00b50533     add   a0,  a0,  a1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	ret</a:t>
            </a:r>
          </a:p>
          <a:p>
            <a:pPr>
              <a:lnSpc>
                <a:spcPct val="107000"/>
              </a:lnSpc>
            </a:pPr>
            <a:r>
              <a:rPr lang="en-US" altLang="ko-KR" sz="1200" dirty="0"/>
              <a:t>  400004 :	00008067     ret</a:t>
            </a:r>
          </a:p>
          <a:p>
            <a:pPr>
              <a:lnSpc>
                <a:spcPct val="107000"/>
              </a:lnSpc>
            </a:pPr>
            <a:endParaRPr lang="en-US" altLang="ko-KR" sz="1200" dirty="0"/>
          </a:p>
          <a:p>
            <a:pPr>
              <a:lnSpc>
                <a:spcPct val="107000"/>
              </a:lnSpc>
            </a:pPr>
            <a:endParaRPr lang="en-US" altLang="ko-KR" sz="12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52F8082-7FC5-6B0F-71B9-B9E13580381C}"/>
              </a:ext>
            </a:extLst>
          </p:cNvPr>
          <p:cNvSpPr/>
          <p:nvPr/>
        </p:nvSpPr>
        <p:spPr>
          <a:xfrm>
            <a:off x="9067800" y="3490762"/>
            <a:ext cx="1071959" cy="2300438"/>
          </a:xfrm>
          <a:custGeom>
            <a:avLst/>
            <a:gdLst>
              <a:gd name="connsiteX0" fmla="*/ 279132 w 1071959"/>
              <a:gd name="connsiteY0" fmla="*/ 0 h 2300438"/>
              <a:gd name="connsiteX1" fmla="*/ 1068404 w 1071959"/>
              <a:gd name="connsiteY1" fmla="*/ 693019 h 2300438"/>
              <a:gd name="connsiteX2" fmla="*/ 0 w 1071959"/>
              <a:gd name="connsiteY2" fmla="*/ 2300438 h 23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59" h="2300438">
                <a:moveTo>
                  <a:pt x="279132" y="0"/>
                </a:moveTo>
                <a:cubicBezTo>
                  <a:pt x="697029" y="154806"/>
                  <a:pt x="1114926" y="309613"/>
                  <a:pt x="1068404" y="693019"/>
                </a:cubicBezTo>
                <a:cubicBezTo>
                  <a:pt x="1021882" y="1076425"/>
                  <a:pt x="510941" y="1688431"/>
                  <a:pt x="0" y="2300438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8F6CDE-9561-72A7-5311-E2763B37D743}"/>
                  </a:ext>
                </a:extLst>
              </p:cNvPr>
              <p:cNvSpPr txBox="1"/>
              <p:nvPr/>
            </p:nvSpPr>
            <p:spPr>
              <a:xfrm>
                <a:off x="1447800" y="4572000"/>
                <a:ext cx="358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92D050"/>
                    </a:solidFill>
                  </a:rPr>
                  <a:t>// </a:t>
                </a:r>
                <a:r>
                  <a:rPr lang="en-US" altLang="ko-KR" sz="1200" dirty="0" err="1">
                    <a:solidFill>
                      <a:srgbClr val="92D050"/>
                    </a:solidFill>
                  </a:rPr>
                  <a:t>myadd</a:t>
                </a:r>
                <a:r>
                  <a:rPr lang="en-US" altLang="ko-KR" sz="1200" dirty="0">
                    <a:solidFill>
                      <a:srgbClr val="92D050"/>
                    </a:solidFill>
                  </a:rPr>
                  <a:t>() </a:t>
                </a:r>
                <a:r>
                  <a:rPr lang="ko-KR" altLang="en-US" sz="1200" dirty="0">
                    <a:solidFill>
                      <a:srgbClr val="92D050"/>
                    </a:solidFill>
                  </a:rPr>
                  <a:t>함수의 위치 </a:t>
                </a:r>
                <a:r>
                  <a:rPr lang="en-US" altLang="ko-KR" sz="1200" dirty="0">
                    <a:solidFill>
                      <a:srgbClr val="92D050"/>
                    </a:solidFill>
                  </a:rPr>
                  <a:t>: 4MiB(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2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  <m:r>
                          <a:rPr lang="pt-BR" altLang="ko-KR" sz="12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>
                    <a:solidFill>
                      <a:srgbClr val="92D050"/>
                    </a:solidFill>
                  </a:rPr>
                  <a:t>) </a:t>
                </a:r>
                <a:r>
                  <a:rPr lang="ko-KR" altLang="en-US" sz="1200" dirty="0">
                    <a:solidFill>
                      <a:srgbClr val="92D050"/>
                    </a:solidFill>
                  </a:rPr>
                  <a:t>정렬</a:t>
                </a:r>
                <a:r>
                  <a:rPr lang="en-US" altLang="ko-KR" sz="1200" dirty="0">
                    <a:solidFill>
                      <a:srgbClr val="92D050"/>
                    </a:solidFill>
                  </a:rPr>
                  <a:t>(align)</a:t>
                </a:r>
              </a:p>
              <a:p>
                <a:r>
                  <a:rPr lang="en-US" altLang="ko-KR" sz="1200" dirty="0">
                    <a:solidFill>
                      <a:srgbClr val="92D050"/>
                    </a:solidFill>
                  </a:rPr>
                  <a:t>//</a:t>
                </a:r>
                <a:r>
                  <a:rPr lang="ko-KR" altLang="en-US" sz="1200" dirty="0">
                    <a:solidFill>
                      <a:srgbClr val="92D050"/>
                    </a:solidFill>
                  </a:rPr>
                  <a:t>시작주소 </a:t>
                </a:r>
                <a:r>
                  <a:rPr lang="en-US" altLang="ko-KR" sz="1200" dirty="0">
                    <a:solidFill>
                      <a:srgbClr val="92D050"/>
                    </a:solidFill>
                  </a:rPr>
                  <a:t>% 4MiB</a:t>
                </a:r>
                <a:r>
                  <a:rPr lang="ko-KR" altLang="en-US" sz="1200" dirty="0">
                    <a:solidFill>
                      <a:srgbClr val="92D050"/>
                    </a:solidFill>
                  </a:rPr>
                  <a:t> 나머지 </a:t>
                </a:r>
                <a:r>
                  <a:rPr lang="en-US" altLang="ko-KR" sz="1200" dirty="0">
                    <a:solidFill>
                      <a:srgbClr val="92D050"/>
                    </a:solidFill>
                  </a:rPr>
                  <a:t>=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8F6CDE-9561-72A7-5311-E2763B37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572000"/>
                <a:ext cx="3581400" cy="461665"/>
              </a:xfrm>
              <a:prstGeom prst="rect">
                <a:avLst/>
              </a:prstGeom>
              <a:blipFill>
                <a:blip r:embed="rId3"/>
                <a:stretch>
                  <a:fillRect l="-170" t="-131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F95E2E1-27AB-D4A8-85AD-5E5871AC5A4B}"/>
              </a:ext>
            </a:extLst>
          </p:cNvPr>
          <p:cNvSpPr txBox="1"/>
          <p:nvPr/>
        </p:nvSpPr>
        <p:spPr>
          <a:xfrm>
            <a:off x="9296400" y="3090239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D050"/>
                </a:solidFill>
              </a:rPr>
              <a:t>// </a:t>
            </a:r>
            <a:r>
              <a:rPr lang="en-US" altLang="ko-KR" sz="1200" dirty="0" err="1">
                <a:solidFill>
                  <a:srgbClr val="92D050"/>
                </a:solidFill>
              </a:rPr>
              <a:t>ra</a:t>
            </a:r>
            <a:r>
              <a:rPr lang="en-US" altLang="ko-KR" sz="1200" dirty="0">
                <a:solidFill>
                  <a:srgbClr val="92D050"/>
                </a:solidFill>
              </a:rPr>
              <a:t> </a:t>
            </a:r>
            <a:r>
              <a:rPr lang="ko-KR" altLang="en-US" sz="1200" dirty="0">
                <a:solidFill>
                  <a:srgbClr val="92D050"/>
                </a:solidFill>
              </a:rPr>
              <a:t>← </a:t>
            </a:r>
            <a:r>
              <a:rPr lang="en-US" altLang="ko-KR" sz="1200" dirty="0">
                <a:solidFill>
                  <a:srgbClr val="92D050"/>
                </a:solidFill>
              </a:rPr>
              <a:t>0x0040_0000 + PC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11807-95AD-1406-E05B-458AC3414149}"/>
              </a:ext>
            </a:extLst>
          </p:cNvPr>
          <p:cNvSpPr txBox="1"/>
          <p:nvPr/>
        </p:nvSpPr>
        <p:spPr>
          <a:xfrm>
            <a:off x="9296400" y="3323123"/>
            <a:ext cx="358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92D050"/>
                </a:solidFill>
              </a:rPr>
              <a:t>// PC </a:t>
            </a:r>
            <a:r>
              <a:rPr lang="ko-KR" altLang="en-US" sz="1200" dirty="0">
                <a:solidFill>
                  <a:srgbClr val="92D050"/>
                </a:solidFill>
              </a:rPr>
              <a:t>← </a:t>
            </a:r>
            <a:r>
              <a:rPr lang="en-US" altLang="ko-KR" sz="1200" dirty="0" err="1">
                <a:solidFill>
                  <a:srgbClr val="92D050"/>
                </a:solidFill>
              </a:rPr>
              <a:t>ra</a:t>
            </a:r>
            <a:r>
              <a:rPr lang="en-US" altLang="ko-KR" sz="1200" dirty="0">
                <a:solidFill>
                  <a:srgbClr val="92D050"/>
                </a:solidFill>
              </a:rPr>
              <a:t> -8 , </a:t>
            </a:r>
            <a:r>
              <a:rPr lang="en-US" altLang="ko-KR" sz="1200" dirty="0" err="1">
                <a:solidFill>
                  <a:srgbClr val="92D050"/>
                </a:solidFill>
              </a:rPr>
              <a:t>ra</a:t>
            </a:r>
            <a:r>
              <a:rPr lang="ko-KR" altLang="en-US" sz="1200" dirty="0">
                <a:solidFill>
                  <a:srgbClr val="92D050"/>
                </a:solidFill>
              </a:rPr>
              <a:t> ← </a:t>
            </a:r>
            <a:r>
              <a:rPr lang="en-US" altLang="ko-KR" sz="1200" dirty="0">
                <a:solidFill>
                  <a:srgbClr val="92D050"/>
                </a:solidFill>
              </a:rPr>
              <a:t>0x10 (PC + 4) </a:t>
            </a:r>
            <a:endParaRPr lang="ko-KR" altLang="en-US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281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>
                <a:ea typeface="굴림" panose="020B0600000101010101" pitchFamily="50" charset="-127"/>
              </a:rPr>
              <a:t>indirect jump </a:t>
            </a:r>
            <a:r>
              <a:rPr lang="ko-KR" altLang="en-US" dirty="0">
                <a:ea typeface="굴림" panose="020B0600000101010101" pitchFamily="50" charset="-127"/>
              </a:rPr>
              <a:t>명령어</a:t>
            </a:r>
            <a:r>
              <a:rPr lang="en-US" altLang="ko-KR" dirty="0">
                <a:ea typeface="굴림" panose="020B0600000101010101" pitchFamily="50" charset="-127"/>
              </a:rPr>
              <a:t> (</a:t>
            </a:r>
            <a:r>
              <a:rPr lang="en-US" altLang="ko-KR" dirty="0" err="1">
                <a:ea typeface="굴림" panose="020B0600000101010101" pitchFamily="50" charset="-127"/>
              </a:rPr>
              <a:t>jalr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명령어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  <a:r>
              <a:rPr lang="ko-KR" altLang="en-US" dirty="0">
                <a:ea typeface="굴림" panose="020B0600000101010101" pitchFamily="50" charset="-127"/>
              </a:rPr>
              <a:t>를 제공하는 이유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굴림" panose="020B0600000101010101" pitchFamily="50" charset="-127"/>
              </a:rPr>
              <a:t>호출하는 함수의 위치가 너무 멀어 </a:t>
            </a:r>
            <a:r>
              <a:rPr lang="en-US" altLang="ko-KR" dirty="0" err="1">
                <a:ea typeface="굴림" panose="020B0600000101010101" pitchFamily="50" charset="-127"/>
              </a:rPr>
              <a:t>jal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명령어로 도달할 수 없을 수 있기 때문에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caller</a:t>
            </a:r>
            <a:r>
              <a:rPr lang="ko-KR" altLang="en-US" dirty="0">
                <a:ea typeface="굴림" panose="020B0600000101010101" pitchFamily="50" charset="-127"/>
              </a:rPr>
              <a:t>에서 </a:t>
            </a:r>
            <a:r>
              <a:rPr lang="en-US" altLang="ko-KR" dirty="0">
                <a:ea typeface="굴림" panose="020B0600000101010101" pitchFamily="50" charset="-127"/>
              </a:rPr>
              <a:t>callee </a:t>
            </a:r>
            <a:r>
              <a:rPr lang="ko-KR" altLang="en-US" dirty="0">
                <a:ea typeface="굴림" panose="020B0600000101010101" pitchFamily="50" charset="-127"/>
              </a:rPr>
              <a:t>까지 거리에 따른 컴파일 결과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①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jal</a:t>
            </a:r>
            <a:r>
              <a:rPr lang="en-US" altLang="ko-KR" dirty="0">
                <a:ea typeface="굴림" panose="020B0600000101010101" pitchFamily="50" charset="-127"/>
              </a:rPr>
              <a:t>  </a:t>
            </a:r>
            <a:r>
              <a:rPr lang="ko-KR" altLang="en-US" dirty="0">
                <a:ea typeface="굴림" panose="020B0600000101010101" pitchFamily="50" charset="-127"/>
              </a:rPr>
              <a:t>②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auipc</a:t>
            </a:r>
            <a:r>
              <a:rPr lang="en-US" altLang="ko-KR" dirty="0">
                <a:ea typeface="굴림" panose="020B0600000101010101" pitchFamily="50" charset="-127"/>
              </a:rPr>
              <a:t> / </a:t>
            </a:r>
            <a:r>
              <a:rPr lang="en-US" altLang="ko-KR" dirty="0" err="1">
                <a:ea typeface="굴림" panose="020B0600000101010101" pitchFamily="50" charset="-127"/>
              </a:rPr>
              <a:t>jalr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dirty="0">
                <a:ea typeface="굴림" panose="020B0600000101010101" pitchFamily="50" charset="-127"/>
              </a:rPr>
              <a:t>호출할 함수가 </a:t>
            </a:r>
            <a:r>
              <a:rPr lang="en-US" altLang="ko-KR" dirty="0">
                <a:ea typeface="굴림" panose="020B0600000101010101" pitchFamily="50" charset="-127"/>
              </a:rPr>
              <a:t>‘</a:t>
            </a:r>
            <a:r>
              <a:rPr lang="ko-KR" altLang="en-US" dirty="0">
                <a:ea typeface="굴림" panose="020B0600000101010101" pitchFamily="50" charset="-127"/>
              </a:rPr>
              <a:t>실행 중</a:t>
            </a:r>
            <a:r>
              <a:rPr lang="en-US" altLang="ko-KR" dirty="0">
                <a:ea typeface="굴림" panose="020B0600000101010101" pitchFamily="50" charset="-127"/>
              </a:rPr>
              <a:t>(run-time)’ </a:t>
            </a:r>
            <a:r>
              <a:rPr lang="ko-KR" altLang="en-US" dirty="0">
                <a:ea typeface="굴림" panose="020B0600000101010101" pitchFamily="50" charset="-127"/>
              </a:rPr>
              <a:t>결정되는 것을 지원하기 위해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>
              <a:lnSpc>
                <a:spcPct val="120000"/>
              </a:lnSpc>
            </a:pPr>
            <a:r>
              <a:rPr lang="en-US" altLang="ko-KR" dirty="0">
                <a:ea typeface="굴림" panose="020B0600000101010101" pitchFamily="50" charset="-127"/>
              </a:rPr>
              <a:t>C</a:t>
            </a:r>
            <a:r>
              <a:rPr lang="ko-KR" altLang="en-US" dirty="0">
                <a:ea typeface="굴림" panose="020B0600000101010101" pitchFamily="50" charset="-127"/>
              </a:rPr>
              <a:t>코드에서  </a:t>
            </a:r>
            <a:r>
              <a:rPr lang="en-US" altLang="ko-KR" dirty="0">
                <a:ea typeface="굴림" panose="020B0600000101010101" pitchFamily="50" charset="-127"/>
              </a:rPr>
              <a:t>‘function pointer’</a:t>
            </a:r>
            <a:r>
              <a:rPr lang="ko-KR" altLang="en-US" dirty="0">
                <a:ea typeface="굴림" panose="020B0600000101010101" pitchFamily="50" charset="-127"/>
              </a:rPr>
              <a:t>를 사용한 예제와 컴파일 결과</a:t>
            </a:r>
            <a:endParaRPr lang="en-US" altLang="ko-KR" dirty="0">
              <a:highlight>
                <a:srgbClr val="FFFF00"/>
              </a:highlight>
              <a:ea typeface="굴림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28600" algn="l"/>
              </a:tabLst>
              <a:defRPr/>
            </a:pPr>
            <a:endParaRPr kumimoji="0" lang="ko-KR" altLang="ko-K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FBA6D5A1-0FA7-F7E8-E225-40BEFD5C8B46}"/>
              </a:ext>
            </a:extLst>
          </p:cNvPr>
          <p:cNvSpPr txBox="1">
            <a:spLocks/>
          </p:cNvSpPr>
          <p:nvPr/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67016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</a:t>
            </a:r>
            <a:r>
              <a:rPr lang="ko-KR" altLang="en-US" dirty="0">
                <a:ea typeface="굴림" panose="020B0600000101010101" pitchFamily="50" charset="-127"/>
              </a:rPr>
              <a:t>코드에서  </a:t>
            </a:r>
            <a:r>
              <a:rPr lang="en-US" altLang="ko-KR" dirty="0">
                <a:ea typeface="굴림" panose="020B0600000101010101" pitchFamily="50" charset="-127"/>
              </a:rPr>
              <a:t>‘function pointer’</a:t>
            </a:r>
            <a:r>
              <a:rPr lang="ko-KR" altLang="en-US" dirty="0">
                <a:ea typeface="굴림" panose="020B0600000101010101" pitchFamily="50" charset="-127"/>
              </a:rPr>
              <a:t>를 사용한 예제와 컴파일 결과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FBA6D5A1-0FA7-F7E8-E225-40BEFD5C8B46}"/>
              </a:ext>
            </a:extLst>
          </p:cNvPr>
          <p:cNvSpPr txBox="1">
            <a:spLocks/>
          </p:cNvSpPr>
          <p:nvPr/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altLang="ko-KR" smtClean="0"/>
              <a:pPr/>
              <a:t>22</a:t>
            </a:fld>
            <a:endParaRPr lang="en-US" altLang="ko-KR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7FA1FE-9FED-8C95-1834-C9916000C05E}"/>
              </a:ext>
            </a:extLst>
          </p:cNvPr>
          <p:cNvSpPr/>
          <p:nvPr/>
        </p:nvSpPr>
        <p:spPr>
          <a:xfrm>
            <a:off x="609600" y="1752600"/>
            <a:ext cx="2641600" cy="4571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7EF1C2-7F0B-583A-F30D-C7FFBBF759DC}"/>
              </a:ext>
            </a:extLst>
          </p:cNvPr>
          <p:cNvSpPr/>
          <p:nvPr/>
        </p:nvSpPr>
        <p:spPr>
          <a:xfrm>
            <a:off x="4059771" y="1752600"/>
            <a:ext cx="7522629" cy="4571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B90F0A-844A-A8BD-778C-C635A0B87AC4}"/>
              </a:ext>
            </a:extLst>
          </p:cNvPr>
          <p:cNvGrpSpPr/>
          <p:nvPr/>
        </p:nvGrpSpPr>
        <p:grpSpPr>
          <a:xfrm>
            <a:off x="3276600" y="3886200"/>
            <a:ext cx="882649" cy="376654"/>
            <a:chOff x="3182412" y="3886200"/>
            <a:chExt cx="882649" cy="37665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579CBA4-6193-424F-1710-66E6D6D730FA}"/>
                </a:ext>
              </a:extLst>
            </p:cNvPr>
            <p:cNvCxnSpPr>
              <a:cxnSpLocks/>
            </p:cNvCxnSpPr>
            <p:nvPr/>
          </p:nvCxnSpPr>
          <p:spPr>
            <a:xfrm>
              <a:off x="3258614" y="4262854"/>
              <a:ext cx="6646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B2C5A2-58C7-5F74-4B3A-9D3C96DC796C}"/>
                </a:ext>
              </a:extLst>
            </p:cNvPr>
            <p:cNvSpPr txBox="1"/>
            <p:nvPr/>
          </p:nvSpPr>
          <p:spPr>
            <a:xfrm>
              <a:off x="3182412" y="3886200"/>
              <a:ext cx="882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컴파일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D940D5-E807-BCE3-8DD4-1DFC752F4355}"/>
              </a:ext>
            </a:extLst>
          </p:cNvPr>
          <p:cNvSpPr txBox="1"/>
          <p:nvPr/>
        </p:nvSpPr>
        <p:spPr>
          <a:xfrm>
            <a:off x="609600" y="1772483"/>
            <a:ext cx="264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 main (char  op)  {</a:t>
            </a:r>
          </a:p>
          <a:p>
            <a:r>
              <a:rPr lang="en-US" altLang="ko-KR" sz="1200" dirty="0"/>
              <a:t>   int  res;</a:t>
            </a:r>
          </a:p>
          <a:p>
            <a:r>
              <a:rPr lang="en-US" altLang="ko-KR" sz="1200" dirty="0"/>
              <a:t>   int  (*</a:t>
            </a:r>
            <a:r>
              <a:rPr lang="en-US" altLang="ko-KR" sz="1200" dirty="0" err="1"/>
              <a:t>fp</a:t>
            </a:r>
            <a:r>
              <a:rPr lang="en-US" altLang="ko-KR" sz="1200" dirty="0"/>
              <a:t>)   (int,  int) 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switch   (op)  {</a:t>
            </a:r>
          </a:p>
          <a:p>
            <a:r>
              <a:rPr lang="en-US" altLang="ko-KR" sz="1200" dirty="0"/>
              <a:t>	case   ‘+’ :  </a:t>
            </a:r>
            <a:r>
              <a:rPr lang="en-US" altLang="ko-KR" sz="1200" dirty="0">
                <a:solidFill>
                  <a:schemeClr val="accent6"/>
                </a:solidFill>
              </a:rPr>
              <a:t> </a:t>
            </a:r>
            <a:r>
              <a:rPr lang="en-US" altLang="ko-KR" sz="1200" dirty="0" err="1">
                <a:solidFill>
                  <a:schemeClr val="accent6"/>
                </a:solidFill>
              </a:rPr>
              <a:t>fp</a:t>
            </a:r>
            <a:r>
              <a:rPr lang="en-US" altLang="ko-KR" sz="1200" dirty="0">
                <a:solidFill>
                  <a:schemeClr val="accent6"/>
                </a:solidFill>
              </a:rPr>
              <a:t>  =  sum2;</a:t>
            </a:r>
          </a:p>
          <a:p>
            <a:r>
              <a:rPr lang="en-US" altLang="ko-KR" sz="1200" dirty="0"/>
              <a:t>		    break;</a:t>
            </a:r>
          </a:p>
          <a:p>
            <a:r>
              <a:rPr lang="en-US" altLang="ko-KR" sz="1200" dirty="0"/>
              <a:t>	case   ‘-’ :    </a:t>
            </a:r>
            <a:r>
              <a:rPr lang="en-US" altLang="ko-KR" sz="1200" dirty="0" err="1">
                <a:solidFill>
                  <a:schemeClr val="accent6"/>
                </a:solidFill>
              </a:rPr>
              <a:t>fp</a:t>
            </a:r>
            <a:r>
              <a:rPr lang="en-US" altLang="ko-KR" sz="1200" dirty="0">
                <a:solidFill>
                  <a:schemeClr val="accent6"/>
                </a:solidFill>
              </a:rPr>
              <a:t>  =  sub2;</a:t>
            </a:r>
          </a:p>
          <a:p>
            <a:r>
              <a:rPr lang="en-US" altLang="ko-KR" sz="1200" dirty="0"/>
              <a:t>		    break;</a:t>
            </a:r>
          </a:p>
          <a:p>
            <a:r>
              <a:rPr lang="en-US" altLang="ko-KR" sz="1200" dirty="0"/>
              <a:t>	default   :    </a:t>
            </a:r>
            <a:r>
              <a:rPr lang="en-US" altLang="ko-KR" sz="1200" dirty="0" err="1">
                <a:solidFill>
                  <a:schemeClr val="accent6"/>
                </a:solidFill>
              </a:rPr>
              <a:t>fp</a:t>
            </a:r>
            <a:r>
              <a:rPr lang="en-US" altLang="ko-KR" sz="1200" dirty="0">
                <a:solidFill>
                  <a:schemeClr val="accent6"/>
                </a:solidFill>
              </a:rPr>
              <a:t>  =  and2;</a:t>
            </a:r>
          </a:p>
          <a:p>
            <a:r>
              <a:rPr lang="en-US" altLang="ko-KR" sz="1200" dirty="0"/>
              <a:t>   }</a:t>
            </a:r>
          </a:p>
          <a:p>
            <a:r>
              <a:rPr lang="en-US" altLang="ko-KR" sz="1200" dirty="0">
                <a:solidFill>
                  <a:schemeClr val="accent6"/>
                </a:solidFill>
              </a:rPr>
              <a:t>res  =  </a:t>
            </a:r>
            <a:r>
              <a:rPr lang="en-US" altLang="ko-KR" sz="1200" dirty="0" err="1">
                <a:solidFill>
                  <a:schemeClr val="accent6"/>
                </a:solidFill>
              </a:rPr>
              <a:t>fp</a:t>
            </a:r>
            <a:r>
              <a:rPr lang="en-US" altLang="ko-KR" sz="1200" dirty="0">
                <a:solidFill>
                  <a:schemeClr val="accent6"/>
                </a:solidFill>
              </a:rPr>
              <a:t>(10,  13);</a:t>
            </a:r>
          </a:p>
          <a:p>
            <a:r>
              <a:rPr lang="en-US" altLang="ko-KR" sz="1200" dirty="0"/>
              <a:t>return  (res)  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int  </a:t>
            </a:r>
            <a:r>
              <a:rPr lang="en-US" altLang="ko-KR" sz="1200" dirty="0">
                <a:solidFill>
                  <a:schemeClr val="accent6"/>
                </a:solidFill>
              </a:rPr>
              <a:t>sum2 ( int  n1,  int  n2)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return  (n1  +  n2);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int  </a:t>
            </a:r>
            <a:r>
              <a:rPr lang="en-US" altLang="ko-KR" sz="1200" dirty="0">
                <a:solidFill>
                  <a:schemeClr val="accent6"/>
                </a:solidFill>
              </a:rPr>
              <a:t>sum2 ( int  n1,  int  n2)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return  (n1  +  n2);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int  </a:t>
            </a:r>
            <a:r>
              <a:rPr lang="en-US" altLang="ko-KR" sz="1200" dirty="0">
                <a:solidFill>
                  <a:schemeClr val="accent6"/>
                </a:solidFill>
              </a:rPr>
              <a:t>sum2 ( int  n1,  int  n2)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return  (n1  +  n2);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CE646F-4C82-2128-9539-60D57F13CBD7}"/>
              </a:ext>
            </a:extLst>
          </p:cNvPr>
          <p:cNvSpPr txBox="1"/>
          <p:nvPr/>
        </p:nvSpPr>
        <p:spPr>
          <a:xfrm>
            <a:off x="4059771" y="1772483"/>
            <a:ext cx="7522629" cy="7032694"/>
          </a:xfrm>
          <a:prstGeom prst="rect">
            <a:avLst/>
          </a:prstGeom>
          <a:noFill/>
        </p:spPr>
        <p:txBody>
          <a:bodyPr wrap="square" numCol="2" spcCol="216000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dirty="0"/>
              <a:t>switch  (op)   {</a:t>
            </a:r>
          </a:p>
          <a:p>
            <a:r>
              <a:rPr lang="en-US" altLang="ko-KR" sz="1100" dirty="0"/>
              <a:t> 88 :	fdf44783	</a:t>
            </a:r>
            <a:r>
              <a:rPr lang="en-US" altLang="ko-KR" sz="1100" dirty="0" err="1"/>
              <a:t>lbu</a:t>
            </a:r>
            <a:r>
              <a:rPr lang="en-US" altLang="ko-KR" sz="1100" dirty="0"/>
              <a:t>      a5,   -33(s0)</a:t>
            </a:r>
          </a:p>
          <a:p>
            <a:r>
              <a:rPr lang="en-US" altLang="ko-KR" sz="1100" dirty="0"/>
              <a:t> 8c :	02b00713	li         a4,  43    </a:t>
            </a:r>
            <a:r>
              <a:rPr lang="en-US" altLang="ko-KR" sz="800" dirty="0">
                <a:solidFill>
                  <a:srgbClr val="92D050"/>
                </a:solidFill>
              </a:rPr>
              <a:t>//ASCII : ’+’ (0x2B)</a:t>
            </a:r>
          </a:p>
          <a:p>
            <a:r>
              <a:rPr lang="en-US" altLang="ko-KR" sz="1100" dirty="0"/>
              <a:t> 90 :	00e78863	</a:t>
            </a:r>
            <a:r>
              <a:rPr lang="en-US" altLang="ko-KR" sz="1100" dirty="0" err="1"/>
              <a:t>beq</a:t>
            </a:r>
            <a:r>
              <a:rPr lang="en-US" altLang="ko-KR" sz="1100" dirty="0"/>
              <a:t>     a5,  a4,  a0</a:t>
            </a:r>
          </a:p>
          <a:p>
            <a:r>
              <a:rPr lang="en-US" altLang="ko-KR" sz="1100" dirty="0"/>
              <a:t> 94 :	02d00713	li         a4,  45    </a:t>
            </a:r>
            <a:r>
              <a:rPr lang="en-US" altLang="ko-KR" sz="800" dirty="0">
                <a:solidFill>
                  <a:srgbClr val="92D050"/>
                </a:solidFill>
              </a:rPr>
              <a:t>//ASCII : ’-’ (0x2D)</a:t>
            </a:r>
            <a:endParaRPr lang="en-US" altLang="ko-KR" sz="800" dirty="0"/>
          </a:p>
          <a:p>
            <a:r>
              <a:rPr lang="en-US" altLang="ko-KR" sz="1100" dirty="0"/>
              <a:t> 98 :	00e78a63	</a:t>
            </a:r>
            <a:r>
              <a:rPr lang="en-US" altLang="ko-KR" sz="1100" dirty="0" err="1"/>
              <a:t>beq</a:t>
            </a:r>
            <a:r>
              <a:rPr lang="en-US" altLang="ko-KR" sz="1100" dirty="0"/>
              <a:t>     a5,  a4,  ac</a:t>
            </a:r>
          </a:p>
          <a:p>
            <a:r>
              <a:rPr lang="en-US" altLang="ko-KR" sz="1100" dirty="0"/>
              <a:t> 9c :	01c0006f	j          b8,   &lt;main + 0x48&gt;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case   ‘+’ :  </a:t>
            </a:r>
            <a:r>
              <a:rPr lang="en-US" altLang="ko-KR" sz="1100" dirty="0">
                <a:solidFill>
                  <a:schemeClr val="accent6"/>
                </a:solidFill>
              </a:rPr>
              <a:t> </a:t>
            </a:r>
            <a:r>
              <a:rPr lang="en-US" altLang="ko-KR" sz="1100" b="1" dirty="0" err="1"/>
              <a:t>fp</a:t>
            </a:r>
            <a:r>
              <a:rPr lang="en-US" altLang="ko-KR" sz="1100" b="1" dirty="0"/>
              <a:t>  =  sum2;  break;</a:t>
            </a:r>
          </a:p>
          <a:p>
            <a:r>
              <a:rPr lang="en-US" altLang="ko-KR" sz="1100" dirty="0">
                <a:solidFill>
                  <a:schemeClr val="accent6"/>
                </a:solidFill>
              </a:rPr>
              <a:t> </a:t>
            </a:r>
            <a:r>
              <a:rPr lang="en-US" altLang="ko-KR" sz="1100" dirty="0"/>
              <a:t>a0 :	0ec00793	</a:t>
            </a:r>
            <a:r>
              <a:rPr lang="en-US" altLang="ko-KR" sz="1100" dirty="0">
                <a:solidFill>
                  <a:schemeClr val="accent6"/>
                </a:solidFill>
              </a:rPr>
              <a:t>li          a5</a:t>
            </a:r>
            <a:r>
              <a:rPr lang="en-US" altLang="ko-KR" sz="1100" dirty="0"/>
              <a:t>,  </a:t>
            </a:r>
            <a:r>
              <a:rPr lang="en-US" altLang="ko-KR" sz="1100" dirty="0">
                <a:solidFill>
                  <a:srgbClr val="0000FF"/>
                </a:solidFill>
              </a:rPr>
              <a:t>236</a:t>
            </a:r>
            <a:r>
              <a:rPr lang="en-US" altLang="ko-KR" sz="1100" dirty="0"/>
              <a:t>     </a:t>
            </a:r>
            <a:r>
              <a:rPr lang="en-US" altLang="ko-KR" sz="1100" dirty="0">
                <a:solidFill>
                  <a:srgbClr val="0000FF"/>
                </a:solidFill>
              </a:rPr>
              <a:t>//</a:t>
            </a:r>
            <a:r>
              <a:rPr lang="ko-KR" altLang="en-US" sz="1100" dirty="0">
                <a:solidFill>
                  <a:srgbClr val="0000FF"/>
                </a:solidFill>
              </a:rPr>
              <a:t>①</a:t>
            </a:r>
            <a:endParaRPr lang="en-US" altLang="ko-KR" sz="1100" dirty="0"/>
          </a:p>
          <a:p>
            <a:r>
              <a:rPr lang="en-US" altLang="ko-KR" sz="1100" dirty="0"/>
              <a:t> a4 :	fef42623	</a:t>
            </a:r>
            <a:r>
              <a:rPr lang="en-US" altLang="ko-KR" sz="1100" dirty="0" err="1">
                <a:solidFill>
                  <a:schemeClr val="accent6"/>
                </a:solidFill>
              </a:rPr>
              <a:t>sw</a:t>
            </a:r>
            <a:r>
              <a:rPr lang="en-US" altLang="ko-KR" sz="1100" dirty="0">
                <a:solidFill>
                  <a:schemeClr val="accent6"/>
                </a:solidFill>
              </a:rPr>
              <a:t>        a5</a:t>
            </a:r>
            <a:r>
              <a:rPr lang="en-US" altLang="ko-KR" sz="1100" dirty="0"/>
              <a:t>,  -20 (s0)</a:t>
            </a:r>
          </a:p>
          <a:p>
            <a:r>
              <a:rPr lang="en-US" altLang="ko-KR" sz="1100" dirty="0"/>
              <a:t> a8 :	0180006f	j           c0   &lt;main + 0x50&gt;</a:t>
            </a: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r>
              <a:rPr lang="en-US" altLang="ko-KR" sz="1100" dirty="0"/>
              <a:t>	case   ‘-’ :  </a:t>
            </a:r>
            <a:r>
              <a:rPr lang="en-US" altLang="ko-KR" sz="1100" b="1" dirty="0"/>
              <a:t>  </a:t>
            </a:r>
            <a:r>
              <a:rPr lang="en-US" altLang="ko-KR" sz="1100" b="1" dirty="0" err="1"/>
              <a:t>fp</a:t>
            </a:r>
            <a:r>
              <a:rPr lang="en-US" altLang="ko-KR" sz="1100" b="1" dirty="0"/>
              <a:t>  =  sub2;  break;</a:t>
            </a:r>
          </a:p>
          <a:p>
            <a:r>
              <a:rPr lang="en-US" altLang="ko-KR" sz="1100" dirty="0">
                <a:solidFill>
                  <a:schemeClr val="accent6"/>
                </a:solidFill>
              </a:rPr>
              <a:t> </a:t>
            </a:r>
            <a:r>
              <a:rPr lang="en-US" altLang="ko-KR" sz="1100" dirty="0"/>
              <a:t>ac :	11c00793	</a:t>
            </a:r>
            <a:r>
              <a:rPr lang="en-US" altLang="ko-KR" sz="1100" dirty="0">
                <a:solidFill>
                  <a:schemeClr val="accent6"/>
                </a:solidFill>
              </a:rPr>
              <a:t>li          a5</a:t>
            </a:r>
            <a:r>
              <a:rPr lang="en-US" altLang="ko-KR" sz="1100" dirty="0"/>
              <a:t>,  </a:t>
            </a:r>
            <a:r>
              <a:rPr lang="en-US" altLang="ko-KR" sz="1100" dirty="0">
                <a:solidFill>
                  <a:srgbClr val="0000FF"/>
                </a:solidFill>
              </a:rPr>
              <a:t>284</a:t>
            </a:r>
            <a:r>
              <a:rPr lang="en-US" altLang="ko-KR" sz="1100" dirty="0"/>
              <a:t>    </a:t>
            </a:r>
            <a:r>
              <a:rPr lang="en-US" altLang="ko-KR" sz="1100" dirty="0">
                <a:solidFill>
                  <a:srgbClr val="0000FF"/>
                </a:solidFill>
              </a:rPr>
              <a:t>//</a:t>
            </a:r>
            <a:r>
              <a:rPr lang="ko-KR" altLang="en-US" sz="1100" dirty="0">
                <a:solidFill>
                  <a:srgbClr val="0000FF"/>
                </a:solidFill>
              </a:rPr>
              <a:t>②</a:t>
            </a:r>
            <a:endParaRPr lang="en-US" altLang="ko-KR" sz="1100" dirty="0"/>
          </a:p>
          <a:p>
            <a:r>
              <a:rPr lang="en-US" altLang="ko-KR" sz="1100" dirty="0"/>
              <a:t> b0 :	fef42623	</a:t>
            </a:r>
            <a:r>
              <a:rPr lang="en-US" altLang="ko-KR" sz="1100" dirty="0" err="1">
                <a:solidFill>
                  <a:schemeClr val="accent6"/>
                </a:solidFill>
              </a:rPr>
              <a:t>sw</a:t>
            </a:r>
            <a:r>
              <a:rPr lang="en-US" altLang="ko-KR" sz="1100" dirty="0">
                <a:solidFill>
                  <a:schemeClr val="accent6"/>
                </a:solidFill>
              </a:rPr>
              <a:t>        a5</a:t>
            </a:r>
            <a:r>
              <a:rPr lang="en-US" altLang="ko-KR" sz="1100" dirty="0"/>
              <a:t>,  -20 (s0)</a:t>
            </a:r>
          </a:p>
          <a:p>
            <a:r>
              <a:rPr lang="en-US" altLang="ko-KR" sz="1100" dirty="0"/>
              <a:t> b4 :	00c0006f	j           c0   &lt;main + 0x50&gt;</a:t>
            </a:r>
          </a:p>
          <a:p>
            <a:r>
              <a:rPr lang="en-US" altLang="ko-KR" sz="1100" dirty="0"/>
              <a:t>	default   :    </a:t>
            </a:r>
            <a:r>
              <a:rPr lang="en-US" altLang="ko-KR" sz="1100" b="1" dirty="0" err="1"/>
              <a:t>fp</a:t>
            </a:r>
            <a:r>
              <a:rPr lang="en-US" altLang="ko-KR" sz="1100" b="1" dirty="0"/>
              <a:t>  =  and2; </a:t>
            </a:r>
          </a:p>
          <a:p>
            <a:r>
              <a:rPr lang="en-US" altLang="ko-KR" sz="1100" b="1" dirty="0"/>
              <a:t> </a:t>
            </a:r>
            <a:r>
              <a:rPr lang="en-US" altLang="ko-KR" sz="1100" dirty="0"/>
              <a:t>b8 :	14c00793	</a:t>
            </a:r>
            <a:r>
              <a:rPr lang="en-US" altLang="ko-KR" sz="1100" dirty="0">
                <a:solidFill>
                  <a:schemeClr val="accent6"/>
                </a:solidFill>
              </a:rPr>
              <a:t>li          a5</a:t>
            </a:r>
            <a:r>
              <a:rPr lang="en-US" altLang="ko-KR" sz="1100" dirty="0"/>
              <a:t>,  </a:t>
            </a:r>
            <a:r>
              <a:rPr lang="en-US" altLang="ko-KR" sz="1100" dirty="0">
                <a:solidFill>
                  <a:srgbClr val="0000FF"/>
                </a:solidFill>
              </a:rPr>
              <a:t>332	   //</a:t>
            </a:r>
            <a:r>
              <a:rPr lang="ko-KR" altLang="en-US" sz="1100" dirty="0">
                <a:solidFill>
                  <a:srgbClr val="0000FF"/>
                </a:solidFill>
              </a:rPr>
              <a:t>③</a:t>
            </a:r>
            <a:r>
              <a:rPr lang="en-US" altLang="ko-KR" sz="1100" dirty="0"/>
              <a:t>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err="1"/>
              <a:t>bc</a:t>
            </a:r>
            <a:r>
              <a:rPr lang="en-US" altLang="ko-KR" sz="1100" dirty="0"/>
              <a:t> :	fef42623	</a:t>
            </a:r>
            <a:r>
              <a:rPr lang="en-US" altLang="ko-KR" sz="1100" dirty="0" err="1">
                <a:solidFill>
                  <a:schemeClr val="accent6"/>
                </a:solidFill>
              </a:rPr>
              <a:t>sw</a:t>
            </a:r>
            <a:r>
              <a:rPr lang="en-US" altLang="ko-KR" sz="1100" dirty="0">
                <a:solidFill>
                  <a:schemeClr val="accent6"/>
                </a:solidFill>
              </a:rPr>
              <a:t>         a5,</a:t>
            </a:r>
            <a:r>
              <a:rPr lang="en-US" altLang="ko-KR" sz="1100" dirty="0"/>
              <a:t>  -20 (s0)</a:t>
            </a:r>
          </a:p>
          <a:p>
            <a:r>
              <a:rPr lang="en-US" altLang="ko-KR" sz="1100" dirty="0"/>
              <a:t> }</a:t>
            </a: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res</a:t>
            </a:r>
            <a:r>
              <a:rPr lang="ko-KR" altLang="en-US" sz="1100" b="1" dirty="0"/>
              <a:t>  </a:t>
            </a:r>
            <a:r>
              <a:rPr lang="en-US" altLang="ko-KR" sz="1100" b="1" dirty="0"/>
              <a:t>=</a:t>
            </a:r>
            <a:r>
              <a:rPr lang="ko-KR" altLang="en-US" sz="1100" b="1" dirty="0"/>
              <a:t>  </a:t>
            </a:r>
            <a:r>
              <a:rPr lang="en-US" altLang="ko-KR" sz="1100" b="1" dirty="0" err="1"/>
              <a:t>fp</a:t>
            </a:r>
            <a:r>
              <a:rPr lang="en-US" altLang="ko-KR" sz="1100" b="1" dirty="0"/>
              <a:t> (10,  13);</a:t>
            </a:r>
          </a:p>
          <a:p>
            <a:r>
              <a:rPr lang="en-US" altLang="ko-KR" sz="1100" dirty="0"/>
              <a:t> c0 :	fec42783	</a:t>
            </a:r>
            <a:r>
              <a:rPr lang="en-US" altLang="ko-KR" sz="1100" dirty="0" err="1">
                <a:solidFill>
                  <a:schemeClr val="accent6"/>
                </a:solidFill>
              </a:rPr>
              <a:t>lw</a:t>
            </a:r>
            <a:r>
              <a:rPr lang="en-US" altLang="ko-KR" sz="1100" dirty="0"/>
              <a:t>     </a:t>
            </a:r>
            <a:r>
              <a:rPr lang="en-US" altLang="ko-KR" sz="1100" dirty="0">
                <a:solidFill>
                  <a:schemeClr val="accent6"/>
                </a:solidFill>
              </a:rPr>
              <a:t>	a5,  -20 (s0)</a:t>
            </a:r>
          </a:p>
          <a:p>
            <a:r>
              <a:rPr lang="en-US" altLang="ko-KR" sz="1100" dirty="0"/>
              <a:t> c4 :	00d00593	li     	a1,  13</a:t>
            </a:r>
          </a:p>
          <a:p>
            <a:r>
              <a:rPr lang="en-US" altLang="ko-KR" sz="1100" dirty="0"/>
              <a:t> c8 :	00a00513	li     	a0,  10</a:t>
            </a:r>
          </a:p>
          <a:p>
            <a:r>
              <a:rPr lang="en-US" altLang="ko-KR" sz="1100" dirty="0"/>
              <a:t> cc :	000780e7	</a:t>
            </a:r>
            <a:r>
              <a:rPr lang="en-US" altLang="ko-KR" sz="1100" dirty="0" err="1">
                <a:solidFill>
                  <a:schemeClr val="accent6"/>
                </a:solidFill>
              </a:rPr>
              <a:t>jalr</a:t>
            </a:r>
            <a:r>
              <a:rPr lang="en-US" altLang="ko-KR" sz="1100" dirty="0"/>
              <a:t>     	</a:t>
            </a:r>
            <a:r>
              <a:rPr lang="en-US" altLang="ko-KR" sz="1100" dirty="0">
                <a:solidFill>
                  <a:schemeClr val="accent6"/>
                </a:solidFill>
              </a:rPr>
              <a:t>a5</a:t>
            </a:r>
          </a:p>
          <a:p>
            <a:r>
              <a:rPr lang="en-US" altLang="ko-KR" sz="1100" dirty="0"/>
              <a:t> d0 :	fea42423	</a:t>
            </a:r>
            <a:r>
              <a:rPr lang="en-US" altLang="ko-KR" sz="1100" dirty="0" err="1"/>
              <a:t>sw</a:t>
            </a:r>
            <a:r>
              <a:rPr lang="en-US" altLang="ko-KR" sz="1100" dirty="0"/>
              <a:t>     	a0,  -24 (s0)</a:t>
            </a:r>
          </a:p>
          <a:p>
            <a:r>
              <a:rPr lang="en-US" altLang="ko-KR" sz="1400" dirty="0"/>
              <a:t>…</a:t>
            </a:r>
          </a:p>
          <a:p>
            <a:endParaRPr lang="en-US" altLang="ko-KR" sz="1400" dirty="0"/>
          </a:p>
          <a:p>
            <a:r>
              <a:rPr lang="en-US" altLang="ko-KR" sz="1100" dirty="0"/>
              <a:t>int  </a:t>
            </a:r>
            <a:r>
              <a:rPr lang="en-US" altLang="ko-KR" sz="1100" dirty="0">
                <a:solidFill>
                  <a:schemeClr val="accent6"/>
                </a:solidFill>
              </a:rPr>
              <a:t>sum2  (int  n1,  int  n2)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>
                <a:solidFill>
                  <a:srgbClr val="0000FF"/>
                </a:solidFill>
              </a:rPr>
              <a:t> </a:t>
            </a:r>
            <a:r>
              <a:rPr lang="en-US" altLang="ko-KR" sz="1100" dirty="0" err="1">
                <a:solidFill>
                  <a:srgbClr val="0000FF"/>
                </a:solidFill>
              </a:rPr>
              <a:t>ec</a:t>
            </a:r>
            <a:r>
              <a:rPr lang="en-US" altLang="ko-KR" sz="1100" dirty="0">
                <a:solidFill>
                  <a:srgbClr val="0000FF"/>
                </a:solidFill>
              </a:rPr>
              <a:t> </a:t>
            </a:r>
            <a:r>
              <a:rPr lang="en-US" altLang="ko-KR" sz="1100" dirty="0"/>
              <a:t>:	fe010113	</a:t>
            </a:r>
            <a:r>
              <a:rPr lang="en-US" altLang="ko-KR" sz="1100" dirty="0" err="1"/>
              <a:t>addi</a:t>
            </a:r>
            <a:r>
              <a:rPr lang="en-US" altLang="ko-KR" sz="1100" dirty="0"/>
              <a:t>     	</a:t>
            </a:r>
            <a:r>
              <a:rPr lang="en-US" altLang="ko-KR" sz="1100" dirty="0" err="1"/>
              <a:t>sp</a:t>
            </a:r>
            <a:r>
              <a:rPr lang="en-US" altLang="ko-KR" sz="1100" dirty="0"/>
              <a:t>,  </a:t>
            </a:r>
            <a:r>
              <a:rPr lang="en-US" altLang="ko-KR" sz="1100" dirty="0" err="1"/>
              <a:t>sp</a:t>
            </a:r>
            <a:r>
              <a:rPr lang="en-US" altLang="ko-KR" sz="1100" dirty="0"/>
              <a:t>,  -32</a:t>
            </a:r>
          </a:p>
          <a:p>
            <a:r>
              <a:rPr lang="en-US" altLang="ko-KR" sz="1400" dirty="0"/>
              <a:t>…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int  </a:t>
            </a:r>
            <a:r>
              <a:rPr lang="en-US" altLang="ko-KR" sz="1100" dirty="0">
                <a:solidFill>
                  <a:schemeClr val="accent6"/>
                </a:solidFill>
              </a:rPr>
              <a:t>sub2  (int  n1,  int  n2)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>
                <a:solidFill>
                  <a:srgbClr val="0000FF"/>
                </a:solidFill>
              </a:rPr>
              <a:t> 11c </a:t>
            </a:r>
            <a:r>
              <a:rPr lang="en-US" altLang="ko-KR" sz="1100" dirty="0"/>
              <a:t>:	fe010113	</a:t>
            </a:r>
            <a:r>
              <a:rPr lang="en-US" altLang="ko-KR" sz="1100" dirty="0" err="1"/>
              <a:t>addi</a:t>
            </a:r>
            <a:r>
              <a:rPr lang="en-US" altLang="ko-KR" sz="1100" dirty="0"/>
              <a:t>     	 </a:t>
            </a:r>
            <a:r>
              <a:rPr lang="en-US" altLang="ko-KR" sz="1100" dirty="0" err="1"/>
              <a:t>sp</a:t>
            </a:r>
            <a:r>
              <a:rPr lang="en-US" altLang="ko-KR" sz="1100" dirty="0"/>
              <a:t>,  </a:t>
            </a:r>
            <a:r>
              <a:rPr lang="en-US" altLang="ko-KR" sz="1100" dirty="0" err="1"/>
              <a:t>sp</a:t>
            </a:r>
            <a:r>
              <a:rPr lang="en-US" altLang="ko-KR" sz="1100" dirty="0"/>
              <a:t>,  -32</a:t>
            </a:r>
          </a:p>
          <a:p>
            <a:r>
              <a:rPr lang="en-US" altLang="ko-KR" sz="1400" dirty="0"/>
              <a:t>…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int  </a:t>
            </a:r>
            <a:r>
              <a:rPr lang="en-US" altLang="ko-KR" sz="1100" dirty="0">
                <a:solidFill>
                  <a:schemeClr val="accent6"/>
                </a:solidFill>
              </a:rPr>
              <a:t>and2  (int  n1,  int  n2)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>
                <a:solidFill>
                  <a:srgbClr val="0000FF"/>
                </a:solidFill>
              </a:rPr>
              <a:t> 14c </a:t>
            </a:r>
            <a:r>
              <a:rPr lang="en-US" altLang="ko-KR" sz="1100" dirty="0"/>
              <a:t>:	fe010113	</a:t>
            </a:r>
            <a:r>
              <a:rPr lang="en-US" altLang="ko-KR" sz="1100" dirty="0" err="1"/>
              <a:t>addi</a:t>
            </a:r>
            <a:r>
              <a:rPr lang="en-US" altLang="ko-KR" sz="1100" dirty="0"/>
              <a:t>     	 </a:t>
            </a:r>
            <a:r>
              <a:rPr lang="en-US" altLang="ko-KR" sz="1100" dirty="0" err="1"/>
              <a:t>sp</a:t>
            </a:r>
            <a:r>
              <a:rPr lang="en-US" altLang="ko-KR" sz="1100" dirty="0"/>
              <a:t>,  </a:t>
            </a:r>
            <a:r>
              <a:rPr lang="en-US" altLang="ko-KR" sz="1100" dirty="0" err="1"/>
              <a:t>sp</a:t>
            </a:r>
            <a:r>
              <a:rPr lang="en-US" altLang="ko-KR" sz="1100" dirty="0"/>
              <a:t>,  -32</a:t>
            </a:r>
          </a:p>
          <a:p>
            <a:r>
              <a:rPr lang="en-US" altLang="ko-KR" sz="1400" dirty="0"/>
              <a:t>…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400" dirty="0"/>
              <a:t>  </a:t>
            </a:r>
          </a:p>
          <a:p>
            <a:r>
              <a:rPr lang="en-US" altLang="ko-KR" sz="1100" dirty="0"/>
              <a:t>	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>
              <a:solidFill>
                <a:schemeClr val="accent6"/>
              </a:solidFill>
            </a:endParaRPr>
          </a:p>
          <a:p>
            <a:r>
              <a:rPr lang="en-US" altLang="ko-KR" sz="1100" dirty="0"/>
              <a:t>	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486B94-AC38-D626-A928-7179363E49B8}"/>
              </a:ext>
            </a:extLst>
          </p:cNvPr>
          <p:cNvSpPr txBox="1"/>
          <p:nvPr/>
        </p:nvSpPr>
        <p:spPr>
          <a:xfrm>
            <a:off x="5486400" y="5631891"/>
            <a:ext cx="1066800" cy="40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ko-KR" sz="20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20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62E46-9F59-56F0-791E-2DAFEE6C45CB}"/>
              </a:ext>
            </a:extLst>
          </p:cNvPr>
          <p:cNvSpPr/>
          <p:nvPr/>
        </p:nvSpPr>
        <p:spPr>
          <a:xfrm>
            <a:off x="9677400" y="2667001"/>
            <a:ext cx="1295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EB90-6C02-A2C5-739A-0CF84CBD88B9}"/>
              </a:ext>
            </a:extLst>
          </p:cNvPr>
          <p:cNvSpPr txBox="1"/>
          <p:nvPr/>
        </p:nvSpPr>
        <p:spPr>
          <a:xfrm>
            <a:off x="8712200" y="5692902"/>
            <a:ext cx="279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92D050"/>
                </a:solidFill>
              </a:rPr>
              <a:t>//</a:t>
            </a:r>
            <a:r>
              <a:rPr lang="en-US" altLang="ko-KR" sz="1400" dirty="0" err="1">
                <a:solidFill>
                  <a:srgbClr val="92D050"/>
                </a:solidFill>
              </a:rPr>
              <a:t>jalr</a:t>
            </a:r>
            <a:r>
              <a:rPr lang="en-US" altLang="ko-KR" sz="1400" dirty="0">
                <a:solidFill>
                  <a:srgbClr val="92D050"/>
                </a:solidFill>
              </a:rPr>
              <a:t> x1, 0(a5) </a:t>
            </a:r>
            <a:r>
              <a:rPr lang="ko-KR" altLang="en-US" sz="1400" dirty="0">
                <a:solidFill>
                  <a:srgbClr val="92D050"/>
                </a:solidFill>
              </a:rPr>
              <a:t>→레지스터와 관련</a:t>
            </a:r>
          </a:p>
        </p:txBody>
      </p:sp>
    </p:spTree>
    <p:extLst>
      <p:ext uri="{BB962C8B-B14F-4D97-AF65-F5344CB8AC3E}">
        <p14:creationId xmlns:p14="http://schemas.microsoft.com/office/powerpoint/2010/main" val="3412777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무조건 분기 </a:t>
            </a:r>
            <a:r>
              <a:rPr lang="en-US" altLang="ko-KR" dirty="0">
                <a:ea typeface="굴림" panose="020B0600000101010101" pitchFamily="50" charset="-127"/>
              </a:rPr>
              <a:t>(unconditional branch) pseudo </a:t>
            </a:r>
            <a:r>
              <a:rPr lang="ko-KR" altLang="en-US" dirty="0">
                <a:ea typeface="굴림" panose="020B0600000101010101" pitchFamily="50" charset="-127"/>
              </a:rPr>
              <a:t>명령어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 err="1">
                <a:ea typeface="굴림" panose="020B0600000101010101" pitchFamily="50" charset="-127"/>
              </a:rPr>
              <a:t>jal</a:t>
            </a:r>
            <a:r>
              <a:rPr lang="en-US" altLang="ko-KR" dirty="0">
                <a:ea typeface="굴림" panose="020B0600000101010101" pitchFamily="50" charset="-127"/>
              </a:rPr>
              <a:t> offset / call offset </a:t>
            </a:r>
            <a:r>
              <a:rPr lang="ko-KR" altLang="en-US" dirty="0">
                <a:ea typeface="굴림" panose="020B0600000101010101" pitchFamily="50" charset="-127"/>
              </a:rPr>
              <a:t>차이점 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call offset </a:t>
            </a:r>
            <a:r>
              <a:rPr lang="ko-KR" altLang="en-US" dirty="0">
                <a:ea typeface="굴림" panose="020B0600000101010101" pitchFamily="50" charset="-127"/>
              </a:rPr>
              <a:t>함수의 위치 더 멀리 있을 때 사용 가능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B414F53-D1C2-1212-DAEF-9B6C57039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77867"/>
              </p:ext>
            </p:extLst>
          </p:nvPr>
        </p:nvGraphicFramePr>
        <p:xfrm>
          <a:off x="609600" y="2743200"/>
          <a:ext cx="10972800" cy="341375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9056232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09246263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772524163"/>
                    </a:ext>
                  </a:extLst>
                </a:gridCol>
              </a:tblGrid>
              <a:tr h="46092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Pseudo </a:t>
                      </a:r>
                      <a:r>
                        <a:rPr lang="ko-KR" altLang="en-US" sz="1600" dirty="0"/>
                        <a:t>명령어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명령어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875393"/>
                  </a:ext>
                </a:extLst>
              </a:tr>
              <a:tr h="460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Jump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j offset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/>
                        <a:t>jal</a:t>
                      </a:r>
                      <a:r>
                        <a:rPr lang="en-US" altLang="ko-KR" sz="1600" dirty="0"/>
                        <a:t> x0, 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02566"/>
                  </a:ext>
                </a:extLst>
              </a:tr>
              <a:tr h="460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Jump and link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jal</a:t>
                      </a:r>
                      <a:r>
                        <a:rPr lang="en-US" altLang="ko-KR" sz="1600" dirty="0"/>
                        <a:t> 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/>
                        <a:t>jal</a:t>
                      </a:r>
                      <a:r>
                        <a:rPr lang="en-US" altLang="ko-KR" sz="1600" dirty="0"/>
                        <a:t> x1, offset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246813"/>
                  </a:ext>
                </a:extLst>
              </a:tr>
              <a:tr h="460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jump register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jr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/>
                        <a:t>jalr</a:t>
                      </a:r>
                      <a:r>
                        <a:rPr lang="en-US" altLang="ko-KR" sz="1600" dirty="0"/>
                        <a:t> x0, 0(</a:t>
                      </a:r>
                      <a:r>
                        <a:rPr lang="en-US" altLang="ko-KR" sz="1600" dirty="0" err="1"/>
                        <a:t>rs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62833"/>
                  </a:ext>
                </a:extLst>
              </a:tr>
              <a:tr h="460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Jump and link register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jalr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/>
                        <a:t>jalr</a:t>
                      </a:r>
                      <a:r>
                        <a:rPr lang="en-US" altLang="ko-KR" sz="1600" dirty="0"/>
                        <a:t> x1, 0(</a:t>
                      </a:r>
                      <a:r>
                        <a:rPr lang="en-US" altLang="ko-KR" sz="1600" dirty="0" err="1"/>
                        <a:t>rs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902010"/>
                  </a:ext>
                </a:extLst>
              </a:tr>
              <a:tr h="460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Return from function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/>
                        <a:t>jalr</a:t>
                      </a:r>
                      <a:r>
                        <a:rPr lang="en-US" altLang="ko-KR" sz="1600" dirty="0"/>
                        <a:t> x0, 0(x1)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552097"/>
                  </a:ext>
                </a:extLst>
              </a:tr>
              <a:tr h="6481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Call function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call 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/>
                        <a:t>auipc</a:t>
                      </a:r>
                      <a:r>
                        <a:rPr lang="en-US" altLang="ko-KR" sz="1600" dirty="0"/>
                        <a:t> x1, offset[31:12] + offset[11]</a:t>
                      </a:r>
                    </a:p>
                    <a:p>
                      <a:pPr algn="l" latinLnBrk="1"/>
                      <a:r>
                        <a:rPr lang="en-US" altLang="ko-KR" sz="1600" dirty="0" err="1"/>
                        <a:t>jalr</a:t>
                      </a:r>
                      <a:r>
                        <a:rPr lang="en-US" altLang="ko-KR" sz="1600" dirty="0"/>
                        <a:t>    x1, offset[11:0] (x1)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232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371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8BB57-94B0-6CDF-EDA2-F35E6898CD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‘</a:t>
            </a:r>
            <a:r>
              <a:rPr lang="en-US" altLang="ko-KR" dirty="0" err="1">
                <a:ea typeface="굴림" panose="020B0600000101010101" pitchFamily="50" charset="-127"/>
              </a:rPr>
              <a:t>jal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ra</a:t>
            </a:r>
            <a:r>
              <a:rPr lang="en-US" altLang="ko-KR" dirty="0">
                <a:ea typeface="굴림" panose="020B0600000101010101" pitchFamily="50" charset="-127"/>
              </a:rPr>
              <a:t>,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foo’</a:t>
            </a:r>
            <a:r>
              <a:rPr lang="ko-KR" altLang="en-US" dirty="0">
                <a:ea typeface="굴림" panose="020B0600000101010101" pitchFamily="50" charset="-127"/>
              </a:rPr>
              <a:t> 명령어와 그것에 해당하는 기계어 변환</a:t>
            </a:r>
            <a:endParaRPr lang="ko-KR" altLang="en-US" dirty="0">
              <a:solidFill>
                <a:schemeClr val="accent6"/>
              </a:solidFill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F14E763-4552-A30D-CC13-54A143B77031}"/>
              </a:ext>
            </a:extLst>
          </p:cNvPr>
          <p:cNvCxnSpPr>
            <a:cxnSpLocks/>
          </p:cNvCxnSpPr>
          <p:nvPr/>
        </p:nvCxnSpPr>
        <p:spPr>
          <a:xfrm flipV="1">
            <a:off x="6248400" y="4184072"/>
            <a:ext cx="2659030" cy="50498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원호 73">
            <a:extLst>
              <a:ext uri="{FF2B5EF4-FFF2-40B4-BE49-F238E27FC236}">
                <a16:creationId xmlns:a16="http://schemas.microsoft.com/office/drawing/2014/main" id="{99120510-3D29-3EC3-9B35-22F3479B588B}"/>
              </a:ext>
            </a:extLst>
          </p:cNvPr>
          <p:cNvSpPr/>
          <p:nvPr/>
        </p:nvSpPr>
        <p:spPr>
          <a:xfrm rot="5400000">
            <a:off x="4329408" y="2090214"/>
            <a:ext cx="296648" cy="914400"/>
          </a:xfrm>
          <a:prstGeom prst="arc">
            <a:avLst>
              <a:gd name="adj1" fmla="val 20809786"/>
              <a:gd name="adj2" fmla="val 12049707"/>
            </a:avLst>
          </a:prstGeom>
          <a:ln w="19050">
            <a:solidFill>
              <a:schemeClr val="accent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13" name="원호 13312">
            <a:extLst>
              <a:ext uri="{FF2B5EF4-FFF2-40B4-BE49-F238E27FC236}">
                <a16:creationId xmlns:a16="http://schemas.microsoft.com/office/drawing/2014/main" id="{603351FD-BF4A-11D7-13F5-A1E511517FD8}"/>
              </a:ext>
            </a:extLst>
          </p:cNvPr>
          <p:cNvSpPr/>
          <p:nvPr/>
        </p:nvSpPr>
        <p:spPr>
          <a:xfrm rot="5400000">
            <a:off x="4329408" y="1775921"/>
            <a:ext cx="296648" cy="914400"/>
          </a:xfrm>
          <a:prstGeom prst="arc">
            <a:avLst>
              <a:gd name="adj1" fmla="val 20809786"/>
              <a:gd name="adj2" fmla="val 12049707"/>
            </a:avLst>
          </a:prstGeom>
          <a:ln w="19050">
            <a:solidFill>
              <a:schemeClr val="accent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16" name="그룹 13315">
            <a:extLst>
              <a:ext uri="{FF2B5EF4-FFF2-40B4-BE49-F238E27FC236}">
                <a16:creationId xmlns:a16="http://schemas.microsoft.com/office/drawing/2014/main" id="{64DC154E-1FF0-C627-C4E9-872581954338}"/>
              </a:ext>
            </a:extLst>
          </p:cNvPr>
          <p:cNvGrpSpPr/>
          <p:nvPr/>
        </p:nvGrpSpPr>
        <p:grpSpPr>
          <a:xfrm>
            <a:off x="3715732" y="1828800"/>
            <a:ext cx="3828068" cy="1352810"/>
            <a:chOff x="5192803" y="1923674"/>
            <a:chExt cx="3828068" cy="1352810"/>
          </a:xfrm>
        </p:grpSpPr>
        <p:sp>
          <p:nvSpPr>
            <p:cNvPr id="13315" name="사각형: 둥근 모서리 13314">
              <a:extLst>
                <a:ext uri="{FF2B5EF4-FFF2-40B4-BE49-F238E27FC236}">
                  <a16:creationId xmlns:a16="http://schemas.microsoft.com/office/drawing/2014/main" id="{92132C7B-67D0-8AD5-E3A5-24CC46ED8F62}"/>
                </a:ext>
              </a:extLst>
            </p:cNvPr>
            <p:cNvSpPr/>
            <p:nvPr/>
          </p:nvSpPr>
          <p:spPr>
            <a:xfrm>
              <a:off x="5954804" y="1923674"/>
              <a:ext cx="1676400" cy="45720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4E879F4-ED0D-B9D8-F173-1526B4547259}"/>
                </a:ext>
              </a:extLst>
            </p:cNvPr>
            <p:cNvSpPr/>
            <p:nvPr/>
          </p:nvSpPr>
          <p:spPr>
            <a:xfrm>
              <a:off x="6557634" y="1955567"/>
              <a:ext cx="412933" cy="386957"/>
            </a:xfrm>
            <a:prstGeom prst="ellipse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A89E03-4E7C-448C-3F84-A823643DD3B5}"/>
                </a:ext>
              </a:extLst>
            </p:cNvPr>
            <p:cNvSpPr txBox="1"/>
            <p:nvPr/>
          </p:nvSpPr>
          <p:spPr>
            <a:xfrm>
              <a:off x="6127600" y="1976939"/>
              <a:ext cx="1503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tx1"/>
                  </a:solidFill>
                </a:rPr>
                <a:t>jal</a:t>
              </a:r>
              <a:r>
                <a:rPr lang="en-US" altLang="ko-KR" dirty="0">
                  <a:solidFill>
                    <a:schemeClr val="tx1"/>
                  </a:solidFill>
                </a:rPr>
                <a:t>   </a:t>
              </a:r>
              <a:r>
                <a:rPr lang="en-US" altLang="ko-KR" dirty="0" err="1">
                  <a:solidFill>
                    <a:schemeClr val="tx1"/>
                  </a:solidFill>
                </a:rPr>
                <a:t>ra</a:t>
              </a:r>
              <a:r>
                <a:rPr lang="en-US" altLang="ko-KR" dirty="0">
                  <a:solidFill>
                    <a:schemeClr val="tx1"/>
                  </a:solidFill>
                </a:rPr>
                <a:t>,   foo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8C15D30-0655-4700-858E-EE6609458941}"/>
                </a:ext>
              </a:extLst>
            </p:cNvPr>
            <p:cNvSpPr/>
            <p:nvPr/>
          </p:nvSpPr>
          <p:spPr>
            <a:xfrm>
              <a:off x="6963472" y="1955567"/>
              <a:ext cx="533400" cy="383821"/>
            </a:xfrm>
            <a:prstGeom prst="ellipse">
              <a:avLst/>
            </a:prstGeom>
            <a:noFill/>
            <a:ln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2" name="TextBox 13311">
              <a:extLst>
                <a:ext uri="{FF2B5EF4-FFF2-40B4-BE49-F238E27FC236}">
                  <a16:creationId xmlns:a16="http://schemas.microsoft.com/office/drawing/2014/main" id="{CF3E258D-10CD-B969-3EB4-19C6F39D346A}"/>
                </a:ext>
              </a:extLst>
            </p:cNvPr>
            <p:cNvSpPr txBox="1"/>
            <p:nvPr/>
          </p:nvSpPr>
          <p:spPr>
            <a:xfrm>
              <a:off x="5192803" y="2353154"/>
              <a:ext cx="38280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	add</a:t>
              </a:r>
              <a:r>
                <a:rPr lang="en-US" altLang="ko-KR" dirty="0">
                  <a:solidFill>
                    <a:schemeClr val="tx1"/>
                  </a:solidFill>
                </a:rPr>
                <a:t>   x5,   x6,   x7</a:t>
              </a:r>
              <a:endParaRPr lang="en-US" altLang="ko-KR" dirty="0"/>
            </a:p>
            <a:p>
              <a:r>
                <a:rPr lang="en-US" altLang="ko-KR" dirty="0"/>
                <a:t>foo :	sub</a:t>
              </a:r>
              <a:r>
                <a:rPr lang="en-US" altLang="ko-KR" dirty="0">
                  <a:solidFill>
                    <a:schemeClr val="tx1"/>
                  </a:solidFill>
                </a:rPr>
                <a:t>   </a:t>
              </a:r>
              <a:r>
                <a:rPr lang="en-US" altLang="ko-KR" dirty="0"/>
                <a:t>x8</a:t>
              </a:r>
              <a:r>
                <a:rPr lang="en-US" altLang="ko-KR" dirty="0">
                  <a:solidFill>
                    <a:schemeClr val="tx1"/>
                  </a:solidFill>
                </a:rPr>
                <a:t>,   x9,   </a:t>
              </a:r>
              <a:r>
                <a:rPr lang="en-US" altLang="ko-KR" dirty="0"/>
                <a:t>x10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endParaRPr lang="ko-KR" altLang="en-US" dirty="0"/>
            </a:p>
          </p:txBody>
        </p:sp>
      </p:grpSp>
      <p:sp>
        <p:nvSpPr>
          <p:cNvPr id="13317" name="TextBox 13316">
            <a:extLst>
              <a:ext uri="{FF2B5EF4-FFF2-40B4-BE49-F238E27FC236}">
                <a16:creationId xmlns:a16="http://schemas.microsoft.com/office/drawing/2014/main" id="{BE95CBC9-82D7-1B31-0299-62873BA5F7A1}"/>
              </a:ext>
            </a:extLst>
          </p:cNvPr>
          <p:cNvSpPr txBox="1"/>
          <p:nvPr/>
        </p:nvSpPr>
        <p:spPr>
          <a:xfrm>
            <a:off x="3675090" y="2066596"/>
            <a:ext cx="40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+4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DDAFE5-99A2-1238-59B3-623DE3E1CB2B}"/>
              </a:ext>
            </a:extLst>
          </p:cNvPr>
          <p:cNvSpPr txBox="1"/>
          <p:nvPr/>
        </p:nvSpPr>
        <p:spPr>
          <a:xfrm>
            <a:off x="3675090" y="2386662"/>
            <a:ext cx="40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+4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graphicFrame>
        <p:nvGraphicFramePr>
          <p:cNvPr id="13318" name="표 13318">
            <a:extLst>
              <a:ext uri="{FF2B5EF4-FFF2-40B4-BE49-F238E27FC236}">
                <a16:creationId xmlns:a16="http://schemas.microsoft.com/office/drawing/2014/main" id="{0ADD1F6F-4D83-38A1-E9E7-B9B3DC4EA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66358"/>
              </p:ext>
            </p:extLst>
          </p:nvPr>
        </p:nvGraphicFramePr>
        <p:xfrm>
          <a:off x="1925193" y="3331216"/>
          <a:ext cx="7997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5207">
                  <a:extLst>
                    <a:ext uri="{9D8B030D-6E8A-4147-A177-3AD203B41FA5}">
                      <a16:colId xmlns:a16="http://schemas.microsoft.com/office/drawing/2014/main" val="111023611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33731605"/>
                    </a:ext>
                  </a:extLst>
                </a:gridCol>
                <a:gridCol w="1464817">
                  <a:extLst>
                    <a:ext uri="{9D8B030D-6E8A-4147-A177-3AD203B41FA5}">
                      <a16:colId xmlns:a16="http://schemas.microsoft.com/office/drawing/2014/main" val="65358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[20][10:1][11][19:12]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opcode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43408"/>
                  </a:ext>
                </a:extLst>
              </a:tr>
            </a:tbl>
          </a:graphicData>
        </a:graphic>
      </p:graphicFrame>
      <p:graphicFrame>
        <p:nvGraphicFramePr>
          <p:cNvPr id="79" name="표 13318">
            <a:extLst>
              <a:ext uri="{FF2B5EF4-FFF2-40B4-BE49-F238E27FC236}">
                <a16:creationId xmlns:a16="http://schemas.microsoft.com/office/drawing/2014/main" id="{C916E103-2875-D776-73BB-EB8E05DAB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02766"/>
              </p:ext>
            </p:extLst>
          </p:nvPr>
        </p:nvGraphicFramePr>
        <p:xfrm>
          <a:off x="1925193" y="3812667"/>
          <a:ext cx="79978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5207">
                  <a:extLst>
                    <a:ext uri="{9D8B030D-6E8A-4147-A177-3AD203B41FA5}">
                      <a16:colId xmlns:a16="http://schemas.microsoft.com/office/drawing/2014/main" val="111023611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33731605"/>
                    </a:ext>
                  </a:extLst>
                </a:gridCol>
                <a:gridCol w="1464817">
                  <a:extLst>
                    <a:ext uri="{9D8B030D-6E8A-4147-A177-3AD203B41FA5}">
                      <a16:colId xmlns:a16="http://schemas.microsoft.com/office/drawing/2014/main" val="65358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b’0000  0000  1000  0000 0000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43408"/>
                  </a:ext>
                </a:extLst>
              </a:tr>
            </a:tbl>
          </a:graphicData>
        </a:graphic>
      </p:graphicFrame>
      <p:sp>
        <p:nvSpPr>
          <p:cNvPr id="13321" name="TextBox 13320">
            <a:extLst>
              <a:ext uri="{FF2B5EF4-FFF2-40B4-BE49-F238E27FC236}">
                <a16:creationId xmlns:a16="http://schemas.microsoft.com/office/drawing/2014/main" id="{D0F3DD58-DF9F-B143-7966-9EE74284077E}"/>
              </a:ext>
            </a:extLst>
          </p:cNvPr>
          <p:cNvSpPr txBox="1"/>
          <p:nvPr/>
        </p:nvSpPr>
        <p:spPr>
          <a:xfrm>
            <a:off x="10032177" y="3345250"/>
            <a:ext cx="11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J-type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11D61A9-5FD5-8A9B-4934-589BC1B07508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5402331" y="2251397"/>
            <a:ext cx="2287100" cy="107355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7D5D0B6-9252-CBFB-8E89-0F6C69944CE5}"/>
              </a:ext>
            </a:extLst>
          </p:cNvPr>
          <p:cNvCxnSpPr>
            <a:cxnSpLocks/>
          </p:cNvCxnSpPr>
          <p:nvPr/>
        </p:nvCxnSpPr>
        <p:spPr>
          <a:xfrm flipH="1">
            <a:off x="5080563" y="2233121"/>
            <a:ext cx="677354" cy="111156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36D80B-DA13-7B5F-2A23-8CF0EBEBC30E}"/>
              </a:ext>
            </a:extLst>
          </p:cNvPr>
          <p:cNvSpPr txBox="1"/>
          <p:nvPr/>
        </p:nvSpPr>
        <p:spPr>
          <a:xfrm>
            <a:off x="6907188" y="1905139"/>
            <a:ext cx="28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PC </a:t>
            </a:r>
            <a:r>
              <a:rPr lang="ko-KR" altLang="en-US" dirty="0"/>
              <a:t>← </a:t>
            </a:r>
            <a:r>
              <a:rPr lang="en-US" altLang="ko-KR" dirty="0"/>
              <a:t>foo , </a:t>
            </a:r>
            <a:r>
              <a:rPr lang="en-US" altLang="ko-KR" dirty="0" err="1"/>
              <a:t>ra</a:t>
            </a:r>
            <a:r>
              <a:rPr lang="en-US" altLang="ko-KR" dirty="0"/>
              <a:t> </a:t>
            </a:r>
            <a:r>
              <a:rPr lang="ko-KR" altLang="en-US" dirty="0"/>
              <a:t>← </a:t>
            </a:r>
            <a:r>
              <a:rPr lang="en-US" altLang="ko-KR" dirty="0"/>
              <a:t>PC  +  4</a:t>
            </a:r>
            <a:endParaRPr lang="ko-KR" altLang="en-US" dirty="0"/>
          </a:p>
        </p:txBody>
      </p:sp>
      <p:sp>
        <p:nvSpPr>
          <p:cNvPr id="38" name="슬라이드 번호 개체 틀 1">
            <a:extLst>
              <a:ext uri="{FF2B5EF4-FFF2-40B4-BE49-F238E27FC236}">
                <a16:creationId xmlns:a16="http://schemas.microsoft.com/office/drawing/2014/main" id="{ABC3A1D2-EAC7-8BE4-BE1E-52F8E4CC09C5}"/>
              </a:ext>
            </a:extLst>
          </p:cNvPr>
          <p:cNvSpPr txBox="1">
            <a:spLocks/>
          </p:cNvSpPr>
          <p:nvPr/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altLang="ko-KR" smtClean="0"/>
              <a:pPr/>
              <a:t>24</a:t>
            </a:fld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143DF8-7410-B5E3-9C53-4680E923F229}"/>
              </a:ext>
            </a:extLst>
          </p:cNvPr>
          <p:cNvSpPr txBox="1"/>
          <p:nvPr/>
        </p:nvSpPr>
        <p:spPr>
          <a:xfrm>
            <a:off x="3427477" y="4576090"/>
            <a:ext cx="524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RISC-V architect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opcode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를 정한다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모서리가 둥근 직사각형 80">
            <a:extLst>
              <a:ext uri="{FF2B5EF4-FFF2-40B4-BE49-F238E27FC236}">
                <a16:creationId xmlns:a16="http://schemas.microsoft.com/office/drawing/2014/main" id="{1C268140-EFA9-5A18-6DB3-85D84545CD8E}"/>
              </a:ext>
            </a:extLst>
          </p:cNvPr>
          <p:cNvSpPr/>
          <p:nvPr/>
        </p:nvSpPr>
        <p:spPr>
          <a:xfrm>
            <a:off x="3389377" y="5018565"/>
            <a:ext cx="5181600" cy="11810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0000  0000  1000  0000  0000  00001  1101111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0000  </a:t>
            </a:r>
            <a:r>
              <a:rPr lang="en-US" altLang="ko-KR" dirty="0">
                <a:solidFill>
                  <a:schemeClr val="accent6"/>
                </a:solidFill>
              </a:rPr>
              <a:t>0000</a:t>
            </a:r>
            <a:r>
              <a:rPr lang="en-US" altLang="ko-KR" dirty="0">
                <a:solidFill>
                  <a:schemeClr val="tx1"/>
                </a:solidFill>
              </a:rPr>
              <a:t>  1000  </a:t>
            </a:r>
            <a:r>
              <a:rPr lang="en-US" altLang="ko-KR" dirty="0">
                <a:solidFill>
                  <a:schemeClr val="accent6"/>
                </a:solidFill>
              </a:rPr>
              <a:t>0000  00</a:t>
            </a:r>
            <a:r>
              <a:rPr lang="en-US" altLang="ko-KR" dirty="0">
                <a:solidFill>
                  <a:schemeClr val="tx1"/>
                </a:solidFill>
              </a:rPr>
              <a:t>00  </a:t>
            </a:r>
            <a:r>
              <a:rPr lang="en-US" altLang="ko-KR" dirty="0">
                <a:solidFill>
                  <a:schemeClr val="accent6"/>
                </a:solidFill>
              </a:rPr>
              <a:t>0000</a:t>
            </a:r>
            <a:r>
              <a:rPr lang="en-US" altLang="ko-KR" dirty="0">
                <a:solidFill>
                  <a:schemeClr val="tx1"/>
                </a:solidFill>
              </a:rPr>
              <a:t>1  110</a:t>
            </a:r>
            <a:r>
              <a:rPr lang="en-US" altLang="ko-KR" dirty="0">
                <a:solidFill>
                  <a:schemeClr val="accent6"/>
                </a:solidFill>
              </a:rPr>
              <a:t>1111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0x0080_00EF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52D2-4D69-87BF-E84F-1FD36D0ABFD5}"/>
              </a:ext>
            </a:extLst>
          </p:cNvPr>
          <p:cNvSpPr txBox="1"/>
          <p:nvPr/>
        </p:nvSpPr>
        <p:spPr>
          <a:xfrm>
            <a:off x="2294960" y="5018565"/>
            <a:ext cx="11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binary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C6F261-CD10-CC97-A348-9399444919DC}"/>
              </a:ext>
            </a:extLst>
          </p:cNvPr>
          <p:cNvSpPr txBox="1"/>
          <p:nvPr/>
        </p:nvSpPr>
        <p:spPr>
          <a:xfrm>
            <a:off x="1922775" y="5850556"/>
            <a:ext cx="146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hexadecimal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69AD03-06D4-5E66-415A-49331AE2C23B}"/>
              </a:ext>
            </a:extLst>
          </p:cNvPr>
          <p:cNvSpPr txBox="1"/>
          <p:nvPr/>
        </p:nvSpPr>
        <p:spPr>
          <a:xfrm>
            <a:off x="8570977" y="5339445"/>
            <a:ext cx="259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기계어</a:t>
            </a:r>
            <a:r>
              <a:rPr lang="en-US" altLang="ko-KR" dirty="0"/>
              <a:t>(machine code)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ACAFD1-35AA-FFFF-EB1F-48FED5A8C66D}"/>
              </a:ext>
            </a:extLst>
          </p:cNvPr>
          <p:cNvCxnSpPr>
            <a:cxnSpLocks/>
          </p:cNvCxnSpPr>
          <p:nvPr/>
        </p:nvCxnSpPr>
        <p:spPr>
          <a:xfrm flipH="1">
            <a:off x="3275549" y="3835782"/>
            <a:ext cx="76200" cy="3231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727FA24-5757-C737-C9E2-428EE4AC24A2}"/>
              </a:ext>
            </a:extLst>
          </p:cNvPr>
          <p:cNvCxnSpPr>
            <a:cxnSpLocks/>
          </p:cNvCxnSpPr>
          <p:nvPr/>
        </p:nvCxnSpPr>
        <p:spPr>
          <a:xfrm flipH="1">
            <a:off x="4650529" y="3835782"/>
            <a:ext cx="76200" cy="3231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BBCFB6D-78BF-00FD-1A4C-29493E7FFC82}"/>
              </a:ext>
            </a:extLst>
          </p:cNvPr>
          <p:cNvCxnSpPr>
            <a:cxnSpLocks/>
          </p:cNvCxnSpPr>
          <p:nvPr/>
        </p:nvCxnSpPr>
        <p:spPr>
          <a:xfrm flipH="1">
            <a:off x="4800600" y="3835782"/>
            <a:ext cx="76200" cy="3231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56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8BB57-94B0-6CDF-EDA2-F35E6898CD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‘</a:t>
            </a:r>
            <a:r>
              <a:rPr lang="en-US" altLang="ko-KR" dirty="0" err="1">
                <a:ea typeface="굴림" panose="020B0600000101010101" pitchFamily="50" charset="-127"/>
              </a:rPr>
              <a:t>jalr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ra</a:t>
            </a:r>
            <a:r>
              <a:rPr lang="en-US" altLang="ko-KR" dirty="0">
                <a:ea typeface="굴림" panose="020B0600000101010101" pitchFamily="50" charset="-127"/>
              </a:rPr>
              <a:t>, 4(t0)’ </a:t>
            </a:r>
            <a:r>
              <a:rPr lang="ko-KR" altLang="en-US" dirty="0">
                <a:ea typeface="굴림" panose="020B0600000101010101" pitchFamily="50" charset="-127"/>
              </a:rPr>
              <a:t>명령어와 그것에 해당하는 기계어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변환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BB369F-8DC8-111C-ED64-244599441C46}"/>
              </a:ext>
            </a:extLst>
          </p:cNvPr>
          <p:cNvSpPr txBox="1"/>
          <p:nvPr/>
        </p:nvSpPr>
        <p:spPr>
          <a:xfrm>
            <a:off x="3427477" y="4576090"/>
            <a:ext cx="524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RISC-V architect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opcode, funct3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값을 정한다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모서리가 둥근 직사각형 80">
            <a:extLst>
              <a:ext uri="{FF2B5EF4-FFF2-40B4-BE49-F238E27FC236}">
                <a16:creationId xmlns:a16="http://schemas.microsoft.com/office/drawing/2014/main" id="{018310F7-79AE-19E9-E3B0-CB79CF82288F}"/>
              </a:ext>
            </a:extLst>
          </p:cNvPr>
          <p:cNvSpPr/>
          <p:nvPr/>
        </p:nvSpPr>
        <p:spPr>
          <a:xfrm>
            <a:off x="3389377" y="5018565"/>
            <a:ext cx="5181600" cy="11810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0000  0000  0100  00101  000  00001  1100111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0000  </a:t>
            </a:r>
            <a:r>
              <a:rPr lang="en-US" altLang="ko-KR" dirty="0">
                <a:solidFill>
                  <a:schemeClr val="accent6"/>
                </a:solidFill>
              </a:rPr>
              <a:t>0000</a:t>
            </a:r>
            <a:r>
              <a:rPr lang="en-US" altLang="ko-KR" dirty="0">
                <a:solidFill>
                  <a:schemeClr val="tx1"/>
                </a:solidFill>
              </a:rPr>
              <a:t>  0100  </a:t>
            </a:r>
            <a:r>
              <a:rPr lang="en-US" altLang="ko-KR" dirty="0">
                <a:solidFill>
                  <a:schemeClr val="accent6"/>
                </a:solidFill>
              </a:rPr>
              <a:t>0010</a:t>
            </a:r>
            <a:r>
              <a:rPr lang="en-US" altLang="ko-KR" dirty="0">
                <a:solidFill>
                  <a:schemeClr val="tx1"/>
                </a:solidFill>
              </a:rPr>
              <a:t>1  000  </a:t>
            </a:r>
            <a:r>
              <a:rPr lang="en-US" altLang="ko-KR" dirty="0">
                <a:solidFill>
                  <a:schemeClr val="accent6"/>
                </a:solidFill>
              </a:rPr>
              <a:t>0000</a:t>
            </a:r>
            <a:r>
              <a:rPr lang="en-US" altLang="ko-KR" dirty="0">
                <a:solidFill>
                  <a:schemeClr val="tx1"/>
                </a:solidFill>
              </a:rPr>
              <a:t>1  110</a:t>
            </a:r>
            <a:r>
              <a:rPr lang="en-US" altLang="ko-KR" dirty="0">
                <a:solidFill>
                  <a:schemeClr val="accent6"/>
                </a:solidFill>
              </a:rPr>
              <a:t>0111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0x0042_80E7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BF7593-442B-B85A-8055-86D8CA86CB0D}"/>
              </a:ext>
            </a:extLst>
          </p:cNvPr>
          <p:cNvSpPr txBox="1"/>
          <p:nvPr/>
        </p:nvSpPr>
        <p:spPr>
          <a:xfrm>
            <a:off x="2294960" y="5018565"/>
            <a:ext cx="11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binary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381502-FEB0-1612-05A7-9D5817B8CAB6}"/>
              </a:ext>
            </a:extLst>
          </p:cNvPr>
          <p:cNvSpPr txBox="1"/>
          <p:nvPr/>
        </p:nvSpPr>
        <p:spPr>
          <a:xfrm>
            <a:off x="1922775" y="5850556"/>
            <a:ext cx="146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hexadecimal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D6AB86-1137-1923-F000-F6B40B471719}"/>
              </a:ext>
            </a:extLst>
          </p:cNvPr>
          <p:cNvSpPr txBox="1"/>
          <p:nvPr/>
        </p:nvSpPr>
        <p:spPr>
          <a:xfrm>
            <a:off x="8570977" y="5339445"/>
            <a:ext cx="259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기계어</a:t>
            </a:r>
            <a:r>
              <a:rPr lang="en-US" altLang="ko-KR" dirty="0"/>
              <a:t>(machine code)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F14E763-4552-A30D-CC13-54A143B77031}"/>
              </a:ext>
            </a:extLst>
          </p:cNvPr>
          <p:cNvCxnSpPr>
            <a:cxnSpLocks/>
          </p:cNvCxnSpPr>
          <p:nvPr/>
        </p:nvCxnSpPr>
        <p:spPr>
          <a:xfrm flipV="1">
            <a:off x="6248400" y="4184072"/>
            <a:ext cx="2659030" cy="50498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315" name="사각형: 둥근 모서리 13314">
            <a:extLst>
              <a:ext uri="{FF2B5EF4-FFF2-40B4-BE49-F238E27FC236}">
                <a16:creationId xmlns:a16="http://schemas.microsoft.com/office/drawing/2014/main" id="{92132C7B-67D0-8AD5-E3A5-24CC46ED8F62}"/>
              </a:ext>
            </a:extLst>
          </p:cNvPr>
          <p:cNvSpPr/>
          <p:nvPr/>
        </p:nvSpPr>
        <p:spPr>
          <a:xfrm>
            <a:off x="4477732" y="2057400"/>
            <a:ext cx="1923067" cy="4572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4E879F4-ED0D-B9D8-F173-1526B4547259}"/>
              </a:ext>
            </a:extLst>
          </p:cNvPr>
          <p:cNvSpPr/>
          <p:nvPr/>
        </p:nvSpPr>
        <p:spPr>
          <a:xfrm>
            <a:off x="5080563" y="2089293"/>
            <a:ext cx="412933" cy="386957"/>
          </a:xfrm>
          <a:prstGeom prst="ellipse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A89E03-4E7C-448C-3F84-A823643DD3B5}"/>
              </a:ext>
            </a:extLst>
          </p:cNvPr>
          <p:cNvSpPr txBox="1"/>
          <p:nvPr/>
        </p:nvSpPr>
        <p:spPr>
          <a:xfrm>
            <a:off x="4650529" y="2110665"/>
            <a:ext cx="175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</a:rPr>
              <a:t>jalr</a:t>
            </a:r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ra</a:t>
            </a:r>
            <a:r>
              <a:rPr lang="en-US" altLang="ko-KR" dirty="0">
                <a:solidFill>
                  <a:schemeClr val="tx1"/>
                </a:solidFill>
              </a:rPr>
              <a:t>,   4  (t0)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8C15D30-0655-4700-858E-EE6609458941}"/>
              </a:ext>
            </a:extLst>
          </p:cNvPr>
          <p:cNvSpPr/>
          <p:nvPr/>
        </p:nvSpPr>
        <p:spPr>
          <a:xfrm>
            <a:off x="5537763" y="2089293"/>
            <a:ext cx="271516" cy="383821"/>
          </a:xfrm>
          <a:prstGeom prst="ellipse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AA5D2D-CF1F-1C16-2F44-E80BD9C06347}"/>
              </a:ext>
            </a:extLst>
          </p:cNvPr>
          <p:cNvSpPr/>
          <p:nvPr/>
        </p:nvSpPr>
        <p:spPr>
          <a:xfrm>
            <a:off x="5853546" y="2089293"/>
            <a:ext cx="394854" cy="413778"/>
          </a:xfrm>
          <a:prstGeom prst="ellipse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411D61A9-5FD5-8A9B-4934-589BC1B07508}"/>
              </a:ext>
            </a:extLst>
          </p:cNvPr>
          <p:cNvCxnSpPr>
            <a:cxnSpLocks/>
          </p:cNvCxnSpPr>
          <p:nvPr/>
        </p:nvCxnSpPr>
        <p:spPr>
          <a:xfrm>
            <a:off x="5284813" y="2499324"/>
            <a:ext cx="2265257" cy="82562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7D5D0B6-9252-CBFB-8E89-0F6C69944CE5}"/>
              </a:ext>
            </a:extLst>
          </p:cNvPr>
          <p:cNvCxnSpPr>
            <a:cxnSpLocks/>
            <a:stCxn id="71" idx="4"/>
          </p:cNvCxnSpPr>
          <p:nvPr/>
        </p:nvCxnSpPr>
        <p:spPr>
          <a:xfrm flipH="1">
            <a:off x="3241607" y="2473114"/>
            <a:ext cx="2431914" cy="84906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36D80B-DA13-7B5F-2A23-8CF0EBEBC30E}"/>
              </a:ext>
            </a:extLst>
          </p:cNvPr>
          <p:cNvSpPr txBox="1"/>
          <p:nvPr/>
        </p:nvSpPr>
        <p:spPr>
          <a:xfrm>
            <a:off x="6907188" y="2133739"/>
            <a:ext cx="28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PC </a:t>
            </a:r>
            <a:r>
              <a:rPr lang="ko-KR" altLang="en-US" dirty="0"/>
              <a:t>← </a:t>
            </a:r>
            <a:r>
              <a:rPr lang="en-US" altLang="ko-KR" dirty="0"/>
              <a:t>t0  +  4</a:t>
            </a:r>
          </a:p>
        </p:txBody>
      </p:sp>
      <p:graphicFrame>
        <p:nvGraphicFramePr>
          <p:cNvPr id="29" name="표 13318">
            <a:extLst>
              <a:ext uri="{FF2B5EF4-FFF2-40B4-BE49-F238E27FC236}">
                <a16:creationId xmlns:a16="http://schemas.microsoft.com/office/drawing/2014/main" id="{4F8EB437-31B2-29AF-840D-35833E97A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67144"/>
              </p:ext>
            </p:extLst>
          </p:nvPr>
        </p:nvGraphicFramePr>
        <p:xfrm>
          <a:off x="1925192" y="3345250"/>
          <a:ext cx="79978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4998">
                  <a:extLst>
                    <a:ext uri="{9D8B030D-6E8A-4147-A177-3AD203B41FA5}">
                      <a16:colId xmlns:a16="http://schemas.microsoft.com/office/drawing/2014/main" val="1110236112"/>
                    </a:ext>
                  </a:extLst>
                </a:gridCol>
                <a:gridCol w="1558610">
                  <a:extLst>
                    <a:ext uri="{9D8B030D-6E8A-4147-A177-3AD203B41FA5}">
                      <a16:colId xmlns:a16="http://schemas.microsoft.com/office/drawing/2014/main" val="9772755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70544487"/>
                    </a:ext>
                  </a:extLst>
                </a:gridCol>
                <a:gridCol w="1260536">
                  <a:extLst>
                    <a:ext uri="{9D8B030D-6E8A-4147-A177-3AD203B41FA5}">
                      <a16:colId xmlns:a16="http://schemas.microsoft.com/office/drawing/2014/main" val="1833731605"/>
                    </a:ext>
                  </a:extLst>
                </a:gridCol>
                <a:gridCol w="1728278">
                  <a:extLst>
                    <a:ext uri="{9D8B030D-6E8A-4147-A177-3AD203B41FA5}">
                      <a16:colId xmlns:a16="http://schemas.microsoft.com/office/drawing/2014/main" val="65358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[11:0]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funct3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opcode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4340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94499DF2-6EC5-E08C-BEDA-913A7D668C2C}"/>
              </a:ext>
            </a:extLst>
          </p:cNvPr>
          <p:cNvSpPr txBox="1"/>
          <p:nvPr/>
        </p:nvSpPr>
        <p:spPr>
          <a:xfrm>
            <a:off x="10032177" y="3345250"/>
            <a:ext cx="110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I-type</a:t>
            </a:r>
            <a:endParaRPr lang="ko-KR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32" name="표 13318">
            <a:extLst>
              <a:ext uri="{FF2B5EF4-FFF2-40B4-BE49-F238E27FC236}">
                <a16:creationId xmlns:a16="http://schemas.microsoft.com/office/drawing/2014/main" id="{9CFE0B05-501E-7011-E539-ACC687B84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66729"/>
              </p:ext>
            </p:extLst>
          </p:nvPr>
        </p:nvGraphicFramePr>
        <p:xfrm>
          <a:off x="1925192" y="3351568"/>
          <a:ext cx="79978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4998">
                  <a:extLst>
                    <a:ext uri="{9D8B030D-6E8A-4147-A177-3AD203B41FA5}">
                      <a16:colId xmlns:a16="http://schemas.microsoft.com/office/drawing/2014/main" val="1110236112"/>
                    </a:ext>
                  </a:extLst>
                </a:gridCol>
                <a:gridCol w="1558610">
                  <a:extLst>
                    <a:ext uri="{9D8B030D-6E8A-4147-A177-3AD203B41FA5}">
                      <a16:colId xmlns:a16="http://schemas.microsoft.com/office/drawing/2014/main" val="9772755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70544487"/>
                    </a:ext>
                  </a:extLst>
                </a:gridCol>
                <a:gridCol w="1260536">
                  <a:extLst>
                    <a:ext uri="{9D8B030D-6E8A-4147-A177-3AD203B41FA5}">
                      <a16:colId xmlns:a16="http://schemas.microsoft.com/office/drawing/2014/main" val="1833731605"/>
                    </a:ext>
                  </a:extLst>
                </a:gridCol>
                <a:gridCol w="1728278">
                  <a:extLst>
                    <a:ext uri="{9D8B030D-6E8A-4147-A177-3AD203B41FA5}">
                      <a16:colId xmlns:a16="http://schemas.microsoft.com/office/drawing/2014/main" val="65358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[11:0]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funct3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opcode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43408"/>
                  </a:ext>
                </a:extLst>
              </a:tr>
            </a:tbl>
          </a:graphicData>
        </a:graphic>
      </p:graphicFrame>
      <p:graphicFrame>
        <p:nvGraphicFramePr>
          <p:cNvPr id="33" name="표 13318">
            <a:extLst>
              <a:ext uri="{FF2B5EF4-FFF2-40B4-BE49-F238E27FC236}">
                <a16:creationId xmlns:a16="http://schemas.microsoft.com/office/drawing/2014/main" id="{72E794E2-39DE-83D8-9938-DCCE975A2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6683"/>
              </p:ext>
            </p:extLst>
          </p:nvPr>
        </p:nvGraphicFramePr>
        <p:xfrm>
          <a:off x="1925192" y="3807909"/>
          <a:ext cx="79978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4998">
                  <a:extLst>
                    <a:ext uri="{9D8B030D-6E8A-4147-A177-3AD203B41FA5}">
                      <a16:colId xmlns:a16="http://schemas.microsoft.com/office/drawing/2014/main" val="1110236112"/>
                    </a:ext>
                  </a:extLst>
                </a:gridCol>
                <a:gridCol w="1558610">
                  <a:extLst>
                    <a:ext uri="{9D8B030D-6E8A-4147-A177-3AD203B41FA5}">
                      <a16:colId xmlns:a16="http://schemas.microsoft.com/office/drawing/2014/main" val="97727556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70544487"/>
                    </a:ext>
                  </a:extLst>
                </a:gridCol>
                <a:gridCol w="1260536">
                  <a:extLst>
                    <a:ext uri="{9D8B030D-6E8A-4147-A177-3AD203B41FA5}">
                      <a16:colId xmlns:a16="http://schemas.microsoft.com/office/drawing/2014/main" val="1833731605"/>
                    </a:ext>
                  </a:extLst>
                </a:gridCol>
                <a:gridCol w="1728278">
                  <a:extLst>
                    <a:ext uri="{9D8B030D-6E8A-4147-A177-3AD203B41FA5}">
                      <a16:colId xmlns:a16="http://schemas.microsoft.com/office/drawing/2014/main" val="65358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103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743408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9DB2014-32B2-6EBC-80C7-5E794B9147D2}"/>
              </a:ext>
            </a:extLst>
          </p:cNvPr>
          <p:cNvCxnSpPr>
            <a:cxnSpLocks/>
          </p:cNvCxnSpPr>
          <p:nvPr/>
        </p:nvCxnSpPr>
        <p:spPr>
          <a:xfrm flipV="1">
            <a:off x="6013420" y="4184501"/>
            <a:ext cx="89027" cy="50455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FB12932-4BED-403E-1827-F0AF5A2137DD}"/>
              </a:ext>
            </a:extLst>
          </p:cNvPr>
          <p:cNvSpPr txBox="1"/>
          <p:nvPr/>
        </p:nvSpPr>
        <p:spPr>
          <a:xfrm>
            <a:off x="6907188" y="2464252"/>
            <a:ext cx="28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</a:t>
            </a:r>
            <a:r>
              <a:rPr lang="en-US" altLang="ko-KR" dirty="0" err="1"/>
              <a:t>ra</a:t>
            </a:r>
            <a:r>
              <a:rPr lang="en-US" altLang="ko-KR" dirty="0"/>
              <a:t>(=x1)  </a:t>
            </a:r>
            <a:r>
              <a:rPr lang="ko-KR" altLang="en-US" dirty="0"/>
              <a:t>←  </a:t>
            </a:r>
            <a:r>
              <a:rPr lang="en-US" altLang="ko-KR" dirty="0"/>
              <a:t>PC  +  4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B321259-F23C-DED5-BD96-504852E81805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4977612" y="2503071"/>
            <a:ext cx="1073361" cy="81361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6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ea typeface="굴림" panose="020B0600000101010101" pitchFamily="50" charset="-127"/>
                  </a:rPr>
                  <a:t>jal  </a:t>
                </a:r>
                <a:r>
                  <a:rPr lang="ko-KR" altLang="en-US" dirty="0">
                    <a:ea typeface="굴림" panose="020B0600000101010101" pitchFamily="50" charset="-127"/>
                  </a:rPr>
                  <a:t>명령어의 </a:t>
                </a:r>
                <a:r>
                  <a:rPr lang="en-US" altLang="ko-KR" dirty="0">
                    <a:ea typeface="굴림" panose="020B0600000101010101" pitchFamily="50" charset="-127"/>
                  </a:rPr>
                  <a:t>destination </a:t>
                </a:r>
                <a:r>
                  <a:rPr lang="ko-KR" altLang="en-US" dirty="0">
                    <a:ea typeface="굴림" panose="020B0600000101010101" pitchFamily="50" charset="-127"/>
                  </a:rPr>
                  <a:t>식</a:t>
                </a:r>
                <a:endParaRPr lang="en-US" altLang="ko-KR" dirty="0">
                  <a:ea typeface="굴림" panose="020B0600000101010101" pitchFamily="50" charset="-127"/>
                </a:endParaRPr>
              </a:p>
              <a:p>
                <a:pPr lvl="1"/>
                <a:r>
                  <a:rPr lang="en-US" altLang="ko-KR" dirty="0">
                    <a:ea typeface="굴림" panose="020B0600000101010101" pitchFamily="50" charset="-127"/>
                  </a:rPr>
                  <a:t>PC-relative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−2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𝑏𝑦𝑡𝑒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 ~</m:t>
                    </m:r>
                    <m:sSup>
                      <m:sSupPr>
                        <m:ctrlPr>
                          <a:rPr lang="pt-BR" altLang="ko-KR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 (+2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20 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−4)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50" charset="-127"/>
                      </a:rPr>
                      <m:t>𝑏𝑦𝑡𝑒</m:t>
                    </m:r>
                  </m:oMath>
                </a14:m>
                <a:r>
                  <a:rPr lang="en-US" altLang="ko-KR" dirty="0">
                    <a:ea typeface="굴림" panose="020B0600000101010101" pitchFamily="50" charset="-127"/>
                  </a:rPr>
                  <a:t> (-1MiB ~ +(1MiB – 4))</a:t>
                </a:r>
              </a:p>
              <a:p>
                <a:pPr marL="0" indent="0">
                  <a:buNone/>
                </a:pPr>
                <a:endParaRPr lang="en-US" altLang="ko-KR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ea typeface="굴림" panose="020B06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ea typeface="굴림" panose="020B0600000101010101" pitchFamily="50" charset="-127"/>
                </a:endParaRPr>
              </a:p>
              <a:p>
                <a:r>
                  <a:rPr lang="en-US" altLang="ko-KR" dirty="0" err="1">
                    <a:ea typeface="굴림" panose="020B0600000101010101" pitchFamily="50" charset="-127"/>
                  </a:rPr>
                  <a:t>jalr</a:t>
                </a:r>
                <a:r>
                  <a:rPr lang="en-US" altLang="ko-KR" dirty="0">
                    <a:ea typeface="굴림" panose="020B0600000101010101" pitchFamily="50" charset="-127"/>
                  </a:rPr>
                  <a:t> </a:t>
                </a:r>
                <a:r>
                  <a:rPr lang="ko-KR" altLang="en-US" dirty="0">
                    <a:ea typeface="굴림" panose="020B0600000101010101" pitchFamily="50" charset="-127"/>
                  </a:rPr>
                  <a:t>명령어의 </a:t>
                </a:r>
                <a:r>
                  <a:rPr lang="en-US" altLang="ko-KR" dirty="0">
                    <a:ea typeface="굴림" panose="020B0600000101010101" pitchFamily="50" charset="-127"/>
                  </a:rPr>
                  <a:t>destination </a:t>
                </a:r>
                <a:r>
                  <a:rPr lang="ko-KR" altLang="en-US" dirty="0">
                    <a:ea typeface="굴림" panose="020B0600000101010101" pitchFamily="50" charset="-127"/>
                  </a:rPr>
                  <a:t>식</a:t>
                </a:r>
                <a:endParaRPr lang="en-US" altLang="ko-KR" dirty="0">
                  <a:ea typeface="굴림" panose="020B0600000101010101" pitchFamily="50" charset="-127"/>
                </a:endParaRPr>
              </a:p>
              <a:p>
                <a:pPr lvl="1"/>
                <a:r>
                  <a:rPr lang="en-US" altLang="ko-KR" dirty="0">
                    <a:ea typeface="굴림" panose="020B0600000101010101" pitchFamily="50" charset="-127"/>
                  </a:rPr>
                  <a:t>register relative</a:t>
                </a:r>
              </a:p>
              <a:p>
                <a:endParaRPr lang="en-US" altLang="ko-KR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433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00" t="-13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F074D8-1808-6021-23AD-422E7E7D808E}"/>
              </a:ext>
            </a:extLst>
          </p:cNvPr>
          <p:cNvGrpSpPr/>
          <p:nvPr/>
        </p:nvGrpSpPr>
        <p:grpSpPr>
          <a:xfrm>
            <a:off x="1286933" y="4953000"/>
            <a:ext cx="9609667" cy="609600"/>
            <a:chOff x="1286933" y="3124200"/>
            <a:chExt cx="9609667" cy="6096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04C855D-B6FF-95D5-9DA1-57B8EADBBA1A}"/>
                </a:ext>
              </a:extLst>
            </p:cNvPr>
            <p:cNvSpPr/>
            <p:nvPr/>
          </p:nvSpPr>
          <p:spPr>
            <a:xfrm>
              <a:off x="1295400" y="3124200"/>
              <a:ext cx="96012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CA667D-CA1C-3184-AE0E-FD57641DBDB1}"/>
                </a:ext>
              </a:extLst>
            </p:cNvPr>
            <p:cNvSpPr txBox="1"/>
            <p:nvPr/>
          </p:nvSpPr>
          <p:spPr>
            <a:xfrm>
              <a:off x="1286933" y="3198167"/>
              <a:ext cx="960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/>
                <a:t>jalr</a:t>
              </a:r>
              <a:r>
                <a:rPr lang="en-US" altLang="ko-KR" sz="2400" dirty="0"/>
                <a:t> destination = rs1 + sign-extension( </a:t>
              </a:r>
              <a:r>
                <a:rPr lang="en-US" altLang="ko-KR" sz="2400" dirty="0" err="1"/>
                <a:t>imm</a:t>
              </a:r>
              <a:r>
                <a:rPr lang="en-US" altLang="ko-KR" sz="2400" dirty="0"/>
                <a:t> [11:0] )</a:t>
              </a:r>
              <a:endParaRPr lang="ko-KR" altLang="en-US" sz="24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C865CD-BC02-AEBE-E6C9-8A0B9A9E132D}"/>
              </a:ext>
            </a:extLst>
          </p:cNvPr>
          <p:cNvGrpSpPr/>
          <p:nvPr/>
        </p:nvGrpSpPr>
        <p:grpSpPr>
          <a:xfrm>
            <a:off x="1286933" y="2787650"/>
            <a:ext cx="9609667" cy="609600"/>
            <a:chOff x="1286933" y="3263693"/>
            <a:chExt cx="9609667" cy="609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7B2DF55-389A-3036-D2F3-BA777296B9D6}"/>
                </a:ext>
              </a:extLst>
            </p:cNvPr>
            <p:cNvSpPr/>
            <p:nvPr/>
          </p:nvSpPr>
          <p:spPr>
            <a:xfrm>
              <a:off x="1295400" y="3263693"/>
              <a:ext cx="96012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83FAA4-5B6C-EB85-1256-3531DF8EF79F}"/>
                </a:ext>
              </a:extLst>
            </p:cNvPr>
            <p:cNvSpPr txBox="1"/>
            <p:nvPr/>
          </p:nvSpPr>
          <p:spPr>
            <a:xfrm>
              <a:off x="1286933" y="3337660"/>
              <a:ext cx="960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/>
                <a:t>jal</a:t>
              </a:r>
              <a:r>
                <a:rPr lang="en-US" altLang="ko-KR" sz="2400" dirty="0"/>
                <a:t> destination = PC + sign-extension( </a:t>
              </a:r>
              <a:r>
                <a:rPr lang="en-US" altLang="ko-KR" sz="2400" dirty="0" err="1"/>
                <a:t>imm</a:t>
              </a:r>
              <a:r>
                <a:rPr lang="en-US" altLang="ko-KR" sz="2400" dirty="0"/>
                <a:t> [20:1], 0)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1599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3.4.2 </a:t>
            </a:r>
            <a:r>
              <a:rPr lang="ko-KR" altLang="en-US" dirty="0">
                <a:ea typeface="굴림" panose="020B0600000101010101" pitchFamily="50" charset="-127"/>
              </a:rPr>
              <a:t>무조건 분기 명령어 </a:t>
            </a:r>
            <a:r>
              <a:rPr lang="en-US" altLang="ko-KR" dirty="0">
                <a:ea typeface="굴림" panose="020B0600000101010101" pitchFamily="50" charset="-127"/>
              </a:rPr>
              <a:t>(unconditional branch)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RISC-V CPU</a:t>
            </a:r>
            <a:r>
              <a:rPr lang="ko-KR" altLang="en-US" dirty="0">
                <a:ea typeface="굴림" panose="020B0600000101010101" pitchFamily="50" charset="-127"/>
              </a:rPr>
              <a:t>에서 </a:t>
            </a:r>
            <a:r>
              <a:rPr lang="en-US" altLang="ko-KR" dirty="0">
                <a:ea typeface="굴림" panose="020B0600000101010101" pitchFamily="50" charset="-127"/>
              </a:rPr>
              <a:t>‘</a:t>
            </a:r>
            <a:r>
              <a:rPr lang="en-US" altLang="ko-KR" dirty="0" err="1">
                <a:ea typeface="굴림" panose="020B0600000101010101" pitchFamily="50" charset="-127"/>
              </a:rPr>
              <a:t>jal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ra</a:t>
            </a:r>
            <a:r>
              <a:rPr lang="en-US" altLang="ko-KR" dirty="0">
                <a:ea typeface="굴림" panose="020B0600000101010101" pitchFamily="50" charset="-127"/>
              </a:rPr>
              <a:t>, foo’, ‘</a:t>
            </a:r>
            <a:r>
              <a:rPr lang="en-US" altLang="ko-KR" dirty="0" err="1">
                <a:ea typeface="굴림" panose="020B0600000101010101" pitchFamily="50" charset="-127"/>
              </a:rPr>
              <a:t>jalr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ea typeface="굴림" panose="020B0600000101010101" pitchFamily="50" charset="-127"/>
              </a:rPr>
              <a:t>ra</a:t>
            </a:r>
            <a:r>
              <a:rPr lang="en-US" altLang="ko-KR" dirty="0">
                <a:ea typeface="굴림" panose="020B0600000101010101" pitchFamily="50" charset="-127"/>
              </a:rPr>
              <a:t>, 4(t0)’ </a:t>
            </a:r>
            <a:r>
              <a:rPr lang="ko-KR" altLang="en-US" dirty="0">
                <a:ea typeface="굴림" panose="020B0600000101010101" pitchFamily="50" charset="-127"/>
              </a:rPr>
              <a:t>명령어의 실행 흐름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슬라이드 번호 개체 틀 1">
            <a:extLst>
              <a:ext uri="{FF2B5EF4-FFF2-40B4-BE49-F238E27FC236}">
                <a16:creationId xmlns:a16="http://schemas.microsoft.com/office/drawing/2014/main" id="{E1F9DE63-C263-85F9-5FAD-DB845F7A5111}"/>
              </a:ext>
            </a:extLst>
          </p:cNvPr>
          <p:cNvSpPr txBox="1">
            <a:spLocks/>
          </p:cNvSpPr>
          <p:nvPr/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7C8D44-3667-46F6-9772-CC52308E2A7F}" type="slidenum">
              <a:rPr lang="en-US" altLang="ko-KR" smtClean="0"/>
              <a:pPr/>
              <a:t>27</a:t>
            </a:fld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AEECB2-7165-4668-E655-15E3C6135599}"/>
              </a:ext>
            </a:extLst>
          </p:cNvPr>
          <p:cNvSpPr/>
          <p:nvPr/>
        </p:nvSpPr>
        <p:spPr>
          <a:xfrm>
            <a:off x="1295400" y="2045732"/>
            <a:ext cx="9601200" cy="4111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BD9EF-BFBB-E78D-21E0-60BAAFB69D0F}"/>
              </a:ext>
            </a:extLst>
          </p:cNvPr>
          <p:cNvSpPr txBox="1"/>
          <p:nvPr/>
        </p:nvSpPr>
        <p:spPr>
          <a:xfrm>
            <a:off x="1981200" y="1676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①</a:t>
            </a:r>
            <a:r>
              <a:rPr lang="ko-KR" altLang="en-US" dirty="0">
                <a:solidFill>
                  <a:schemeClr val="accent6"/>
                </a:solidFill>
              </a:rPr>
              <a:t>  </a:t>
            </a:r>
            <a:r>
              <a:rPr lang="en-US" altLang="ko-KR" dirty="0" err="1">
                <a:solidFill>
                  <a:schemeClr val="accent6"/>
                </a:solidFill>
              </a:rPr>
              <a:t>jal</a:t>
            </a:r>
            <a:r>
              <a:rPr lang="en-US" altLang="ko-KR" dirty="0">
                <a:solidFill>
                  <a:schemeClr val="accent6"/>
                </a:solidFill>
              </a:rPr>
              <a:t>  </a:t>
            </a:r>
            <a:r>
              <a:rPr lang="en-US" altLang="ko-KR" dirty="0" err="1">
                <a:solidFill>
                  <a:schemeClr val="accent6"/>
                </a:solidFill>
              </a:rPr>
              <a:t>ra</a:t>
            </a:r>
            <a:r>
              <a:rPr lang="en-US" altLang="ko-KR" dirty="0">
                <a:solidFill>
                  <a:schemeClr val="accent6"/>
                </a:solidFill>
              </a:rPr>
              <a:t>,  foo,    </a:t>
            </a:r>
            <a:r>
              <a:rPr lang="ko-KR" altLang="en-US" b="1" dirty="0">
                <a:solidFill>
                  <a:srgbClr val="FF0000"/>
                </a:solidFill>
              </a:rPr>
              <a:t>②</a:t>
            </a:r>
            <a:r>
              <a:rPr lang="ko-KR" altLang="en-US" dirty="0">
                <a:solidFill>
                  <a:schemeClr val="accent6"/>
                </a:solidFill>
              </a:rPr>
              <a:t>  </a:t>
            </a:r>
            <a:r>
              <a:rPr lang="en-US" altLang="ko-KR" dirty="0" err="1">
                <a:solidFill>
                  <a:schemeClr val="accent6"/>
                </a:solidFill>
              </a:rPr>
              <a:t>jalr</a:t>
            </a:r>
            <a:r>
              <a:rPr lang="en-US" altLang="ko-KR" dirty="0">
                <a:solidFill>
                  <a:schemeClr val="accent6"/>
                </a:solidFill>
              </a:rPr>
              <a:t>  </a:t>
            </a:r>
            <a:r>
              <a:rPr lang="en-US" altLang="ko-KR" dirty="0" err="1">
                <a:solidFill>
                  <a:schemeClr val="accent6"/>
                </a:solidFill>
              </a:rPr>
              <a:t>ra</a:t>
            </a:r>
            <a:r>
              <a:rPr lang="en-US" altLang="ko-KR" dirty="0">
                <a:solidFill>
                  <a:schemeClr val="accent6"/>
                </a:solidFill>
              </a:rPr>
              <a:t>,  4(t0)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1728E-E9B8-79DB-F6D9-61DB90B6BD67}"/>
              </a:ext>
            </a:extLst>
          </p:cNvPr>
          <p:cNvSpPr txBox="1"/>
          <p:nvPr/>
        </p:nvSpPr>
        <p:spPr>
          <a:xfrm>
            <a:off x="1981200" y="208032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RISC-V CPU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9CA928-5FD9-30DD-AC54-AB737D2C6427}"/>
              </a:ext>
            </a:extLst>
          </p:cNvPr>
          <p:cNvSpPr/>
          <p:nvPr/>
        </p:nvSpPr>
        <p:spPr>
          <a:xfrm>
            <a:off x="1752600" y="2840900"/>
            <a:ext cx="1233374" cy="2384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83FDA-CEEA-7646-42E1-45ECF9DB85C2}"/>
              </a:ext>
            </a:extLst>
          </p:cNvPr>
          <p:cNvSpPr txBox="1"/>
          <p:nvPr/>
        </p:nvSpPr>
        <p:spPr>
          <a:xfrm>
            <a:off x="1752600" y="5308648"/>
            <a:ext cx="123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Register File</a:t>
            </a:r>
            <a:endParaRPr lang="ko-KR" altLang="en-US" sz="14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D8829FB-ACE8-97C2-B836-27ECAD3C51C1}"/>
              </a:ext>
            </a:extLst>
          </p:cNvPr>
          <p:cNvGrpSpPr/>
          <p:nvPr/>
        </p:nvGrpSpPr>
        <p:grpSpPr>
          <a:xfrm>
            <a:off x="1828800" y="2911083"/>
            <a:ext cx="1103545" cy="261610"/>
            <a:chOff x="1524000" y="2790949"/>
            <a:chExt cx="1295400" cy="2616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0F3EAE9-D6C0-99BE-F555-02104438A7D4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68407F-655B-F7C3-F730-B66B75EAD461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0</a:t>
              </a:r>
              <a:endParaRPr lang="ko-KR" altLang="en-US" sz="105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35A21D-FCBE-859B-ACC6-F15323E21DA9}"/>
              </a:ext>
            </a:extLst>
          </p:cNvPr>
          <p:cNvSpPr txBox="1"/>
          <p:nvPr/>
        </p:nvSpPr>
        <p:spPr>
          <a:xfrm>
            <a:off x="2250570" y="3169064"/>
            <a:ext cx="259658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05623B-B2FE-12FA-367F-6FA641BC0EF5}"/>
              </a:ext>
            </a:extLst>
          </p:cNvPr>
          <p:cNvGrpSpPr/>
          <p:nvPr/>
        </p:nvGrpSpPr>
        <p:grpSpPr>
          <a:xfrm>
            <a:off x="1828800" y="3460635"/>
            <a:ext cx="1103545" cy="261610"/>
            <a:chOff x="1524000" y="2790949"/>
            <a:chExt cx="1295400" cy="26161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70CF2C-3C7A-2CC1-91E8-5422EC3B150D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690BEC-82E4-CF63-56E7-34EE18F289F2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31E4EBB-807E-8E71-D9B4-2471D7A34FCA}"/>
              </a:ext>
            </a:extLst>
          </p:cNvPr>
          <p:cNvGrpSpPr/>
          <p:nvPr/>
        </p:nvGrpSpPr>
        <p:grpSpPr>
          <a:xfrm>
            <a:off x="1828800" y="3753767"/>
            <a:ext cx="1103545" cy="261610"/>
            <a:chOff x="1524000" y="2790949"/>
            <a:chExt cx="1295400" cy="2616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BDAA13-11A7-D80E-35C7-721EF1844ABE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59853-CAE5-5C49-D74E-078AA46FBC6E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3C4B2B-368F-5BCA-6C85-B03FBC41A78D}"/>
              </a:ext>
            </a:extLst>
          </p:cNvPr>
          <p:cNvGrpSpPr/>
          <p:nvPr/>
        </p:nvGrpSpPr>
        <p:grpSpPr>
          <a:xfrm>
            <a:off x="1828800" y="4046518"/>
            <a:ext cx="1103545" cy="261610"/>
            <a:chOff x="1524000" y="2790949"/>
            <a:chExt cx="1295400" cy="26161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8740C59-E843-A469-ED9E-1E4E10776FB9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B82615-5E7D-7644-62EC-D5A30C6D86B9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2389E1-F79A-C5DA-4519-CA6FB320951C}"/>
              </a:ext>
            </a:extLst>
          </p:cNvPr>
          <p:cNvSpPr txBox="1"/>
          <p:nvPr/>
        </p:nvSpPr>
        <p:spPr>
          <a:xfrm>
            <a:off x="2250570" y="4307684"/>
            <a:ext cx="259658" cy="31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E2E637E-B184-A11D-1E89-2971D6FF7104}"/>
              </a:ext>
            </a:extLst>
          </p:cNvPr>
          <p:cNvGrpSpPr/>
          <p:nvPr/>
        </p:nvGrpSpPr>
        <p:grpSpPr>
          <a:xfrm>
            <a:off x="1828800" y="4592997"/>
            <a:ext cx="1103545" cy="261610"/>
            <a:chOff x="1524000" y="2790949"/>
            <a:chExt cx="1295400" cy="26161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886A05E-8760-39C6-42DC-77706DD55C24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8FC7B5-6B16-142F-7148-788572861E81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E95183-AE1B-7210-D07D-884A8AE96557}"/>
              </a:ext>
            </a:extLst>
          </p:cNvPr>
          <p:cNvGrpSpPr/>
          <p:nvPr/>
        </p:nvGrpSpPr>
        <p:grpSpPr>
          <a:xfrm>
            <a:off x="1828800" y="4885748"/>
            <a:ext cx="1103545" cy="261610"/>
            <a:chOff x="1524000" y="2790949"/>
            <a:chExt cx="1295400" cy="26161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BD32549-8897-AD1E-CB09-90EA5683DEE6}"/>
                </a:ext>
              </a:extLst>
            </p:cNvPr>
            <p:cNvSpPr/>
            <p:nvPr/>
          </p:nvSpPr>
          <p:spPr>
            <a:xfrm>
              <a:off x="1524000" y="2795510"/>
              <a:ext cx="1295400" cy="252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DAC63A-FAC5-9E76-6C8E-5C5C6189F09E}"/>
                </a:ext>
              </a:extLst>
            </p:cNvPr>
            <p:cNvSpPr txBox="1"/>
            <p:nvPr/>
          </p:nvSpPr>
          <p:spPr>
            <a:xfrm>
              <a:off x="1524000" y="2790949"/>
              <a:ext cx="1295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308D8A4-2AE3-8F08-745D-80B72F0E6BEA}"/>
              </a:ext>
            </a:extLst>
          </p:cNvPr>
          <p:cNvSpPr txBox="1"/>
          <p:nvPr/>
        </p:nvSpPr>
        <p:spPr>
          <a:xfrm>
            <a:off x="1395095" y="2878092"/>
            <a:ext cx="43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x0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62C21D-C2C9-DAA2-400C-6C8CD014D5E1}"/>
              </a:ext>
            </a:extLst>
          </p:cNvPr>
          <p:cNvSpPr txBox="1"/>
          <p:nvPr/>
        </p:nvSpPr>
        <p:spPr>
          <a:xfrm>
            <a:off x="1295401" y="341977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x13</a:t>
            </a:r>
            <a:endParaRPr lang="ko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4BF588-7A74-EB06-5138-6ECBAA0D33AD}"/>
              </a:ext>
            </a:extLst>
          </p:cNvPr>
          <p:cNvSpPr txBox="1"/>
          <p:nvPr/>
        </p:nvSpPr>
        <p:spPr>
          <a:xfrm>
            <a:off x="1295399" y="3712664"/>
            <a:ext cx="53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x14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5AD44D-19F0-CC5A-9F54-61C42674CF30}"/>
              </a:ext>
            </a:extLst>
          </p:cNvPr>
          <p:cNvSpPr txBox="1"/>
          <p:nvPr/>
        </p:nvSpPr>
        <p:spPr>
          <a:xfrm>
            <a:off x="1295399" y="4017440"/>
            <a:ext cx="53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x15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F1B12-F19C-8A47-18D9-7AD6EA0856C3}"/>
              </a:ext>
            </a:extLst>
          </p:cNvPr>
          <p:cNvSpPr txBox="1"/>
          <p:nvPr/>
        </p:nvSpPr>
        <p:spPr>
          <a:xfrm>
            <a:off x="1295399" y="4547505"/>
            <a:ext cx="53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x30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015718-B252-AB0F-939E-EDC3F95F9BAB}"/>
              </a:ext>
            </a:extLst>
          </p:cNvPr>
          <p:cNvSpPr txBox="1"/>
          <p:nvPr/>
        </p:nvSpPr>
        <p:spPr>
          <a:xfrm>
            <a:off x="1295399" y="4842957"/>
            <a:ext cx="53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x31</a:t>
            </a:r>
            <a:endParaRPr lang="ko-KR" altLang="en-US" sz="1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83ACC00-2DAD-C70F-A333-46E1F28E5D50}"/>
              </a:ext>
            </a:extLst>
          </p:cNvPr>
          <p:cNvCxnSpPr>
            <a:cxnSpLocks/>
          </p:cNvCxnSpPr>
          <p:nvPr/>
        </p:nvCxnSpPr>
        <p:spPr>
          <a:xfrm>
            <a:off x="3020255" y="3182703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D0E1EA-83B4-20FB-9C0E-6144F5C6CE45}"/>
              </a:ext>
            </a:extLst>
          </p:cNvPr>
          <p:cNvSpPr txBox="1"/>
          <p:nvPr/>
        </p:nvSpPr>
        <p:spPr>
          <a:xfrm>
            <a:off x="3053567" y="2836003"/>
            <a:ext cx="4219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t0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E62C2E-FCC1-0A99-963D-533EED8BFEF9}"/>
              </a:ext>
            </a:extLst>
          </p:cNvPr>
          <p:cNvSpPr txBox="1"/>
          <p:nvPr/>
        </p:nvSpPr>
        <p:spPr>
          <a:xfrm>
            <a:off x="3053567" y="3837518"/>
            <a:ext cx="4219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4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57E8CC-ED5D-FE23-66A9-31E3EEE48954}"/>
              </a:ext>
            </a:extLst>
          </p:cNvPr>
          <p:cNvGrpSpPr/>
          <p:nvPr/>
        </p:nvGrpSpPr>
        <p:grpSpPr>
          <a:xfrm>
            <a:off x="3463038" y="2828803"/>
            <a:ext cx="924029" cy="1592628"/>
            <a:chOff x="4710269" y="2617900"/>
            <a:chExt cx="966630" cy="159262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24B787E-E004-20B2-92C7-C68D30BE3223}"/>
                </a:ext>
              </a:extLst>
            </p:cNvPr>
            <p:cNvGrpSpPr/>
            <p:nvPr/>
          </p:nvGrpSpPr>
          <p:grpSpPr>
            <a:xfrm>
              <a:off x="4710271" y="2617900"/>
              <a:ext cx="835343" cy="1592628"/>
              <a:chOff x="5867399" y="2859584"/>
              <a:chExt cx="685801" cy="1323850"/>
            </a:xfrm>
          </p:grpSpPr>
          <p:sp>
            <p:nvSpPr>
              <p:cNvPr id="41" name="순서도: 수동 연산 40">
                <a:extLst>
                  <a:ext uri="{FF2B5EF4-FFF2-40B4-BE49-F238E27FC236}">
                    <a16:creationId xmlns:a16="http://schemas.microsoft.com/office/drawing/2014/main" id="{DB4F43F9-B812-801F-A626-33DCF41887CD}"/>
                  </a:ext>
                </a:extLst>
              </p:cNvPr>
              <p:cNvSpPr/>
              <p:nvPr/>
            </p:nvSpPr>
            <p:spPr>
              <a:xfrm rot="16200000">
                <a:off x="5548375" y="3178609"/>
                <a:ext cx="1323850" cy="685800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55B4A1E7-FF84-36EA-62DD-55334E895789}"/>
                  </a:ext>
                </a:extLst>
              </p:cNvPr>
              <p:cNvSpPr/>
              <p:nvPr/>
            </p:nvSpPr>
            <p:spPr>
              <a:xfrm rot="5400000">
                <a:off x="5833786" y="3360889"/>
                <a:ext cx="372027" cy="30480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6451DF2-3278-323E-9DF4-798B3C6D96B0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4710269" y="3180547"/>
              <a:ext cx="3" cy="4330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485531D-CFE7-6302-44D1-ADE7E1CB5EA5}"/>
                </a:ext>
              </a:extLst>
            </p:cNvPr>
            <p:cNvSpPr txBox="1"/>
            <p:nvPr/>
          </p:nvSpPr>
          <p:spPr>
            <a:xfrm>
              <a:off x="4919825" y="3036074"/>
              <a:ext cx="68087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ALU</a:t>
              </a:r>
              <a:endParaRPr lang="ko-KR" altLang="en-US" sz="1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156047-40D5-0FEE-F72B-D9844B32768E}"/>
                </a:ext>
              </a:extLst>
            </p:cNvPr>
            <p:cNvSpPr txBox="1"/>
            <p:nvPr/>
          </p:nvSpPr>
          <p:spPr>
            <a:xfrm>
              <a:off x="4996022" y="3329831"/>
              <a:ext cx="6808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 </a:t>
              </a:r>
              <a:r>
                <a:rPr lang="en-US" altLang="ko-KR" dirty="0">
                  <a:solidFill>
                    <a:schemeClr val="accent6"/>
                  </a:solidFill>
                </a:rPr>
                <a:t>+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333EE12-1F98-EE24-9187-487280EC2F1F}"/>
              </a:ext>
            </a:extLst>
          </p:cNvPr>
          <p:cNvSpPr txBox="1"/>
          <p:nvPr/>
        </p:nvSpPr>
        <p:spPr>
          <a:xfrm>
            <a:off x="3592102" y="4721861"/>
            <a:ext cx="638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add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0F6741D-D623-ECDD-FAE1-8919E61FA699}"/>
              </a:ext>
            </a:extLst>
          </p:cNvPr>
          <p:cNvCxnSpPr>
            <a:cxnSpLocks/>
          </p:cNvCxnSpPr>
          <p:nvPr/>
        </p:nvCxnSpPr>
        <p:spPr>
          <a:xfrm flipV="1">
            <a:off x="3817943" y="4327004"/>
            <a:ext cx="0" cy="45573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183FBD8-D661-E649-0D1C-F8B25A70543E}"/>
              </a:ext>
            </a:extLst>
          </p:cNvPr>
          <p:cNvGrpSpPr/>
          <p:nvPr/>
        </p:nvGrpSpPr>
        <p:grpSpPr>
          <a:xfrm>
            <a:off x="7528992" y="4060368"/>
            <a:ext cx="304799" cy="560986"/>
            <a:chOff x="6096000" y="4363054"/>
            <a:chExt cx="518691" cy="111247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7B40F53-A09E-E3BE-022F-3C43486BF606}"/>
                </a:ext>
              </a:extLst>
            </p:cNvPr>
            <p:cNvGrpSpPr/>
            <p:nvPr/>
          </p:nvGrpSpPr>
          <p:grpSpPr>
            <a:xfrm>
              <a:off x="6096000" y="4363054"/>
              <a:ext cx="518691" cy="1112479"/>
              <a:chOff x="5867399" y="2859584"/>
              <a:chExt cx="685801" cy="1323850"/>
            </a:xfrm>
          </p:grpSpPr>
          <p:sp>
            <p:nvSpPr>
              <p:cNvPr id="56" name="순서도: 수동 연산 55">
                <a:extLst>
                  <a:ext uri="{FF2B5EF4-FFF2-40B4-BE49-F238E27FC236}">
                    <a16:creationId xmlns:a16="http://schemas.microsoft.com/office/drawing/2014/main" id="{61A73663-388E-0354-90FC-C268B962633B}"/>
                  </a:ext>
                </a:extLst>
              </p:cNvPr>
              <p:cNvSpPr/>
              <p:nvPr/>
            </p:nvSpPr>
            <p:spPr>
              <a:xfrm rot="16200000">
                <a:off x="5548375" y="3178609"/>
                <a:ext cx="1323850" cy="685800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6692062E-EAD5-55CA-55FE-E389BAEB7ADD}"/>
                  </a:ext>
                </a:extLst>
              </p:cNvPr>
              <p:cNvSpPr/>
              <p:nvPr/>
            </p:nvSpPr>
            <p:spPr>
              <a:xfrm rot="5400000">
                <a:off x="5833786" y="3360889"/>
                <a:ext cx="372027" cy="30480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AB9654A4-F62A-FA02-1E49-D54C1B858D8E}"/>
                </a:ext>
              </a:extLst>
            </p:cNvPr>
            <p:cNvCxnSpPr>
              <a:cxnSpLocks/>
              <a:stCxn id="57" idx="2"/>
              <a:endCxn id="57" idx="4"/>
            </p:cNvCxnSpPr>
            <p:nvPr/>
          </p:nvCxnSpPr>
          <p:spPr>
            <a:xfrm>
              <a:off x="6096000" y="4756075"/>
              <a:ext cx="0" cy="31262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56F55C6-3793-5D85-9D78-D27A2BA70544}"/>
              </a:ext>
            </a:extLst>
          </p:cNvPr>
          <p:cNvGrpSpPr/>
          <p:nvPr/>
        </p:nvGrpSpPr>
        <p:grpSpPr>
          <a:xfrm>
            <a:off x="7528992" y="4712593"/>
            <a:ext cx="304799" cy="560986"/>
            <a:chOff x="6096000" y="4363054"/>
            <a:chExt cx="518691" cy="111247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7FBE34D-46FD-82D1-0426-4E2E30005A79}"/>
                </a:ext>
              </a:extLst>
            </p:cNvPr>
            <p:cNvGrpSpPr/>
            <p:nvPr/>
          </p:nvGrpSpPr>
          <p:grpSpPr>
            <a:xfrm>
              <a:off x="6096000" y="4363054"/>
              <a:ext cx="518691" cy="1112479"/>
              <a:chOff x="5867399" y="2859584"/>
              <a:chExt cx="685801" cy="1323850"/>
            </a:xfrm>
          </p:grpSpPr>
          <p:sp>
            <p:nvSpPr>
              <p:cNvPr id="61" name="순서도: 수동 연산 60">
                <a:extLst>
                  <a:ext uri="{FF2B5EF4-FFF2-40B4-BE49-F238E27FC236}">
                    <a16:creationId xmlns:a16="http://schemas.microsoft.com/office/drawing/2014/main" id="{65BD4530-650E-824D-C26B-E9759A4FFC08}"/>
                  </a:ext>
                </a:extLst>
              </p:cNvPr>
              <p:cNvSpPr/>
              <p:nvPr/>
            </p:nvSpPr>
            <p:spPr>
              <a:xfrm rot="16200000">
                <a:off x="5548375" y="3178609"/>
                <a:ext cx="1323850" cy="685800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C22E742B-9455-F79B-BBBB-B33544EDE1DE}"/>
                  </a:ext>
                </a:extLst>
              </p:cNvPr>
              <p:cNvSpPr/>
              <p:nvPr/>
            </p:nvSpPr>
            <p:spPr>
              <a:xfrm rot="5400000">
                <a:off x="5833786" y="3360889"/>
                <a:ext cx="372027" cy="30480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BDC75A7-C854-084C-82AC-857E5F15C1F5}"/>
                </a:ext>
              </a:extLst>
            </p:cNvPr>
            <p:cNvCxnSpPr>
              <a:cxnSpLocks/>
              <a:stCxn id="62" idx="2"/>
              <a:endCxn id="62" idx="4"/>
            </p:cNvCxnSpPr>
            <p:nvPr/>
          </p:nvCxnSpPr>
          <p:spPr>
            <a:xfrm>
              <a:off x="6096000" y="4756075"/>
              <a:ext cx="0" cy="31262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629D20A-C1D1-F5E7-45B2-1D749110658C}"/>
              </a:ext>
            </a:extLst>
          </p:cNvPr>
          <p:cNvCxnSpPr>
            <a:cxnSpLocks/>
          </p:cNvCxnSpPr>
          <p:nvPr/>
        </p:nvCxnSpPr>
        <p:spPr>
          <a:xfrm>
            <a:off x="6856699" y="4159068"/>
            <a:ext cx="683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7A0A765-9826-AFF3-6BB2-CE4305594686}"/>
              </a:ext>
            </a:extLst>
          </p:cNvPr>
          <p:cNvCxnSpPr>
            <a:cxnSpLocks/>
          </p:cNvCxnSpPr>
          <p:nvPr/>
        </p:nvCxnSpPr>
        <p:spPr>
          <a:xfrm>
            <a:off x="7215672" y="4510958"/>
            <a:ext cx="324379" cy="2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F95D7A6-FEC8-995A-CCAD-5C32AD7E9B7C}"/>
              </a:ext>
            </a:extLst>
          </p:cNvPr>
          <p:cNvSpPr txBox="1"/>
          <p:nvPr/>
        </p:nvSpPr>
        <p:spPr>
          <a:xfrm>
            <a:off x="7583178" y="4194258"/>
            <a:ext cx="479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adder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2A4669-757B-AC8D-8054-A31A3780E995}"/>
              </a:ext>
            </a:extLst>
          </p:cNvPr>
          <p:cNvSpPr txBox="1"/>
          <p:nvPr/>
        </p:nvSpPr>
        <p:spPr>
          <a:xfrm>
            <a:off x="7583178" y="4846768"/>
            <a:ext cx="479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adder</a:t>
            </a:r>
            <a:endParaRPr lang="ko-KR" altLang="en-US" sz="10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FEECAB6-314D-815C-0E50-5611768E71B9}"/>
              </a:ext>
            </a:extLst>
          </p:cNvPr>
          <p:cNvCxnSpPr>
            <a:cxnSpLocks/>
          </p:cNvCxnSpPr>
          <p:nvPr/>
        </p:nvCxnSpPr>
        <p:spPr>
          <a:xfrm>
            <a:off x="6840289" y="4803858"/>
            <a:ext cx="69976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93E1070-3A7F-A3EB-5A8E-FC81D6B8F5E3}"/>
              </a:ext>
            </a:extLst>
          </p:cNvPr>
          <p:cNvSpPr/>
          <p:nvPr/>
        </p:nvSpPr>
        <p:spPr>
          <a:xfrm>
            <a:off x="5838065" y="5089063"/>
            <a:ext cx="1124138" cy="271024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6B7B38-8CB9-F3BA-A74A-A55548978B11}"/>
              </a:ext>
            </a:extLst>
          </p:cNvPr>
          <p:cNvSpPr txBox="1"/>
          <p:nvPr/>
        </p:nvSpPr>
        <p:spPr>
          <a:xfrm>
            <a:off x="5838064" y="5089646"/>
            <a:ext cx="1149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6"/>
                </a:solidFill>
              </a:rPr>
              <a:t>sign-extension</a:t>
            </a:r>
            <a:endParaRPr lang="ko-KR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955D08A-082B-2EB2-A6FD-C012FDA5BC90}"/>
              </a:ext>
            </a:extLst>
          </p:cNvPr>
          <p:cNvCxnSpPr>
            <a:cxnSpLocks/>
          </p:cNvCxnSpPr>
          <p:nvPr/>
        </p:nvCxnSpPr>
        <p:spPr>
          <a:xfrm>
            <a:off x="5278216" y="5198455"/>
            <a:ext cx="57514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B9B15A8-C4A2-34B3-549D-82B4C0224A4D}"/>
              </a:ext>
            </a:extLst>
          </p:cNvPr>
          <p:cNvSpPr txBox="1"/>
          <p:nvPr/>
        </p:nvSpPr>
        <p:spPr>
          <a:xfrm>
            <a:off x="4634629" y="4869806"/>
            <a:ext cx="1287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</a:rPr>
              <a:t>{ </a:t>
            </a:r>
            <a:r>
              <a:rPr lang="en-US" altLang="ko-KR" sz="1200" dirty="0" err="1">
                <a:solidFill>
                  <a:schemeClr val="tx2"/>
                </a:solidFill>
              </a:rPr>
              <a:t>imm</a:t>
            </a:r>
            <a:r>
              <a:rPr lang="en-US" altLang="ko-KR" sz="1200" dirty="0">
                <a:solidFill>
                  <a:schemeClr val="tx2"/>
                </a:solidFill>
              </a:rPr>
              <a:t>[20:1], 0 }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E37F955-E837-E4EA-33C6-25CFF93F38B0}"/>
              </a:ext>
            </a:extLst>
          </p:cNvPr>
          <p:cNvCxnSpPr>
            <a:cxnSpLocks/>
          </p:cNvCxnSpPr>
          <p:nvPr/>
        </p:nvCxnSpPr>
        <p:spPr>
          <a:xfrm flipH="1">
            <a:off x="5531684" y="5151203"/>
            <a:ext cx="46566" cy="8468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C3F3891-DDFB-3C4C-A4C8-D6DBA0ED2897}"/>
              </a:ext>
            </a:extLst>
          </p:cNvPr>
          <p:cNvSpPr txBox="1"/>
          <p:nvPr/>
        </p:nvSpPr>
        <p:spPr>
          <a:xfrm>
            <a:off x="5200186" y="5189536"/>
            <a:ext cx="646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21-bit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F04EAFB-E2FE-11A3-DF61-A0F0A2F9D523}"/>
              </a:ext>
            </a:extLst>
          </p:cNvPr>
          <p:cNvCxnSpPr>
            <a:cxnSpLocks/>
          </p:cNvCxnSpPr>
          <p:nvPr/>
        </p:nvCxnSpPr>
        <p:spPr>
          <a:xfrm>
            <a:off x="7833792" y="4346658"/>
            <a:ext cx="8857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수동 연산 75">
            <a:extLst>
              <a:ext uri="{FF2B5EF4-FFF2-40B4-BE49-F238E27FC236}">
                <a16:creationId xmlns:a16="http://schemas.microsoft.com/office/drawing/2014/main" id="{F32420DA-84B4-682C-8983-A1D61575A47C}"/>
              </a:ext>
            </a:extLst>
          </p:cNvPr>
          <p:cNvSpPr/>
          <p:nvPr/>
        </p:nvSpPr>
        <p:spPr>
          <a:xfrm rot="16200000">
            <a:off x="7938809" y="4821682"/>
            <a:ext cx="2115985" cy="554567"/>
          </a:xfrm>
          <a:prstGeom prst="flowChartManualOperation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629BEDB-EB95-EB5E-05EC-F3175AD38187}"/>
              </a:ext>
            </a:extLst>
          </p:cNvPr>
          <p:cNvCxnSpPr>
            <a:cxnSpLocks/>
          </p:cNvCxnSpPr>
          <p:nvPr/>
        </p:nvCxnSpPr>
        <p:spPr>
          <a:xfrm>
            <a:off x="7064858" y="5198455"/>
            <a:ext cx="472494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9F6321E-580F-D28C-FB29-28ADC30CC1FC}"/>
              </a:ext>
            </a:extLst>
          </p:cNvPr>
          <p:cNvCxnSpPr>
            <a:cxnSpLocks/>
          </p:cNvCxnSpPr>
          <p:nvPr/>
        </p:nvCxnSpPr>
        <p:spPr>
          <a:xfrm flipH="1">
            <a:off x="7215672" y="5151203"/>
            <a:ext cx="46566" cy="8468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875424C-217B-5343-E7BB-B1CB7769C2B5}"/>
              </a:ext>
            </a:extLst>
          </p:cNvPr>
          <p:cNvSpPr txBox="1"/>
          <p:nvPr/>
        </p:nvSpPr>
        <p:spPr>
          <a:xfrm>
            <a:off x="6971099" y="5220451"/>
            <a:ext cx="67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6"/>
                </a:solidFill>
              </a:rPr>
              <a:t>32-bit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3F172EF-F15F-46FF-5662-5833A68A6ED3}"/>
              </a:ext>
            </a:extLst>
          </p:cNvPr>
          <p:cNvCxnSpPr>
            <a:cxnSpLocks/>
          </p:cNvCxnSpPr>
          <p:nvPr/>
        </p:nvCxnSpPr>
        <p:spPr>
          <a:xfrm>
            <a:off x="9274085" y="4685291"/>
            <a:ext cx="4777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8725937-FAFC-5CB4-B585-4159AF6596C9}"/>
              </a:ext>
            </a:extLst>
          </p:cNvPr>
          <p:cNvSpPr/>
          <p:nvPr/>
        </p:nvSpPr>
        <p:spPr>
          <a:xfrm>
            <a:off x="9751832" y="4368296"/>
            <a:ext cx="638276" cy="100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1F6F6B6-7FFC-E942-5F64-4840E9989EAE}"/>
              </a:ext>
            </a:extLst>
          </p:cNvPr>
          <p:cNvCxnSpPr>
            <a:cxnSpLocks/>
          </p:cNvCxnSpPr>
          <p:nvPr/>
        </p:nvCxnSpPr>
        <p:spPr>
          <a:xfrm>
            <a:off x="10390108" y="4666226"/>
            <a:ext cx="8095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CD67754-275F-ED4B-ACB7-B89551563CE9}"/>
              </a:ext>
            </a:extLst>
          </p:cNvPr>
          <p:cNvCxnSpPr>
            <a:cxnSpLocks/>
          </p:cNvCxnSpPr>
          <p:nvPr/>
        </p:nvCxnSpPr>
        <p:spPr>
          <a:xfrm flipH="1">
            <a:off x="10671625" y="4556313"/>
            <a:ext cx="122766" cy="237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5646F6-C87D-BF35-9673-394904F22D67}"/>
              </a:ext>
            </a:extLst>
          </p:cNvPr>
          <p:cNvSpPr txBox="1"/>
          <p:nvPr/>
        </p:nvSpPr>
        <p:spPr>
          <a:xfrm>
            <a:off x="7924799" y="4980942"/>
            <a:ext cx="135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</a:rPr>
              <a:t>jal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tx2"/>
                </a:solidFill>
              </a:rPr>
              <a:t>destination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EFB346-D9FE-B359-F2F8-30D1D1D58B04}"/>
              </a:ext>
            </a:extLst>
          </p:cNvPr>
          <p:cNvSpPr txBox="1"/>
          <p:nvPr/>
        </p:nvSpPr>
        <p:spPr>
          <a:xfrm>
            <a:off x="8686809" y="4203181"/>
            <a:ext cx="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0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9AFBE7-C197-297E-B397-D90D40CE9C25}"/>
              </a:ext>
            </a:extLst>
          </p:cNvPr>
          <p:cNvSpPr txBox="1"/>
          <p:nvPr/>
        </p:nvSpPr>
        <p:spPr>
          <a:xfrm>
            <a:off x="8719517" y="4824494"/>
            <a:ext cx="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1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F21101-D879-894D-3EE4-6ADFF75B22E4}"/>
              </a:ext>
            </a:extLst>
          </p:cNvPr>
          <p:cNvSpPr txBox="1"/>
          <p:nvPr/>
        </p:nvSpPr>
        <p:spPr>
          <a:xfrm>
            <a:off x="8735971" y="4496081"/>
            <a:ext cx="63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mux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7528E0-2CD9-B938-2376-E26CB36F3076}"/>
              </a:ext>
            </a:extLst>
          </p:cNvPr>
          <p:cNvSpPr txBox="1"/>
          <p:nvPr/>
        </p:nvSpPr>
        <p:spPr>
          <a:xfrm>
            <a:off x="9703146" y="4507951"/>
            <a:ext cx="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4D6010-2C68-0C6C-1F6A-E043B072F7AF}"/>
              </a:ext>
            </a:extLst>
          </p:cNvPr>
          <p:cNvSpPr txBox="1"/>
          <p:nvPr/>
        </p:nvSpPr>
        <p:spPr>
          <a:xfrm>
            <a:off x="10142355" y="4507951"/>
            <a:ext cx="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</a:t>
            </a:r>
            <a:endParaRPr lang="ko-KR" altLang="en-US" sz="1400" dirty="0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97D612DC-75A4-8A70-3B8B-58E57BB98D16}"/>
              </a:ext>
            </a:extLst>
          </p:cNvPr>
          <p:cNvSpPr/>
          <p:nvPr/>
        </p:nvSpPr>
        <p:spPr>
          <a:xfrm rot="5400000">
            <a:off x="9751831" y="5121180"/>
            <a:ext cx="168643" cy="17026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F5A96A-29EE-9541-AA48-15F8BA6FCF55}"/>
              </a:ext>
            </a:extLst>
          </p:cNvPr>
          <p:cNvSpPr txBox="1"/>
          <p:nvPr/>
        </p:nvSpPr>
        <p:spPr>
          <a:xfrm>
            <a:off x="9591924" y="5335916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PC </a:t>
            </a:r>
            <a:r>
              <a:rPr lang="ko-KR" altLang="en-US" sz="1400" dirty="0"/>
              <a:t>레지스터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FD25A1-322E-6693-29B7-852D5AD85EDF}"/>
              </a:ext>
            </a:extLst>
          </p:cNvPr>
          <p:cNvSpPr txBox="1"/>
          <p:nvPr/>
        </p:nvSpPr>
        <p:spPr>
          <a:xfrm>
            <a:off x="10450757" y="4761385"/>
            <a:ext cx="66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32-bit</a:t>
            </a:r>
            <a:endParaRPr lang="ko-KR" altLang="en-US" sz="14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8FE119A-56C9-BD19-6F77-DACCB1517CDB}"/>
              </a:ext>
            </a:extLst>
          </p:cNvPr>
          <p:cNvCxnSpPr>
            <a:cxnSpLocks/>
          </p:cNvCxnSpPr>
          <p:nvPr/>
        </p:nvCxnSpPr>
        <p:spPr>
          <a:xfrm flipV="1">
            <a:off x="10590031" y="3795892"/>
            <a:ext cx="0" cy="8540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EC1E025-1748-10DF-9183-C0C34A31E0E1}"/>
              </a:ext>
            </a:extLst>
          </p:cNvPr>
          <p:cNvCxnSpPr>
            <a:cxnSpLocks/>
          </p:cNvCxnSpPr>
          <p:nvPr/>
        </p:nvCxnSpPr>
        <p:spPr>
          <a:xfrm flipH="1">
            <a:off x="6856699" y="3795892"/>
            <a:ext cx="3733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6E25B2F-69F1-8454-04B2-1CA6A1B7460E}"/>
              </a:ext>
            </a:extLst>
          </p:cNvPr>
          <p:cNvCxnSpPr>
            <a:cxnSpLocks/>
          </p:cNvCxnSpPr>
          <p:nvPr/>
        </p:nvCxnSpPr>
        <p:spPr>
          <a:xfrm flipV="1">
            <a:off x="6856699" y="3795892"/>
            <a:ext cx="0" cy="1007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9EAFE41-6A2C-42E9-0DAE-D215F7777F05}"/>
              </a:ext>
            </a:extLst>
          </p:cNvPr>
          <p:cNvSpPr txBox="1"/>
          <p:nvPr/>
        </p:nvSpPr>
        <p:spPr>
          <a:xfrm>
            <a:off x="6937666" y="4379756"/>
            <a:ext cx="27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4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164ECF7-45E9-DA67-16DA-A87B0AFB0025}"/>
              </a:ext>
            </a:extLst>
          </p:cNvPr>
          <p:cNvSpPr txBox="1"/>
          <p:nvPr/>
        </p:nvSpPr>
        <p:spPr>
          <a:xfrm>
            <a:off x="6316291" y="4362271"/>
            <a:ext cx="56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</a:rPr>
              <a:t>PC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7C2AB5-D9F3-D452-2651-68170BAED01C}"/>
              </a:ext>
            </a:extLst>
          </p:cNvPr>
          <p:cNvSpPr txBox="1"/>
          <p:nvPr/>
        </p:nvSpPr>
        <p:spPr>
          <a:xfrm>
            <a:off x="8789467" y="3119876"/>
            <a:ext cx="76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</a:rPr>
              <a:t>select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DD04730-A562-8820-1C6D-B99A34682457}"/>
              </a:ext>
            </a:extLst>
          </p:cNvPr>
          <p:cNvSpPr txBox="1"/>
          <p:nvPr/>
        </p:nvSpPr>
        <p:spPr>
          <a:xfrm>
            <a:off x="8686809" y="5276964"/>
            <a:ext cx="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2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20A58EB-2D5B-1D6F-D9BA-4B54A2957802}"/>
              </a:ext>
            </a:extLst>
          </p:cNvPr>
          <p:cNvSpPr txBox="1"/>
          <p:nvPr/>
        </p:nvSpPr>
        <p:spPr>
          <a:xfrm>
            <a:off x="8686809" y="5730131"/>
            <a:ext cx="20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3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3754A2D6-6DA6-DD65-F081-7E99E0582A36}"/>
              </a:ext>
            </a:extLst>
          </p:cNvPr>
          <p:cNvCxnSpPr>
            <a:cxnSpLocks/>
          </p:cNvCxnSpPr>
          <p:nvPr/>
        </p:nvCxnSpPr>
        <p:spPr>
          <a:xfrm>
            <a:off x="4572000" y="5526157"/>
            <a:ext cx="414751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8BF0E43-AED1-798E-3A9C-8F4E86D7E02D}"/>
              </a:ext>
            </a:extLst>
          </p:cNvPr>
          <p:cNvCxnSpPr>
            <a:cxnSpLocks/>
          </p:cNvCxnSpPr>
          <p:nvPr/>
        </p:nvCxnSpPr>
        <p:spPr>
          <a:xfrm>
            <a:off x="3020255" y="4173303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CF6052B-2511-517A-2786-ABFEC8ACAF8E}"/>
              </a:ext>
            </a:extLst>
          </p:cNvPr>
          <p:cNvSpPr txBox="1"/>
          <p:nvPr/>
        </p:nvSpPr>
        <p:spPr>
          <a:xfrm>
            <a:off x="6956603" y="5569008"/>
            <a:ext cx="1471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</a:rPr>
              <a:t>jalr</a:t>
            </a:r>
            <a:r>
              <a:rPr lang="en-US" altLang="ko-KR" sz="1400" dirty="0">
                <a:solidFill>
                  <a:schemeClr val="tx2"/>
                </a:solidFill>
              </a:rPr>
              <a:t> destination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27AE980-F7D2-D353-E73A-C1EA48CB3A92}"/>
              </a:ext>
            </a:extLst>
          </p:cNvPr>
          <p:cNvSpPr txBox="1"/>
          <p:nvPr/>
        </p:nvSpPr>
        <p:spPr>
          <a:xfrm>
            <a:off x="7924799" y="4022950"/>
            <a:ext cx="1355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PC + 4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9D00251-1E8F-52E1-9D7C-E396856AE75C}"/>
              </a:ext>
            </a:extLst>
          </p:cNvPr>
          <p:cNvCxnSpPr>
            <a:cxnSpLocks/>
          </p:cNvCxnSpPr>
          <p:nvPr/>
        </p:nvCxnSpPr>
        <p:spPr>
          <a:xfrm>
            <a:off x="9063694" y="3505200"/>
            <a:ext cx="0" cy="717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32CC46-C38D-9121-672A-22AB5998C681}"/>
              </a:ext>
            </a:extLst>
          </p:cNvPr>
          <p:cNvSpPr txBox="1"/>
          <p:nvPr/>
        </p:nvSpPr>
        <p:spPr>
          <a:xfrm>
            <a:off x="8138981" y="4645570"/>
            <a:ext cx="31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5ACE23D-98A4-9BB4-687E-7A629ED84905}"/>
              </a:ext>
            </a:extLst>
          </p:cNvPr>
          <p:cNvSpPr txBox="1"/>
          <p:nvPr/>
        </p:nvSpPr>
        <p:spPr>
          <a:xfrm>
            <a:off x="8152081" y="5526156"/>
            <a:ext cx="2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AF9854-1E71-54BB-9F4B-DFD5F142514F}"/>
              </a:ext>
            </a:extLst>
          </p:cNvPr>
          <p:cNvSpPr txBox="1"/>
          <p:nvPr/>
        </p:nvSpPr>
        <p:spPr>
          <a:xfrm>
            <a:off x="1634370" y="2318696"/>
            <a:ext cx="64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</a:rPr>
              <a:t> ②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323F9A5C-325E-0EFC-240B-A1B269BCE31D}"/>
              </a:ext>
            </a:extLst>
          </p:cNvPr>
          <p:cNvCxnSpPr>
            <a:cxnSpLocks/>
          </p:cNvCxnSpPr>
          <p:nvPr/>
        </p:nvCxnSpPr>
        <p:spPr>
          <a:xfrm>
            <a:off x="7833792" y="5008989"/>
            <a:ext cx="885725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43E0D2B-42DA-B3AE-899B-C3D40E6FFA94}"/>
              </a:ext>
            </a:extLst>
          </p:cNvPr>
          <p:cNvCxnSpPr>
            <a:cxnSpLocks/>
          </p:cNvCxnSpPr>
          <p:nvPr/>
        </p:nvCxnSpPr>
        <p:spPr>
          <a:xfrm flipV="1">
            <a:off x="8276654" y="2537177"/>
            <a:ext cx="0" cy="156416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2B1CF369-C45E-F646-5826-64433D0E15FB}"/>
              </a:ext>
            </a:extLst>
          </p:cNvPr>
          <p:cNvCxnSpPr>
            <a:cxnSpLocks/>
          </p:cNvCxnSpPr>
          <p:nvPr/>
        </p:nvCxnSpPr>
        <p:spPr>
          <a:xfrm flipH="1">
            <a:off x="2389794" y="2537177"/>
            <a:ext cx="588686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DAF674CD-A945-4401-8F8C-8A54A9D4F6FF}"/>
              </a:ext>
            </a:extLst>
          </p:cNvPr>
          <p:cNvCxnSpPr>
            <a:cxnSpLocks/>
          </p:cNvCxnSpPr>
          <p:nvPr/>
        </p:nvCxnSpPr>
        <p:spPr>
          <a:xfrm>
            <a:off x="2389794" y="2537177"/>
            <a:ext cx="0" cy="28222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1F8F232-9125-ED89-093A-45F409E640B7}"/>
              </a:ext>
            </a:extLst>
          </p:cNvPr>
          <p:cNvSpPr txBox="1"/>
          <p:nvPr/>
        </p:nvSpPr>
        <p:spPr>
          <a:xfrm>
            <a:off x="2251458" y="2169033"/>
            <a:ext cx="911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PC + 4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B283C787-2552-0578-6A20-FA82CDC83F77}"/>
              </a:ext>
            </a:extLst>
          </p:cNvPr>
          <p:cNvCxnSpPr>
            <a:cxnSpLocks/>
          </p:cNvCxnSpPr>
          <p:nvPr/>
        </p:nvCxnSpPr>
        <p:spPr>
          <a:xfrm flipH="1">
            <a:off x="4261569" y="3663684"/>
            <a:ext cx="31043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DC0DEDD2-5290-8043-8EF6-3F324D7AAD0C}"/>
              </a:ext>
            </a:extLst>
          </p:cNvPr>
          <p:cNvCxnSpPr>
            <a:cxnSpLocks/>
          </p:cNvCxnSpPr>
          <p:nvPr/>
        </p:nvCxnSpPr>
        <p:spPr>
          <a:xfrm flipV="1">
            <a:off x="4559472" y="3656283"/>
            <a:ext cx="0" cy="18698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111A3F87-DA43-4F25-038E-A6660C0A28F7}"/>
              </a:ext>
            </a:extLst>
          </p:cNvPr>
          <p:cNvSpPr/>
          <p:nvPr/>
        </p:nvSpPr>
        <p:spPr>
          <a:xfrm>
            <a:off x="4246323" y="3446862"/>
            <a:ext cx="5480137" cy="2224326"/>
          </a:xfrm>
          <a:custGeom>
            <a:avLst/>
            <a:gdLst>
              <a:gd name="connsiteX0" fmla="*/ 0 w 5480137"/>
              <a:gd name="connsiteY0" fmla="*/ 210738 h 2224326"/>
              <a:gd name="connsiteX1" fmla="*/ 413359 w 5480137"/>
              <a:gd name="connsiteY1" fmla="*/ 173160 h 2224326"/>
              <a:gd name="connsiteX2" fmla="*/ 350729 w 5480137"/>
              <a:gd name="connsiteY2" fmla="*/ 2095905 h 2224326"/>
              <a:gd name="connsiteX3" fmla="*/ 4540685 w 5480137"/>
              <a:gd name="connsiteY3" fmla="*/ 2045801 h 2224326"/>
              <a:gd name="connsiteX4" fmla="*/ 4453003 w 5480137"/>
              <a:gd name="connsiteY4" fmla="*/ 2045801 h 2224326"/>
              <a:gd name="connsiteX5" fmla="*/ 4928992 w 5480137"/>
              <a:gd name="connsiteY5" fmla="*/ 2014486 h 2224326"/>
              <a:gd name="connsiteX6" fmla="*/ 5041726 w 5480137"/>
              <a:gd name="connsiteY6" fmla="*/ 1400711 h 2224326"/>
              <a:gd name="connsiteX7" fmla="*/ 5480137 w 5480137"/>
              <a:gd name="connsiteY7" fmla="*/ 1306765 h 222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0137" h="2224326" extrusionOk="0">
                <a:moveTo>
                  <a:pt x="0" y="210738"/>
                </a:moveTo>
                <a:cubicBezTo>
                  <a:pt x="184026" y="45362"/>
                  <a:pt x="342921" y="-122817"/>
                  <a:pt x="413359" y="173160"/>
                </a:cubicBezTo>
                <a:cubicBezTo>
                  <a:pt x="580127" y="344585"/>
                  <a:pt x="-317396" y="1680153"/>
                  <a:pt x="350729" y="2095905"/>
                </a:cubicBezTo>
                <a:cubicBezTo>
                  <a:pt x="957401" y="2323323"/>
                  <a:pt x="3837737" y="2052591"/>
                  <a:pt x="4540685" y="2045801"/>
                </a:cubicBezTo>
                <a:cubicBezTo>
                  <a:pt x="5233392" y="2034719"/>
                  <a:pt x="4386505" y="2053943"/>
                  <a:pt x="4453003" y="2045801"/>
                </a:cubicBezTo>
                <a:cubicBezTo>
                  <a:pt x="4524740" y="2052707"/>
                  <a:pt x="4844030" y="2104235"/>
                  <a:pt x="4928992" y="2014486"/>
                </a:cubicBezTo>
                <a:cubicBezTo>
                  <a:pt x="5016738" y="1925175"/>
                  <a:pt x="4937222" y="1497066"/>
                  <a:pt x="5041726" y="1400711"/>
                </a:cubicBezTo>
                <a:cubicBezTo>
                  <a:pt x="5130550" y="1279930"/>
                  <a:pt x="5302926" y="1290828"/>
                  <a:pt x="5480137" y="1306765"/>
                </a:cubicBezTo>
              </a:path>
            </a:pathLst>
          </a:custGeom>
          <a:noFill/>
          <a:ln w="38100">
            <a:solidFill>
              <a:srgbClr val="00B050">
                <a:alpha val="69804"/>
              </a:srgbClr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688144296">
                  <a:custGeom>
                    <a:avLst/>
                    <a:gdLst>
                      <a:gd name="connsiteX0" fmla="*/ 0 w 5480137"/>
                      <a:gd name="connsiteY0" fmla="*/ 210738 h 2224326"/>
                      <a:gd name="connsiteX1" fmla="*/ 413359 w 5480137"/>
                      <a:gd name="connsiteY1" fmla="*/ 173160 h 2224326"/>
                      <a:gd name="connsiteX2" fmla="*/ 350729 w 5480137"/>
                      <a:gd name="connsiteY2" fmla="*/ 2095905 h 2224326"/>
                      <a:gd name="connsiteX3" fmla="*/ 4540685 w 5480137"/>
                      <a:gd name="connsiteY3" fmla="*/ 2045801 h 2224326"/>
                      <a:gd name="connsiteX4" fmla="*/ 4453003 w 5480137"/>
                      <a:gd name="connsiteY4" fmla="*/ 2045801 h 2224326"/>
                      <a:gd name="connsiteX5" fmla="*/ 4928992 w 5480137"/>
                      <a:gd name="connsiteY5" fmla="*/ 2014486 h 2224326"/>
                      <a:gd name="connsiteX6" fmla="*/ 5041726 w 5480137"/>
                      <a:gd name="connsiteY6" fmla="*/ 1400711 h 2224326"/>
                      <a:gd name="connsiteX7" fmla="*/ 5480137 w 5480137"/>
                      <a:gd name="connsiteY7" fmla="*/ 1306765 h 2224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80137" h="2224326">
                        <a:moveTo>
                          <a:pt x="0" y="210738"/>
                        </a:moveTo>
                        <a:cubicBezTo>
                          <a:pt x="177452" y="34852"/>
                          <a:pt x="354904" y="-141034"/>
                          <a:pt x="413359" y="173160"/>
                        </a:cubicBezTo>
                        <a:cubicBezTo>
                          <a:pt x="471814" y="487354"/>
                          <a:pt x="-337159" y="1783798"/>
                          <a:pt x="350729" y="2095905"/>
                        </a:cubicBezTo>
                        <a:cubicBezTo>
                          <a:pt x="1038617" y="2408012"/>
                          <a:pt x="3856973" y="2054152"/>
                          <a:pt x="4540685" y="2045801"/>
                        </a:cubicBezTo>
                        <a:cubicBezTo>
                          <a:pt x="5224397" y="2037450"/>
                          <a:pt x="4388285" y="2051020"/>
                          <a:pt x="4453003" y="2045801"/>
                        </a:cubicBezTo>
                        <a:cubicBezTo>
                          <a:pt x="4517721" y="2040582"/>
                          <a:pt x="4830872" y="2122001"/>
                          <a:pt x="4928992" y="2014486"/>
                        </a:cubicBezTo>
                        <a:cubicBezTo>
                          <a:pt x="5027112" y="1906971"/>
                          <a:pt x="4949869" y="1518664"/>
                          <a:pt x="5041726" y="1400711"/>
                        </a:cubicBezTo>
                        <a:cubicBezTo>
                          <a:pt x="5133583" y="1282758"/>
                          <a:pt x="5306860" y="1294761"/>
                          <a:pt x="5480137" y="1306765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48CC2E00-B8B9-2729-41C7-4111A84A77A9}"/>
              </a:ext>
            </a:extLst>
          </p:cNvPr>
          <p:cNvSpPr/>
          <p:nvPr/>
        </p:nvSpPr>
        <p:spPr>
          <a:xfrm flipH="1">
            <a:off x="9069189" y="3407968"/>
            <a:ext cx="45719" cy="850586"/>
          </a:xfrm>
          <a:custGeom>
            <a:avLst/>
            <a:gdLst>
              <a:gd name="connsiteX0" fmla="*/ 45719 w 45719"/>
              <a:gd name="connsiteY0" fmla="*/ 0 h 850586"/>
              <a:gd name="connsiteX1" fmla="*/ 0 w 45719"/>
              <a:gd name="connsiteY1" fmla="*/ 850586 h 85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19" h="850586" extrusionOk="0">
                <a:moveTo>
                  <a:pt x="45719" y="0"/>
                </a:moveTo>
                <a:cubicBezTo>
                  <a:pt x="17561" y="285527"/>
                  <a:pt x="23099" y="565058"/>
                  <a:pt x="0" y="850586"/>
                </a:cubicBezTo>
              </a:path>
            </a:pathLst>
          </a:custGeom>
          <a:noFill/>
          <a:ln w="38100">
            <a:solidFill>
              <a:srgbClr val="00B050">
                <a:alpha val="69804"/>
              </a:srgbClr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674917430">
                  <a:custGeom>
                    <a:avLst/>
                    <a:gdLst>
                      <a:gd name="connsiteX0" fmla="*/ 6263 w 6263"/>
                      <a:gd name="connsiteY0" fmla="*/ 0 h 701457"/>
                      <a:gd name="connsiteX1" fmla="*/ 0 w 6263"/>
                      <a:gd name="connsiteY1" fmla="*/ 701457 h 701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263" h="701457">
                        <a:moveTo>
                          <a:pt x="6263" y="0"/>
                        </a:moveTo>
                        <a:cubicBezTo>
                          <a:pt x="4175" y="233819"/>
                          <a:pt x="2087" y="467638"/>
                          <a:pt x="0" y="70145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E03EC9CE-40E1-C5AA-8C93-E0454F4CC7D5}"/>
              </a:ext>
            </a:extLst>
          </p:cNvPr>
          <p:cNvSpPr/>
          <p:nvPr/>
        </p:nvSpPr>
        <p:spPr>
          <a:xfrm>
            <a:off x="2442575" y="2460132"/>
            <a:ext cx="5983128" cy="1560723"/>
          </a:xfrm>
          <a:custGeom>
            <a:avLst/>
            <a:gdLst>
              <a:gd name="connsiteX0" fmla="*/ 5824603 w 5983128"/>
              <a:gd name="connsiteY0" fmla="*/ 1560723 h 1560723"/>
              <a:gd name="connsiteX1" fmla="*/ 5242143 w 5983128"/>
              <a:gd name="connsiteY1" fmla="*/ 195386 h 1560723"/>
              <a:gd name="connsiteX2" fmla="*/ 0 w 5983128"/>
              <a:gd name="connsiteY2" fmla="*/ 20021 h 156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83128" h="1560723" extrusionOk="0">
                <a:moveTo>
                  <a:pt x="5824603" y="1560723"/>
                </a:moveTo>
                <a:cubicBezTo>
                  <a:pt x="6015783" y="1142171"/>
                  <a:pt x="6338053" y="505014"/>
                  <a:pt x="5242143" y="195386"/>
                </a:cubicBezTo>
                <a:cubicBezTo>
                  <a:pt x="4417550" y="70757"/>
                  <a:pt x="873669" y="-43601"/>
                  <a:pt x="0" y="20021"/>
                </a:cubicBezTo>
              </a:path>
            </a:pathLst>
          </a:custGeom>
          <a:noFill/>
          <a:ln w="38100">
            <a:solidFill>
              <a:srgbClr val="00B050">
                <a:alpha val="69804"/>
              </a:srgbClr>
            </a:solidFill>
            <a:extLst>
              <a:ext uri="{C807C97D-BFC1-408E-A445-0C87EB9F89A2}">
                <ask:lineSketchStyleProps xmlns:ask="http://schemas.microsoft.com/office/drawing/2018/sketchyshapes" sd="1702463980">
                  <a:custGeom>
                    <a:avLst/>
                    <a:gdLst>
                      <a:gd name="connsiteX0" fmla="*/ 5824603 w 5983128"/>
                      <a:gd name="connsiteY0" fmla="*/ 1560723 h 1560723"/>
                      <a:gd name="connsiteX1" fmla="*/ 5242143 w 5983128"/>
                      <a:gd name="connsiteY1" fmla="*/ 195386 h 1560723"/>
                      <a:gd name="connsiteX2" fmla="*/ 0 w 5983128"/>
                      <a:gd name="connsiteY2" fmla="*/ 20021 h 1560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983128" h="1560723">
                        <a:moveTo>
                          <a:pt x="5824603" y="1560723"/>
                        </a:moveTo>
                        <a:cubicBezTo>
                          <a:pt x="6018756" y="1006446"/>
                          <a:pt x="6212910" y="452170"/>
                          <a:pt x="5242143" y="195386"/>
                        </a:cubicBezTo>
                        <a:cubicBezTo>
                          <a:pt x="4271376" y="-61398"/>
                          <a:pt x="842375" y="2276"/>
                          <a:pt x="0" y="20021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F11FE959-97AA-D2C6-8F38-2CD05FE38A03}"/>
              </a:ext>
            </a:extLst>
          </p:cNvPr>
          <p:cNvSpPr/>
          <p:nvPr/>
        </p:nvSpPr>
        <p:spPr>
          <a:xfrm>
            <a:off x="2392681" y="2468565"/>
            <a:ext cx="45719" cy="377574"/>
          </a:xfrm>
          <a:custGeom>
            <a:avLst/>
            <a:gdLst>
              <a:gd name="connsiteX0" fmla="*/ 45719 w 45719"/>
              <a:gd name="connsiteY0" fmla="*/ 0 h 377574"/>
              <a:gd name="connsiteX1" fmla="*/ 0 w 45719"/>
              <a:gd name="connsiteY1" fmla="*/ 377574 h 37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19" h="377574" extrusionOk="0">
                <a:moveTo>
                  <a:pt x="45719" y="0"/>
                </a:moveTo>
                <a:cubicBezTo>
                  <a:pt x="39832" y="105031"/>
                  <a:pt x="13845" y="253114"/>
                  <a:pt x="0" y="377574"/>
                </a:cubicBezTo>
              </a:path>
            </a:pathLst>
          </a:custGeom>
          <a:noFill/>
          <a:ln w="38100">
            <a:solidFill>
              <a:srgbClr val="00B050">
                <a:alpha val="69804"/>
              </a:srgbClr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814202116">
                  <a:custGeom>
                    <a:avLst/>
                    <a:gdLst>
                      <a:gd name="connsiteX0" fmla="*/ 18789 w 18789"/>
                      <a:gd name="connsiteY0" fmla="*/ 0 h 313151"/>
                      <a:gd name="connsiteX1" fmla="*/ 0 w 18789"/>
                      <a:gd name="connsiteY1" fmla="*/ 313151 h 313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789" h="313151">
                        <a:moveTo>
                          <a:pt x="18789" y="0"/>
                        </a:moveTo>
                        <a:lnTo>
                          <a:pt x="0" y="31315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26198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3.5 Pseudo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(Pseudo Instruction)   </a:t>
            </a:r>
            <a:r>
              <a:rPr lang="en-US" altLang="ko-KR" dirty="0">
                <a:highlight>
                  <a:srgbClr val="FFFF00"/>
                </a:highlight>
                <a:ea typeface="굴림" panose="020B0600000101010101" pitchFamily="50" charset="-127"/>
              </a:rPr>
              <a:t>(1)</a:t>
            </a:r>
            <a:endParaRPr lang="en-US" altLang="ko-KR" b="1" dirty="0">
              <a:highlight>
                <a:srgbClr val="FFFF00"/>
              </a:highlight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9A12C29-66D8-1E24-F37D-55CA6592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93778"/>
              </p:ext>
            </p:extLst>
          </p:nvPr>
        </p:nvGraphicFramePr>
        <p:xfrm>
          <a:off x="609600" y="1371601"/>
          <a:ext cx="10972800" cy="49433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93869368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2167455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433575103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Pseudo </a:t>
                      </a:r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96055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Branch if &gt;, signed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bgt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rs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, rt, offset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blt</a:t>
                      </a:r>
                      <a:r>
                        <a:rPr lang="en-US" altLang="ko-KR" sz="1600" dirty="0"/>
                        <a:t> rt, </a:t>
                      </a:r>
                      <a:r>
                        <a:rPr lang="en-US" altLang="ko-KR" sz="1600" dirty="0" err="1"/>
                        <a:t>rs</a:t>
                      </a:r>
                      <a:r>
                        <a:rPr lang="en-US" altLang="ko-KR" sz="1600" dirty="0"/>
                        <a:t>, offset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1378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Branch if </a:t>
                      </a:r>
                      <a:r>
                        <a:rPr lang="ko-KR" altLang="en-US" sz="1600" dirty="0"/>
                        <a:t>≤</a:t>
                      </a:r>
                      <a:r>
                        <a:rPr lang="en-US" altLang="ko-KR" sz="1600" dirty="0"/>
                        <a:t>, signed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ble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rs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, rt, offset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bge</a:t>
                      </a:r>
                      <a:r>
                        <a:rPr lang="en-US" altLang="ko-KR" sz="1600" dirty="0"/>
                        <a:t> rt, </a:t>
                      </a:r>
                      <a:r>
                        <a:rPr lang="en-US" altLang="ko-KR" sz="1600" dirty="0" err="1"/>
                        <a:t>rs</a:t>
                      </a:r>
                      <a:r>
                        <a:rPr lang="en-US" altLang="ko-KR" sz="1600" dirty="0"/>
                        <a:t>, 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10070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Branch if &gt;, unsigned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bgtu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rs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, rt, offset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bltu</a:t>
                      </a:r>
                      <a:r>
                        <a:rPr lang="en-US" altLang="ko-KR" sz="1600" dirty="0"/>
                        <a:t> rt, </a:t>
                      </a:r>
                      <a:r>
                        <a:rPr lang="en-US" altLang="ko-KR" sz="1600" dirty="0" err="1"/>
                        <a:t>rs</a:t>
                      </a:r>
                      <a:r>
                        <a:rPr lang="en-US" altLang="ko-KR" sz="1600" dirty="0"/>
                        <a:t>, 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75803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Branch if </a:t>
                      </a:r>
                      <a:r>
                        <a:rPr lang="ko-KR" altLang="en-US" sz="1600" dirty="0"/>
                        <a:t>≤</a:t>
                      </a:r>
                      <a:r>
                        <a:rPr lang="en-US" altLang="ko-KR" sz="1600" dirty="0"/>
                        <a:t>, unsigned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bleu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rs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, rt, offset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bgeu</a:t>
                      </a:r>
                      <a:r>
                        <a:rPr lang="en-US" altLang="ko-KR" sz="1600" dirty="0"/>
                        <a:t> rt, </a:t>
                      </a:r>
                      <a:r>
                        <a:rPr lang="en-US" altLang="ko-KR" sz="1600" dirty="0" err="1"/>
                        <a:t>rs</a:t>
                      </a:r>
                      <a:r>
                        <a:rPr lang="en-US" altLang="ko-KR" sz="1600" dirty="0"/>
                        <a:t>, offset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57974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6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j offset </a:t>
                      </a:r>
                      <a:endParaRPr kumimoji="0" lang="ko-KR" altLang="en-US" sz="16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jal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x0, offset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553913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 and link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jal</a:t>
                      </a:r>
                      <a:r>
                        <a:rPr kumimoji="0" lang="en-US" altLang="ko-KR" sz="16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offset</a:t>
                      </a:r>
                      <a:endParaRPr kumimoji="0" lang="ko-KR" altLang="en-US" sz="16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jal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x1, offset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30171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 register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jr</a:t>
                      </a:r>
                      <a:r>
                        <a:rPr kumimoji="0" lang="en-US" altLang="ko-KR" sz="16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endParaRPr kumimoji="0" lang="ko-KR" altLang="en-US" sz="16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jalr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x0, 0(</a:t>
                      </a:r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213796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Jump and link register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jalr</a:t>
                      </a:r>
                      <a:r>
                        <a:rPr kumimoji="0" lang="en-US" altLang="ko-KR" sz="16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endParaRPr kumimoji="0" lang="ko-KR" altLang="en-US" sz="16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jalr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x1, 0(</a:t>
                      </a:r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78536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from function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6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ret</a:t>
                      </a:r>
                      <a:endParaRPr kumimoji="0" lang="ko-KR" altLang="en-US" sz="16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jalr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x0, 0(x1)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044071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function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6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call offset</a:t>
                      </a:r>
                      <a:endParaRPr kumimoji="0" lang="ko-KR" altLang="en-US" sz="16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auipc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x1, offset[31:12] + offset[11]</a:t>
                      </a:r>
                    </a:p>
                    <a:p>
                      <a:pPr marL="0" algn="l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jalr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x1, offset[11:0] (x1)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769316"/>
                  </a:ext>
                </a:extLst>
              </a:tr>
            </a:tbl>
          </a:graphicData>
        </a:graphic>
      </p:graphicFrame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0A7EC90A-B2B9-D940-ECCA-FA162921211F}"/>
              </a:ext>
            </a:extLst>
          </p:cNvPr>
          <p:cNvSpPr/>
          <p:nvPr/>
        </p:nvSpPr>
        <p:spPr>
          <a:xfrm>
            <a:off x="9525000" y="1917702"/>
            <a:ext cx="609600" cy="1447800"/>
          </a:xfrm>
          <a:prstGeom prst="rightBrace">
            <a:avLst>
              <a:gd name="adj1" fmla="val 2547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2E2E31A-1D22-20D8-037A-A8D00EF5507E}"/>
              </a:ext>
            </a:extLst>
          </p:cNvPr>
          <p:cNvSpPr/>
          <p:nvPr/>
        </p:nvSpPr>
        <p:spPr>
          <a:xfrm>
            <a:off x="9525000" y="3612304"/>
            <a:ext cx="609600" cy="2483695"/>
          </a:xfrm>
          <a:prstGeom prst="rightBrace">
            <a:avLst>
              <a:gd name="adj1" fmla="val 2547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508B1-65FD-DBA5-47B5-17C74EA76BDC}"/>
              </a:ext>
            </a:extLst>
          </p:cNvPr>
          <p:cNvSpPr txBox="1"/>
          <p:nvPr/>
        </p:nvSpPr>
        <p:spPr>
          <a:xfrm>
            <a:off x="10134599" y="2362200"/>
            <a:ext cx="129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conditional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6E4B7-82EC-A4B8-3DB0-9B85824C4FE6}"/>
              </a:ext>
            </a:extLst>
          </p:cNvPr>
          <p:cNvSpPr txBox="1"/>
          <p:nvPr/>
        </p:nvSpPr>
        <p:spPr>
          <a:xfrm>
            <a:off x="10134599" y="4530985"/>
            <a:ext cx="152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unconditional branch</a:t>
            </a:r>
          </a:p>
        </p:txBody>
      </p:sp>
    </p:spTree>
    <p:extLst>
      <p:ext uri="{BB962C8B-B14F-4D97-AF65-F5344CB8AC3E}">
        <p14:creationId xmlns:p14="http://schemas.microsoft.com/office/powerpoint/2010/main" val="6800820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3.5 Pseudo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(Pseudo Instruction)   </a:t>
            </a:r>
            <a:r>
              <a:rPr lang="en-US" altLang="ko-KR" dirty="0">
                <a:highlight>
                  <a:srgbClr val="FFFF00"/>
                </a:highlight>
                <a:ea typeface="굴림" panose="020B0600000101010101" pitchFamily="50" charset="-127"/>
              </a:rPr>
              <a:t>(2)</a:t>
            </a:r>
            <a:endParaRPr lang="en-US" altLang="ko-KR" b="1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9A12C29-66D8-1E24-F37D-55CA6592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29777"/>
              </p:ext>
            </p:extLst>
          </p:nvPr>
        </p:nvGraphicFramePr>
        <p:xfrm>
          <a:off x="609600" y="2092036"/>
          <a:ext cx="10972800" cy="33403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938693689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2167455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433575103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Pseudo </a:t>
                      </a:r>
                      <a:r>
                        <a:rPr lang="ko-KR" altLang="en-US" sz="16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96055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Load absolute address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la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rd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, symbol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auipc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rd</a:t>
                      </a:r>
                      <a:r>
                        <a:rPr lang="en-US" altLang="ko-KR" sz="1600" dirty="0"/>
                        <a:t>, …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addi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rd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rd</a:t>
                      </a:r>
                      <a:r>
                        <a:rPr lang="en-US" altLang="ko-KR" sz="1600" dirty="0"/>
                        <a:t>,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1378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Load immediate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li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rd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, immediate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lui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rd</a:t>
                      </a:r>
                      <a:r>
                        <a:rPr lang="en-US" altLang="ko-KR" sz="1600" dirty="0"/>
                        <a:t>, …</a:t>
                      </a:r>
                    </a:p>
                    <a:p>
                      <a:pPr latinLnBrk="1"/>
                      <a:r>
                        <a:rPr lang="en-US" altLang="ko-KR" sz="1600" dirty="0" err="1"/>
                        <a:t>addi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rd</a:t>
                      </a:r>
                      <a:r>
                        <a:rPr lang="en-US" altLang="ko-KR" sz="1600" dirty="0"/>
                        <a:t>, …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10070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 operation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nop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addi</a:t>
                      </a:r>
                      <a:r>
                        <a:rPr lang="en-US" altLang="ko-KR" sz="1600" dirty="0"/>
                        <a:t> x0, x0, 0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75803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Copy register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mv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rd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, </a:t>
                      </a:r>
                      <a:r>
                        <a:rPr lang="en-US" altLang="ko-KR" sz="1600" dirty="0" err="1">
                          <a:solidFill>
                            <a:schemeClr val="accent6"/>
                          </a:solidFill>
                        </a:rPr>
                        <a:t>rs</a:t>
                      </a:r>
                      <a:endParaRPr lang="ko-KR" alt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addi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rd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rs</a:t>
                      </a:r>
                      <a:r>
                        <a:rPr lang="en-US" altLang="ko-KR" sz="1600" dirty="0"/>
                        <a:t>, 0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357974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One’s complement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6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kumimoji="0" lang="en-US" altLang="ko-KR" sz="16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altLang="ko-KR" sz="16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6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endParaRPr kumimoji="0" lang="ko-KR" altLang="en-US" sz="16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xori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-1    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553913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Two’s complement</a:t>
                      </a:r>
                      <a:endParaRPr kumimoji="0" lang="ko-KR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6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neg </a:t>
                      </a:r>
                      <a:r>
                        <a:rPr kumimoji="0" lang="en-US" altLang="ko-KR" sz="16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altLang="ko-KR" sz="160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600" kern="1200" dirty="0" err="1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endParaRPr kumimoji="0" lang="ko-KR" altLang="en-US" sz="160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 </a:t>
                      </a:r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x0, </a:t>
                      </a:r>
                      <a:r>
                        <a:rPr kumimoji="0" lang="en-US" altLang="ko-K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775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 RV32I </a:t>
            </a:r>
            <a:r>
              <a:rPr lang="ko-KR" altLang="en-US" dirty="0">
                <a:ea typeface="굴림" panose="020B0600000101010101" pitchFamily="50" charset="-127"/>
              </a:rPr>
              <a:t>분기 명령어 </a:t>
            </a:r>
            <a:r>
              <a:rPr lang="en-US" altLang="ko-KR" dirty="0">
                <a:ea typeface="굴림" panose="020B0600000101010101" pitchFamily="50" charset="-127"/>
              </a:rPr>
              <a:t>(Branch Instruction)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전체 분기 명령어 </a:t>
            </a:r>
            <a:r>
              <a:rPr lang="en-US" altLang="ko-KR" dirty="0">
                <a:ea typeface="굴림" panose="020B0600000101010101" pitchFamily="50" charset="-127"/>
              </a:rPr>
              <a:t>(branch instruction)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RV32I Base Instruction Set </a:t>
            </a:r>
            <a:r>
              <a:rPr lang="ko-KR" altLang="en-US" dirty="0">
                <a:ea typeface="굴림" panose="020B0600000101010101" pitchFamily="50" charset="-127"/>
              </a:rPr>
              <a:t>상위 </a:t>
            </a:r>
            <a:r>
              <a:rPr lang="en-US" altLang="ko-KR" dirty="0">
                <a:ea typeface="굴림" panose="020B0600000101010101" pitchFamily="50" charset="-127"/>
              </a:rPr>
              <a:t>8</a:t>
            </a:r>
            <a:r>
              <a:rPr lang="ko-KR" altLang="en-US" dirty="0">
                <a:ea typeface="굴림" panose="020B0600000101010101" pitchFamily="50" charset="-127"/>
              </a:rPr>
              <a:t>개</a:t>
            </a:r>
            <a:r>
              <a:rPr lang="en-US" altLang="ko-KR" dirty="0">
                <a:ea typeface="굴림" panose="020B0600000101010101" pitchFamily="50" charset="-127"/>
              </a:rPr>
              <a:t>(U-type </a:t>
            </a:r>
            <a:r>
              <a:rPr lang="ko-KR" altLang="en-US" dirty="0">
                <a:ea typeface="굴림" panose="020B0600000101010101" pitchFamily="50" charset="-127"/>
              </a:rPr>
              <a:t>제외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74535A2-6A60-84C4-4DF8-4A325C508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3994"/>
              </p:ext>
            </p:extLst>
          </p:nvPr>
        </p:nvGraphicFramePr>
        <p:xfrm>
          <a:off x="609600" y="2209800"/>
          <a:ext cx="10972800" cy="39686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04535137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18118384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24707477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99457825"/>
                    </a:ext>
                  </a:extLst>
                </a:gridCol>
              </a:tblGrid>
              <a:tr h="4311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  <a:r>
                        <a:rPr lang="en-US" altLang="ko-KR" dirty="0"/>
                        <a:t>(instruction)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7521"/>
                  </a:ext>
                </a:extLst>
              </a:tr>
              <a:tr h="4371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조건에 따른 분기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(Conditional</a:t>
                      </a:r>
                    </a:p>
                    <a:p>
                      <a:pPr algn="ctr" latinLnBrk="1"/>
                      <a:r>
                        <a:rPr lang="en-US" altLang="ko-KR" dirty="0"/>
                        <a:t>branch)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beq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  </a:t>
                      </a:r>
                      <a:r>
                        <a:rPr lang="en-US" altLang="ko-KR" sz="1600" dirty="0"/>
                        <a:t>//branch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if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equal</a:t>
                      </a:r>
                      <a:r>
                        <a:rPr lang="ko-KR" altLang="en-US" sz="1600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 – type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98735"/>
                  </a:ext>
                </a:extLst>
              </a:tr>
              <a:tr h="437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bne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  </a:t>
                      </a:r>
                      <a:r>
                        <a:rPr lang="en-US" altLang="ko-KR" sz="1600" dirty="0"/>
                        <a:t>//branch if not equal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542218"/>
                  </a:ext>
                </a:extLst>
              </a:tr>
              <a:tr h="437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blt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   </a:t>
                      </a:r>
                      <a:r>
                        <a:rPr lang="en-US" altLang="ko-KR" sz="1600" dirty="0"/>
                        <a:t>//branch if less than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152626"/>
                  </a:ext>
                </a:extLst>
              </a:tr>
              <a:tr h="437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bltu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 </a:t>
                      </a:r>
                      <a:r>
                        <a:rPr lang="en-US" altLang="ko-KR" sz="1600" dirty="0"/>
                        <a:t>//branch if less than unsigned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6503"/>
                  </a:ext>
                </a:extLst>
              </a:tr>
              <a:tr h="437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bge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  </a:t>
                      </a:r>
                      <a:r>
                        <a:rPr lang="en-US" altLang="ko-KR" sz="1600" dirty="0"/>
                        <a:t>//branch if greater than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742397"/>
                  </a:ext>
                </a:extLst>
              </a:tr>
              <a:tr h="437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bgeu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</a:t>
                      </a:r>
                      <a:r>
                        <a:rPr lang="en-US" altLang="ko-KR" sz="1600" dirty="0"/>
                        <a:t>//branch if greater than unsigned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908841"/>
                  </a:ext>
                </a:extLst>
              </a:tr>
              <a:tr h="4371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무조건 분기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(Unconditional</a:t>
                      </a:r>
                    </a:p>
                    <a:p>
                      <a:pPr algn="ctr" latinLnBrk="1"/>
                      <a:r>
                        <a:rPr lang="en-US" altLang="ko-KR" dirty="0"/>
                        <a:t>branch)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jal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rd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[20:1]                  </a:t>
                      </a:r>
                      <a:r>
                        <a:rPr lang="en-US" altLang="ko-KR" sz="1600" dirty="0"/>
                        <a:t>//jump and link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 – type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484852"/>
                  </a:ext>
                </a:extLst>
              </a:tr>
              <a:tr h="4556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jalr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rd</a:t>
                      </a:r>
                      <a:r>
                        <a:rPr lang="en-US" altLang="ko-KR" dirty="0"/>
                        <a:t>, rs1,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[11:0]           </a:t>
                      </a:r>
                      <a:r>
                        <a:rPr lang="en-US" altLang="ko-KR" sz="1600" dirty="0"/>
                        <a:t>//jump and link register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 - type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82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131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3.5 Pseudo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(Pseudo Instruction)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Pseudo </a:t>
            </a:r>
            <a:r>
              <a:rPr lang="ko-KR" altLang="en-US" dirty="0">
                <a:ea typeface="굴림" panose="020B0600000101010101" pitchFamily="50" charset="-127"/>
              </a:rPr>
              <a:t>코드를 사용한 어셈블리 코드 예제와 컴파일 결과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DEC45F-5511-3438-C1D1-03F3827E1D88}"/>
              </a:ext>
            </a:extLst>
          </p:cNvPr>
          <p:cNvSpPr/>
          <p:nvPr/>
        </p:nvSpPr>
        <p:spPr>
          <a:xfrm>
            <a:off x="609600" y="1828802"/>
            <a:ext cx="10950749" cy="4495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06833-FE6C-ABB1-48E8-477B18AF6846}"/>
              </a:ext>
            </a:extLst>
          </p:cNvPr>
          <p:cNvSpPr txBox="1"/>
          <p:nvPr/>
        </p:nvSpPr>
        <p:spPr>
          <a:xfrm>
            <a:off x="2667000" y="1828800"/>
            <a:ext cx="8915400" cy="4524315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altLang="ko-KR" sz="1200" dirty="0"/>
              <a:t>	</a:t>
            </a:r>
            <a:r>
              <a:rPr lang="en-US" altLang="ko-KR" sz="1200" b="1" dirty="0"/>
              <a:t>la	t0,  op1	             </a:t>
            </a:r>
            <a:r>
              <a:rPr lang="en-US" altLang="ko-KR" sz="1200" dirty="0"/>
              <a:t># t0 = address of op1</a:t>
            </a:r>
          </a:p>
          <a:p>
            <a:r>
              <a:rPr lang="en-US" altLang="ko-KR" sz="1200" dirty="0"/>
              <a:t>	</a:t>
            </a:r>
            <a:r>
              <a:rPr lang="en-US" altLang="ko-KR" sz="1200" b="1" dirty="0"/>
              <a:t>la	t1,  result	             </a:t>
            </a:r>
            <a:r>
              <a:rPr lang="en-US" altLang="ko-KR" sz="1200" dirty="0"/>
              <a:t># t1 = address of result </a:t>
            </a:r>
          </a:p>
          <a:p>
            <a:r>
              <a:rPr lang="en-US" altLang="ko-KR" sz="1200" dirty="0"/>
              <a:t>	</a:t>
            </a:r>
            <a:r>
              <a:rPr lang="en-US" altLang="ko-KR" sz="1200" b="1" dirty="0"/>
              <a:t>li	t2,  0x12345678         </a:t>
            </a:r>
            <a:r>
              <a:rPr lang="en-US" altLang="ko-KR" sz="1200" dirty="0"/>
              <a:t># t2 = 0x1234_5678</a:t>
            </a:r>
          </a:p>
          <a:p>
            <a:r>
              <a:rPr lang="en-US" altLang="ko-KR" sz="1200" dirty="0"/>
              <a:t>	</a:t>
            </a:r>
            <a:r>
              <a:rPr lang="en-US" altLang="ko-KR" sz="1200" b="1" dirty="0"/>
              <a:t>li	t3,  4	</a:t>
            </a:r>
            <a:r>
              <a:rPr lang="en-US" altLang="ko-KR" sz="1200" dirty="0"/>
              <a:t>             # t3 = 4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 err="1"/>
              <a:t>myloop</a:t>
            </a:r>
            <a:r>
              <a:rPr lang="en-US" altLang="ko-KR" sz="1200" dirty="0"/>
              <a:t> : 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lw</a:t>
            </a:r>
            <a:r>
              <a:rPr lang="en-US" altLang="ko-KR" sz="1200" dirty="0"/>
              <a:t>	s0,  0(t0) 	             # load a word in op1</a:t>
            </a:r>
          </a:p>
          <a:p>
            <a:r>
              <a:rPr lang="en-US" altLang="ko-KR" sz="1200" dirty="0"/>
              <a:t>	add	s1,  s0,  t2 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sw</a:t>
            </a:r>
            <a:r>
              <a:rPr lang="en-US" altLang="ko-KR" sz="1200" dirty="0"/>
              <a:t>	s1,  0(t1) 	             # store to result 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t3,  t3,  -1 	             # t3  =  t3  -  1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beq</a:t>
            </a:r>
            <a:r>
              <a:rPr lang="en-US" altLang="ko-KR" sz="1200" dirty="0"/>
              <a:t>	t3,  zero,  done 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t0,  t0,  4 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t1,  t1,  4 	</a:t>
            </a:r>
          </a:p>
          <a:p>
            <a:r>
              <a:rPr lang="en-US" altLang="ko-KR" sz="1200" dirty="0"/>
              <a:t>	j	</a:t>
            </a:r>
            <a:r>
              <a:rPr lang="en-US" altLang="ko-KR" sz="1200" dirty="0" err="1"/>
              <a:t>myloop</a:t>
            </a:r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r>
              <a:rPr lang="en-US" altLang="ko-KR" sz="1200" dirty="0"/>
              <a:t>done :</a:t>
            </a:r>
          </a:p>
          <a:p>
            <a:r>
              <a:rPr lang="en-US" altLang="ko-KR" sz="1200" dirty="0"/>
              <a:t>	</a:t>
            </a:r>
            <a:r>
              <a:rPr lang="en-US" altLang="ko-KR" sz="1200" b="1" dirty="0" err="1"/>
              <a:t>nop</a:t>
            </a:r>
            <a:r>
              <a:rPr lang="en-US" altLang="ko-KR" sz="1200" dirty="0"/>
              <a:t>		             # ‘</a:t>
            </a:r>
            <a:r>
              <a:rPr lang="en-US" altLang="ko-KR" sz="1200" dirty="0" err="1"/>
              <a:t>nop</a:t>
            </a:r>
            <a:r>
              <a:rPr lang="en-US" altLang="ko-KR" sz="1200" dirty="0"/>
              <a:t>’ pseudo code</a:t>
            </a:r>
          </a:p>
          <a:p>
            <a:r>
              <a:rPr lang="en-US" altLang="ko-KR" sz="1200" dirty="0"/>
              <a:t>	j	done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.data</a:t>
            </a:r>
          </a:p>
          <a:p>
            <a:r>
              <a:rPr lang="en-US" altLang="ko-KR" sz="1200" dirty="0"/>
              <a:t>.align 16</a:t>
            </a:r>
          </a:p>
          <a:p>
            <a:r>
              <a:rPr lang="en-US" altLang="ko-KR" sz="1200" dirty="0"/>
              <a:t>op1 : 	.word	1,  2,  3,  4	 </a:t>
            </a:r>
            <a:r>
              <a:rPr lang="en-US" altLang="ko-KR" sz="1200" dirty="0">
                <a:solidFill>
                  <a:srgbClr val="92D050"/>
                </a:solidFill>
              </a:rPr>
              <a:t>//</a:t>
            </a:r>
            <a:r>
              <a:rPr lang="ko-KR" altLang="en-US" sz="1200" dirty="0">
                <a:solidFill>
                  <a:srgbClr val="92D050"/>
                </a:solidFill>
              </a:rPr>
              <a:t>결과 </a:t>
            </a:r>
            <a:r>
              <a:rPr lang="en-US" altLang="ko-KR" sz="1200" dirty="0">
                <a:solidFill>
                  <a:srgbClr val="92D050"/>
                </a:solidFill>
              </a:rPr>
              <a:t>: 0x1 + 0x1234_5678 / 0x1 + 0x1234_5678 / 0x1 + 0x1234_5678 / 0x1 + 0x1234_5678 </a:t>
            </a:r>
            <a:endParaRPr lang="en-US" altLang="ko-KR" sz="1200" b="1" dirty="0"/>
          </a:p>
          <a:p>
            <a:r>
              <a:rPr lang="en-US" altLang="ko-KR" sz="1200" dirty="0"/>
              <a:t>result</a:t>
            </a:r>
            <a:r>
              <a:rPr lang="ko-KR" altLang="en-US" sz="1200" dirty="0"/>
              <a:t> </a:t>
            </a:r>
            <a:r>
              <a:rPr lang="en-US" altLang="ko-KR" sz="1200" dirty="0"/>
              <a:t>:	.word	0,  0,  0,  0</a:t>
            </a:r>
            <a:r>
              <a:rPr lang="en-US" altLang="ko-KR" sz="1200" dirty="0">
                <a:solidFill>
                  <a:srgbClr val="92D050"/>
                </a:solidFill>
              </a:rPr>
              <a:t> 	             0x1234_5679	  0x1234_567A            0x1234_567B	  0x1234_567C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806F5-F851-1743-B0AA-A6DB1941500B}"/>
              </a:ext>
            </a:extLst>
          </p:cNvPr>
          <p:cNvSpPr txBox="1"/>
          <p:nvPr/>
        </p:nvSpPr>
        <p:spPr>
          <a:xfrm>
            <a:off x="609600" y="187326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&lt;before </a:t>
            </a:r>
            <a:r>
              <a:rPr lang="ko-KR" altLang="en-US" dirty="0"/>
              <a:t>컴파일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36060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3.5 Pseudo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(Pseudo Instruction)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Pseudo </a:t>
            </a:r>
            <a:r>
              <a:rPr lang="ko-KR" altLang="en-US" dirty="0">
                <a:ea typeface="굴림" panose="020B0600000101010101" pitchFamily="50" charset="-127"/>
              </a:rPr>
              <a:t>코드를 사용한 어셈블리 코드 예제와 컴파일 결과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DEC45F-5511-3438-C1D1-03F3827E1D88}"/>
              </a:ext>
            </a:extLst>
          </p:cNvPr>
          <p:cNvSpPr/>
          <p:nvPr/>
        </p:nvSpPr>
        <p:spPr>
          <a:xfrm>
            <a:off x="609600" y="1828802"/>
            <a:ext cx="10950749" cy="4495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06833-FE6C-ABB1-48E8-477B18AF6846}"/>
              </a:ext>
            </a:extLst>
          </p:cNvPr>
          <p:cNvSpPr txBox="1"/>
          <p:nvPr/>
        </p:nvSpPr>
        <p:spPr>
          <a:xfrm>
            <a:off x="2667000" y="1828800"/>
            <a:ext cx="9296400" cy="4524315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	t0,  op1	            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t0 = address of op1</a:t>
            </a:r>
          </a:p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	t1,  result	            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t1 = address of result </a:t>
            </a:r>
          </a:p>
          <a:p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6600"/>
                </a:solidFill>
              </a:rPr>
              <a:t>li	t2,  0x12345678         </a:t>
            </a:r>
            <a:r>
              <a:rPr lang="en-US" altLang="ko-KR" sz="1200" dirty="0">
                <a:solidFill>
                  <a:srgbClr val="FF6600"/>
                </a:solidFill>
              </a:rPr>
              <a:t># t2 = 0x1234_5678</a:t>
            </a:r>
          </a:p>
          <a:p>
            <a:r>
              <a:rPr lang="en-US" altLang="ko-KR" sz="1200" dirty="0">
                <a:solidFill>
                  <a:srgbClr val="FF6600"/>
                </a:solidFill>
              </a:rPr>
              <a:t>	</a:t>
            </a:r>
            <a:r>
              <a:rPr lang="en-US" altLang="ko-KR" sz="1200" b="1" dirty="0">
                <a:solidFill>
                  <a:srgbClr val="FF6600"/>
                </a:solidFill>
              </a:rPr>
              <a:t>li	t3,  4	</a:t>
            </a:r>
            <a:r>
              <a:rPr lang="en-US" altLang="ko-KR" sz="1200" dirty="0">
                <a:solidFill>
                  <a:srgbClr val="FF6600"/>
                </a:solidFill>
              </a:rPr>
              <a:t>             # t3 = 4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 err="1"/>
              <a:t>myloop</a:t>
            </a:r>
            <a:r>
              <a:rPr lang="en-US" altLang="ko-KR" sz="1200" dirty="0"/>
              <a:t> : 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lw</a:t>
            </a:r>
            <a:r>
              <a:rPr lang="en-US" altLang="ko-KR" sz="1200" dirty="0"/>
              <a:t>	s0,  0(t0) 	             # load a word in op1</a:t>
            </a:r>
          </a:p>
          <a:p>
            <a:r>
              <a:rPr lang="en-US" altLang="ko-KR" sz="1200" dirty="0"/>
              <a:t>	add	s1,  s0,  t2 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sw</a:t>
            </a:r>
            <a:r>
              <a:rPr lang="en-US" altLang="ko-KR" sz="1200" dirty="0"/>
              <a:t>	s1,  0(t1) 	             # store to result 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t3,  t3,  -1 	             # t3  =  t3  -  1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beq</a:t>
            </a:r>
            <a:r>
              <a:rPr lang="en-US" altLang="ko-KR" sz="1200" dirty="0"/>
              <a:t>	t3,  zero,  done 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t0,  t0,  4 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t1,  t1,  4 	</a:t>
            </a:r>
          </a:p>
          <a:p>
            <a:r>
              <a:rPr lang="en-US" altLang="ko-KR" sz="1200" dirty="0"/>
              <a:t>	j	</a:t>
            </a:r>
            <a:r>
              <a:rPr lang="en-US" altLang="ko-KR" sz="1200" dirty="0" err="1"/>
              <a:t>myloop</a:t>
            </a:r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6600"/>
                </a:solidFill>
              </a:rPr>
              <a:t>done :</a:t>
            </a:r>
          </a:p>
          <a:p>
            <a:r>
              <a:rPr lang="en-US" altLang="ko-KR" sz="1200" dirty="0">
                <a:solidFill>
                  <a:srgbClr val="FF6600"/>
                </a:solidFill>
              </a:rPr>
              <a:t>	</a:t>
            </a:r>
            <a:r>
              <a:rPr lang="en-US" altLang="ko-KR" sz="1200" b="1" dirty="0" err="1">
                <a:solidFill>
                  <a:srgbClr val="FF6600"/>
                </a:solidFill>
              </a:rPr>
              <a:t>nop</a:t>
            </a:r>
            <a:r>
              <a:rPr lang="en-US" altLang="ko-KR" sz="1200" dirty="0">
                <a:solidFill>
                  <a:srgbClr val="FF6600"/>
                </a:solidFill>
              </a:rPr>
              <a:t>		             # ‘</a:t>
            </a:r>
            <a:r>
              <a:rPr lang="en-US" altLang="ko-KR" sz="1200" dirty="0" err="1">
                <a:solidFill>
                  <a:srgbClr val="FF6600"/>
                </a:solidFill>
              </a:rPr>
              <a:t>nop</a:t>
            </a:r>
            <a:r>
              <a:rPr lang="en-US" altLang="ko-KR" sz="1200" dirty="0">
                <a:solidFill>
                  <a:srgbClr val="FF6600"/>
                </a:solidFill>
              </a:rPr>
              <a:t>’ pseudo code</a:t>
            </a:r>
          </a:p>
          <a:p>
            <a:r>
              <a:rPr lang="en-US" altLang="ko-KR" sz="1200" dirty="0">
                <a:solidFill>
                  <a:srgbClr val="FF6600"/>
                </a:solidFill>
              </a:rPr>
              <a:t>	j	done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.data</a:t>
            </a:r>
          </a:p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.align 16</a:t>
            </a:r>
          </a:p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op1 : 	.word	1,  2,  3,  4	 </a:t>
            </a:r>
            <a:r>
              <a:rPr lang="en-US" altLang="ko-KR" sz="1200" dirty="0">
                <a:solidFill>
                  <a:srgbClr val="92D050"/>
                </a:solidFill>
              </a:rPr>
              <a:t>//</a:t>
            </a:r>
            <a:r>
              <a:rPr lang="ko-KR" altLang="en-US" sz="1200" dirty="0">
                <a:solidFill>
                  <a:srgbClr val="92D050"/>
                </a:solidFill>
              </a:rPr>
              <a:t>결과 </a:t>
            </a:r>
            <a:r>
              <a:rPr lang="en-US" altLang="ko-KR" sz="1200" dirty="0">
                <a:solidFill>
                  <a:srgbClr val="92D050"/>
                </a:solidFill>
              </a:rPr>
              <a:t>: 0x1 + 0x1234_5678 / 0x1 + 0x1234_5678 / 0x1 + 0x1234_5678 / 0x1 + 0x1234_5678 </a:t>
            </a:r>
            <a:endParaRPr lang="en-US" altLang="ko-KR" sz="1200" b="1" dirty="0">
              <a:solidFill>
                <a:srgbClr val="92D050"/>
              </a:solidFill>
            </a:endParaRPr>
          </a:p>
          <a:p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result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	.word	0,  0,  0,  0	</a:t>
            </a:r>
            <a:r>
              <a:rPr lang="en-US" altLang="ko-KR" sz="1200" dirty="0">
                <a:solidFill>
                  <a:srgbClr val="92D050"/>
                </a:solidFill>
              </a:rPr>
              <a:t>             0x1234_5679	  0x1234_567A            0x1234_567B	  0x1234_567C</a:t>
            </a:r>
          </a:p>
          <a:p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806F5-F851-1743-B0AA-A6DB1941500B}"/>
              </a:ext>
            </a:extLst>
          </p:cNvPr>
          <p:cNvSpPr txBox="1"/>
          <p:nvPr/>
        </p:nvSpPr>
        <p:spPr>
          <a:xfrm>
            <a:off x="609600" y="187326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&lt;before </a:t>
            </a:r>
            <a:r>
              <a:rPr lang="ko-KR" altLang="en-US" dirty="0"/>
              <a:t>컴파일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81830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3.5 Pseudo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(Pseudo Instruction)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Pseudo </a:t>
            </a:r>
            <a:r>
              <a:rPr lang="ko-KR" altLang="en-US" dirty="0">
                <a:ea typeface="굴림" panose="020B0600000101010101" pitchFamily="50" charset="-127"/>
              </a:rPr>
              <a:t>코드를 사용한 어셈블리 코드 예제와 컴파일 결과 </a:t>
            </a:r>
            <a:r>
              <a:rPr lang="en-US" altLang="ko-KR" dirty="0">
                <a:highlight>
                  <a:srgbClr val="FFFF00"/>
                </a:highlight>
                <a:ea typeface="굴림" panose="020B0600000101010101" pitchFamily="50" charset="-127"/>
              </a:rPr>
              <a:t>(1)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DEC45F-5511-3438-C1D1-03F3827E1D88}"/>
              </a:ext>
            </a:extLst>
          </p:cNvPr>
          <p:cNvSpPr/>
          <p:nvPr/>
        </p:nvSpPr>
        <p:spPr>
          <a:xfrm>
            <a:off x="609601" y="1828802"/>
            <a:ext cx="4070350" cy="4495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06833-FE6C-ABB1-48E8-477B18AF6846}"/>
              </a:ext>
            </a:extLst>
          </p:cNvPr>
          <p:cNvSpPr txBox="1"/>
          <p:nvPr/>
        </p:nvSpPr>
        <p:spPr>
          <a:xfrm>
            <a:off x="609599" y="2738859"/>
            <a:ext cx="4724400" cy="2829749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  la	t0,  op1	             </a:t>
            </a:r>
            <a:r>
              <a:rPr lang="en-US" altLang="ko-KR" sz="1200" dirty="0"/>
              <a:t># t0 = address of op1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la	t1,  result	             </a:t>
            </a:r>
            <a:r>
              <a:rPr lang="en-US" altLang="ko-KR" sz="1200" dirty="0"/>
              <a:t># t1 = address of result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.data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.align 16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op1 : 	.word	1,  2,  3,  4	</a:t>
            </a:r>
            <a:r>
              <a:rPr lang="en-US" altLang="ko-KR" sz="1200" dirty="0">
                <a:solidFill>
                  <a:srgbClr val="92D050"/>
                </a:solidFill>
              </a:rPr>
              <a:t>// 4byte * 4   </a:t>
            </a:r>
            <a:endParaRPr lang="en-US" altLang="ko-KR" sz="12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result</a:t>
            </a:r>
            <a:r>
              <a:rPr lang="ko-KR" altLang="en-US" sz="1200" dirty="0"/>
              <a:t> </a:t>
            </a:r>
            <a:r>
              <a:rPr lang="en-US" altLang="ko-KR" sz="1200" dirty="0"/>
              <a:t>:	.word	0,  0,  0,  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A3BE82-A92B-357F-3AFC-F1583A0A1D8F}"/>
              </a:ext>
            </a:extLst>
          </p:cNvPr>
          <p:cNvSpPr/>
          <p:nvPr/>
        </p:nvSpPr>
        <p:spPr>
          <a:xfrm>
            <a:off x="5509227" y="1828802"/>
            <a:ext cx="6073172" cy="4495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9C5E2-877D-5769-A614-E7E93BEAA563}"/>
              </a:ext>
            </a:extLst>
          </p:cNvPr>
          <p:cNvSpPr txBox="1"/>
          <p:nvPr/>
        </p:nvSpPr>
        <p:spPr>
          <a:xfrm>
            <a:off x="5509227" y="2503314"/>
            <a:ext cx="7010400" cy="3231654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altLang="ko-KR" sz="1200" dirty="0"/>
              <a:t>	</a:t>
            </a:r>
            <a:r>
              <a:rPr lang="en-US" altLang="ko-KR" sz="1200" b="1" dirty="0"/>
              <a:t>la	t0,  op1 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0:	</a:t>
            </a:r>
            <a:r>
              <a:rPr lang="en-US" altLang="ko-KR" sz="1200" dirty="0">
                <a:solidFill>
                  <a:schemeClr val="accent6"/>
                </a:solidFill>
              </a:rPr>
              <a:t>00010297	</a:t>
            </a:r>
            <a:r>
              <a:rPr lang="en-US" altLang="ko-KR" sz="1200" dirty="0" err="1">
                <a:solidFill>
                  <a:schemeClr val="accent6"/>
                </a:solidFill>
              </a:rPr>
              <a:t>auipc</a:t>
            </a:r>
            <a:r>
              <a:rPr lang="en-US" altLang="ko-KR" sz="1200" dirty="0">
                <a:solidFill>
                  <a:schemeClr val="accent6"/>
                </a:solidFill>
              </a:rPr>
              <a:t>     	t0,   0x10	 </a:t>
            </a:r>
            <a:r>
              <a:rPr lang="en-US" altLang="ko-KR" sz="1200" dirty="0">
                <a:solidFill>
                  <a:srgbClr val="92D050"/>
                </a:solidFill>
              </a:rPr>
              <a:t># PC(0) + 0x1_0000</a:t>
            </a:r>
          </a:p>
          <a:p>
            <a:r>
              <a:rPr lang="en-US" altLang="ko-KR" sz="1200" dirty="0"/>
              <a:t>  4:	</a:t>
            </a:r>
            <a:r>
              <a:rPr lang="en-US" altLang="ko-KR" sz="1200" dirty="0">
                <a:solidFill>
                  <a:schemeClr val="accent6"/>
                </a:solidFill>
              </a:rPr>
              <a:t>00028293	mv    	t0,   t0    # == </a:t>
            </a:r>
            <a:r>
              <a:rPr lang="en-US" altLang="ko-KR" sz="1200" dirty="0" err="1">
                <a:solidFill>
                  <a:schemeClr val="accent6"/>
                </a:solidFill>
              </a:rPr>
              <a:t>addi</a:t>
            </a:r>
            <a:r>
              <a:rPr lang="en-US" altLang="ko-KR" sz="1200" dirty="0">
                <a:solidFill>
                  <a:schemeClr val="accent6"/>
                </a:solidFill>
              </a:rPr>
              <a:t> t0,  t0,  0  </a:t>
            </a:r>
            <a:endParaRPr lang="en-US" altLang="ko-KR" sz="1200" dirty="0">
              <a:solidFill>
                <a:srgbClr val="92D05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b="1" dirty="0"/>
              <a:t>la	t1,  result	             </a:t>
            </a:r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  8:	</a:t>
            </a:r>
            <a:r>
              <a:rPr lang="en-US" altLang="ko-KR" sz="1200" dirty="0">
                <a:solidFill>
                  <a:schemeClr val="accent6"/>
                </a:solidFill>
              </a:rPr>
              <a:t>00010317	</a:t>
            </a:r>
            <a:r>
              <a:rPr lang="en-US" altLang="ko-KR" sz="1200" dirty="0" err="1">
                <a:solidFill>
                  <a:schemeClr val="accent6"/>
                </a:solidFill>
              </a:rPr>
              <a:t>auipc</a:t>
            </a:r>
            <a:r>
              <a:rPr lang="en-US" altLang="ko-KR" sz="1200" dirty="0">
                <a:solidFill>
                  <a:schemeClr val="accent6"/>
                </a:solidFill>
              </a:rPr>
              <a:t>     	t1,   0x10	 </a:t>
            </a:r>
            <a:r>
              <a:rPr lang="en-US" altLang="ko-KR" sz="1200" dirty="0">
                <a:solidFill>
                  <a:srgbClr val="92D050"/>
                </a:solidFill>
              </a:rPr>
              <a:t># PC(8) + 0x1_0000</a:t>
            </a:r>
          </a:p>
          <a:p>
            <a:r>
              <a:rPr lang="en-US" altLang="ko-KR" sz="1200" dirty="0"/>
              <a:t>  c:	</a:t>
            </a:r>
            <a:r>
              <a:rPr lang="en-US" altLang="ko-KR" sz="1200" dirty="0">
                <a:solidFill>
                  <a:schemeClr val="accent6"/>
                </a:solidFill>
              </a:rPr>
              <a:t>00830313	</a:t>
            </a:r>
            <a:r>
              <a:rPr lang="en-US" altLang="ko-KR" sz="1200" dirty="0" err="1">
                <a:solidFill>
                  <a:schemeClr val="accent6"/>
                </a:solidFill>
              </a:rPr>
              <a:t>addi</a:t>
            </a:r>
            <a:r>
              <a:rPr lang="en-US" altLang="ko-KR" sz="1200" dirty="0">
                <a:solidFill>
                  <a:schemeClr val="accent6"/>
                </a:solidFill>
              </a:rPr>
              <a:t>    	t1,   t1,  8</a:t>
            </a:r>
            <a:r>
              <a:rPr lang="en-US" altLang="ko-KR" sz="1200" dirty="0"/>
              <a:t>	 # 10010  &lt;result&gt;</a:t>
            </a:r>
          </a:p>
          <a:p>
            <a:r>
              <a:rPr lang="en-US" altLang="ko-KR" sz="1200" dirty="0"/>
              <a:t> 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SYMBOL TABLE</a:t>
            </a:r>
          </a:p>
          <a:p>
            <a:r>
              <a:rPr lang="en-US" altLang="ko-KR" sz="1200" dirty="0"/>
              <a:t>00000000	1	.text	00000000	__start</a:t>
            </a:r>
          </a:p>
          <a:p>
            <a:r>
              <a:rPr lang="en-US" altLang="ko-KR" sz="1200" dirty="0">
                <a:solidFill>
                  <a:schemeClr val="accent6"/>
                </a:solidFill>
              </a:rPr>
              <a:t>00010000</a:t>
            </a:r>
            <a:r>
              <a:rPr lang="en-US" altLang="ko-KR" sz="1200" dirty="0"/>
              <a:t>	1	.data	00000000	</a:t>
            </a:r>
            <a:r>
              <a:rPr lang="en-US" altLang="ko-KR" sz="1200" dirty="0">
                <a:solidFill>
                  <a:schemeClr val="accent6"/>
                </a:solidFill>
              </a:rPr>
              <a:t>op1</a:t>
            </a:r>
          </a:p>
          <a:p>
            <a:r>
              <a:rPr lang="en-US" altLang="ko-KR" sz="1200" dirty="0">
                <a:solidFill>
                  <a:schemeClr val="accent6"/>
                </a:solidFill>
              </a:rPr>
              <a:t>00010010</a:t>
            </a:r>
            <a:r>
              <a:rPr lang="en-US" altLang="ko-KR" sz="1200" dirty="0"/>
              <a:t>	1	.data	00000000	</a:t>
            </a:r>
            <a:r>
              <a:rPr lang="en-US" altLang="ko-KR" sz="1200" dirty="0">
                <a:solidFill>
                  <a:schemeClr val="accent6"/>
                </a:solidFill>
              </a:rPr>
              <a:t>result</a:t>
            </a:r>
          </a:p>
          <a:p>
            <a:r>
              <a:rPr lang="en-US" altLang="ko-KR" sz="1200" dirty="0"/>
              <a:t>0000001c	1	.text	00000000	</a:t>
            </a:r>
            <a:r>
              <a:rPr lang="en-US" altLang="ko-KR" sz="1200" dirty="0" err="1"/>
              <a:t>myloop</a:t>
            </a:r>
            <a:endParaRPr lang="en-US" altLang="ko-KR" sz="1200" dirty="0"/>
          </a:p>
          <a:p>
            <a:r>
              <a:rPr lang="en-US" altLang="ko-KR" sz="1200" dirty="0"/>
              <a:t>0000003c	1	.text	00000000	done</a:t>
            </a:r>
          </a:p>
          <a:p>
            <a:endParaRPr lang="en-US" altLang="ko-KR" sz="12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45F4AB6-2FD0-C478-ACB8-F39B72FBDE3A}"/>
              </a:ext>
            </a:extLst>
          </p:cNvPr>
          <p:cNvGrpSpPr/>
          <p:nvPr/>
        </p:nvGrpSpPr>
        <p:grpSpPr>
          <a:xfrm>
            <a:off x="4756151" y="3787463"/>
            <a:ext cx="806449" cy="331678"/>
            <a:chOff x="3182412" y="4000539"/>
            <a:chExt cx="882649" cy="262315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3AE1E8E-9BDB-54EB-C104-734FDF45B2C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614" y="4262854"/>
              <a:ext cx="6646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8E8C42-1B79-D111-4019-3490F44F2288}"/>
                </a:ext>
              </a:extLst>
            </p:cNvPr>
            <p:cNvSpPr txBox="1"/>
            <p:nvPr/>
          </p:nvSpPr>
          <p:spPr>
            <a:xfrm>
              <a:off x="3182412" y="4000539"/>
              <a:ext cx="882649" cy="219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컴파일</a:t>
              </a:r>
              <a:endParaRPr lang="ko-KR" altLang="en-US" sz="16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E006AD-C9FB-2517-0612-BFD5FA7B12F0}"/>
                  </a:ext>
                </a:extLst>
              </p:cNvPr>
              <p:cNvSpPr txBox="1"/>
              <p:nvPr/>
            </p:nvSpPr>
            <p:spPr>
              <a:xfrm>
                <a:off x="1425575" y="4735277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92D050"/>
                    </a:solidFill>
                  </a:rPr>
                  <a:t>// op1() </a:t>
                </a:r>
                <a:r>
                  <a:rPr lang="ko-KR" altLang="en-US" sz="1200" dirty="0">
                    <a:solidFill>
                      <a:srgbClr val="92D050"/>
                    </a:solidFill>
                  </a:rPr>
                  <a:t>함수의 위치 </a:t>
                </a:r>
                <a:r>
                  <a:rPr lang="en-US" altLang="ko-KR" sz="1200" dirty="0">
                    <a:solidFill>
                      <a:srgbClr val="92D05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sz="12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굴림" panose="020B0600000101010101" pitchFamily="50" charset="-127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altLang="ko-KR" sz="1200" dirty="0">
                    <a:solidFill>
                      <a:srgbClr val="92D050"/>
                    </a:solidFill>
                  </a:rPr>
                  <a:t>-byte </a:t>
                </a:r>
                <a:r>
                  <a:rPr lang="ko-KR" altLang="en-US" sz="1200" dirty="0">
                    <a:solidFill>
                      <a:srgbClr val="92D050"/>
                    </a:solidFill>
                  </a:rPr>
                  <a:t>정렬</a:t>
                </a:r>
                <a:r>
                  <a:rPr lang="en-US" altLang="ko-KR" sz="1200" dirty="0">
                    <a:solidFill>
                      <a:srgbClr val="92D050"/>
                    </a:solidFill>
                  </a:rPr>
                  <a:t>(align)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E006AD-C9FB-2517-0612-BFD5FA7B1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75" y="4735277"/>
                <a:ext cx="3581400" cy="276999"/>
              </a:xfrm>
              <a:prstGeom prst="rect">
                <a:avLst/>
              </a:prstGeom>
              <a:blipFill>
                <a:blip r:embed="rId3"/>
                <a:stretch>
                  <a:fillRect l="-170" t="-4444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85103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3.5 Pseudo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(Pseudo Instruction)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Pseudo </a:t>
            </a:r>
            <a:r>
              <a:rPr lang="ko-KR" altLang="en-US" dirty="0">
                <a:ea typeface="굴림" panose="020B0600000101010101" pitchFamily="50" charset="-127"/>
              </a:rPr>
              <a:t>코드를 사용한 어셈블리 코드 예제와 컴파일 결과 </a:t>
            </a:r>
            <a:r>
              <a:rPr lang="en-US" altLang="ko-KR" dirty="0">
                <a:highlight>
                  <a:srgbClr val="FFFF00"/>
                </a:highlight>
                <a:ea typeface="굴림" panose="020B0600000101010101" pitchFamily="50" charset="-127"/>
              </a:rPr>
              <a:t>(2)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DEC45F-5511-3438-C1D1-03F3827E1D88}"/>
              </a:ext>
            </a:extLst>
          </p:cNvPr>
          <p:cNvSpPr/>
          <p:nvPr/>
        </p:nvSpPr>
        <p:spPr>
          <a:xfrm>
            <a:off x="609601" y="1828802"/>
            <a:ext cx="4070350" cy="4495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06833-FE6C-ABB1-48E8-477B18AF6846}"/>
              </a:ext>
            </a:extLst>
          </p:cNvPr>
          <p:cNvSpPr txBox="1"/>
          <p:nvPr/>
        </p:nvSpPr>
        <p:spPr>
          <a:xfrm>
            <a:off x="609600" y="2730560"/>
            <a:ext cx="4724400" cy="2552750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  li	t2,  0x12345678         </a:t>
            </a:r>
            <a:r>
              <a:rPr lang="en-US" altLang="ko-KR" sz="1200" dirty="0"/>
              <a:t># t2 = 0x1234_5678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li	t3,  4	</a:t>
            </a:r>
            <a:r>
              <a:rPr lang="en-US" altLang="ko-KR" sz="1200" dirty="0"/>
              <a:t>             # t3 = 4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done 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b="1" dirty="0" err="1"/>
              <a:t>nop</a:t>
            </a:r>
            <a:r>
              <a:rPr lang="en-US" altLang="ko-KR" sz="1200" b="1" dirty="0"/>
              <a:t>	             </a:t>
            </a:r>
            <a:r>
              <a:rPr lang="en-US" altLang="ko-KR" sz="1200" dirty="0"/>
              <a:t># ‘</a:t>
            </a:r>
            <a:r>
              <a:rPr lang="en-US" altLang="ko-KR" sz="1200" dirty="0" err="1"/>
              <a:t>nop</a:t>
            </a:r>
            <a:r>
              <a:rPr lang="en-US" altLang="ko-KR" sz="1200" dirty="0"/>
              <a:t>’ pseudo code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j	done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A3BE82-A92B-357F-3AFC-F1583A0A1D8F}"/>
              </a:ext>
            </a:extLst>
          </p:cNvPr>
          <p:cNvSpPr/>
          <p:nvPr/>
        </p:nvSpPr>
        <p:spPr>
          <a:xfrm>
            <a:off x="5509227" y="1828802"/>
            <a:ext cx="6073172" cy="4495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9C5E2-877D-5769-A614-E7E93BEAA563}"/>
              </a:ext>
            </a:extLst>
          </p:cNvPr>
          <p:cNvSpPr txBox="1"/>
          <p:nvPr/>
        </p:nvSpPr>
        <p:spPr>
          <a:xfrm>
            <a:off x="5509227" y="2503314"/>
            <a:ext cx="6218996" cy="3046988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altLang="ko-KR" sz="1200" dirty="0"/>
              <a:t>	</a:t>
            </a:r>
            <a:r>
              <a:rPr lang="en-US" altLang="ko-KR" sz="1200" b="1" dirty="0"/>
              <a:t>li	t2,  0x12345678        </a:t>
            </a:r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  10:	</a:t>
            </a:r>
            <a:r>
              <a:rPr lang="en-US" altLang="ko-KR" sz="1200" dirty="0">
                <a:solidFill>
                  <a:schemeClr val="accent6"/>
                </a:solidFill>
              </a:rPr>
              <a:t>123453b7	</a:t>
            </a:r>
            <a:r>
              <a:rPr lang="en-US" altLang="ko-KR" sz="1200" dirty="0" err="1">
                <a:solidFill>
                  <a:schemeClr val="accent6"/>
                </a:solidFill>
              </a:rPr>
              <a:t>lui</a:t>
            </a:r>
            <a:r>
              <a:rPr lang="en-US" altLang="ko-KR" sz="1200" dirty="0">
                <a:solidFill>
                  <a:schemeClr val="accent6"/>
                </a:solidFill>
              </a:rPr>
              <a:t>     	t2,   0x12345    </a:t>
            </a:r>
            <a:r>
              <a:rPr lang="en-US" altLang="ko-KR" sz="1200" dirty="0">
                <a:solidFill>
                  <a:srgbClr val="92D050"/>
                </a:solidFill>
              </a:rPr>
              <a:t># 0x1234_5000</a:t>
            </a:r>
          </a:p>
          <a:p>
            <a:r>
              <a:rPr lang="en-US" altLang="ko-KR" sz="1200" dirty="0"/>
              <a:t>  14:	</a:t>
            </a:r>
            <a:r>
              <a:rPr lang="en-US" altLang="ko-KR" sz="1200" dirty="0">
                <a:solidFill>
                  <a:schemeClr val="accent6"/>
                </a:solidFill>
              </a:rPr>
              <a:t>67838393	</a:t>
            </a:r>
            <a:r>
              <a:rPr lang="en-US" altLang="ko-KR" sz="1200" dirty="0" err="1">
                <a:solidFill>
                  <a:schemeClr val="accent6"/>
                </a:solidFill>
              </a:rPr>
              <a:t>addi</a:t>
            </a:r>
            <a:r>
              <a:rPr lang="en-US" altLang="ko-KR" sz="1200" dirty="0">
                <a:solidFill>
                  <a:schemeClr val="accent6"/>
                </a:solidFill>
              </a:rPr>
              <a:t>    	t2,   t2,  1656    </a:t>
            </a:r>
            <a:r>
              <a:rPr lang="en-US" altLang="ko-KR" sz="1200" dirty="0">
                <a:solidFill>
                  <a:srgbClr val="92D050"/>
                </a:solidFill>
              </a:rPr>
              <a:t># t2 + 1656(d) = 0x1234_5678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b="1" dirty="0"/>
              <a:t>li	t3,  4	</a:t>
            </a:r>
            <a:r>
              <a:rPr lang="en-US" altLang="ko-KR" sz="1200" dirty="0"/>
              <a:t>          	</a:t>
            </a:r>
          </a:p>
          <a:p>
            <a:r>
              <a:rPr lang="en-US" altLang="ko-KR" sz="1200" dirty="0"/>
              <a:t>  18:	</a:t>
            </a:r>
            <a:r>
              <a:rPr lang="en-US" altLang="ko-KR" sz="1200" dirty="0">
                <a:solidFill>
                  <a:schemeClr val="accent6"/>
                </a:solidFill>
              </a:rPr>
              <a:t>00400e13	li     	t3,   4       # == </a:t>
            </a:r>
            <a:r>
              <a:rPr lang="en-US" altLang="ko-KR" sz="1200" dirty="0" err="1">
                <a:solidFill>
                  <a:schemeClr val="accent6"/>
                </a:solidFill>
              </a:rPr>
              <a:t>addi</a:t>
            </a:r>
            <a:r>
              <a:rPr lang="en-US" altLang="ko-KR" sz="1200" dirty="0">
                <a:solidFill>
                  <a:schemeClr val="accent6"/>
                </a:solidFill>
              </a:rPr>
              <a:t> t3,  x0,  4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  <a:p>
            <a:endParaRPr lang="en-US" altLang="ko-KR" sz="1200" dirty="0">
              <a:solidFill>
                <a:schemeClr val="accent6"/>
              </a:solidFill>
            </a:endParaRPr>
          </a:p>
          <a:p>
            <a:endParaRPr lang="en-US" altLang="ko-KR" sz="1200" dirty="0">
              <a:solidFill>
                <a:schemeClr val="accent6"/>
              </a:solidFill>
            </a:endParaRPr>
          </a:p>
          <a:p>
            <a:r>
              <a:rPr lang="en-US" altLang="ko-KR" sz="1200" dirty="0"/>
              <a:t>done :</a:t>
            </a:r>
          </a:p>
          <a:p>
            <a:r>
              <a:rPr lang="en-US" altLang="ko-KR" sz="1200" dirty="0"/>
              <a:t>	</a:t>
            </a:r>
            <a:r>
              <a:rPr lang="en-US" altLang="ko-KR" sz="1200" b="1" dirty="0" err="1"/>
              <a:t>nop</a:t>
            </a:r>
            <a:r>
              <a:rPr lang="en-US" altLang="ko-KR" sz="1200" dirty="0"/>
              <a:t>		 # ‘</a:t>
            </a:r>
            <a:r>
              <a:rPr lang="en-US" altLang="ko-KR" sz="1200" dirty="0" err="1"/>
              <a:t>nop</a:t>
            </a:r>
            <a:r>
              <a:rPr lang="en-US" altLang="ko-KR" sz="1200" dirty="0"/>
              <a:t>’ pseudo code</a:t>
            </a:r>
          </a:p>
          <a:p>
            <a:r>
              <a:rPr lang="en-US" altLang="ko-KR" sz="1200" dirty="0"/>
              <a:t> 3c:	</a:t>
            </a:r>
            <a:r>
              <a:rPr lang="en-US" altLang="ko-KR" sz="1200" dirty="0">
                <a:solidFill>
                  <a:schemeClr val="accent6"/>
                </a:solidFill>
              </a:rPr>
              <a:t>00000013	</a:t>
            </a:r>
            <a:r>
              <a:rPr lang="en-US" altLang="ko-KR" sz="1200" dirty="0" err="1">
                <a:solidFill>
                  <a:schemeClr val="accent6"/>
                </a:solidFill>
              </a:rPr>
              <a:t>nop</a:t>
            </a:r>
            <a:r>
              <a:rPr lang="en-US" altLang="ko-KR" sz="1200" dirty="0">
                <a:solidFill>
                  <a:schemeClr val="accent6"/>
                </a:solidFill>
              </a:rPr>
              <a:t>   	 # == </a:t>
            </a:r>
            <a:r>
              <a:rPr lang="en-US" altLang="ko-KR" sz="1200" dirty="0" err="1">
                <a:solidFill>
                  <a:schemeClr val="accent6"/>
                </a:solidFill>
              </a:rPr>
              <a:t>addi</a:t>
            </a:r>
            <a:r>
              <a:rPr lang="en-US" altLang="ko-KR" sz="1200" dirty="0">
                <a:solidFill>
                  <a:schemeClr val="accent6"/>
                </a:solidFill>
              </a:rPr>
              <a:t>  x0,  x0,  0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j	done</a:t>
            </a:r>
          </a:p>
          <a:p>
            <a:r>
              <a:rPr lang="en-US" altLang="ko-KR" sz="1200" dirty="0"/>
              <a:t> 40:	ffdff06f 	j   	3c  &lt;done&gt;</a:t>
            </a:r>
          </a:p>
          <a:p>
            <a:endParaRPr lang="en-US" altLang="ko-KR" sz="12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45F4AB6-2FD0-C478-ACB8-F39B72FBDE3A}"/>
              </a:ext>
            </a:extLst>
          </p:cNvPr>
          <p:cNvGrpSpPr/>
          <p:nvPr/>
        </p:nvGrpSpPr>
        <p:grpSpPr>
          <a:xfrm>
            <a:off x="4756151" y="3787463"/>
            <a:ext cx="806449" cy="331678"/>
            <a:chOff x="3182412" y="4000539"/>
            <a:chExt cx="882649" cy="262315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3AE1E8E-9BDB-54EB-C104-734FDF45B2C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614" y="4262854"/>
              <a:ext cx="6646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8E8C42-1B79-D111-4019-3490F44F2288}"/>
                </a:ext>
              </a:extLst>
            </p:cNvPr>
            <p:cNvSpPr txBox="1"/>
            <p:nvPr/>
          </p:nvSpPr>
          <p:spPr>
            <a:xfrm>
              <a:off x="3182412" y="4000539"/>
              <a:ext cx="882649" cy="219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컴파일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688272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3.5 Pseudo </a:t>
            </a:r>
            <a:r>
              <a:rPr lang="ko-KR" altLang="en-US" dirty="0">
                <a:ea typeface="굴림" panose="020B0600000101010101" pitchFamily="50" charset="-127"/>
              </a:rPr>
              <a:t>명령어 </a:t>
            </a:r>
            <a:r>
              <a:rPr lang="en-US" altLang="ko-KR" dirty="0">
                <a:ea typeface="굴림" panose="020B0600000101010101" pitchFamily="50" charset="-127"/>
              </a:rPr>
              <a:t>(Pseudo Instruction)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Pseudo </a:t>
            </a:r>
            <a:r>
              <a:rPr lang="ko-KR" altLang="en-US" dirty="0">
                <a:ea typeface="굴림" panose="020B0600000101010101" pitchFamily="50" charset="-127"/>
              </a:rPr>
              <a:t>코드를 사용한 어셈블리 코드 예제와 컴파일 결과 </a:t>
            </a:r>
            <a:r>
              <a:rPr lang="en-US" altLang="ko-KR" dirty="0">
                <a:highlight>
                  <a:srgbClr val="FFFF00"/>
                </a:highlight>
                <a:ea typeface="굴림" panose="020B0600000101010101" pitchFamily="50" charset="-127"/>
              </a:rPr>
              <a:t>(3)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DEC45F-5511-3438-C1D1-03F3827E1D88}"/>
              </a:ext>
            </a:extLst>
          </p:cNvPr>
          <p:cNvSpPr/>
          <p:nvPr/>
        </p:nvSpPr>
        <p:spPr>
          <a:xfrm>
            <a:off x="609600" y="1828802"/>
            <a:ext cx="4800599" cy="4495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06833-FE6C-ABB1-48E8-477B18AF6846}"/>
              </a:ext>
            </a:extLst>
          </p:cNvPr>
          <p:cNvSpPr txBox="1"/>
          <p:nvPr/>
        </p:nvSpPr>
        <p:spPr>
          <a:xfrm>
            <a:off x="609599" y="2511087"/>
            <a:ext cx="4800599" cy="2829749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myloop</a:t>
            </a:r>
            <a:r>
              <a:rPr lang="en-US" altLang="ko-KR" sz="1200" dirty="0"/>
              <a:t> :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lw</a:t>
            </a:r>
            <a:r>
              <a:rPr lang="en-US" altLang="ko-KR" sz="1200" dirty="0"/>
              <a:t>	s0,  0(t0) 	             # load a word in op1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add	s1,  s0,  t2 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sw</a:t>
            </a:r>
            <a:r>
              <a:rPr lang="en-US" altLang="ko-KR" sz="1200" dirty="0"/>
              <a:t>	s1,  0(t1) 	             # store to result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t3,  t3,  -1 	             # t3  =  t3  -  1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beq</a:t>
            </a:r>
            <a:r>
              <a:rPr lang="en-US" altLang="ko-KR" sz="1200" dirty="0"/>
              <a:t>	t3,  zero,  done 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t0,  t0,  4 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t1,  t1,  4 	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	j	</a:t>
            </a:r>
            <a:r>
              <a:rPr lang="en-US" altLang="ko-KR" sz="1200" dirty="0" err="1"/>
              <a:t>myloop</a:t>
            </a:r>
            <a:r>
              <a:rPr lang="en-US" altLang="ko-KR" sz="1200" dirty="0"/>
              <a:t>	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A3BE82-A92B-357F-3AFC-F1583A0A1D8F}"/>
              </a:ext>
            </a:extLst>
          </p:cNvPr>
          <p:cNvSpPr/>
          <p:nvPr/>
        </p:nvSpPr>
        <p:spPr>
          <a:xfrm>
            <a:off x="6377975" y="1828802"/>
            <a:ext cx="5204424" cy="4495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9C5E2-877D-5769-A614-E7E93BEAA563}"/>
              </a:ext>
            </a:extLst>
          </p:cNvPr>
          <p:cNvSpPr txBox="1"/>
          <p:nvPr/>
        </p:nvSpPr>
        <p:spPr>
          <a:xfrm>
            <a:off x="6377974" y="1828800"/>
            <a:ext cx="6042626" cy="5047536"/>
          </a:xfrm>
          <a:prstGeom prst="rect">
            <a:avLst/>
          </a:prstGeom>
          <a:noFill/>
        </p:spPr>
        <p:txBody>
          <a:bodyPr wrap="square" numCol="1" spcCol="72000" rtlCol="0">
            <a:spAutoFit/>
          </a:bodyPr>
          <a:lstStyle/>
          <a:p>
            <a:r>
              <a:rPr lang="en-US" altLang="ko-KR" sz="1200" dirty="0" err="1"/>
              <a:t>myloop</a:t>
            </a:r>
            <a:r>
              <a:rPr lang="en-US" altLang="ko-KR" sz="1200" dirty="0"/>
              <a:t> : 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lw</a:t>
            </a:r>
            <a:r>
              <a:rPr lang="en-US" altLang="ko-KR" sz="1200" dirty="0"/>
              <a:t>	s0,  0(t0) 	             	   # load a word in op1</a:t>
            </a:r>
          </a:p>
          <a:p>
            <a:r>
              <a:rPr lang="en-US" altLang="ko-KR" sz="1200" dirty="0"/>
              <a:t> 1c:	0002a403	</a:t>
            </a:r>
            <a:r>
              <a:rPr lang="en-US" altLang="ko-KR" sz="1200" dirty="0" err="1"/>
              <a:t>lw</a:t>
            </a:r>
            <a:r>
              <a:rPr lang="en-US" altLang="ko-KR" sz="1200" dirty="0"/>
              <a:t>     	s0,   0(t0)    	   # 10000  &lt;op1&gt;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add	s1,  s0,  t2 	</a:t>
            </a:r>
          </a:p>
          <a:p>
            <a:r>
              <a:rPr lang="en-US" altLang="ko-KR" sz="1200" dirty="0"/>
              <a:t> 20:	007404b3	add    	s1,   s0,  t2	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sw</a:t>
            </a:r>
            <a:r>
              <a:rPr lang="en-US" altLang="ko-KR" sz="1200" dirty="0"/>
              <a:t>	s1,  0(t1) 	            # store to result </a:t>
            </a:r>
          </a:p>
          <a:p>
            <a:r>
              <a:rPr lang="en-US" altLang="ko-KR" sz="1200" dirty="0"/>
              <a:t> 24:	00932023	</a:t>
            </a:r>
            <a:r>
              <a:rPr lang="en-US" altLang="ko-KR" sz="1200" dirty="0" err="1"/>
              <a:t>sw</a:t>
            </a:r>
            <a:r>
              <a:rPr lang="en-US" altLang="ko-KR" sz="1200" dirty="0"/>
              <a:t>    	s1,   0 (t1)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t3,  t3,  -1 	             # t3  =  t3  -  1</a:t>
            </a:r>
          </a:p>
          <a:p>
            <a:r>
              <a:rPr lang="en-US" altLang="ko-KR" sz="1200" dirty="0"/>
              <a:t> 28:	fffe0e13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   	t3,  t3,  -1</a:t>
            </a:r>
          </a:p>
          <a:p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beq</a:t>
            </a:r>
            <a:r>
              <a:rPr lang="en-US" altLang="ko-KR" sz="1200" dirty="0"/>
              <a:t>	t3,  zero,  done </a:t>
            </a:r>
          </a:p>
          <a:p>
            <a:r>
              <a:rPr lang="en-US" altLang="ko-KR" sz="1200" dirty="0"/>
              <a:t> 2c:	000e0863	</a:t>
            </a:r>
            <a:r>
              <a:rPr lang="en-US" altLang="ko-KR" sz="1200" dirty="0" err="1"/>
              <a:t>beqz</a:t>
            </a:r>
            <a:r>
              <a:rPr lang="en-US" altLang="ko-KR" sz="1200" dirty="0"/>
              <a:t>   	t3,  </a:t>
            </a:r>
            <a:r>
              <a:rPr lang="en-US" altLang="ko-KR" sz="1200" dirty="0" err="1"/>
              <a:t>tc</a:t>
            </a:r>
            <a:r>
              <a:rPr lang="en-US" altLang="ko-KR" sz="1200" dirty="0"/>
              <a:t>,  &lt;done&gt;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t0,  t0,  4 </a:t>
            </a:r>
          </a:p>
          <a:p>
            <a:r>
              <a:rPr lang="en-US" altLang="ko-KR" sz="1200" dirty="0"/>
              <a:t> 30:	00428293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   	t0,  t0,  4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	t1,  t1,  4 </a:t>
            </a:r>
          </a:p>
          <a:p>
            <a:r>
              <a:rPr lang="en-US" altLang="ko-KR" sz="1200" dirty="0"/>
              <a:t> 34:	00430313	</a:t>
            </a:r>
            <a:r>
              <a:rPr lang="en-US" altLang="ko-KR" sz="1200" dirty="0" err="1"/>
              <a:t>addi</a:t>
            </a:r>
            <a:r>
              <a:rPr lang="en-US" altLang="ko-KR" sz="1200" dirty="0"/>
              <a:t>   	t1,  t1,  4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j	</a:t>
            </a:r>
            <a:r>
              <a:rPr lang="en-US" altLang="ko-KR" sz="1200" dirty="0" err="1"/>
              <a:t>myloop</a:t>
            </a:r>
            <a:endParaRPr lang="en-US" altLang="ko-KR" sz="1200" dirty="0"/>
          </a:p>
          <a:p>
            <a:r>
              <a:rPr lang="en-US" altLang="ko-KR" sz="1200" dirty="0"/>
              <a:t> 38:	fe5ff06f	j   	lc  &lt;</a:t>
            </a:r>
            <a:r>
              <a:rPr lang="en-US" altLang="ko-KR" sz="1200" dirty="0" err="1"/>
              <a:t>myloop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	</a:t>
            </a:r>
          </a:p>
          <a:p>
            <a:endParaRPr lang="en-US" altLang="ko-KR" sz="1000" dirty="0">
              <a:ea typeface="굴림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45F4AB6-2FD0-C478-ACB8-F39B72FBDE3A}"/>
              </a:ext>
            </a:extLst>
          </p:cNvPr>
          <p:cNvGrpSpPr/>
          <p:nvPr/>
        </p:nvGrpSpPr>
        <p:grpSpPr>
          <a:xfrm>
            <a:off x="5531306" y="3787463"/>
            <a:ext cx="806449" cy="331678"/>
            <a:chOff x="3182412" y="4000539"/>
            <a:chExt cx="882649" cy="262315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3AE1E8E-9BDB-54EB-C104-734FDF45B2C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614" y="4262854"/>
              <a:ext cx="6646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8E8C42-1B79-D111-4019-3490F44F2288}"/>
                </a:ext>
              </a:extLst>
            </p:cNvPr>
            <p:cNvSpPr txBox="1"/>
            <p:nvPr/>
          </p:nvSpPr>
          <p:spPr>
            <a:xfrm>
              <a:off x="3182412" y="4000539"/>
              <a:ext cx="882649" cy="219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컴파일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70280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수정사항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p.151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&lt;</a:t>
            </a:r>
            <a:r>
              <a:rPr lang="ko-KR" altLang="en-US" dirty="0">
                <a:ea typeface="굴림" panose="020B0600000101010101" pitchFamily="50" charset="-127"/>
              </a:rPr>
              <a:t>표 </a:t>
            </a:r>
            <a:r>
              <a:rPr lang="en-US" altLang="ko-KR" dirty="0">
                <a:ea typeface="굴림" panose="020B0600000101010101" pitchFamily="50" charset="-127"/>
              </a:rPr>
              <a:t>3-14&gt; : U – type </a:t>
            </a:r>
            <a:r>
              <a:rPr lang="ko-KR" altLang="en-US" b="1" dirty="0">
                <a:ea typeface="굴림" panose="020B0600000101010101" pitchFamily="50" charset="-127"/>
              </a:rPr>
              <a:t>→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J – type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p.152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밑에서 </a:t>
            </a:r>
            <a:r>
              <a:rPr lang="en-US" altLang="ko-KR" dirty="0">
                <a:ea typeface="굴림" panose="020B0600000101010101" pitchFamily="50" charset="-127"/>
              </a:rPr>
              <a:t>#4 : </a:t>
            </a:r>
            <a:r>
              <a:rPr lang="ko-KR" altLang="en-US" dirty="0">
                <a:ea typeface="굴림" panose="020B0600000101010101" pitchFamily="50" charset="-127"/>
              </a:rPr>
              <a:t>⑥</a:t>
            </a:r>
            <a:r>
              <a:rPr lang="en-US" altLang="ko-KR" dirty="0">
                <a:ea typeface="굴림" panose="020B0600000101010101" pitchFamily="50" charset="-127"/>
              </a:rPr>
              <a:t> ‘add s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>
                <a:ea typeface="굴림" panose="020B0600000101010101" pitchFamily="50" charset="-127"/>
              </a:rPr>
              <a:t>, s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>
                <a:ea typeface="굴림" panose="020B0600000101010101" pitchFamily="50" charset="-127"/>
              </a:rPr>
              <a:t>’ </a:t>
            </a:r>
            <a:r>
              <a:rPr lang="ko-KR" altLang="en-US" dirty="0">
                <a:ea typeface="굴림" panose="020B0600000101010101" pitchFamily="50" charset="-127"/>
              </a:rPr>
              <a:t>→ </a:t>
            </a:r>
            <a:r>
              <a:rPr lang="en-US" altLang="ko-KR" dirty="0">
                <a:ea typeface="굴림" panose="020B0600000101010101" pitchFamily="50" charset="-127"/>
              </a:rPr>
              <a:t>‘</a:t>
            </a:r>
            <a:r>
              <a:rPr lang="en-US" altLang="ko-KR" dirty="0" err="1">
                <a:ea typeface="굴림" panose="020B0600000101010101" pitchFamily="50" charset="-127"/>
              </a:rPr>
              <a:t>addi</a:t>
            </a:r>
            <a:r>
              <a:rPr lang="en-US" altLang="ko-KR" dirty="0">
                <a:ea typeface="굴림" panose="020B0600000101010101" pitchFamily="50" charset="-127"/>
              </a:rPr>
              <a:t> s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>
                <a:ea typeface="굴림" panose="020B0600000101010101" pitchFamily="50" charset="-127"/>
              </a:rPr>
              <a:t>, s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>
                <a:ea typeface="굴림" panose="020B0600000101010101" pitchFamily="50" charset="-127"/>
              </a:rPr>
              <a:t>’ 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p.155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밑에서 </a:t>
            </a:r>
            <a:r>
              <a:rPr lang="en-US" altLang="ko-KR" dirty="0">
                <a:ea typeface="굴림" panose="020B0600000101010101" pitchFamily="50" charset="-127"/>
              </a:rPr>
              <a:t>#3 : less than(a&lt;b) </a:t>
            </a:r>
            <a:r>
              <a:rPr lang="ko-KR" altLang="en-US" dirty="0">
                <a:ea typeface="굴림" panose="020B0600000101010101" pitchFamily="50" charset="-127"/>
              </a:rPr>
              <a:t>→ </a:t>
            </a:r>
            <a:r>
              <a:rPr lang="en-US" altLang="ko-KR" dirty="0">
                <a:ea typeface="굴림" panose="020B0600000101010101" pitchFamily="50" charset="-127"/>
              </a:rPr>
              <a:t>less than or equal (a</a:t>
            </a:r>
            <a:r>
              <a:rPr lang="ko-KR" altLang="en-US" dirty="0">
                <a:ea typeface="굴림" panose="020B0600000101010101" pitchFamily="50" charset="-127"/>
              </a:rPr>
              <a:t>≤</a:t>
            </a:r>
            <a:r>
              <a:rPr lang="en-US" altLang="ko-KR" dirty="0">
                <a:ea typeface="굴림" panose="020B0600000101010101" pitchFamily="50" charset="-127"/>
              </a:rPr>
              <a:t>b)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p.169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&lt;</a:t>
            </a:r>
            <a:r>
              <a:rPr lang="ko-KR" altLang="en-US" dirty="0">
                <a:ea typeface="굴림" panose="020B0600000101010101" pitchFamily="50" charset="-127"/>
              </a:rPr>
              <a:t>그림 </a:t>
            </a:r>
            <a:r>
              <a:rPr lang="en-US" altLang="ko-KR" dirty="0">
                <a:ea typeface="굴림" panose="020B0600000101010101" pitchFamily="50" charset="-127"/>
              </a:rPr>
              <a:t>3-22&gt; : b’0000_0000_1000_0000 </a:t>
            </a:r>
            <a:r>
              <a:rPr lang="ko-KR" altLang="en-US" dirty="0">
                <a:ea typeface="굴림" panose="020B0600000101010101" pitchFamily="50" charset="-127"/>
              </a:rPr>
              <a:t>→</a:t>
            </a:r>
            <a:r>
              <a:rPr lang="en-US" altLang="ko-KR" dirty="0">
                <a:ea typeface="굴림" panose="020B0600000101010101" pitchFamily="50" charset="-127"/>
              </a:rPr>
              <a:t> b’0000_0000_1000_0000_0000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677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74535A2-6A60-84C4-4DF8-4A325C508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8017"/>
              </p:ext>
            </p:extLst>
          </p:nvPr>
        </p:nvGraphicFramePr>
        <p:xfrm>
          <a:off x="609600" y="1271434"/>
          <a:ext cx="10972800" cy="490076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304535137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811838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4707477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499457825"/>
                    </a:ext>
                  </a:extLst>
                </a:gridCol>
              </a:tblGrid>
              <a:tr h="511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  <a:r>
                        <a:rPr lang="en-US" altLang="ko-KR" dirty="0"/>
                        <a:t>(instruction)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7521"/>
                  </a:ext>
                </a:extLst>
              </a:tr>
              <a:tr h="725709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조건에 따른 분기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(Conditional</a:t>
                      </a:r>
                    </a:p>
                    <a:p>
                      <a:pPr algn="ctr" latinLnBrk="1"/>
                      <a:r>
                        <a:rPr lang="en-US" altLang="ko-KR" dirty="0"/>
                        <a:t>branch)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beq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  </a:t>
                      </a:r>
                    </a:p>
                    <a:p>
                      <a:pPr latinLnBrk="1"/>
                      <a:r>
                        <a:rPr lang="en-US" altLang="ko-KR" sz="1400" dirty="0"/>
                        <a:t>//branch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if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equal</a:t>
                      </a:r>
                      <a:r>
                        <a:rPr lang="ko-KR" altLang="en-US" sz="1400" dirty="0"/>
                        <a:t> 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 – type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beq</a:t>
                      </a:r>
                      <a:r>
                        <a:rPr lang="en-US" altLang="ko-KR" sz="1400" dirty="0"/>
                        <a:t> x5, x6, L1</a:t>
                      </a:r>
                    </a:p>
                    <a:p>
                      <a:pPr latinLnBrk="1"/>
                      <a:r>
                        <a:rPr lang="en-US" altLang="ko-KR" sz="1400" dirty="0"/>
                        <a:t>  //if (x5 == x6)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L1;</a:t>
                      </a:r>
                    </a:p>
                    <a:p>
                      <a:pPr latinLnBrk="1"/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//else         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PC + 4;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98735"/>
                  </a:ext>
                </a:extLst>
              </a:tr>
              <a:tr h="7257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bne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 </a:t>
                      </a:r>
                    </a:p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en-US" altLang="ko-KR" sz="1400" dirty="0"/>
                        <a:t>//branch if not equal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bne</a:t>
                      </a:r>
                      <a:r>
                        <a:rPr lang="en-US" altLang="ko-KR" sz="1400" dirty="0"/>
                        <a:t> x5, x6, L1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//</a:t>
                      </a:r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(x5 </a:t>
                      </a:r>
                      <a:r>
                        <a:rPr kumimoji="0"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≠ </a:t>
                      </a:r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x6)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L1;</a:t>
                      </a:r>
                    </a:p>
                    <a:p>
                      <a:pPr latinLnBrk="1"/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//else         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PC + 4;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542218"/>
                  </a:ext>
                </a:extLst>
              </a:tr>
              <a:tr h="7257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blt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   </a:t>
                      </a:r>
                    </a:p>
                    <a:p>
                      <a:pPr latinLnBrk="1"/>
                      <a:r>
                        <a:rPr lang="en-US" altLang="ko-KR" sz="1400" dirty="0"/>
                        <a:t>//branch if less than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blt</a:t>
                      </a:r>
                      <a:r>
                        <a:rPr lang="en-US" altLang="ko-KR" sz="1400" dirty="0"/>
                        <a:t> x5, x6, L1                         //x5, x6: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signed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정수 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//if (</a:t>
                      </a:r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x5 &lt;</a:t>
                      </a:r>
                      <a:r>
                        <a:rPr kumimoji="0"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x6)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L1;</a:t>
                      </a:r>
                    </a:p>
                    <a:p>
                      <a:pPr latinLnBrk="1"/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//else         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PC + 4;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152626"/>
                  </a:ext>
                </a:extLst>
              </a:tr>
              <a:tr h="7257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bltu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 </a:t>
                      </a:r>
                    </a:p>
                    <a:p>
                      <a:pPr latinLnBrk="1"/>
                      <a:r>
                        <a:rPr lang="en-US" altLang="ko-KR" sz="1400" dirty="0"/>
                        <a:t>//branch if less than unsigned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bltu</a:t>
                      </a:r>
                      <a:r>
                        <a:rPr lang="en-US" altLang="ko-KR" sz="1400" dirty="0"/>
                        <a:t> x5, x6, L1                       //x5, x6: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unsigned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정수 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//if (</a:t>
                      </a:r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x5 &lt;</a:t>
                      </a:r>
                      <a:r>
                        <a:rPr kumimoji="0"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x6)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L1;</a:t>
                      </a:r>
                    </a:p>
                    <a:p>
                      <a:pPr latinLnBrk="1"/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//else         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PC + 4;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6503"/>
                  </a:ext>
                </a:extLst>
              </a:tr>
              <a:tr h="7257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bge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  </a:t>
                      </a:r>
                    </a:p>
                    <a:p>
                      <a:pPr latinLnBrk="1"/>
                      <a:r>
                        <a:rPr lang="en-US" altLang="ko-KR" sz="1400" dirty="0"/>
                        <a:t>//branch if greater than or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equal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bge</a:t>
                      </a:r>
                      <a:r>
                        <a:rPr lang="en-US" altLang="ko-KR" sz="1400" dirty="0"/>
                        <a:t> x5, x6, L1                       //x5, x6: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signed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정수 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//if (</a:t>
                      </a:r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x5 ≥ x6)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L1;</a:t>
                      </a:r>
                    </a:p>
                    <a:p>
                      <a:pPr latinLnBrk="1"/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//else         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PC + 4;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742397"/>
                  </a:ext>
                </a:extLst>
              </a:tr>
              <a:tr h="72570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bgeu</a:t>
                      </a:r>
                      <a:r>
                        <a:rPr lang="en-US" altLang="ko-KR" dirty="0"/>
                        <a:t> rs1, rs2, </a:t>
                      </a:r>
                      <a:r>
                        <a:rPr lang="en-US" altLang="ko-KR" dirty="0" err="1"/>
                        <a:t>imm</a:t>
                      </a:r>
                      <a:r>
                        <a:rPr lang="en-US" altLang="ko-KR" dirty="0"/>
                        <a:t>[12:1]       </a:t>
                      </a:r>
                    </a:p>
                    <a:p>
                      <a:pPr latinLnBrk="1"/>
                      <a:r>
                        <a:rPr lang="en-US" altLang="ko-KR" sz="1400" dirty="0"/>
                        <a:t>//branch if greater than or equal unsigned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bgeu</a:t>
                      </a:r>
                      <a:r>
                        <a:rPr lang="en-US" altLang="ko-KR" sz="1400" dirty="0"/>
                        <a:t> x5, x6, L1                      //x5, x6: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unsigned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정수 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//if (</a:t>
                      </a:r>
                      <a:r>
                        <a:rPr kumimoji="0"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x5 ≥ x6)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L1;</a:t>
                      </a:r>
                    </a:p>
                    <a:p>
                      <a:pPr latinLnBrk="1"/>
                      <a:r>
                        <a:rPr lang="ko-KR" altLang="en-US" sz="1400" dirty="0"/>
                        <a:t>  </a:t>
                      </a:r>
                      <a:r>
                        <a:rPr lang="en-US" altLang="ko-KR" sz="1400" dirty="0"/>
                        <a:t>//else          PC </a:t>
                      </a:r>
                      <a:r>
                        <a:rPr lang="ko-KR" altLang="en-US" sz="1400" dirty="0"/>
                        <a:t>← </a:t>
                      </a:r>
                      <a:r>
                        <a:rPr lang="en-US" altLang="ko-KR" sz="1400" dirty="0"/>
                        <a:t>PC + 4;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90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90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ln>
            <a:noFill/>
            <a:prstDash val="dash"/>
          </a:ln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‘for loop’</a:t>
            </a:r>
            <a:r>
              <a:rPr lang="ko-KR" altLang="en-US" dirty="0">
                <a:ea typeface="굴림" panose="020B0600000101010101" pitchFamily="50" charset="-127"/>
              </a:rPr>
              <a:t>를 사용한 </a:t>
            </a:r>
            <a:r>
              <a:rPr lang="en-US" altLang="ko-KR" dirty="0">
                <a:ea typeface="굴림" panose="020B0600000101010101" pitchFamily="50" charset="-127"/>
              </a:rPr>
              <a:t>C </a:t>
            </a:r>
            <a:r>
              <a:rPr lang="ko-KR" altLang="en-US" dirty="0">
                <a:ea typeface="굴림" panose="020B0600000101010101" pitchFamily="50" charset="-127"/>
              </a:rPr>
              <a:t>예제 코드와 같은 기능을 하는 </a:t>
            </a:r>
            <a:r>
              <a:rPr lang="en-US" altLang="ko-KR" dirty="0">
                <a:ea typeface="굴림" panose="020B0600000101010101" pitchFamily="50" charset="-127"/>
              </a:rPr>
              <a:t>RV32I </a:t>
            </a:r>
            <a:r>
              <a:rPr lang="ko-KR" altLang="en-US" dirty="0">
                <a:ea typeface="굴림" panose="020B0600000101010101" pitchFamily="50" charset="-127"/>
              </a:rPr>
              <a:t>어셈블리 코드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A5BCC4-846D-D58C-215C-CE00BEFA9131}"/>
              </a:ext>
            </a:extLst>
          </p:cNvPr>
          <p:cNvSpPr/>
          <p:nvPr/>
        </p:nvSpPr>
        <p:spPr>
          <a:xfrm>
            <a:off x="609600" y="1752600"/>
            <a:ext cx="3962400" cy="413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BC4E04-B13F-1D2F-69CE-DABDC89A3FD9}"/>
              </a:ext>
            </a:extLst>
          </p:cNvPr>
          <p:cNvSpPr/>
          <p:nvPr/>
        </p:nvSpPr>
        <p:spPr>
          <a:xfrm>
            <a:off x="5257800" y="1752600"/>
            <a:ext cx="6324600" cy="41380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7DA06-F870-DF1B-71B4-92515FA59327}"/>
              </a:ext>
            </a:extLst>
          </p:cNvPr>
          <p:cNvSpPr txBox="1"/>
          <p:nvPr/>
        </p:nvSpPr>
        <p:spPr>
          <a:xfrm>
            <a:off x="609600" y="593730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 ‘for‘ loop</a:t>
            </a:r>
            <a:r>
              <a:rPr lang="ko-KR" altLang="en-US" dirty="0"/>
              <a:t>를 사용한 </a:t>
            </a:r>
            <a:r>
              <a:rPr lang="en-US" altLang="ko-KR" dirty="0"/>
              <a:t>C </a:t>
            </a:r>
            <a:r>
              <a:rPr lang="ko-KR" altLang="en-US" dirty="0"/>
              <a:t>예제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0703F-2146-FDB6-F961-1615182CED07}"/>
              </a:ext>
            </a:extLst>
          </p:cNvPr>
          <p:cNvSpPr txBox="1"/>
          <p:nvPr/>
        </p:nvSpPr>
        <p:spPr>
          <a:xfrm>
            <a:off x="5257800" y="5937308"/>
            <a:ext cx="628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r>
              <a:rPr lang="ko-KR" altLang="en-US" dirty="0"/>
              <a:t>   </a:t>
            </a:r>
            <a:r>
              <a:rPr lang="en-US" altLang="ko-KR" dirty="0"/>
              <a:t>(a)</a:t>
            </a:r>
            <a:r>
              <a:rPr lang="ko-KR" altLang="en-US" dirty="0"/>
              <a:t>와 같은 기능을 하는 </a:t>
            </a:r>
            <a:r>
              <a:rPr lang="en-US" altLang="ko-KR" dirty="0"/>
              <a:t>RV32I </a:t>
            </a:r>
            <a:r>
              <a:rPr lang="ko-KR" altLang="en-US" dirty="0"/>
              <a:t>어셈블리 코드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D80E6-2A6F-324A-E03C-BCDEB6B4F12A}"/>
              </a:ext>
            </a:extLst>
          </p:cNvPr>
          <p:cNvSpPr txBox="1"/>
          <p:nvPr/>
        </p:nvSpPr>
        <p:spPr>
          <a:xfrm>
            <a:off x="609600" y="239048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// add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numbers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0 to 9</a:t>
            </a:r>
          </a:p>
          <a:p>
            <a:endParaRPr lang="en-US" altLang="ko-KR" dirty="0"/>
          </a:p>
          <a:p>
            <a:r>
              <a:rPr lang="en-US" altLang="ko-KR" dirty="0"/>
              <a:t>int sum = 0;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= 0;    </a:t>
            </a:r>
            <a:r>
              <a:rPr lang="en-US" altLang="ko-KR" dirty="0" err="1"/>
              <a:t>i</a:t>
            </a:r>
            <a:r>
              <a:rPr lang="en-US" altLang="ko-KR" dirty="0"/>
              <a:t>  != 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/>
              <a:t>0 ;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/>
              <a:t>) {</a:t>
            </a:r>
          </a:p>
          <a:p>
            <a:endParaRPr lang="en-US" altLang="ko-KR" dirty="0"/>
          </a:p>
          <a:p>
            <a:r>
              <a:rPr lang="en-US" altLang="ko-KR" dirty="0"/>
              <a:t>	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7C453-1725-1852-27E6-3ED72190B0BB}"/>
              </a:ext>
            </a:extLst>
          </p:cNvPr>
          <p:cNvSpPr txBox="1"/>
          <p:nvPr/>
        </p:nvSpPr>
        <p:spPr>
          <a:xfrm>
            <a:off x="5257800" y="2286000"/>
            <a:ext cx="6324600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// s0 = sum,   s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	add    s0,   zero,   zero   //</a:t>
            </a:r>
            <a:r>
              <a:rPr lang="ko-KR" altLang="en-US" dirty="0"/>
              <a:t>① </a:t>
            </a:r>
            <a:r>
              <a:rPr lang="en-US" altLang="ko-KR" dirty="0"/>
              <a:t>sum </a:t>
            </a:r>
            <a:r>
              <a:rPr lang="ko-KR" altLang="en-US" dirty="0"/>
              <a:t>초기화</a:t>
            </a:r>
            <a:endParaRPr lang="en-US" altLang="ko-KR" dirty="0"/>
          </a:p>
          <a:p>
            <a:r>
              <a:rPr lang="en-US" altLang="ko-KR" dirty="0"/>
              <a:t>	add    s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/>
              <a:t>,   zero,   zero   //</a:t>
            </a:r>
            <a:r>
              <a:rPr lang="ko-KR" altLang="en-US" dirty="0"/>
              <a:t>② </a:t>
            </a:r>
            <a:r>
              <a:rPr lang="en-US" altLang="ko-KR" dirty="0" err="1"/>
              <a:t>i</a:t>
            </a:r>
            <a:r>
              <a:rPr lang="ko-KR" altLang="en-US" dirty="0"/>
              <a:t> 초기화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addi</a:t>
            </a:r>
            <a:r>
              <a:rPr lang="en-US" altLang="ko-KR" dirty="0"/>
              <a:t>   t0,   zero,   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/>
              <a:t>0      //</a:t>
            </a:r>
            <a:r>
              <a:rPr lang="ko-KR" altLang="en-US" dirty="0"/>
              <a:t>③ </a:t>
            </a:r>
            <a:r>
              <a:rPr lang="en-US" altLang="ko-KR" dirty="0"/>
              <a:t>t0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 ( for</a:t>
            </a:r>
            <a:r>
              <a:rPr lang="ko-KR" altLang="en-US" dirty="0"/>
              <a:t>문 실행  횟수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for :	</a:t>
            </a:r>
            <a:r>
              <a:rPr lang="en-US" altLang="ko-KR" dirty="0" err="1">
                <a:solidFill>
                  <a:srgbClr val="FF0000"/>
                </a:solidFill>
              </a:rPr>
              <a:t>beq</a:t>
            </a:r>
            <a:r>
              <a:rPr lang="en-US" altLang="ko-KR" dirty="0">
                <a:solidFill>
                  <a:srgbClr val="FF0000"/>
                </a:solidFill>
              </a:rPr>
              <a:t>    s1,   t0,    done     </a:t>
            </a:r>
            <a:r>
              <a:rPr lang="en-US" altLang="ko-KR" dirty="0"/>
              <a:t>//</a:t>
            </a:r>
            <a:r>
              <a:rPr lang="ko-KR" altLang="en-US" dirty="0"/>
              <a:t>④ </a:t>
            </a:r>
            <a:r>
              <a:rPr lang="en-US" altLang="ko-KR" dirty="0"/>
              <a:t>s1, t0 </a:t>
            </a:r>
            <a:r>
              <a:rPr lang="ko-KR" altLang="en-US" dirty="0"/>
              <a:t>비교</a:t>
            </a:r>
            <a:endParaRPr lang="en-US" altLang="ko-KR" dirty="0"/>
          </a:p>
          <a:p>
            <a:r>
              <a:rPr lang="en-US" altLang="ko-KR" dirty="0"/>
              <a:t>	add    s0,   s0,     s</a:t>
            </a:r>
            <a:r>
              <a:rPr lang="en-US" altLang="ko-KR" dirty="0">
                <a:latin typeface="+mn-ea"/>
              </a:rPr>
              <a:t>1   </a:t>
            </a:r>
            <a:r>
              <a:rPr lang="en-US" altLang="ko-KR" dirty="0"/>
              <a:t>//</a:t>
            </a:r>
            <a:r>
              <a:rPr lang="ko-KR" altLang="en-US" dirty="0"/>
              <a:t>⑤</a:t>
            </a:r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addi</a:t>
            </a:r>
            <a:r>
              <a:rPr lang="en-US" altLang="ko-KR" dirty="0"/>
              <a:t>   s</a:t>
            </a:r>
            <a:r>
              <a:rPr lang="en-US" altLang="ko-KR" dirty="0">
                <a:latin typeface="+mn-ea"/>
              </a:rPr>
              <a:t>1</a:t>
            </a:r>
            <a:r>
              <a:rPr lang="en-US" altLang="ko-KR" dirty="0"/>
              <a:t>,   s</a:t>
            </a:r>
            <a:r>
              <a:rPr lang="en-US" altLang="ko-KR" dirty="0">
                <a:latin typeface="+mn-ea"/>
              </a:rPr>
              <a:t>1,</a:t>
            </a:r>
            <a:r>
              <a:rPr lang="en-US" altLang="ko-KR" dirty="0"/>
              <a:t>    </a:t>
            </a:r>
            <a:r>
              <a:rPr lang="en-US" altLang="ko-KR" dirty="0">
                <a:latin typeface="+mn-ea"/>
              </a:rPr>
              <a:t>1    </a:t>
            </a:r>
            <a:r>
              <a:rPr lang="en-US" altLang="ko-KR" dirty="0"/>
              <a:t>//</a:t>
            </a:r>
            <a:r>
              <a:rPr lang="ko-KR" altLang="en-US" dirty="0"/>
              <a:t>⑥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</a:t>
            </a:r>
            <a:r>
              <a:rPr lang="en-US" altLang="ko-KR" dirty="0">
                <a:latin typeface="+mn-ea"/>
              </a:rPr>
              <a:t>1</a:t>
            </a:r>
            <a:endParaRPr lang="en-US" altLang="ko-KR" dirty="0"/>
          </a:p>
          <a:p>
            <a:r>
              <a:rPr lang="en-US" altLang="ko-KR" dirty="0"/>
              <a:t>	j        for                  //</a:t>
            </a:r>
            <a:r>
              <a:rPr lang="ko-KR" altLang="en-US" dirty="0"/>
              <a:t>⑦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done: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B9EA0DF-167A-9B3F-9309-C8DFCA11B115}"/>
              </a:ext>
            </a:extLst>
          </p:cNvPr>
          <p:cNvSpPr/>
          <p:nvPr/>
        </p:nvSpPr>
        <p:spPr>
          <a:xfrm>
            <a:off x="1718564" y="3810000"/>
            <a:ext cx="838200" cy="304800"/>
          </a:xfrm>
          <a:prstGeom prst="roundRect">
            <a:avLst/>
          </a:prstGeom>
          <a:solidFill>
            <a:srgbClr val="00B050">
              <a:alpha val="3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2A8A21FF-AFF7-1B46-29A9-D92314260615}"/>
              </a:ext>
            </a:extLst>
          </p:cNvPr>
          <p:cNvSpPr/>
          <p:nvPr/>
        </p:nvSpPr>
        <p:spPr>
          <a:xfrm>
            <a:off x="5981700" y="3569758"/>
            <a:ext cx="228600" cy="30480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A44C95B6-D256-3792-0EB1-489E016F8B6B}"/>
              </a:ext>
            </a:extLst>
          </p:cNvPr>
          <p:cNvSpPr/>
          <p:nvPr/>
        </p:nvSpPr>
        <p:spPr>
          <a:xfrm>
            <a:off x="2190750" y="3363499"/>
            <a:ext cx="3790950" cy="446501"/>
          </a:xfrm>
          <a:custGeom>
            <a:avLst/>
            <a:gdLst>
              <a:gd name="connsiteX0" fmla="*/ 0 w 3790950"/>
              <a:gd name="connsiteY0" fmla="*/ 446501 h 446501"/>
              <a:gd name="connsiteX1" fmla="*/ 677851 w 3790950"/>
              <a:gd name="connsiteY1" fmla="*/ 2001 h 446501"/>
              <a:gd name="connsiteX2" fmla="*/ 3790950 w 3790950"/>
              <a:gd name="connsiteY2" fmla="*/ 313151 h 446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0950" h="446501" extrusionOk="0">
                <a:moveTo>
                  <a:pt x="0" y="446501"/>
                </a:moveTo>
                <a:cubicBezTo>
                  <a:pt x="40362" y="246709"/>
                  <a:pt x="27049" y="11776"/>
                  <a:pt x="677851" y="2001"/>
                </a:cubicBezTo>
                <a:cubicBezTo>
                  <a:pt x="1461142" y="83392"/>
                  <a:pt x="2305958" y="199883"/>
                  <a:pt x="3790950" y="313151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426672124">
                  <a:custGeom>
                    <a:avLst/>
                    <a:gdLst>
                      <a:gd name="connsiteX0" fmla="*/ 0 w 4794250"/>
                      <a:gd name="connsiteY0" fmla="*/ 446501 h 446501"/>
                      <a:gd name="connsiteX1" fmla="*/ 857250 w 4794250"/>
                      <a:gd name="connsiteY1" fmla="*/ 2001 h 446501"/>
                      <a:gd name="connsiteX2" fmla="*/ 4794250 w 4794250"/>
                      <a:gd name="connsiteY2" fmla="*/ 313151 h 446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794250" h="446501">
                        <a:moveTo>
                          <a:pt x="0" y="446501"/>
                        </a:moveTo>
                        <a:cubicBezTo>
                          <a:pt x="29104" y="235363"/>
                          <a:pt x="58208" y="24226"/>
                          <a:pt x="857250" y="2001"/>
                        </a:cubicBezTo>
                        <a:cubicBezTo>
                          <a:pt x="1656292" y="-20224"/>
                          <a:pt x="3225271" y="146463"/>
                          <a:pt x="4794250" y="313151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200E48-F887-91A1-0C73-A603F4AE877C}"/>
              </a:ext>
            </a:extLst>
          </p:cNvPr>
          <p:cNvCxnSpPr>
            <a:cxnSpLocks/>
          </p:cNvCxnSpPr>
          <p:nvPr/>
        </p:nvCxnSpPr>
        <p:spPr>
          <a:xfrm flipV="1">
            <a:off x="1905000" y="3061906"/>
            <a:ext cx="4191000" cy="4249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8BB57-94B0-6CDF-EDA2-F35E6898CD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데이터 타입</a:t>
            </a:r>
            <a:r>
              <a:rPr lang="en-US" altLang="ko-KR" dirty="0">
                <a:ea typeface="굴림" panose="020B0600000101010101" pitchFamily="50" charset="-127"/>
              </a:rPr>
              <a:t>(data type)</a:t>
            </a:r>
            <a:r>
              <a:rPr lang="ko-KR" altLang="en-US" dirty="0">
                <a:ea typeface="굴림" panose="020B0600000101010101" pitchFamily="50" charset="-127"/>
              </a:rPr>
              <a:t>과 비교 조건에 따른 분기 명령어 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74535A2-6A60-84C4-4DF8-4A325C508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01359"/>
              </p:ext>
            </p:extLst>
          </p:nvPr>
        </p:nvGraphicFramePr>
        <p:xfrm>
          <a:off x="1295400" y="1898014"/>
          <a:ext cx="9601201" cy="4328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00226">
                  <a:extLst>
                    <a:ext uri="{9D8B030D-6E8A-4147-A177-3AD203B41FA5}">
                      <a16:colId xmlns:a16="http://schemas.microsoft.com/office/drawing/2014/main" val="1304535137"/>
                    </a:ext>
                  </a:extLst>
                </a:gridCol>
                <a:gridCol w="2619374">
                  <a:extLst>
                    <a:ext uri="{9D8B030D-6E8A-4147-A177-3AD203B41FA5}">
                      <a16:colId xmlns:a16="http://schemas.microsoft.com/office/drawing/2014/main" val="18118384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247074779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2499457825"/>
                    </a:ext>
                  </a:extLst>
                </a:gridCol>
              </a:tblGrid>
              <a:tr h="299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Pseudo </a:t>
                      </a:r>
                      <a:r>
                        <a:rPr lang="ko-KR" altLang="en-US" sz="14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실제 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77521"/>
                  </a:ext>
                </a:extLst>
              </a:tr>
              <a:tr h="29957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Unsigned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/>
                        <a:t>a == b   </a:t>
                      </a:r>
                      <a:r>
                        <a:rPr lang="en-US" altLang="ko-KR" sz="1200" dirty="0"/>
                        <a:t>//equal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beq</a:t>
                      </a:r>
                      <a:r>
                        <a:rPr lang="en-US" altLang="ko-KR" sz="1600" dirty="0"/>
                        <a:t> a, b, label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098735"/>
                  </a:ext>
                </a:extLst>
              </a:tr>
              <a:tr h="299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  != b   </a:t>
                      </a:r>
                      <a:r>
                        <a:rPr lang="en-US" altLang="ko-KR" sz="1200" dirty="0"/>
                        <a:t>//not equal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bne</a:t>
                      </a:r>
                      <a:r>
                        <a:rPr lang="en-US" altLang="ko-KR" sz="1600" dirty="0"/>
                        <a:t> a, b, label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420841"/>
                  </a:ext>
                </a:extLst>
              </a:tr>
              <a:tr h="299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  &gt;  b   </a:t>
                      </a:r>
                      <a:r>
                        <a:rPr lang="en-US" altLang="ko-KR" sz="1200" dirty="0"/>
                        <a:t>//greater than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bgtu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 a, b, label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0000FF"/>
                          </a:solidFill>
                        </a:rPr>
                        <a:t>bltu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u="sng" dirty="0">
                          <a:solidFill>
                            <a:srgbClr val="0000FF"/>
                          </a:solidFill>
                        </a:rPr>
                        <a:t>b, a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, label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464020"/>
                  </a:ext>
                </a:extLst>
              </a:tr>
              <a:tr h="299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/>
                        <a:t>a  </a:t>
                      </a:r>
                      <a:r>
                        <a:rPr lang="ko-KR" altLang="en-US" sz="1600" dirty="0"/>
                        <a:t>≥  </a:t>
                      </a:r>
                      <a:r>
                        <a:rPr lang="en-US" altLang="ko-KR" sz="1600" dirty="0"/>
                        <a:t>b   </a:t>
                      </a:r>
                      <a:r>
                        <a:rPr lang="en-US" altLang="ko-KR" sz="1200" dirty="0"/>
                        <a:t>//greater than or equal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bgeu</a:t>
                      </a:r>
                      <a:r>
                        <a:rPr lang="en-US" altLang="ko-KR" sz="1600" dirty="0"/>
                        <a:t> a, b, label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36992"/>
                  </a:ext>
                </a:extLst>
              </a:tr>
              <a:tr h="299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/>
                        <a:t>a  &lt;  b   </a:t>
                      </a:r>
                      <a:r>
                        <a:rPr lang="en-US" altLang="ko-KR" sz="1200" dirty="0"/>
                        <a:t>//less than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bltu</a:t>
                      </a:r>
                      <a:r>
                        <a:rPr lang="en-US" altLang="ko-KR" sz="1600" dirty="0"/>
                        <a:t> a, b, label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152626"/>
                  </a:ext>
                </a:extLst>
              </a:tr>
              <a:tr h="299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/>
                        <a:t>a  </a:t>
                      </a:r>
                      <a:r>
                        <a:rPr lang="ko-KR" altLang="en-US" sz="1600" dirty="0"/>
                        <a:t>≤  </a:t>
                      </a:r>
                      <a:r>
                        <a:rPr lang="en-US" altLang="ko-KR" sz="1600" dirty="0"/>
                        <a:t>b   </a:t>
                      </a:r>
                      <a:r>
                        <a:rPr lang="en-US" altLang="ko-KR" sz="1200" dirty="0"/>
                        <a:t>//less than or equal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bleu a, b, label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0000FF"/>
                          </a:solidFill>
                        </a:rPr>
                        <a:t>bgeu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u="sng" dirty="0">
                          <a:solidFill>
                            <a:srgbClr val="0000FF"/>
                          </a:solidFill>
                        </a:rPr>
                        <a:t>b, a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, label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599069"/>
                  </a:ext>
                </a:extLst>
              </a:tr>
              <a:tr h="29957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Signed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/>
                        <a:t>a == b   </a:t>
                      </a:r>
                      <a:r>
                        <a:rPr lang="en-US" altLang="ko-KR" sz="1200" dirty="0"/>
                        <a:t>//equal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beq</a:t>
                      </a:r>
                      <a:r>
                        <a:rPr lang="en-US" altLang="ko-KR" sz="1600" dirty="0"/>
                        <a:t> a, b, label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6503"/>
                  </a:ext>
                </a:extLst>
              </a:tr>
              <a:tr h="299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  != b   </a:t>
                      </a:r>
                      <a:r>
                        <a:rPr lang="en-US" altLang="ko-KR" sz="1200" dirty="0"/>
                        <a:t>//not equal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bne</a:t>
                      </a:r>
                      <a:r>
                        <a:rPr lang="en-US" altLang="ko-KR" sz="1600" dirty="0"/>
                        <a:t> a, b, label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131083"/>
                  </a:ext>
                </a:extLst>
              </a:tr>
              <a:tr h="299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  &gt;  b   </a:t>
                      </a:r>
                      <a:r>
                        <a:rPr lang="en-US" altLang="ko-KR" sz="1200" dirty="0"/>
                        <a:t>//greater than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bgt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 a, b, label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0000FF"/>
                          </a:solidFill>
                        </a:rPr>
                        <a:t>blt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u="sng" dirty="0">
                          <a:solidFill>
                            <a:srgbClr val="0000FF"/>
                          </a:solidFill>
                        </a:rPr>
                        <a:t>b, a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, label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742397"/>
                  </a:ext>
                </a:extLst>
              </a:tr>
              <a:tr h="299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/>
                        <a:t>a  </a:t>
                      </a:r>
                      <a:r>
                        <a:rPr lang="ko-KR" altLang="en-US" sz="1600" dirty="0"/>
                        <a:t>≥  </a:t>
                      </a:r>
                      <a:r>
                        <a:rPr lang="en-US" altLang="ko-KR" sz="1600" dirty="0"/>
                        <a:t>b   </a:t>
                      </a:r>
                      <a:r>
                        <a:rPr lang="en-US" altLang="ko-KR" sz="1200" dirty="0"/>
                        <a:t>//greater than or equal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bge</a:t>
                      </a:r>
                      <a:r>
                        <a:rPr lang="en-US" altLang="ko-KR" sz="1600" dirty="0"/>
                        <a:t> a, b, label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016749"/>
                  </a:ext>
                </a:extLst>
              </a:tr>
              <a:tr h="2995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/>
                        <a:t>a  &lt;  b   </a:t>
                      </a:r>
                      <a:r>
                        <a:rPr lang="en-US" altLang="ko-KR" sz="1200" dirty="0"/>
                        <a:t>//less than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blt</a:t>
                      </a:r>
                      <a:r>
                        <a:rPr lang="en-US" altLang="ko-KR" sz="1600" dirty="0"/>
                        <a:t> a, b, label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908841"/>
                  </a:ext>
                </a:extLst>
              </a:tr>
              <a:tr h="299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/>
                        <a:t>a  </a:t>
                      </a:r>
                      <a:r>
                        <a:rPr lang="ko-KR" altLang="en-US" sz="1600" dirty="0"/>
                        <a:t>≤  </a:t>
                      </a:r>
                      <a:r>
                        <a:rPr lang="en-US" altLang="ko-KR" sz="1600" dirty="0"/>
                        <a:t>b   </a:t>
                      </a:r>
                      <a:r>
                        <a:rPr lang="en-US" altLang="ko-KR" sz="1200" dirty="0"/>
                        <a:t>//less than or equal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FF0000"/>
                          </a:solidFill>
                        </a:rPr>
                        <a:t>ble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 a, b, label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rgbClr val="0000FF"/>
                          </a:solidFill>
                        </a:rPr>
                        <a:t>bge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600" u="sng" dirty="0">
                          <a:solidFill>
                            <a:srgbClr val="0000FF"/>
                          </a:solidFill>
                        </a:rPr>
                        <a:t>b, a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, label</a:t>
                      </a:r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1965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11F391-4673-B8C9-0488-EB4A32E9A97B}"/>
              </a:ext>
            </a:extLst>
          </p:cNvPr>
          <p:cNvSpPr txBox="1"/>
          <p:nvPr/>
        </p:nvSpPr>
        <p:spPr>
          <a:xfrm>
            <a:off x="2784540" y="2209800"/>
            <a:ext cx="33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X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7CB04-711D-DF9F-B668-A82CF055966B}"/>
              </a:ext>
            </a:extLst>
          </p:cNvPr>
          <p:cNvSpPr txBox="1"/>
          <p:nvPr/>
        </p:nvSpPr>
        <p:spPr>
          <a:xfrm>
            <a:off x="2784540" y="2548354"/>
            <a:ext cx="33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X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1628DFED-74B4-54A9-C395-E3200C19D18C}"/>
              </a:ext>
            </a:extLst>
          </p:cNvPr>
          <p:cNvSpPr/>
          <p:nvPr/>
        </p:nvSpPr>
        <p:spPr>
          <a:xfrm>
            <a:off x="2824796" y="3048000"/>
            <a:ext cx="228600" cy="10668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163FF10E-A52E-73BA-9088-CA657119F867}"/>
              </a:ext>
            </a:extLst>
          </p:cNvPr>
          <p:cNvSpPr/>
          <p:nvPr/>
        </p:nvSpPr>
        <p:spPr>
          <a:xfrm>
            <a:off x="2824796" y="5029200"/>
            <a:ext cx="228600" cy="10668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BD00E967-17A6-28DC-A552-04195D65AE02}"/>
              </a:ext>
            </a:extLst>
          </p:cNvPr>
          <p:cNvSpPr/>
          <p:nvPr/>
        </p:nvSpPr>
        <p:spPr>
          <a:xfrm>
            <a:off x="2824796" y="4372610"/>
            <a:ext cx="228600" cy="4572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51776-A30F-1472-D67D-0DED279926F1}"/>
              </a:ext>
            </a:extLst>
          </p:cNvPr>
          <p:cNvSpPr txBox="1"/>
          <p:nvPr/>
        </p:nvSpPr>
        <p:spPr>
          <a:xfrm>
            <a:off x="2596196" y="3259621"/>
            <a:ext cx="284760" cy="33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CEE87-7045-0C1F-8F51-9EDF24778A5E}"/>
              </a:ext>
            </a:extLst>
          </p:cNvPr>
          <p:cNvSpPr txBox="1"/>
          <p:nvPr/>
        </p:nvSpPr>
        <p:spPr>
          <a:xfrm>
            <a:off x="2590800" y="4283421"/>
            <a:ext cx="284760" cy="33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08B48-8F36-FF3C-25DA-6EF67A20B703}"/>
              </a:ext>
            </a:extLst>
          </p:cNvPr>
          <p:cNvSpPr txBox="1"/>
          <p:nvPr/>
        </p:nvSpPr>
        <p:spPr>
          <a:xfrm>
            <a:off x="2590800" y="5271727"/>
            <a:ext cx="275235" cy="338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F8914EC8-C2C1-7137-3C70-A2A17F850497}"/>
              </a:ext>
            </a:extLst>
          </p:cNvPr>
          <p:cNvSpPr/>
          <p:nvPr/>
        </p:nvSpPr>
        <p:spPr>
          <a:xfrm>
            <a:off x="2344279" y="3429000"/>
            <a:ext cx="275235" cy="2057400"/>
          </a:xfrm>
          <a:prstGeom prst="leftBrace">
            <a:avLst>
              <a:gd name="adj1" fmla="val 185722"/>
              <a:gd name="adj2" fmla="val 4969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EB9899-4561-B69C-8280-E50409252E14}"/>
              </a:ext>
            </a:extLst>
          </p:cNvPr>
          <p:cNvSpPr txBox="1"/>
          <p:nvPr/>
        </p:nvSpPr>
        <p:spPr>
          <a:xfrm>
            <a:off x="1905001" y="4283421"/>
            <a:ext cx="439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10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6" grpId="0" animBg="1"/>
      <p:bldP spid="9" grpId="0" animBg="1"/>
      <p:bldP spid="16" grpId="0" animBg="1"/>
      <p:bldP spid="17" grpId="0"/>
      <p:bldP spid="18" grpId="0"/>
      <p:bldP spid="19" grpId="0"/>
      <p:bldP spid="23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8BB57-94B0-6CDF-EDA2-F35E6898CD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Conditional </a:t>
            </a:r>
            <a:r>
              <a:rPr lang="ko-KR" altLang="en-US" dirty="0">
                <a:ea typeface="굴림" panose="020B0600000101010101" pitchFamily="50" charset="-127"/>
              </a:rPr>
              <a:t>분기 명령어를 사용한 어셈블리 코드와 </a:t>
            </a:r>
            <a:r>
              <a:rPr lang="ko-KR" altLang="en-US" dirty="0" err="1">
                <a:ea typeface="굴림" panose="020B0600000101010101" pitchFamily="50" charset="-127"/>
              </a:rPr>
              <a:t>어셈블</a:t>
            </a:r>
            <a:r>
              <a:rPr lang="ko-KR" altLang="en-US" dirty="0">
                <a:ea typeface="굴림" panose="020B0600000101010101" pitchFamily="50" charset="-127"/>
              </a:rPr>
              <a:t> 결과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A3B0C6-B82E-A162-32AC-A63C80903AE4}"/>
              </a:ext>
            </a:extLst>
          </p:cNvPr>
          <p:cNvSpPr/>
          <p:nvPr/>
        </p:nvSpPr>
        <p:spPr>
          <a:xfrm>
            <a:off x="609600" y="1752600"/>
            <a:ext cx="4419600" cy="4571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D0BFA2-2DC3-FAF7-976B-42763FD16587}"/>
              </a:ext>
            </a:extLst>
          </p:cNvPr>
          <p:cNvSpPr txBox="1"/>
          <p:nvPr/>
        </p:nvSpPr>
        <p:spPr>
          <a:xfrm>
            <a:off x="609600" y="2676848"/>
            <a:ext cx="4419600" cy="272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beq</a:t>
            </a:r>
            <a:r>
              <a:rPr lang="en-US" altLang="ko-KR" dirty="0"/>
              <a:t>  x5,  x6,  myself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	</a:t>
            </a:r>
            <a:r>
              <a:rPr lang="en-US" altLang="ko-KR" b="1" dirty="0" err="1"/>
              <a:t>bgt</a:t>
            </a:r>
            <a:r>
              <a:rPr lang="en-US" altLang="ko-KR" b="1" dirty="0"/>
              <a:t>   x5,  x6,  myself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bge</a:t>
            </a:r>
            <a:r>
              <a:rPr lang="en-US" altLang="ko-KR" dirty="0"/>
              <a:t>  x5,  x6,  myself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blt</a:t>
            </a:r>
            <a:r>
              <a:rPr lang="en-US" altLang="ko-KR" dirty="0"/>
              <a:t>   x5, x6,  myself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	</a:t>
            </a:r>
            <a:r>
              <a:rPr lang="en-US" altLang="ko-KR" b="1" dirty="0" err="1"/>
              <a:t>ble</a:t>
            </a:r>
            <a:r>
              <a:rPr lang="en-US" altLang="ko-KR" b="1" dirty="0"/>
              <a:t>   x5,  x6,  myself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myself :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	add  x7,  x8,  x9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B34907-2B4D-E2C8-D73B-B3487842EBE3}"/>
              </a:ext>
            </a:extLst>
          </p:cNvPr>
          <p:cNvSpPr/>
          <p:nvPr/>
        </p:nvSpPr>
        <p:spPr>
          <a:xfrm>
            <a:off x="6106032" y="1752600"/>
            <a:ext cx="5476368" cy="4571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569701-EB5C-1086-0726-AC990EA955DF}"/>
              </a:ext>
            </a:extLst>
          </p:cNvPr>
          <p:cNvCxnSpPr>
            <a:cxnSpLocks/>
          </p:cNvCxnSpPr>
          <p:nvPr/>
        </p:nvCxnSpPr>
        <p:spPr>
          <a:xfrm>
            <a:off x="5195350" y="39624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5B81F4-9F76-FFEA-BDDC-620DA473EB3F}"/>
              </a:ext>
            </a:extLst>
          </p:cNvPr>
          <p:cNvSpPr txBox="1"/>
          <p:nvPr/>
        </p:nvSpPr>
        <p:spPr>
          <a:xfrm>
            <a:off x="5195350" y="359401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컴파일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FCF86E-967C-D120-5683-3E9170AA926D}"/>
              </a:ext>
            </a:extLst>
          </p:cNvPr>
          <p:cNvSpPr txBox="1"/>
          <p:nvPr/>
        </p:nvSpPr>
        <p:spPr>
          <a:xfrm>
            <a:off x="6123500" y="1752600"/>
            <a:ext cx="5458900" cy="5052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 x5,  x6,  myself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0 : 	00628a63     </a:t>
            </a:r>
            <a:r>
              <a:rPr lang="en-US" altLang="ko-KR" sz="1400" dirty="0" err="1"/>
              <a:t>beq</a:t>
            </a:r>
            <a:r>
              <a:rPr lang="en-US" altLang="ko-KR" sz="1400" dirty="0"/>
              <a:t>   t0,  t1,  14  &lt;myself&gt;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bgt</a:t>
            </a:r>
            <a:r>
              <a:rPr lang="en-US" altLang="ko-KR" sz="1400" b="1" dirty="0"/>
              <a:t> x5,  x6,  myself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4 : 	00534863     </a:t>
            </a:r>
            <a:r>
              <a:rPr lang="en-US" altLang="ko-KR" sz="1400" dirty="0" err="1">
                <a:solidFill>
                  <a:srgbClr val="FF0000"/>
                </a:solidFill>
              </a:rPr>
              <a:t>blt</a:t>
            </a:r>
            <a:r>
              <a:rPr lang="en-US" altLang="ko-KR" sz="1400" dirty="0">
                <a:solidFill>
                  <a:srgbClr val="FF0000"/>
                </a:solidFill>
              </a:rPr>
              <a:t>   </a:t>
            </a:r>
            <a:r>
              <a:rPr lang="en-US" altLang="ko-KR" sz="1400" u="sng" dirty="0">
                <a:solidFill>
                  <a:srgbClr val="FF0000"/>
                </a:solidFill>
              </a:rPr>
              <a:t>t1,  t0</a:t>
            </a:r>
            <a:r>
              <a:rPr lang="en-US" altLang="ko-KR" sz="1400" dirty="0">
                <a:solidFill>
                  <a:srgbClr val="FF0000"/>
                </a:solidFill>
              </a:rPr>
              <a:t>,  14</a:t>
            </a:r>
            <a:r>
              <a:rPr lang="en-US" altLang="ko-KR" sz="1400" dirty="0"/>
              <a:t>  &lt;myself&gt;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	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/>
              <a:t>blt</a:t>
            </a:r>
            <a:r>
              <a:rPr lang="en-US" altLang="ko-KR" sz="1400" dirty="0"/>
              <a:t> x5,  x6,  myself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8 : 	0062d663     </a:t>
            </a:r>
            <a:r>
              <a:rPr lang="en-US" altLang="ko-KR" sz="1400" dirty="0" err="1"/>
              <a:t>bge</a:t>
            </a:r>
            <a:r>
              <a:rPr lang="en-US" altLang="ko-KR" sz="1400" dirty="0"/>
              <a:t>   t0,  t1,  14  &lt;myself&gt;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	</a:t>
            </a:r>
            <a:r>
              <a:rPr lang="en-US" altLang="ko-KR" sz="1400" dirty="0" err="1"/>
              <a:t>blt</a:t>
            </a:r>
            <a:r>
              <a:rPr lang="en-US" altLang="ko-KR" sz="1400" dirty="0"/>
              <a:t> x5,  x6,  myself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c : 	0062c463     </a:t>
            </a:r>
            <a:r>
              <a:rPr lang="en-US" altLang="ko-KR" sz="1400" dirty="0" err="1"/>
              <a:t>blt</a:t>
            </a:r>
            <a:r>
              <a:rPr lang="en-US" altLang="ko-KR" sz="1400" dirty="0"/>
              <a:t>   t0,  t1,  14   &lt;myself&gt;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r>
              <a:rPr lang="en-US" altLang="ko-KR" sz="1400" dirty="0"/>
              <a:t>	</a:t>
            </a:r>
            <a:r>
              <a:rPr lang="en-US" altLang="ko-KR" sz="1400" b="1" dirty="0" err="1"/>
              <a:t>ble</a:t>
            </a:r>
            <a:r>
              <a:rPr lang="en-US" altLang="ko-KR" sz="1400" b="1" dirty="0"/>
              <a:t> x5,  x6,  myself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10 : 	00535263     </a:t>
            </a:r>
            <a:r>
              <a:rPr lang="en-US" altLang="ko-KR" sz="1400" dirty="0" err="1">
                <a:solidFill>
                  <a:srgbClr val="FF0000"/>
                </a:solidFill>
              </a:rPr>
              <a:t>bge</a:t>
            </a:r>
            <a:r>
              <a:rPr lang="en-US" altLang="ko-KR" sz="1400" dirty="0">
                <a:solidFill>
                  <a:srgbClr val="FF0000"/>
                </a:solidFill>
              </a:rPr>
              <a:t>   </a:t>
            </a:r>
            <a:r>
              <a:rPr lang="en-US" altLang="ko-KR" sz="1400" u="sng" dirty="0">
                <a:solidFill>
                  <a:srgbClr val="FF0000"/>
                </a:solidFill>
              </a:rPr>
              <a:t>t1,  t0</a:t>
            </a:r>
            <a:r>
              <a:rPr lang="en-US" altLang="ko-KR" sz="1400" dirty="0">
                <a:solidFill>
                  <a:srgbClr val="FF0000"/>
                </a:solidFill>
              </a:rPr>
              <a:t>,  14  </a:t>
            </a:r>
            <a:r>
              <a:rPr lang="en-US" altLang="ko-KR" sz="1400" dirty="0"/>
              <a:t>&lt;myself&gt;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	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00000014 &lt;myself&gt; :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myself :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	add x7,  x8,  x9</a:t>
            </a:r>
          </a:p>
          <a:p>
            <a:pPr>
              <a:lnSpc>
                <a:spcPct val="110000"/>
              </a:lnSpc>
            </a:pPr>
            <a:r>
              <a:rPr lang="en-US" altLang="ko-KR" sz="1400" dirty="0"/>
              <a:t>14 : 	009403b3     add   t2,  s0,  s1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207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8BB57-94B0-6CDF-EDA2-F35E6898CD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>
                <a:ea typeface="굴림" panose="020B0600000101010101" pitchFamily="50" charset="-127"/>
              </a:rPr>
              <a:t>어셈블리 코드 특징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>
                <a:ea typeface="굴림" panose="020B0600000101010101" pitchFamily="50" charset="-127"/>
              </a:rPr>
              <a:t>high-level language </a:t>
            </a:r>
            <a:r>
              <a:rPr lang="ko-KR" altLang="en-US" dirty="0">
                <a:ea typeface="굴림" panose="020B0600000101010101" pitchFamily="50" charset="-127"/>
              </a:rPr>
              <a:t>→ </a:t>
            </a:r>
            <a:r>
              <a:rPr lang="en-US" altLang="ko-KR" dirty="0">
                <a:ea typeface="굴림" panose="020B0600000101010101" pitchFamily="50" charset="-127"/>
              </a:rPr>
              <a:t>low level </a:t>
            </a:r>
            <a:r>
              <a:rPr lang="ko-KR" altLang="en-US" dirty="0">
                <a:ea typeface="굴림" panose="020B0600000101010101" pitchFamily="50" charset="-127"/>
              </a:rPr>
              <a:t>코드 </a:t>
            </a:r>
            <a:r>
              <a:rPr lang="en-US" altLang="ko-KR" dirty="0">
                <a:ea typeface="굴림" panose="020B0600000101010101" pitchFamily="50" charset="-127"/>
              </a:rPr>
              <a:t>( </a:t>
            </a:r>
            <a:r>
              <a:rPr lang="ko-KR" altLang="en-US" dirty="0">
                <a:ea typeface="굴림" panose="020B0600000101010101" pitchFamily="50" charset="-127"/>
              </a:rPr>
              <a:t>반대 조건 판단 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A3B0C6-B82E-A162-32AC-A63C80903AE4}"/>
              </a:ext>
            </a:extLst>
          </p:cNvPr>
          <p:cNvSpPr/>
          <p:nvPr/>
        </p:nvSpPr>
        <p:spPr>
          <a:xfrm>
            <a:off x="609600" y="2514600"/>
            <a:ext cx="3352800" cy="3809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D0BFA2-2DC3-FAF7-976B-42763FD16587}"/>
              </a:ext>
            </a:extLst>
          </p:cNvPr>
          <p:cNvSpPr txBox="1"/>
          <p:nvPr/>
        </p:nvSpPr>
        <p:spPr>
          <a:xfrm>
            <a:off x="609600" y="3810000"/>
            <a:ext cx="3352800" cy="116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/>
              <a:t> int</a:t>
            </a:r>
            <a:r>
              <a:rPr lang="ko-KR" altLang="en-US" sz="2000" dirty="0"/>
              <a:t> </a:t>
            </a:r>
            <a:r>
              <a:rPr lang="en-US" altLang="ko-KR" sz="2000" dirty="0"/>
              <a:t> a,  b,  c,  d;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if  (  a  &gt;  b  )  </a:t>
            </a:r>
            <a:r>
              <a:rPr lang="en-US" altLang="ko-KR" sz="2000" dirty="0" err="1"/>
              <a:t>c++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 d++;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B34907-2B4D-E2C8-D73B-B3487842EBE3}"/>
              </a:ext>
            </a:extLst>
          </p:cNvPr>
          <p:cNvSpPr/>
          <p:nvPr/>
        </p:nvSpPr>
        <p:spPr>
          <a:xfrm>
            <a:off x="5410200" y="2514600"/>
            <a:ext cx="6172200" cy="2125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3D1FA9-49D8-AF3D-C23E-42C102C7D708}"/>
              </a:ext>
            </a:extLst>
          </p:cNvPr>
          <p:cNvGrpSpPr/>
          <p:nvPr/>
        </p:nvGrpSpPr>
        <p:grpSpPr>
          <a:xfrm>
            <a:off x="4237566" y="4246027"/>
            <a:ext cx="897467" cy="414754"/>
            <a:chOff x="4191000" y="4246027"/>
            <a:chExt cx="897467" cy="41475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569701-EB5C-1086-0726-AC990EA955DF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4660781"/>
              <a:ext cx="8974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5B81F4-9F76-FFEA-BDDC-620DA473EB3F}"/>
                </a:ext>
              </a:extLst>
            </p:cNvPr>
            <p:cNvSpPr txBox="1"/>
            <p:nvPr/>
          </p:nvSpPr>
          <p:spPr>
            <a:xfrm>
              <a:off x="4229101" y="4246027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컴파일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8BAAE2-7B89-B06C-B275-783F79595533}"/>
              </a:ext>
            </a:extLst>
          </p:cNvPr>
          <p:cNvSpPr/>
          <p:nvPr/>
        </p:nvSpPr>
        <p:spPr>
          <a:xfrm>
            <a:off x="5410200" y="4807416"/>
            <a:ext cx="6172200" cy="15171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48F4BA-E697-5E48-2AD5-9CF4F2F9681A}"/>
              </a:ext>
            </a:extLst>
          </p:cNvPr>
          <p:cNvSpPr txBox="1"/>
          <p:nvPr/>
        </p:nvSpPr>
        <p:spPr>
          <a:xfrm>
            <a:off x="5410200" y="2525068"/>
            <a:ext cx="6172200" cy="213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dirty="0"/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	</a:t>
            </a:r>
            <a:r>
              <a:rPr lang="en-US" altLang="ko-KR" sz="1600" dirty="0" err="1">
                <a:solidFill>
                  <a:srgbClr val="FF0000"/>
                </a:solidFill>
              </a:rPr>
              <a:t>bgt</a:t>
            </a:r>
            <a:r>
              <a:rPr lang="en-US" altLang="ko-KR" sz="1600" dirty="0">
                <a:solidFill>
                  <a:srgbClr val="FF0000"/>
                </a:solidFill>
              </a:rPr>
              <a:t>  a,  b,  L1    </a:t>
            </a:r>
            <a:r>
              <a:rPr lang="en-US" altLang="ko-KR" sz="1600" dirty="0">
                <a:solidFill>
                  <a:srgbClr val="92D050"/>
                </a:solidFill>
              </a:rPr>
              <a:t>// if a &gt; b then </a:t>
            </a:r>
            <a:r>
              <a:rPr lang="en-US" altLang="ko-KR" sz="1600" dirty="0" err="1">
                <a:solidFill>
                  <a:srgbClr val="92D050"/>
                </a:solidFill>
              </a:rPr>
              <a:t>goto</a:t>
            </a:r>
            <a:r>
              <a:rPr lang="en-US" altLang="ko-KR" sz="1600" dirty="0">
                <a:solidFill>
                  <a:srgbClr val="92D050"/>
                </a:solidFill>
              </a:rPr>
              <a:t> L1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	d++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	j  L2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L1 : </a:t>
            </a:r>
            <a:r>
              <a:rPr lang="en-US" altLang="ko-KR" sz="1600" dirty="0" err="1"/>
              <a:t>c++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L2 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3D11D-176F-5551-0773-02E04A0442F4}"/>
              </a:ext>
            </a:extLst>
          </p:cNvPr>
          <p:cNvSpPr txBox="1"/>
          <p:nvPr/>
        </p:nvSpPr>
        <p:spPr>
          <a:xfrm>
            <a:off x="5410200" y="4807417"/>
            <a:ext cx="6172200" cy="1544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dirty="0"/>
              <a:t>(b)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	</a:t>
            </a:r>
            <a:r>
              <a:rPr lang="en-US" altLang="ko-KR" sz="1600" dirty="0" err="1">
                <a:solidFill>
                  <a:srgbClr val="FF0000"/>
                </a:solidFill>
              </a:rPr>
              <a:t>ble</a:t>
            </a:r>
            <a:r>
              <a:rPr lang="en-US" altLang="ko-KR" sz="1600" dirty="0">
                <a:solidFill>
                  <a:srgbClr val="FF0000"/>
                </a:solidFill>
              </a:rPr>
              <a:t>  a,  b,  L1</a:t>
            </a: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92D050"/>
                </a:solidFill>
              </a:rPr>
              <a:t>// if a  </a:t>
            </a:r>
            <a:r>
              <a:rPr lang="ko-KR" altLang="en-US" sz="1600" dirty="0">
                <a:solidFill>
                  <a:srgbClr val="92D050"/>
                </a:solidFill>
              </a:rPr>
              <a:t>≤  </a:t>
            </a:r>
            <a:r>
              <a:rPr lang="en-US" altLang="ko-KR" sz="1600" dirty="0">
                <a:solidFill>
                  <a:srgbClr val="92D050"/>
                </a:solidFill>
              </a:rPr>
              <a:t>b  then </a:t>
            </a:r>
            <a:r>
              <a:rPr lang="en-US" altLang="ko-KR" sz="1600" dirty="0" err="1">
                <a:solidFill>
                  <a:srgbClr val="92D050"/>
                </a:solidFill>
              </a:rPr>
              <a:t>goto</a:t>
            </a:r>
            <a:r>
              <a:rPr lang="en-US" altLang="ko-KR" sz="1600" dirty="0">
                <a:solidFill>
                  <a:srgbClr val="92D050"/>
                </a:solidFill>
              </a:rPr>
              <a:t> L1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	</a:t>
            </a:r>
            <a:r>
              <a:rPr lang="en-US" altLang="ko-KR" sz="1600" dirty="0" err="1"/>
              <a:t>c++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L1 : d++</a:t>
            </a:r>
          </a:p>
        </p:txBody>
      </p:sp>
    </p:spTree>
    <p:extLst>
      <p:ext uri="{BB962C8B-B14F-4D97-AF65-F5344CB8AC3E}">
        <p14:creationId xmlns:p14="http://schemas.microsoft.com/office/powerpoint/2010/main" val="164673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F89642-246C-DF76-75C8-AB82B8C5EDA2}"/>
              </a:ext>
            </a:extLst>
          </p:cNvPr>
          <p:cNvCxnSpPr>
            <a:cxnSpLocks/>
          </p:cNvCxnSpPr>
          <p:nvPr/>
        </p:nvCxnSpPr>
        <p:spPr>
          <a:xfrm flipH="1">
            <a:off x="8077200" y="3810000"/>
            <a:ext cx="2286000" cy="13716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0794460-B7D2-0559-372A-489B239BB19E}"/>
              </a:ext>
            </a:extLst>
          </p:cNvPr>
          <p:cNvCxnSpPr>
            <a:cxnSpLocks/>
          </p:cNvCxnSpPr>
          <p:nvPr/>
        </p:nvCxnSpPr>
        <p:spPr>
          <a:xfrm flipH="1">
            <a:off x="4343400" y="3810000"/>
            <a:ext cx="2209800" cy="129540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C8BB57-94B0-6CDF-EDA2-F35E6898CD5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 </a:t>
            </a:r>
            <a:r>
              <a:rPr lang="ko-KR" altLang="en-US" dirty="0">
                <a:ea typeface="굴림" panose="020B0600000101010101" pitchFamily="50" charset="-127"/>
              </a:rPr>
              <a:t>언어로 작성한 </a:t>
            </a:r>
            <a:r>
              <a:rPr lang="en-US" altLang="ko-KR" dirty="0">
                <a:ea typeface="굴림" panose="020B0600000101010101" pitchFamily="50" charset="-127"/>
              </a:rPr>
              <a:t>if </a:t>
            </a:r>
            <a:r>
              <a:rPr lang="ko-KR" altLang="en-US" dirty="0">
                <a:ea typeface="굴림" panose="020B0600000101010101" pitchFamily="50" charset="-127"/>
              </a:rPr>
              <a:t>조건문 예제와 컴파일 결과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3.4.1 </a:t>
            </a:r>
            <a:r>
              <a:rPr lang="ko-KR" altLang="en-US" dirty="0">
                <a:ea typeface="굴림" panose="020B0600000101010101" pitchFamily="50" charset="-127"/>
              </a:rPr>
              <a:t>조건에 따른 분기 명령어</a:t>
            </a:r>
            <a:r>
              <a:rPr lang="en-US" altLang="ko-KR" dirty="0">
                <a:ea typeface="굴림" panose="020B0600000101010101" pitchFamily="50" charset="-127"/>
              </a:rPr>
              <a:t>(conditional branch)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C04A4F6-C314-567C-7178-60CDCDA1640D}"/>
              </a:ext>
            </a:extLst>
          </p:cNvPr>
          <p:cNvGrpSpPr/>
          <p:nvPr/>
        </p:nvGrpSpPr>
        <p:grpSpPr>
          <a:xfrm>
            <a:off x="609600" y="1828801"/>
            <a:ext cx="2514601" cy="4495796"/>
            <a:chOff x="609600" y="1828801"/>
            <a:chExt cx="2514601" cy="449579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AA3B0C6-B82E-A162-32AC-A63C80903AE4}"/>
                </a:ext>
              </a:extLst>
            </p:cNvPr>
            <p:cNvSpPr/>
            <p:nvPr/>
          </p:nvSpPr>
          <p:spPr>
            <a:xfrm>
              <a:off x="609600" y="1828801"/>
              <a:ext cx="2514601" cy="44957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D0BFA2-2DC3-FAF7-976B-42763FD16587}"/>
                </a:ext>
              </a:extLst>
            </p:cNvPr>
            <p:cNvSpPr txBox="1"/>
            <p:nvPr/>
          </p:nvSpPr>
          <p:spPr>
            <a:xfrm>
              <a:off x="609600" y="2195127"/>
              <a:ext cx="2514601" cy="372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dirty="0"/>
                <a:t> //  ‘int’  :  signed,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//  ‘unsigned’  :  unsigned </a:t>
              </a:r>
            </a:p>
            <a:p>
              <a:pPr>
                <a:lnSpc>
                  <a:spcPct val="120000"/>
                </a:lnSpc>
              </a:pPr>
              <a:endParaRPr lang="en-US" altLang="ko-KR" dirty="0"/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int           a,  b,  c,  d;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unsigned  e,  f,   g,  h;</a:t>
              </a:r>
            </a:p>
            <a:p>
              <a:pPr>
                <a:lnSpc>
                  <a:spcPct val="120000"/>
                </a:lnSpc>
              </a:pPr>
              <a:endParaRPr lang="en-US" altLang="ko-KR" dirty="0"/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if ( a &gt; b )  </a:t>
              </a:r>
              <a:r>
                <a:rPr lang="en-US" altLang="ko-KR" dirty="0" err="1"/>
                <a:t>c++</a:t>
              </a:r>
              <a:r>
                <a:rPr lang="en-US" altLang="ko-KR" dirty="0"/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else          d--;</a:t>
              </a:r>
            </a:p>
            <a:p>
              <a:pPr>
                <a:lnSpc>
                  <a:spcPct val="120000"/>
                </a:lnSpc>
              </a:pPr>
              <a:endParaRPr lang="en-US" altLang="ko-KR" dirty="0"/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if (e  &lt;  f)  g++;</a:t>
              </a:r>
            </a:p>
            <a:p>
              <a:pPr>
                <a:lnSpc>
                  <a:spcPct val="120000"/>
                </a:lnSpc>
              </a:pPr>
              <a:r>
                <a:rPr lang="en-US" altLang="ko-KR" dirty="0"/>
                <a:t> else          h--; 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0BCBBE5-92C4-1CE0-5D88-61721A3A2A23}"/>
              </a:ext>
            </a:extLst>
          </p:cNvPr>
          <p:cNvGrpSpPr/>
          <p:nvPr/>
        </p:nvGrpSpPr>
        <p:grpSpPr>
          <a:xfrm>
            <a:off x="3182412" y="3886200"/>
            <a:ext cx="882649" cy="376654"/>
            <a:chOff x="3182412" y="3886200"/>
            <a:chExt cx="882649" cy="37665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E569701-EB5C-1086-0726-AC990EA955DF}"/>
                </a:ext>
              </a:extLst>
            </p:cNvPr>
            <p:cNvCxnSpPr>
              <a:cxnSpLocks/>
            </p:cNvCxnSpPr>
            <p:nvPr/>
          </p:nvCxnSpPr>
          <p:spPr>
            <a:xfrm>
              <a:off x="3258614" y="4262854"/>
              <a:ext cx="6646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5B81F4-9F76-FFEA-BDDC-620DA473EB3F}"/>
                </a:ext>
              </a:extLst>
            </p:cNvPr>
            <p:cNvSpPr txBox="1"/>
            <p:nvPr/>
          </p:nvSpPr>
          <p:spPr>
            <a:xfrm>
              <a:off x="3182412" y="3886200"/>
              <a:ext cx="882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컴파일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B34907-2B4D-E2C8-D73B-B3487842EBE3}"/>
              </a:ext>
            </a:extLst>
          </p:cNvPr>
          <p:cNvSpPr/>
          <p:nvPr/>
        </p:nvSpPr>
        <p:spPr>
          <a:xfrm>
            <a:off x="4057657" y="1828802"/>
            <a:ext cx="7524742" cy="44957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48F4BA-E697-5E48-2AD5-9CF4F2F9681A}"/>
              </a:ext>
            </a:extLst>
          </p:cNvPr>
          <p:cNvSpPr txBox="1"/>
          <p:nvPr/>
        </p:nvSpPr>
        <p:spPr>
          <a:xfrm>
            <a:off x="4095976" y="1845287"/>
            <a:ext cx="7486424" cy="6155531"/>
          </a:xfrm>
          <a:prstGeom prst="rect">
            <a:avLst/>
          </a:prstGeom>
          <a:noFill/>
        </p:spPr>
        <p:txBody>
          <a:bodyPr wrap="square" numCol="2" spcCol="144000" rtlCol="0">
            <a:spAutoFit/>
          </a:bodyPr>
          <a:lstStyle/>
          <a:p>
            <a:r>
              <a:rPr lang="en-US" altLang="ko-KR" sz="1400" dirty="0"/>
              <a:t>int           a,  b,  c,  d;</a:t>
            </a:r>
          </a:p>
          <a:p>
            <a:r>
              <a:rPr lang="en-US" altLang="ko-KR" sz="1400" dirty="0"/>
              <a:t>unsigned  e,  f,   g,  h;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//signed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if ( a &gt; b ) </a:t>
            </a:r>
            <a:r>
              <a:rPr lang="en-US" altLang="ko-KR" sz="1400" b="1" dirty="0" err="1"/>
              <a:t>c++</a:t>
            </a:r>
            <a:r>
              <a:rPr lang="en-US" altLang="ko-KR" sz="1400" b="1" dirty="0"/>
              <a:t>;</a:t>
            </a:r>
          </a:p>
          <a:p>
            <a:r>
              <a:rPr lang="en-US" altLang="ko-KR" sz="1400" dirty="0"/>
              <a:t>60 :      fec42703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a4,  -20(s0)   </a:t>
            </a:r>
            <a:r>
              <a:rPr lang="en-US" altLang="ko-KR" sz="1400" dirty="0">
                <a:solidFill>
                  <a:srgbClr val="92D050"/>
                </a:solidFill>
              </a:rPr>
              <a:t>//a</a:t>
            </a:r>
          </a:p>
          <a:p>
            <a:r>
              <a:rPr lang="en-US" altLang="ko-KR" sz="1400" dirty="0"/>
              <a:t>64 :      fe842783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a5,  -24(s0)   </a:t>
            </a:r>
            <a:r>
              <a:rPr lang="en-US" altLang="ko-KR" sz="1400" dirty="0">
                <a:solidFill>
                  <a:srgbClr val="92D050"/>
                </a:solidFill>
              </a:rPr>
              <a:t>//b</a:t>
            </a:r>
          </a:p>
          <a:p>
            <a:r>
              <a:rPr lang="en-US" altLang="ko-KR" sz="1400" dirty="0"/>
              <a:t>68 :      </a:t>
            </a:r>
            <a:r>
              <a:rPr lang="en-US" altLang="ko-KR" sz="1400" dirty="0">
                <a:solidFill>
                  <a:srgbClr val="FF0000"/>
                </a:solidFill>
              </a:rPr>
              <a:t>00e7da63    </a:t>
            </a:r>
            <a:r>
              <a:rPr lang="en-US" altLang="ko-KR" sz="1400" dirty="0" err="1">
                <a:solidFill>
                  <a:srgbClr val="FF0000"/>
                </a:solidFill>
              </a:rPr>
              <a:t>bge</a:t>
            </a:r>
            <a:r>
              <a:rPr lang="en-US" altLang="ko-KR" sz="1400" dirty="0">
                <a:solidFill>
                  <a:srgbClr val="FF0000"/>
                </a:solidFill>
              </a:rPr>
              <a:t>   a5,  a4,  7c   </a:t>
            </a:r>
            <a:r>
              <a:rPr lang="en-US" altLang="ko-KR" sz="1400" dirty="0">
                <a:solidFill>
                  <a:srgbClr val="92D050"/>
                </a:solidFill>
              </a:rPr>
              <a:t>//b, a</a:t>
            </a:r>
          </a:p>
          <a:p>
            <a:r>
              <a:rPr lang="en-US" altLang="ko-KR" sz="1400" dirty="0"/>
              <a:t>6c :      fe042783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 a5,  -32(s0)  </a:t>
            </a:r>
          </a:p>
          <a:p>
            <a:r>
              <a:rPr lang="en-US" altLang="ko-KR" sz="1400" dirty="0"/>
              <a:t>70 :      </a:t>
            </a:r>
            <a:r>
              <a:rPr lang="en-US" altLang="ko-KR" sz="1400" dirty="0">
                <a:solidFill>
                  <a:srgbClr val="0000FF"/>
                </a:solidFill>
              </a:rPr>
              <a:t>00178793    </a:t>
            </a:r>
            <a:r>
              <a:rPr lang="en-US" altLang="ko-KR" sz="1400" dirty="0" err="1">
                <a:solidFill>
                  <a:srgbClr val="0000FF"/>
                </a:solidFill>
              </a:rPr>
              <a:t>addi</a:t>
            </a:r>
            <a:r>
              <a:rPr lang="en-US" altLang="ko-KR" sz="1400" dirty="0">
                <a:solidFill>
                  <a:srgbClr val="0000FF"/>
                </a:solidFill>
              </a:rPr>
              <a:t>  a5,  a5, 1        </a:t>
            </a:r>
            <a:r>
              <a:rPr lang="en-US" altLang="ko-KR" sz="1400" dirty="0">
                <a:solidFill>
                  <a:srgbClr val="92D050"/>
                </a:solidFill>
              </a:rPr>
              <a:t>//</a:t>
            </a:r>
            <a:r>
              <a:rPr lang="en-US" altLang="ko-KR" sz="1400" dirty="0" err="1">
                <a:solidFill>
                  <a:srgbClr val="92D050"/>
                </a:solidFill>
              </a:rPr>
              <a:t>c++</a:t>
            </a:r>
            <a:endParaRPr lang="en-US" altLang="ko-KR" sz="1400" dirty="0">
              <a:solidFill>
                <a:srgbClr val="92D050"/>
              </a:solidFill>
            </a:endParaRPr>
          </a:p>
          <a:p>
            <a:r>
              <a:rPr lang="en-US" altLang="ko-KR" sz="1400" dirty="0"/>
              <a:t>74 :      fef42023     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    a5,  -32(s0)  </a:t>
            </a:r>
          </a:p>
          <a:p>
            <a:r>
              <a:rPr lang="en-US" altLang="ko-KR" sz="1400" dirty="0"/>
              <a:t>78 :      0100006f     j       88  &lt;</a:t>
            </a:r>
            <a:r>
              <a:rPr lang="en-US" altLang="ko-KR" sz="1400" dirty="0" err="1"/>
              <a:t>SevenSeg</a:t>
            </a:r>
            <a:r>
              <a:rPr lang="en-US" altLang="ko-KR" sz="1400" dirty="0"/>
              <a:t> + 0x34&gt;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else          d--;</a:t>
            </a:r>
          </a:p>
          <a:p>
            <a:r>
              <a:rPr lang="en-US" altLang="ko-KR" sz="1400" dirty="0"/>
              <a:t>7c :      fe442783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a5,  -28(s0)    </a:t>
            </a:r>
          </a:p>
          <a:p>
            <a:r>
              <a:rPr lang="en-US" altLang="ko-KR" sz="1400" dirty="0"/>
              <a:t>80 :      fff78793      </a:t>
            </a:r>
            <a:r>
              <a:rPr lang="en-US" altLang="ko-KR" sz="1400" dirty="0" err="1"/>
              <a:t>addi</a:t>
            </a:r>
            <a:r>
              <a:rPr lang="en-US" altLang="ko-KR" sz="1400" dirty="0"/>
              <a:t>  a5,  a5, -1       </a:t>
            </a:r>
            <a:r>
              <a:rPr lang="en-US" altLang="ko-KR" sz="1400" dirty="0">
                <a:solidFill>
                  <a:srgbClr val="92D050"/>
                </a:solidFill>
              </a:rPr>
              <a:t>//d--</a:t>
            </a:r>
          </a:p>
          <a:p>
            <a:r>
              <a:rPr lang="en-US" altLang="ko-KR" sz="1400" dirty="0"/>
              <a:t>84 :      fef42223    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    a5,  -28(s0)    </a:t>
            </a: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endParaRPr lang="en-US" altLang="ko-KR" sz="1400" dirty="0">
              <a:ea typeface="굴림" panose="020B0600000101010101" pitchFamily="50" charset="-127"/>
            </a:endParaRPr>
          </a:p>
          <a:p>
            <a:r>
              <a:rPr lang="en-US" altLang="ko-KR" sz="1400" b="1" dirty="0">
                <a:ea typeface="굴림" panose="020B0600000101010101" pitchFamily="50" charset="-127"/>
              </a:rPr>
              <a:t>//unsigned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if ( e &gt; f ) g++;</a:t>
            </a:r>
          </a:p>
          <a:p>
            <a:r>
              <a:rPr lang="en-US" altLang="ko-KR" sz="1400" dirty="0"/>
              <a:t>88 :      fdc42703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 a4,  -36(s0)   </a:t>
            </a:r>
            <a:r>
              <a:rPr lang="en-US" altLang="ko-KR" sz="1400" dirty="0">
                <a:solidFill>
                  <a:srgbClr val="92D050"/>
                </a:solidFill>
              </a:rPr>
              <a:t>//e</a:t>
            </a:r>
          </a:p>
          <a:p>
            <a:r>
              <a:rPr lang="en-US" altLang="ko-KR" sz="1400" dirty="0"/>
              <a:t>8c :      fd842783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 a5,  -40(s0)   </a:t>
            </a:r>
            <a:r>
              <a:rPr lang="en-US" altLang="ko-KR" sz="1400" dirty="0">
                <a:solidFill>
                  <a:srgbClr val="92D050"/>
                </a:solidFill>
              </a:rPr>
              <a:t>//f</a:t>
            </a:r>
          </a:p>
          <a:p>
            <a:r>
              <a:rPr lang="en-US" altLang="ko-KR" sz="1400" dirty="0"/>
              <a:t>90 :      </a:t>
            </a:r>
            <a:r>
              <a:rPr lang="en-US" altLang="ko-KR" sz="1400" dirty="0">
                <a:solidFill>
                  <a:srgbClr val="FF0000"/>
                </a:solidFill>
              </a:rPr>
              <a:t>00f77a63     </a:t>
            </a:r>
            <a:r>
              <a:rPr lang="en-US" altLang="ko-KR" sz="1400" dirty="0" err="1">
                <a:solidFill>
                  <a:srgbClr val="FF0000"/>
                </a:solidFill>
              </a:rPr>
              <a:t>bgeu</a:t>
            </a:r>
            <a:r>
              <a:rPr lang="en-US" altLang="ko-KR" sz="1400" dirty="0">
                <a:solidFill>
                  <a:srgbClr val="FF0000"/>
                </a:solidFill>
              </a:rPr>
              <a:t>  a4  a5,  a4    </a:t>
            </a:r>
            <a:r>
              <a:rPr lang="en-US" altLang="ko-KR" sz="1400" dirty="0">
                <a:solidFill>
                  <a:srgbClr val="92D050"/>
                </a:solidFill>
              </a:rPr>
              <a:t>//</a:t>
            </a:r>
            <a:r>
              <a:rPr lang="en-US" altLang="ko-KR" sz="1400" dirty="0" err="1">
                <a:solidFill>
                  <a:srgbClr val="92D050"/>
                </a:solidFill>
              </a:rPr>
              <a:t>e,f</a:t>
            </a:r>
            <a:endParaRPr lang="en-US" altLang="ko-KR" sz="1400" dirty="0">
              <a:solidFill>
                <a:srgbClr val="92D050"/>
              </a:solidFill>
            </a:endParaRPr>
          </a:p>
          <a:p>
            <a:r>
              <a:rPr lang="en-US" altLang="ko-KR" sz="1400" dirty="0"/>
              <a:t>94 :      fd042783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 a5,  -48(s0)</a:t>
            </a:r>
          </a:p>
          <a:p>
            <a:r>
              <a:rPr lang="en-US" altLang="ko-KR" sz="1400" dirty="0"/>
              <a:t>98 :      </a:t>
            </a:r>
            <a:r>
              <a:rPr lang="en-US" altLang="ko-KR" sz="1400" dirty="0">
                <a:solidFill>
                  <a:srgbClr val="0000FF"/>
                </a:solidFill>
              </a:rPr>
              <a:t>00178793    </a:t>
            </a:r>
            <a:r>
              <a:rPr lang="en-US" altLang="ko-KR" sz="1400" dirty="0" err="1">
                <a:solidFill>
                  <a:srgbClr val="0000FF"/>
                </a:solidFill>
              </a:rPr>
              <a:t>addi</a:t>
            </a:r>
            <a:r>
              <a:rPr lang="en-US" altLang="ko-KR" sz="1400" dirty="0">
                <a:solidFill>
                  <a:srgbClr val="0000FF"/>
                </a:solidFill>
              </a:rPr>
              <a:t>   a5,  a5, 1  	   </a:t>
            </a:r>
            <a:r>
              <a:rPr lang="en-US" altLang="ko-KR" sz="1400" dirty="0">
                <a:solidFill>
                  <a:srgbClr val="92D050"/>
                </a:solidFill>
              </a:rPr>
              <a:t>//g++</a:t>
            </a:r>
          </a:p>
          <a:p>
            <a:r>
              <a:rPr lang="en-US" altLang="ko-KR" sz="1400" dirty="0"/>
              <a:t>9c :      fcf42823     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     a5,  -48(s0)</a:t>
            </a:r>
          </a:p>
          <a:p>
            <a:r>
              <a:rPr lang="en-US" altLang="ko-KR" sz="1400" dirty="0"/>
              <a:t>a0 :      0100006f     j        b0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else          h--;</a:t>
            </a:r>
          </a:p>
          <a:p>
            <a:r>
              <a:rPr lang="en-US" altLang="ko-KR" sz="1400" dirty="0"/>
              <a:t>a4 :      fd442783     </a:t>
            </a:r>
            <a:r>
              <a:rPr lang="en-US" altLang="ko-KR" sz="1400" dirty="0" err="1"/>
              <a:t>lw</a:t>
            </a:r>
            <a:r>
              <a:rPr lang="en-US" altLang="ko-KR" sz="1400" dirty="0"/>
              <a:t>    a5,  -44(s0)</a:t>
            </a:r>
          </a:p>
          <a:p>
            <a:r>
              <a:rPr lang="en-US" altLang="ko-KR" sz="1400" dirty="0"/>
              <a:t>a8 :      </a:t>
            </a:r>
            <a:r>
              <a:rPr lang="en-US" altLang="ko-KR" sz="1400" dirty="0">
                <a:solidFill>
                  <a:srgbClr val="0000FF"/>
                </a:solidFill>
              </a:rPr>
              <a:t>fff78793       </a:t>
            </a:r>
            <a:r>
              <a:rPr lang="en-US" altLang="ko-KR" sz="1400" dirty="0" err="1">
                <a:solidFill>
                  <a:srgbClr val="0000FF"/>
                </a:solidFill>
              </a:rPr>
              <a:t>addi</a:t>
            </a:r>
            <a:r>
              <a:rPr lang="en-US" altLang="ko-KR" sz="1400" dirty="0">
                <a:solidFill>
                  <a:srgbClr val="0000FF"/>
                </a:solidFill>
              </a:rPr>
              <a:t>  a5,  a5, -1	   </a:t>
            </a:r>
            <a:r>
              <a:rPr lang="en-US" altLang="ko-KR" sz="1400" dirty="0">
                <a:solidFill>
                  <a:srgbClr val="92D050"/>
                </a:solidFill>
              </a:rPr>
              <a:t>//h--</a:t>
            </a:r>
          </a:p>
          <a:p>
            <a:r>
              <a:rPr lang="en-US" altLang="ko-KR" sz="1400" dirty="0"/>
              <a:t>ac :      fcf42a23       </a:t>
            </a:r>
            <a:r>
              <a:rPr lang="en-US" altLang="ko-KR" sz="1400" dirty="0" err="1"/>
              <a:t>sw</a:t>
            </a:r>
            <a:r>
              <a:rPr lang="en-US" altLang="ko-KR" sz="1400" dirty="0"/>
              <a:t>    a5,  -44(s0)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7504E7-3F8D-15AB-4EA3-8576A65A29EA}"/>
              </a:ext>
            </a:extLst>
          </p:cNvPr>
          <p:cNvSpPr txBox="1"/>
          <p:nvPr/>
        </p:nvSpPr>
        <p:spPr>
          <a:xfrm>
            <a:off x="5181600" y="5825741"/>
            <a:ext cx="1066800" cy="40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altLang="ko-KR" sz="20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20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A0ECB4F4-7BF7-A6C7-272A-ADF3E2C092BE}"/>
              </a:ext>
            </a:extLst>
          </p:cNvPr>
          <p:cNvSpPr/>
          <p:nvPr/>
        </p:nvSpPr>
        <p:spPr>
          <a:xfrm>
            <a:off x="6934201" y="3886200"/>
            <a:ext cx="76199" cy="533400"/>
          </a:xfrm>
          <a:prstGeom prst="rightBrac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A2220D23-3130-532F-FF94-2546BEAC5869}"/>
              </a:ext>
            </a:extLst>
          </p:cNvPr>
          <p:cNvSpPr/>
          <p:nvPr/>
        </p:nvSpPr>
        <p:spPr>
          <a:xfrm>
            <a:off x="6934201" y="5181600"/>
            <a:ext cx="76199" cy="533400"/>
          </a:xfrm>
          <a:prstGeom prst="rightBrac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FDE06265-FCBF-DFEE-8F8A-027CE9942703}"/>
              </a:ext>
            </a:extLst>
          </p:cNvPr>
          <p:cNvSpPr/>
          <p:nvPr/>
        </p:nvSpPr>
        <p:spPr>
          <a:xfrm>
            <a:off x="10668000" y="3886200"/>
            <a:ext cx="76199" cy="533400"/>
          </a:xfrm>
          <a:prstGeom prst="rightBrac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F471425E-3CB4-4FCB-D297-762B2D32912B}"/>
              </a:ext>
            </a:extLst>
          </p:cNvPr>
          <p:cNvSpPr/>
          <p:nvPr/>
        </p:nvSpPr>
        <p:spPr>
          <a:xfrm>
            <a:off x="10668000" y="5179695"/>
            <a:ext cx="76199" cy="533400"/>
          </a:xfrm>
          <a:prstGeom prst="rightBrac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45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5949</TotalTime>
  <Words>5981</Words>
  <Application>Microsoft Office PowerPoint</Application>
  <PresentationFormat>와이드스크린</PresentationFormat>
  <Paragraphs>1107</Paragraphs>
  <Slides>35</Slides>
  <Notes>34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-apple-system</vt:lpstr>
      <vt:lpstr>굴림</vt:lpstr>
      <vt:lpstr>맑은 고딕</vt:lpstr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201921294 Subin Park System Semiconductor Engineering University of Sangmyung</vt:lpstr>
      <vt:lpstr>Contents </vt:lpstr>
      <vt:lpstr>3.4 RV32I 분기 명령어 (Branch Instruction)</vt:lpstr>
      <vt:lpstr>3.4.1 조건에 따른 분기 명령어(conditional branch)</vt:lpstr>
      <vt:lpstr>3.4.1 조건에 따른 분기 명령어(conditional branch)</vt:lpstr>
      <vt:lpstr>3.4.1 조건에 따른 분기 명령어(conditional branch)</vt:lpstr>
      <vt:lpstr>3.4.1 조건에 따른 분기 명령어(conditional branch)</vt:lpstr>
      <vt:lpstr>3.4.1 조건에 따른 분기 명령어(conditional branch)</vt:lpstr>
      <vt:lpstr>3.4.1 조건에 따른 분기 명령어(conditional branch)</vt:lpstr>
      <vt:lpstr>3.4.1 조건에 따른 분기 명령어(conditional branch)</vt:lpstr>
      <vt:lpstr>3.4.1 조건에 따른 분기 명령어(conditional branch)</vt:lpstr>
      <vt:lpstr>3.4.1 조건에 따른 분기 명령어(conditional branch)</vt:lpstr>
      <vt:lpstr>3.4.1 조건에 따른 분기 명령어(conditional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3.4.2 무조건 분기 명령어 (unconditional branch)</vt:lpstr>
      <vt:lpstr>3.5 Pseudo 명령어 (Pseudo Instruction)   (1)</vt:lpstr>
      <vt:lpstr>3.5 Pseudo 명령어 (Pseudo Instruction)   (2)</vt:lpstr>
      <vt:lpstr>3.5 Pseudo 명령어 (Pseudo Instruction)</vt:lpstr>
      <vt:lpstr>3.5 Pseudo 명령어 (Pseudo Instruction)</vt:lpstr>
      <vt:lpstr>3.5 Pseudo 명령어 (Pseudo Instruction)</vt:lpstr>
      <vt:lpstr>3.5 Pseudo 명령어 (Pseudo Instruction)</vt:lpstr>
      <vt:lpstr>3.5 Pseudo 명령어 (Pseudo Instruction)</vt:lpstr>
      <vt:lpstr>수정사항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박수빈</cp:lastModifiedBy>
  <cp:revision>512</cp:revision>
  <dcterms:created xsi:type="dcterms:W3CDTF">2013-05-12T07:12:15Z</dcterms:created>
  <dcterms:modified xsi:type="dcterms:W3CDTF">2022-07-21T05:31:19Z</dcterms:modified>
</cp:coreProperties>
</file>