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19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9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7FF2-6411-4A5E-974A-BB6F3D80812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7AD3-226C-43EF-ADFB-41E073A0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4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C45F-4B1A-4656-945B-283DD83E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188" y="121297"/>
            <a:ext cx="12428376" cy="4087651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Feature </a:t>
            </a:r>
            <a:r>
              <a:rPr lang="en-US" sz="8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Engineering</a:t>
            </a:r>
            <a:br>
              <a:rPr lang="en-US" sz="73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and</a:t>
            </a:r>
            <a:br>
              <a:rPr lang="en-US" sz="8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89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Feature Selection</a:t>
            </a:r>
            <a:br>
              <a:rPr lang="en-US" sz="89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9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</a:t>
            </a:r>
            <a:endParaRPr lang="en-US" sz="8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AE3E3-4E0D-49D2-8888-265E9B20B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562" y="4460875"/>
            <a:ext cx="9672735" cy="23882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600" dirty="0"/>
              <a:t>MACHINE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600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38081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6713-74A5-497B-B559-39BAA61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309141"/>
            <a:ext cx="12157788" cy="132556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What is Feature Engineering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9F7C-BCA5-4758-BFD6-2C48F57B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866122"/>
            <a:ext cx="11457992" cy="42920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Transforming Raw Data in to Features/columns</a:t>
            </a:r>
          </a:p>
          <a:p>
            <a:r>
              <a:rPr lang="en-US" sz="2400" dirty="0"/>
              <a:t>It improves accuracy.</a:t>
            </a:r>
          </a:p>
          <a:p>
            <a:endParaRPr lang="en-US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1) Transformation in to the way that model/Algorithm can understand.</a:t>
            </a:r>
          </a:p>
          <a:p>
            <a:pPr marL="0" indent="0">
              <a:buNone/>
            </a:pPr>
            <a:r>
              <a:rPr lang="en-GB" sz="2400" dirty="0"/>
              <a:t>Algorithms require features with some specific characteristic to work properly</a:t>
            </a:r>
          </a:p>
          <a:p>
            <a:pPr marL="0" indent="0">
              <a:buNone/>
            </a:pPr>
            <a:r>
              <a:rPr lang="en-GB" sz="2400" dirty="0"/>
              <a:t>2) Derive new Features by using possible combination of existing features using Domain Knowledge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6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7A63-6A0C-4C0B-A9E2-CA255302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42" y="0"/>
            <a:ext cx="11735642" cy="132632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Steps in 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1776-F2F4-48D5-A5A6-D6615E7D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5" y="998376"/>
            <a:ext cx="11620564" cy="55610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5100" dirty="0"/>
              <a:t>1.Imputation</a:t>
            </a:r>
          </a:p>
          <a:p>
            <a:pPr marL="0" indent="0">
              <a:buNone/>
            </a:pPr>
            <a:r>
              <a:rPr lang="en-GB" sz="5100" dirty="0"/>
              <a:t>2.Handling Outliers</a:t>
            </a:r>
          </a:p>
          <a:p>
            <a:pPr marL="0" indent="0">
              <a:buNone/>
            </a:pPr>
            <a:r>
              <a:rPr lang="en-GB" sz="5100" dirty="0"/>
              <a:t>3.Binning</a:t>
            </a:r>
          </a:p>
          <a:p>
            <a:pPr marL="0" indent="0">
              <a:buNone/>
            </a:pPr>
            <a:r>
              <a:rPr lang="en-GB" sz="5100" dirty="0"/>
              <a:t>4.Log Transform</a:t>
            </a:r>
          </a:p>
          <a:p>
            <a:pPr marL="0" indent="0">
              <a:buNone/>
            </a:pPr>
            <a:r>
              <a:rPr lang="en-GB" sz="5100" dirty="0"/>
              <a:t>5.Grouping Operations</a:t>
            </a:r>
          </a:p>
          <a:p>
            <a:pPr marL="0" indent="0">
              <a:buNone/>
            </a:pPr>
            <a:r>
              <a:rPr lang="en-GB" sz="5100" dirty="0"/>
              <a:t>6.Feature Split</a:t>
            </a:r>
          </a:p>
          <a:p>
            <a:pPr marL="0" indent="0">
              <a:buNone/>
            </a:pPr>
            <a:r>
              <a:rPr lang="en-GB" sz="5100" dirty="0"/>
              <a:t>7.Extracting Date</a:t>
            </a:r>
          </a:p>
          <a:p>
            <a:pPr marL="0" indent="0">
              <a:buNone/>
            </a:pPr>
            <a:r>
              <a:rPr lang="en-GB" sz="5900" b="1" dirty="0">
                <a:solidFill>
                  <a:srgbClr val="FF0000"/>
                </a:solidFill>
              </a:rPr>
              <a:t>8.Deriving New Features.</a:t>
            </a:r>
          </a:p>
          <a:p>
            <a:pPr marL="0" indent="0">
              <a:buNone/>
            </a:pPr>
            <a:r>
              <a:rPr lang="en-GB" sz="5900" b="1" dirty="0">
                <a:solidFill>
                  <a:srgbClr val="FF0000"/>
                </a:solidFill>
              </a:rPr>
              <a:t>9.One-Hot Encoding</a:t>
            </a:r>
          </a:p>
          <a:p>
            <a:pPr marL="0" indent="0">
              <a:buNone/>
            </a:pPr>
            <a:r>
              <a:rPr lang="en-GB" sz="5900" b="1" dirty="0">
                <a:solidFill>
                  <a:srgbClr val="FF0000"/>
                </a:solidFill>
              </a:rPr>
              <a:t>10.Scaling</a:t>
            </a:r>
            <a:endParaRPr lang="en-US" sz="5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0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51F9-3A56-4780-987E-F495B1DA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4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AD17-45D2-4090-B634-C5EDF1F4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8074"/>
            <a:ext cx="10912994" cy="4805267"/>
          </a:xfrm>
        </p:spPr>
        <p:txBody>
          <a:bodyPr>
            <a:normAutofit/>
          </a:bodyPr>
          <a:lstStyle/>
          <a:p>
            <a:r>
              <a:rPr lang="en-US" sz="3200" dirty="0"/>
              <a:t>Selecting the statistically significant</a:t>
            </a:r>
          </a:p>
          <a:p>
            <a:pPr marL="0" indent="0">
              <a:buNone/>
            </a:pPr>
            <a:r>
              <a:rPr lang="en-US" sz="3200" dirty="0"/>
              <a:t>   features for the model by </a:t>
            </a:r>
          </a:p>
          <a:p>
            <a:pPr marL="0" indent="0">
              <a:buNone/>
            </a:pPr>
            <a:r>
              <a:rPr lang="en-US" sz="3200" dirty="0"/>
              <a:t>	using different techniques.</a:t>
            </a:r>
          </a:p>
          <a:p>
            <a:endParaRPr lang="en-US" sz="3200" dirty="0"/>
          </a:p>
          <a:p>
            <a:r>
              <a:rPr lang="en-US" sz="3200" dirty="0"/>
              <a:t>Garbage in Garbage Out</a:t>
            </a:r>
          </a:p>
          <a:p>
            <a:r>
              <a:rPr lang="en-US" sz="3200" dirty="0"/>
              <a:t>Curse of dimensionality.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1DE8E-E46A-4672-BDD1-FB3B10B8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54" y="1508074"/>
            <a:ext cx="5143946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98D4-76DF-42A8-BB84-547E9862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3CB8-4CAC-424A-A54A-F3C1FDCB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B8287-63FD-48FB-8E5D-BA663053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1" y="187569"/>
            <a:ext cx="12007297" cy="65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3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4D39F-DF8A-4D20-B134-EDBE337DD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431" y="918119"/>
            <a:ext cx="8557845" cy="54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117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Feature Engineering and Feature Selection for</vt:lpstr>
      <vt:lpstr>What is Feature Engineering ? </vt:lpstr>
      <vt:lpstr>Steps in Feature Engineering </vt:lpstr>
      <vt:lpstr>Feature Selection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and  Feature Selection for</dc:title>
  <dc:creator>Sharma,R,Ranjan,VRJ1 R</dc:creator>
  <cp:lastModifiedBy>Sharma,Ranjan,GURGAON,GLOBE-GTS-Network Soln. Alpha Gurgaon</cp:lastModifiedBy>
  <cp:revision>6</cp:revision>
  <dcterms:created xsi:type="dcterms:W3CDTF">2020-06-14T05:40:22Z</dcterms:created>
  <dcterms:modified xsi:type="dcterms:W3CDTF">2020-06-14T14:42:19Z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Ranjan.Sharma@nestle.com</vt:lpwstr>
  </property>
  <property fmtid="{D5CDD505-2E9C-101B-9397-08002B2CF9AE}" pid="5" name="MSIP_Label_1ada0a2f-b917-4d51-b0d0-d418a10c8b23_SetDate">
    <vt:lpwstr>2020-06-14T06:31:00.9910527Z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65ece222-2682-4f81-a1e9-258f74df8968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