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1"/>
  </p:sldMasterIdLst>
  <p:notesMasterIdLst>
    <p:notesMasterId r:id="rId55"/>
  </p:notesMasterIdLst>
  <p:handoutMasterIdLst>
    <p:handoutMasterId r:id="rId56"/>
  </p:handoutMasterIdLst>
  <p:sldIdLst>
    <p:sldId id="256" r:id="rId2"/>
    <p:sldId id="447" r:id="rId3"/>
    <p:sldId id="501" r:id="rId4"/>
    <p:sldId id="502" r:id="rId5"/>
    <p:sldId id="509" r:id="rId6"/>
    <p:sldId id="510" r:id="rId7"/>
    <p:sldId id="468" r:id="rId8"/>
    <p:sldId id="511" r:id="rId9"/>
    <p:sldId id="469" r:id="rId10"/>
    <p:sldId id="486" r:id="rId11"/>
    <p:sldId id="445" r:id="rId12"/>
    <p:sldId id="470" r:id="rId13"/>
    <p:sldId id="471" r:id="rId14"/>
    <p:sldId id="472" r:id="rId15"/>
    <p:sldId id="500" r:id="rId16"/>
    <p:sldId id="473" r:id="rId17"/>
    <p:sldId id="474" r:id="rId18"/>
    <p:sldId id="475" r:id="rId19"/>
    <p:sldId id="446" r:id="rId20"/>
    <p:sldId id="476" r:id="rId21"/>
    <p:sldId id="506" r:id="rId22"/>
    <p:sldId id="507" r:id="rId23"/>
    <p:sldId id="477" r:id="rId24"/>
    <p:sldId id="479" r:id="rId25"/>
    <p:sldId id="504" r:id="rId26"/>
    <p:sldId id="480" r:id="rId27"/>
    <p:sldId id="508" r:id="rId28"/>
    <p:sldId id="512" r:id="rId29"/>
    <p:sldId id="481" r:id="rId30"/>
    <p:sldId id="505" r:id="rId31"/>
    <p:sldId id="482" r:id="rId32"/>
    <p:sldId id="503" r:id="rId33"/>
    <p:sldId id="483" r:id="rId34"/>
    <p:sldId id="484" r:id="rId35"/>
    <p:sldId id="493" r:id="rId36"/>
    <p:sldId id="515" r:id="rId37"/>
    <p:sldId id="494" r:id="rId38"/>
    <p:sldId id="495" r:id="rId39"/>
    <p:sldId id="496" r:id="rId40"/>
    <p:sldId id="497" r:id="rId41"/>
    <p:sldId id="498" r:id="rId42"/>
    <p:sldId id="499" r:id="rId43"/>
    <p:sldId id="516" r:id="rId44"/>
    <p:sldId id="517" r:id="rId45"/>
    <p:sldId id="485" r:id="rId46"/>
    <p:sldId id="487" r:id="rId47"/>
    <p:sldId id="488" r:id="rId48"/>
    <p:sldId id="513" r:id="rId49"/>
    <p:sldId id="489" r:id="rId50"/>
    <p:sldId id="490" r:id="rId51"/>
    <p:sldId id="491" r:id="rId52"/>
    <p:sldId id="514" r:id="rId53"/>
    <p:sldId id="49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6" autoAdjust="0"/>
    <p:restoredTop sz="94866"/>
  </p:normalViewPr>
  <p:slideViewPr>
    <p:cSldViewPr snapToGrid="0" snapToObjects="1">
      <p:cViewPr varScale="1">
        <p:scale>
          <a:sx n="136" d="100"/>
          <a:sy n="136" d="100"/>
        </p:scale>
        <p:origin x="2248" y="192"/>
      </p:cViewPr>
      <p:guideLst>
        <p:guide orient="horz" pos="2160"/>
        <p:guide pos="2880"/>
      </p:guideLst>
    </p:cSldViewPr>
  </p:slideViewPr>
  <p:notesTextViewPr>
    <p:cViewPr>
      <p:scale>
        <a:sx n="100" d="100"/>
        <a:sy n="100" d="100"/>
      </p:scale>
      <p:origin x="0" y="0"/>
    </p:cViewPr>
  </p:notesTextViewPr>
  <p:sorterViewPr>
    <p:cViewPr>
      <p:scale>
        <a:sx n="145" d="100"/>
        <a:sy n="145" d="100"/>
      </p:scale>
      <p:origin x="0" y="36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FE497B-51FD-B24D-B717-3C82F27C9C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8912007-3253-6D42-A532-44AA2BFAEB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3179A9-87F7-F246-ADC2-E2FA054D3012}" type="datetimeFigureOut">
              <a:rPr lang="en-US" smtClean="0"/>
              <a:t>11/13/24</a:t>
            </a:fld>
            <a:endParaRPr lang="en-US"/>
          </a:p>
        </p:txBody>
      </p:sp>
      <p:sp>
        <p:nvSpPr>
          <p:cNvPr id="4" name="Footer Placeholder 3">
            <a:extLst>
              <a:ext uri="{FF2B5EF4-FFF2-40B4-BE49-F238E27FC236}">
                <a16:creationId xmlns:a16="http://schemas.microsoft.com/office/drawing/2014/main" id="{47E8A18E-6F1B-AF4C-9716-AF025ABEDF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A23DE6-8939-1C44-86A6-ACC134854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2E4D0C-802D-AB4E-9AE3-25780C094208}" type="slidenum">
              <a:rPr lang="en-US" smtClean="0"/>
              <a:t>‹#›</a:t>
            </a:fld>
            <a:endParaRPr lang="en-US"/>
          </a:p>
        </p:txBody>
      </p:sp>
    </p:spTree>
    <p:extLst>
      <p:ext uri="{BB962C8B-B14F-4D97-AF65-F5344CB8AC3E}">
        <p14:creationId xmlns:p14="http://schemas.microsoft.com/office/powerpoint/2010/main" val="3037049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74D00-5831-294F-B5A8-4BC25223EB89}" type="datetimeFigureOut">
              <a:rPr lang="en-US" smtClean="0"/>
              <a:t>11/13/24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A1D3B-72E9-B14C-9D29-6A50C2975162}" type="slidenum">
              <a:rPr lang="en-US" smtClean="0"/>
              <a:t>‹#›</a:t>
            </a:fld>
            <a:endParaRPr lang="en-US"/>
          </a:p>
        </p:txBody>
      </p:sp>
    </p:spTree>
    <p:extLst>
      <p:ext uri="{BB962C8B-B14F-4D97-AF65-F5344CB8AC3E}">
        <p14:creationId xmlns:p14="http://schemas.microsoft.com/office/powerpoint/2010/main" val="152363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9A1D3B-72E9-B14C-9D29-6A50C2975162}" type="slidenum">
              <a:rPr lang="en-US" smtClean="0"/>
              <a:t>1</a:t>
            </a:fld>
            <a:endParaRPr lang="en-US"/>
          </a:p>
        </p:txBody>
      </p:sp>
    </p:spTree>
    <p:extLst>
      <p:ext uri="{BB962C8B-B14F-4D97-AF65-F5344CB8AC3E}">
        <p14:creationId xmlns:p14="http://schemas.microsoft.com/office/powerpoint/2010/main" val="1568076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CBAD99A2-A48C-B742-9C5E-98F53B2E2B0A}" type="datetimeFigureOut">
              <a:rPr lang="en-US" smtClean="0"/>
              <a:pPr/>
              <a:t>11/13/24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1A037252-72F3-474F-8582-32D765D306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AD99A2-A48C-B742-9C5E-98F53B2E2B0A}" type="datetimeFigureOut">
              <a:rPr lang="en-US" smtClean="0"/>
              <a:pPr/>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8F59-8B24-D34D-96DC-A81F466DCC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AD99A2-A48C-B742-9C5E-98F53B2E2B0A}" type="datetimeFigureOut">
              <a:rPr lang="en-US" smtClean="0"/>
              <a:pPr/>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8F59-8B24-D34D-96DC-A81F466DCC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AD99A2-A48C-B742-9C5E-98F53B2E2B0A}" type="datetimeFigureOut">
              <a:rPr lang="en-US" smtClean="0"/>
              <a:pPr/>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8F59-8B24-D34D-96DC-A81F466DCC43}"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BAD99A2-A48C-B742-9C5E-98F53B2E2B0A}" type="datetimeFigureOut">
              <a:rPr lang="en-US" smtClean="0"/>
              <a:pPr/>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8F59-8B24-D34D-96DC-A81F466DCC4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AD99A2-A48C-B742-9C5E-98F53B2E2B0A}" type="datetimeFigureOut">
              <a:rPr lang="en-US" smtClean="0"/>
              <a:pPr/>
              <a:t>11/13/24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08F59-8B24-D34D-96DC-A81F466DCC4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AD99A2-A48C-B742-9C5E-98F53B2E2B0A}" type="datetimeFigureOut">
              <a:rPr lang="en-US" smtClean="0"/>
              <a:pPr/>
              <a:t>11/13/24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08F59-8B24-D34D-96DC-A81F466DCC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D99A2-A48C-B742-9C5E-98F53B2E2B0A}" type="datetimeFigureOut">
              <a:rPr lang="en-US" smtClean="0"/>
              <a:pPr/>
              <a:t>11/13/24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08F59-8B24-D34D-96DC-A81F466DCC4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D99A2-A48C-B742-9C5E-98F53B2E2B0A}" type="datetimeFigureOut">
              <a:rPr lang="en-US" smtClean="0"/>
              <a:pPr/>
              <a:t>11/13/24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08F59-8B24-D34D-96DC-A81F466DCC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BAD99A2-A48C-B742-9C5E-98F53B2E2B0A}" type="datetimeFigureOut">
              <a:rPr lang="en-US" smtClean="0"/>
              <a:pPr/>
              <a:t>11/13/24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08F59-8B24-D34D-96DC-A81F466DCC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CBAD99A2-A48C-B742-9C5E-98F53B2E2B0A}" type="datetimeFigureOut">
              <a:rPr lang="en-US" smtClean="0"/>
              <a:pPr/>
              <a:t>11/13/24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908F59-8B24-D34D-96DC-A81F466DCC4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CBAD99A2-A48C-B742-9C5E-98F53B2E2B0A}" type="datetimeFigureOut">
              <a:rPr lang="en-US" smtClean="0"/>
              <a:pPr/>
              <a:t>11/13/24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A908F59-8B24-D34D-96DC-A81F466DCC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6632"/>
            <a:ext cx="7772400" cy="1829761"/>
          </a:xfrm>
        </p:spPr>
        <p:txBody>
          <a:bodyPr>
            <a:normAutofit/>
          </a:bodyPr>
          <a:lstStyle/>
          <a:p>
            <a:r>
              <a:rPr lang="en-US" sz="3600" dirty="0"/>
              <a:t>Delay Bounding Congestion Control Algorithms</a:t>
            </a:r>
          </a:p>
        </p:txBody>
      </p:sp>
      <p:sp>
        <p:nvSpPr>
          <p:cNvPr id="3" name="Subtitle 2"/>
          <p:cNvSpPr>
            <a:spLocks noGrp="1"/>
          </p:cNvSpPr>
          <p:nvPr>
            <p:ph type="subTitle" idx="1"/>
          </p:nvPr>
        </p:nvSpPr>
        <p:spPr/>
        <p:txBody>
          <a:bodyPr/>
          <a:lstStyle/>
          <a:p>
            <a:r>
              <a:rPr lang="en-US" dirty="0"/>
              <a:t>Lecture 9</a:t>
            </a:r>
          </a:p>
          <a:p>
            <a:r>
              <a:rPr lang="en-US" dirty="0"/>
              <a:t>Subir </a:t>
            </a:r>
            <a:r>
              <a:rPr lang="en-US" dirty="0" err="1"/>
              <a:t>Varma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42EE9F-796A-1B96-4647-0AE87FBB97B6}"/>
              </a:ext>
            </a:extLst>
          </p:cNvPr>
          <p:cNvSpPr>
            <a:spLocks noGrp="1"/>
          </p:cNvSpPr>
          <p:nvPr>
            <p:ph idx="1"/>
          </p:nvPr>
        </p:nvSpPr>
        <p:spPr>
          <a:xfrm>
            <a:off x="457200" y="1770086"/>
            <a:ext cx="8229600" cy="2089645"/>
          </a:xfrm>
        </p:spPr>
        <p:txBody>
          <a:bodyPr>
            <a:normAutofit/>
          </a:bodyPr>
          <a:lstStyle/>
          <a:p>
            <a:r>
              <a:rPr lang="en-US" sz="1600" dirty="0"/>
              <a:t>Delay-bounding CCAs do not keep increasing their congestion window (</a:t>
            </a:r>
            <a:r>
              <a:rPr lang="en-US" sz="1600" dirty="0" err="1"/>
              <a:t>cwnd</a:t>
            </a:r>
            <a:r>
              <a:rPr lang="en-US" sz="1600" dirty="0"/>
              <a:t>) until they experience packet loss.</a:t>
            </a:r>
          </a:p>
          <a:p>
            <a:r>
              <a:rPr lang="en-US" sz="1600" dirty="0"/>
              <a:t>Instead they use the measured round-trip time (RTT) and other factors (e.g., rate estimates) to set </a:t>
            </a:r>
            <a:r>
              <a:rPr lang="en-US" sz="1600" dirty="0" err="1"/>
              <a:t>cwnd</a:t>
            </a:r>
            <a:r>
              <a:rPr lang="en-US" sz="1600" dirty="0"/>
              <a:t>. </a:t>
            </a:r>
          </a:p>
          <a:p>
            <a:r>
              <a:rPr lang="en-US" sz="1600" dirty="0"/>
              <a:t>They aim to achieve high utilization without bloating delays, and are also more efficient in the face of some packet loss.</a:t>
            </a:r>
          </a:p>
        </p:txBody>
      </p:sp>
      <p:sp>
        <p:nvSpPr>
          <p:cNvPr id="3" name="Title 2">
            <a:extLst>
              <a:ext uri="{FF2B5EF4-FFF2-40B4-BE49-F238E27FC236}">
                <a16:creationId xmlns:a16="http://schemas.microsoft.com/office/drawing/2014/main" id="{C23E39F9-F0DC-DEBC-0FDE-A6BA669D8C7E}"/>
              </a:ext>
            </a:extLst>
          </p:cNvPr>
          <p:cNvSpPr>
            <a:spLocks noGrp="1"/>
          </p:cNvSpPr>
          <p:nvPr>
            <p:ph type="title"/>
          </p:nvPr>
        </p:nvSpPr>
        <p:spPr/>
        <p:txBody>
          <a:bodyPr>
            <a:normAutofit fontScale="90000"/>
          </a:bodyPr>
          <a:lstStyle/>
          <a:p>
            <a:r>
              <a:rPr lang="en-US" dirty="0"/>
              <a:t>Characteristics of Delay Bounding Algorithms</a:t>
            </a:r>
          </a:p>
        </p:txBody>
      </p:sp>
    </p:spTree>
    <p:extLst>
      <p:ext uri="{BB962C8B-B14F-4D97-AF65-F5344CB8AC3E}">
        <p14:creationId xmlns:p14="http://schemas.microsoft.com/office/powerpoint/2010/main" val="353829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ED823E-CC8F-1FE0-BDBE-E17037FBA600}"/>
              </a:ext>
            </a:extLst>
          </p:cNvPr>
          <p:cNvSpPr>
            <a:spLocks noGrp="1"/>
          </p:cNvSpPr>
          <p:nvPr>
            <p:ph type="title"/>
          </p:nvPr>
        </p:nvSpPr>
        <p:spPr>
          <a:xfrm>
            <a:off x="457200" y="380516"/>
            <a:ext cx="8229600" cy="1143000"/>
          </a:xfrm>
        </p:spPr>
        <p:txBody>
          <a:bodyPr>
            <a:normAutofit/>
          </a:bodyPr>
          <a:lstStyle/>
          <a:p>
            <a:pPr algn="ctr"/>
            <a:r>
              <a:rPr lang="en-US" sz="6600" dirty="0"/>
              <a:t>FAST TCP</a:t>
            </a:r>
          </a:p>
        </p:txBody>
      </p:sp>
      <p:pic>
        <p:nvPicPr>
          <p:cNvPr id="5" name="Picture 4" descr="A document with text and words&#10;&#10;Description automatically generated">
            <a:extLst>
              <a:ext uri="{FF2B5EF4-FFF2-40B4-BE49-F238E27FC236}">
                <a16:creationId xmlns:a16="http://schemas.microsoft.com/office/drawing/2014/main" id="{5838EEF3-0BD2-FA8A-3055-682A38B7FF89}"/>
              </a:ext>
            </a:extLst>
          </p:cNvPr>
          <p:cNvPicPr>
            <a:picLocks noChangeAspect="1"/>
          </p:cNvPicPr>
          <p:nvPr/>
        </p:nvPicPr>
        <p:blipFill>
          <a:blip r:embed="rId2"/>
          <a:stretch>
            <a:fillRect/>
          </a:stretch>
        </p:blipFill>
        <p:spPr>
          <a:xfrm>
            <a:off x="2367815" y="1448284"/>
            <a:ext cx="4023360" cy="5029200"/>
          </a:xfrm>
          <a:prstGeom prst="rect">
            <a:avLst/>
          </a:prstGeom>
        </p:spPr>
      </p:pic>
    </p:spTree>
    <p:extLst>
      <p:ext uri="{BB962C8B-B14F-4D97-AF65-F5344CB8AC3E}">
        <p14:creationId xmlns:p14="http://schemas.microsoft.com/office/powerpoint/2010/main" val="397350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C33EC6-0B92-AF48-99B7-5F7726DD75EA}"/>
              </a:ext>
            </a:extLst>
          </p:cNvPr>
          <p:cNvSpPr>
            <a:spLocks noGrp="1"/>
          </p:cNvSpPr>
          <p:nvPr>
            <p:ph idx="1"/>
          </p:nvPr>
        </p:nvSpPr>
        <p:spPr/>
        <p:txBody>
          <a:bodyPr>
            <a:normAutofit/>
          </a:bodyPr>
          <a:lstStyle/>
          <a:p>
            <a:r>
              <a:rPr lang="en-US" sz="1600" dirty="0"/>
              <a:t>The design of FAST TCP was inspired by that of TCP Vegas. It uses end-to-end delay as a measure of congestion rather than dropped packets and can be considered to be a high speed version of Vegas.</a:t>
            </a:r>
          </a:p>
          <a:p>
            <a:r>
              <a:rPr lang="en-US" sz="1600" dirty="0"/>
              <a:t>FAST TCP has 4 components:</a:t>
            </a:r>
          </a:p>
          <a:p>
            <a:pPr lvl="1"/>
            <a:r>
              <a:rPr lang="en-US" sz="1600" dirty="0"/>
              <a:t>Estimation</a:t>
            </a:r>
          </a:p>
          <a:p>
            <a:pPr lvl="1"/>
            <a:r>
              <a:rPr lang="en-US" sz="1600" dirty="0"/>
              <a:t>Window Control</a:t>
            </a:r>
          </a:p>
          <a:p>
            <a:pPr lvl="1"/>
            <a:r>
              <a:rPr lang="en-US" sz="1600" dirty="0"/>
              <a:t>Data Control</a:t>
            </a:r>
          </a:p>
          <a:p>
            <a:pPr lvl="1"/>
            <a:r>
              <a:rPr lang="en-US" sz="1600" dirty="0"/>
              <a:t>Burstiness Control</a:t>
            </a:r>
          </a:p>
          <a:p>
            <a:endParaRPr lang="en-US" sz="1400" dirty="0"/>
          </a:p>
        </p:txBody>
      </p:sp>
      <p:sp>
        <p:nvSpPr>
          <p:cNvPr id="3" name="Title 2">
            <a:extLst>
              <a:ext uri="{FF2B5EF4-FFF2-40B4-BE49-F238E27FC236}">
                <a16:creationId xmlns:a16="http://schemas.microsoft.com/office/drawing/2014/main" id="{9A68F804-23A3-2D8F-DCE0-91B01B04464E}"/>
              </a:ext>
            </a:extLst>
          </p:cNvPr>
          <p:cNvSpPr>
            <a:spLocks noGrp="1"/>
          </p:cNvSpPr>
          <p:nvPr>
            <p:ph type="title"/>
          </p:nvPr>
        </p:nvSpPr>
        <p:spPr/>
        <p:txBody>
          <a:bodyPr/>
          <a:lstStyle/>
          <a:p>
            <a:r>
              <a:rPr lang="en-US" dirty="0"/>
              <a:t>FAST TCP</a:t>
            </a:r>
          </a:p>
        </p:txBody>
      </p:sp>
      <p:sp>
        <p:nvSpPr>
          <p:cNvPr id="4" name="TextBox 3">
            <a:extLst>
              <a:ext uri="{FF2B5EF4-FFF2-40B4-BE49-F238E27FC236}">
                <a16:creationId xmlns:a16="http://schemas.microsoft.com/office/drawing/2014/main" id="{87F19F14-3FE4-6953-C819-B0C68FB3932A}"/>
              </a:ext>
            </a:extLst>
          </p:cNvPr>
          <p:cNvSpPr txBox="1"/>
          <p:nvPr/>
        </p:nvSpPr>
        <p:spPr>
          <a:xfrm>
            <a:off x="4572000" y="6444862"/>
            <a:ext cx="4466287" cy="276999"/>
          </a:xfrm>
          <a:prstGeom prst="rect">
            <a:avLst/>
          </a:prstGeom>
          <a:noFill/>
        </p:spPr>
        <p:txBody>
          <a:bodyPr wrap="none" rtlCol="0">
            <a:spAutoFit/>
          </a:bodyPr>
          <a:lstStyle/>
          <a:p>
            <a:r>
              <a:rPr lang="en-US" sz="1200" dirty="0"/>
              <a:t>“FAST TCP: From Theory to Experiments”, Jin </a:t>
            </a:r>
            <a:r>
              <a:rPr lang="en-US" sz="1200" dirty="0" err="1"/>
              <a:t>et.al</a:t>
            </a:r>
            <a:r>
              <a:rPr lang="en-US" sz="1200" dirty="0"/>
              <a:t>. (2004)</a:t>
            </a:r>
          </a:p>
        </p:txBody>
      </p:sp>
    </p:spTree>
    <p:extLst>
      <p:ext uri="{BB962C8B-B14F-4D97-AF65-F5344CB8AC3E}">
        <p14:creationId xmlns:p14="http://schemas.microsoft.com/office/powerpoint/2010/main" val="380574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387E44-E7DD-8419-6A77-80AC5E07B47C}"/>
              </a:ext>
            </a:extLst>
          </p:cNvPr>
          <p:cNvSpPr>
            <a:spLocks noGrp="1"/>
          </p:cNvSpPr>
          <p:nvPr>
            <p:ph idx="1"/>
          </p:nvPr>
        </p:nvSpPr>
        <p:spPr/>
        <p:txBody>
          <a:bodyPr>
            <a:normAutofit/>
          </a:bodyPr>
          <a:lstStyle/>
          <a:p>
            <a:pPr marL="109728" indent="0">
              <a:buNone/>
            </a:pPr>
            <a:r>
              <a:rPr lang="en-US" sz="1600" dirty="0"/>
              <a:t>This component computes two pieces of information for each data packet sent:</a:t>
            </a:r>
          </a:p>
          <a:p>
            <a:r>
              <a:rPr lang="en-US" sz="1600" dirty="0"/>
              <a:t>Multi-bit Queueing delay: This is estimated by measuring the minimum RTT for a connection (called </a:t>
            </a:r>
            <a:r>
              <a:rPr lang="en-US" sz="1600" dirty="0" err="1"/>
              <a:t>baseRTT</a:t>
            </a:r>
            <a:r>
              <a:rPr lang="en-US" sz="1600" dirty="0"/>
              <a:t>) and also computing an exponentially smoothed average RTT (called T</a:t>
            </a:r>
            <a:r>
              <a:rPr lang="en-US" sz="1600" baseline="-25000" dirty="0"/>
              <a:t>i</a:t>
            </a:r>
            <a:r>
              <a:rPr lang="en-US" sz="1600" dirty="0"/>
              <a:t>(t)). Note that</a:t>
            </a:r>
            <a:br>
              <a:rPr lang="en-US" sz="1600" dirty="0"/>
            </a:br>
            <a:r>
              <a:rPr lang="en-US" sz="1600" dirty="0"/>
              <a:t>T</a:t>
            </a:r>
            <a:r>
              <a:rPr lang="en-US" sz="1600" baseline="-25000" dirty="0"/>
              <a:t>i</a:t>
            </a:r>
            <a:r>
              <a:rPr lang="en-US" sz="1600" dirty="0"/>
              <a:t>(t) = </a:t>
            </a:r>
            <a:r>
              <a:rPr lang="en-US" sz="1600" dirty="0" err="1"/>
              <a:t>baseRTT</a:t>
            </a:r>
            <a:r>
              <a:rPr lang="en-US" sz="1600" dirty="0"/>
              <a:t> + q</a:t>
            </a:r>
            <a:r>
              <a:rPr lang="en-US" sz="1600" baseline="-25000" dirty="0"/>
              <a:t>i</a:t>
            </a:r>
            <a:r>
              <a:rPr lang="en-US" sz="1600" dirty="0"/>
              <a:t>(t), where q</a:t>
            </a:r>
            <a:r>
              <a:rPr lang="en-US" sz="1600" baseline="-25000" dirty="0"/>
              <a:t>i</a:t>
            </a:r>
            <a:r>
              <a:rPr lang="en-US" sz="1600" dirty="0"/>
              <a:t>(t) is the queueing delay.</a:t>
            </a:r>
          </a:p>
          <a:p>
            <a:r>
              <a:rPr lang="en-US" sz="1600" dirty="0"/>
              <a:t>One-bit loss or no loss indication</a:t>
            </a:r>
          </a:p>
          <a:p>
            <a:endParaRPr lang="en-US" sz="1600" dirty="0"/>
          </a:p>
          <a:p>
            <a:pPr marL="109728" indent="0">
              <a:buNone/>
            </a:pPr>
            <a:br>
              <a:rPr lang="en-US" sz="1600" dirty="0"/>
            </a:br>
            <a:br>
              <a:rPr lang="en-US" sz="1600" dirty="0"/>
            </a:br>
            <a:endParaRPr lang="en-US" sz="1600" dirty="0"/>
          </a:p>
          <a:p>
            <a:endParaRPr lang="en-US" sz="1600" dirty="0"/>
          </a:p>
        </p:txBody>
      </p:sp>
      <p:sp>
        <p:nvSpPr>
          <p:cNvPr id="3" name="Title 2">
            <a:extLst>
              <a:ext uri="{FF2B5EF4-FFF2-40B4-BE49-F238E27FC236}">
                <a16:creationId xmlns:a16="http://schemas.microsoft.com/office/drawing/2014/main" id="{6AEB8581-5046-7C0F-F4AE-84857F3ECB05}"/>
              </a:ext>
            </a:extLst>
          </p:cNvPr>
          <p:cNvSpPr>
            <a:spLocks noGrp="1"/>
          </p:cNvSpPr>
          <p:nvPr>
            <p:ph type="title"/>
          </p:nvPr>
        </p:nvSpPr>
        <p:spPr/>
        <p:txBody>
          <a:bodyPr/>
          <a:lstStyle/>
          <a:p>
            <a:r>
              <a:rPr lang="en-US" dirty="0"/>
              <a:t>FAST TCP: Estimation</a:t>
            </a:r>
          </a:p>
        </p:txBody>
      </p:sp>
    </p:spTree>
    <p:extLst>
      <p:ext uri="{BB962C8B-B14F-4D97-AF65-F5344CB8AC3E}">
        <p14:creationId xmlns:p14="http://schemas.microsoft.com/office/powerpoint/2010/main" val="175670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54E9C-F677-56CB-3A3C-3E2BBF563053}"/>
              </a:ext>
            </a:extLst>
          </p:cNvPr>
          <p:cNvSpPr>
            <a:spLocks noGrp="1"/>
          </p:cNvSpPr>
          <p:nvPr>
            <p:ph idx="1"/>
          </p:nvPr>
        </p:nvSpPr>
        <p:spPr>
          <a:xfrm>
            <a:off x="457200" y="1057817"/>
            <a:ext cx="8229600" cy="4525963"/>
          </a:xfrm>
        </p:spPr>
        <p:txBody>
          <a:bodyPr>
            <a:normAutofit/>
          </a:bodyPr>
          <a:lstStyle/>
          <a:p>
            <a:pPr marL="109728" indent="0">
              <a:buNone/>
            </a:pPr>
            <a:r>
              <a:rPr lang="en-US" sz="1400" dirty="0"/>
              <a:t>Under normal network conditions, FAST periodically updates the congestion window based on the average RTT according to</a:t>
            </a:r>
          </a:p>
        </p:txBody>
      </p:sp>
      <p:sp>
        <p:nvSpPr>
          <p:cNvPr id="3" name="Title 2">
            <a:extLst>
              <a:ext uri="{FF2B5EF4-FFF2-40B4-BE49-F238E27FC236}">
                <a16:creationId xmlns:a16="http://schemas.microsoft.com/office/drawing/2014/main" id="{C47708A8-1672-B337-F531-81C4700231E8}"/>
              </a:ext>
            </a:extLst>
          </p:cNvPr>
          <p:cNvSpPr>
            <a:spLocks noGrp="1"/>
          </p:cNvSpPr>
          <p:nvPr>
            <p:ph type="title"/>
          </p:nvPr>
        </p:nvSpPr>
        <p:spPr>
          <a:xfrm>
            <a:off x="457200" y="83040"/>
            <a:ext cx="8229600" cy="1143000"/>
          </a:xfrm>
        </p:spPr>
        <p:txBody>
          <a:bodyPr/>
          <a:lstStyle/>
          <a:p>
            <a:r>
              <a:rPr lang="en-US" dirty="0"/>
              <a:t>FAST TCP: Window Control</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570826B-BE4B-1480-6EA8-7A3333748D19}"/>
                  </a:ext>
                </a:extLst>
              </p:cNvPr>
              <p:cNvSpPr txBox="1"/>
              <p:nvPr/>
            </p:nvSpPr>
            <p:spPr>
              <a:xfrm>
                <a:off x="573744" y="2312626"/>
                <a:ext cx="8473795" cy="3665427"/>
              </a:xfrm>
              <a:prstGeom prst="rect">
                <a:avLst/>
              </a:prstGeom>
              <a:noFill/>
            </p:spPr>
            <p:txBody>
              <a:bodyPr wrap="none" rtlCol="0">
                <a:spAutoFit/>
              </a:bodyPr>
              <a:lstStyle/>
              <a:p>
                <a:r>
                  <a:rPr lang="en-US" sz="1400" dirty="0"/>
                  <a:t>Where </a:t>
                </a:r>
                <a14:m>
                  <m:oMath xmlns:m="http://schemas.openxmlformats.org/officeDocument/2006/math">
                    <m:r>
                      <a:rPr lang="en-US" sz="1400" i="1" smtClean="0">
                        <a:latin typeface="Cambria Math" panose="02040503050406030204" pitchFamily="18" charset="0"/>
                        <a:ea typeface="Cambria Math" panose="02040503050406030204" pitchFamily="18" charset="0"/>
                      </a:rPr>
                      <m:t>𝛾</m:t>
                    </m:r>
                    <m:r>
                      <a:rPr lang="en-US" sz="1400" i="1" smtClean="0">
                        <a:latin typeface="Cambria Math" panose="02040503050406030204" pitchFamily="18" charset="0"/>
                        <a:ea typeface="Cambria Math" panose="02040503050406030204" pitchFamily="18" charset="0"/>
                      </a:rPr>
                      <m:t>∈</m:t>
                    </m:r>
                    <m:d>
                      <m:dPr>
                        <m:endChr m:val="]"/>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0,1</m:t>
                        </m:r>
                      </m:e>
                    </m:d>
                  </m:oMath>
                </a14:m>
                <a:r>
                  <a:rPr lang="en-US" sz="1400" dirty="0"/>
                  <a:t>, and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oMath>
                </a14:m>
                <a:r>
                  <a:rPr lang="en-US" sz="1400" dirty="0"/>
                  <a:t> is a positive protocol parameter that determines the total number of </a:t>
                </a:r>
                <a:br>
                  <a:rPr lang="en-US" sz="1400" dirty="0"/>
                </a:br>
                <a:r>
                  <a:rPr lang="en-US" sz="1400" dirty="0"/>
                  <a:t>packets queued in routers in equilibrium along the flow’s path. A typical window update period</a:t>
                </a:r>
                <a:br>
                  <a:rPr lang="en-US" sz="1400" dirty="0"/>
                </a:br>
                <a:r>
                  <a:rPr lang="en-US" sz="1400" dirty="0"/>
                  <a:t>is 20 </a:t>
                </a:r>
                <a:r>
                  <a:rPr lang="en-US" sz="1400" dirty="0" err="1"/>
                  <a:t>ms.</a:t>
                </a:r>
                <a:endParaRPr lang="en-US" sz="1400" dirty="0"/>
              </a:p>
              <a:p>
                <a:pPr/>
                <a:r>
                  <a:rPr lang="en-US" sz="1400" dirty="0"/>
                  <a:t>Packets are transmitted in a self clocked manner, i.e., a new packet is sent out after an ACK</a:t>
                </a:r>
                <a:br>
                  <a:rPr lang="en-US" sz="1400" dirty="0"/>
                </a:br>
                <a:r>
                  <a:rPr lang="en-US" sz="1400" dirty="0"/>
                  <a:t>for a previously transmitted packet arrives, which implies that the throughput </a:t>
                </a:r>
                <a:r>
                  <a:rPr lang="en-US" sz="1400" dirty="0" err="1"/>
                  <a:t>r</a:t>
                </a:r>
                <a:r>
                  <a:rPr lang="en-US" sz="1400" baseline="-25000" dirty="0" err="1"/>
                  <a:t>i</a:t>
                </a:r>
                <a:r>
                  <a:rPr lang="en-US" sz="1400" dirty="0"/>
                  <a:t>(t) is given by</a:t>
                </a:r>
                <a:br>
                  <a:rPr lang="en-US" sz="1400" dirty="0"/>
                </a:b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den>
                      </m:f>
                    </m:oMath>
                  </m:oMathPara>
                </a14:m>
                <a:endParaRPr lang="en-US" sz="1400" dirty="0"/>
              </a:p>
              <a:p>
                <a:r>
                  <a:rPr lang="en-US" sz="1400" dirty="0"/>
                  <a:t>Ignoring the 2w term, the window update rule can be written as</a:t>
                </a:r>
                <a:br>
                  <a:rPr lang="en-US" sz="1400" dirty="0"/>
                </a:br>
                <a:br>
                  <a:rPr lang="en-US" sz="1400" dirty="0"/>
                </a:br>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𝑖</m:t>
                        </m:r>
                      </m:sub>
                    </m:sSub>
                    <m:d>
                      <m:dPr>
                        <m:ctrlPr>
                          <a:rPr lang="en-US" sz="1400" i="1">
                            <a:latin typeface="Cambria Math" panose="02040503050406030204" pitchFamily="18" charset="0"/>
                          </a:rPr>
                        </m:ctrlPr>
                      </m:dPr>
                      <m:e>
                        <m:r>
                          <a:rPr lang="en-US" sz="1400" i="1">
                            <a:latin typeface="Cambria Math" panose="02040503050406030204" pitchFamily="18" charset="0"/>
                          </a:rPr>
                          <m:t>𝑡</m:t>
                        </m:r>
                        <m:r>
                          <a:rPr lang="en-US" sz="1400" i="1">
                            <a:latin typeface="Cambria Math" panose="02040503050406030204" pitchFamily="18" charset="0"/>
                          </a:rPr>
                          <m:t>+1</m:t>
                        </m:r>
                      </m:e>
                    </m:d>
                  </m:oMath>
                </a14:m>
                <a:r>
                  <a:rPr lang="en-US" sz="1400" dirty="0"/>
                  <a:t>=</a:t>
                </a:r>
                <a14:m>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𝑤</m:t>
                        </m:r>
                      </m:e>
                      <m:sub>
                        <m:r>
                          <a:rPr lang="en-US" sz="1400" b="0" i="1" dirty="0" smtClean="0">
                            <a:latin typeface="Cambria Math" panose="02040503050406030204" pitchFamily="18" charset="0"/>
                          </a:rPr>
                          <m:t>𝑖</m:t>
                        </m:r>
                      </m:sub>
                    </m:sSub>
                    <m:d>
                      <m:dPr>
                        <m:ctrlPr>
                          <a:rPr lang="en-US" sz="1400" b="0" i="1" dirty="0" smtClean="0">
                            <a:latin typeface="Cambria Math" panose="02040503050406030204" pitchFamily="18" charset="0"/>
                          </a:rPr>
                        </m:ctrlPr>
                      </m:dPr>
                      <m:e>
                        <m:r>
                          <a:rPr lang="en-US" sz="1400" b="0" i="1" dirty="0" smtClean="0">
                            <a:latin typeface="Cambria Math" panose="02040503050406030204" pitchFamily="18" charset="0"/>
                          </a:rPr>
                          <m:t>𝑡</m:t>
                        </m:r>
                      </m:e>
                    </m:d>
                    <m:r>
                      <a:rPr lang="en-US" sz="1400" b="0" i="1" dirty="0" smtClean="0">
                        <a:latin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𝛾</m:t>
                    </m:r>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𝛼</m:t>
                        </m:r>
                      </m:e>
                      <m:sub>
                        <m:r>
                          <a:rPr lang="en-US" sz="1400" b="0" i="1" dirty="0" smtClean="0">
                            <a:latin typeface="Cambria Math" panose="02040503050406030204" pitchFamily="18" charset="0"/>
                            <a:ea typeface="Cambria Math" panose="02040503050406030204" pitchFamily="18" charset="0"/>
                          </a:rPr>
                          <m:t>𝑖</m:t>
                        </m:r>
                      </m:sub>
                    </m:sSub>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𝑟</m:t>
                        </m:r>
                      </m:e>
                      <m:sub>
                        <m:r>
                          <a:rPr lang="en-US" sz="1400" b="0" i="1" dirty="0" smtClean="0">
                            <a:latin typeface="Cambria Math" panose="02040503050406030204" pitchFamily="18" charset="0"/>
                            <a:ea typeface="Cambria Math" panose="02040503050406030204" pitchFamily="18" charset="0"/>
                          </a:rPr>
                          <m:t>𝑖</m:t>
                        </m:r>
                      </m:sub>
                    </m:sSub>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𝑡</m:t>
                        </m:r>
                      </m:e>
                    </m:d>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𝑞</m:t>
                        </m:r>
                      </m:e>
                      <m:sub>
                        <m:r>
                          <a:rPr lang="en-US" sz="1400" b="0" i="1" dirty="0" smtClean="0">
                            <a:latin typeface="Cambria Math" panose="02040503050406030204" pitchFamily="18" charset="0"/>
                            <a:ea typeface="Cambria Math" panose="02040503050406030204" pitchFamily="18" charset="0"/>
                          </a:rPr>
                          <m:t>𝑖</m:t>
                        </m:r>
                      </m:sub>
                    </m:sSub>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𝑡</m:t>
                        </m:r>
                      </m:e>
                    </m:d>
                    <m:r>
                      <a:rPr lang="en-US" sz="1400" b="0" i="1" dirty="0" smtClean="0">
                        <a:latin typeface="Cambria Math" panose="02040503050406030204" pitchFamily="18" charset="0"/>
                        <a:ea typeface="Cambria Math" panose="02040503050406030204" pitchFamily="18" charset="0"/>
                      </a:rPr>
                      <m:t>)</m:t>
                    </m:r>
                  </m:oMath>
                </a14:m>
                <a:r>
                  <a:rPr lang="en-US" sz="1400" dirty="0"/>
                  <a:t>, where</a:t>
                </a:r>
                <a:br>
                  <a:rPr lang="en-US" sz="1400" dirty="0"/>
                </a:br>
                <a:endParaRPr lang="en-US" sz="1400" dirty="0"/>
              </a:p>
              <a:p>
                <a:r>
                  <a:rPr lang="en-US" sz="1400" dirty="0"/>
                  <a: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𝑖</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𝑖</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a:rPr lang="en-US" sz="1400" b="0" i="1" smtClean="0">
                        <a:latin typeface="Cambria Math" panose="02040503050406030204" pitchFamily="18" charset="0"/>
                      </a:rPr>
                      <m:t>𝑏𝑎𝑠𝑒𝑅𝑇𝑇</m:t>
                    </m:r>
                  </m:oMath>
                </a14:m>
                <a:r>
                  <a:rPr lang="en-US" sz="1400" dirty="0"/>
                  <a:t> is the queueing delay.</a:t>
                </a:r>
              </a:p>
              <a:p>
                <a:endParaRPr lang="en-US" sz="1400" dirty="0"/>
              </a:p>
              <a:p>
                <a:r>
                  <a:rPr lang="en-US" sz="1400" dirty="0"/>
                  <a:t>Compare this with the TCP Vegas window update rule</a:t>
                </a:r>
              </a:p>
              <a:p>
                <a:endParaRPr lang="en-US" sz="1400" dirty="0"/>
              </a:p>
              <a:p>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𝑖</m:t>
                        </m:r>
                      </m:sub>
                    </m:sSub>
                    <m:d>
                      <m:dPr>
                        <m:ctrlPr>
                          <a:rPr lang="en-US" sz="1400" i="1">
                            <a:latin typeface="Cambria Math" panose="02040503050406030204" pitchFamily="18" charset="0"/>
                          </a:rPr>
                        </m:ctrlPr>
                      </m:dPr>
                      <m:e>
                        <m:r>
                          <a:rPr lang="en-US" sz="1400" i="1">
                            <a:latin typeface="Cambria Math" panose="02040503050406030204" pitchFamily="18" charset="0"/>
                          </a:rPr>
                          <m:t>𝑡</m:t>
                        </m:r>
                        <m:r>
                          <a:rPr lang="en-US" sz="1400" i="1">
                            <a:latin typeface="Cambria Math" panose="02040503050406030204" pitchFamily="18" charset="0"/>
                          </a:rPr>
                          <m:t>+1</m:t>
                        </m:r>
                      </m:e>
                    </m:d>
                  </m:oMath>
                </a14:m>
                <a:r>
                  <a:rPr lang="en-US" sz="1400" dirty="0"/>
                  <a:t>=</a:t>
                </a:r>
                <a14:m>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𝑤</m:t>
                        </m:r>
                      </m:e>
                      <m:sub>
                        <m:r>
                          <a:rPr lang="en-US" sz="1400" b="0" i="1" dirty="0" smtClean="0">
                            <a:latin typeface="Cambria Math" panose="02040503050406030204" pitchFamily="18" charset="0"/>
                          </a:rPr>
                          <m:t>𝑖</m:t>
                        </m:r>
                      </m:sub>
                    </m:sSub>
                    <m:d>
                      <m:dPr>
                        <m:ctrlPr>
                          <a:rPr lang="en-US" sz="1400" b="0" i="1" dirty="0" smtClean="0">
                            <a:latin typeface="Cambria Math" panose="02040503050406030204" pitchFamily="18" charset="0"/>
                          </a:rPr>
                        </m:ctrlPr>
                      </m:dPr>
                      <m:e>
                        <m:r>
                          <a:rPr lang="en-US" sz="1400" b="0" i="1" dirty="0" smtClean="0">
                            <a:latin typeface="Cambria Math" panose="02040503050406030204" pitchFamily="18" charset="0"/>
                          </a:rPr>
                          <m:t>𝑡</m:t>
                        </m:r>
                      </m:e>
                    </m:d>
                    <m:r>
                      <a:rPr lang="en-US" sz="1400" b="0" i="1" dirty="0" smtClean="0">
                        <a:latin typeface="Cambria Math" panose="02040503050406030204" pitchFamily="18" charset="0"/>
                      </a:rPr>
                      <m:t>+</m:t>
                    </m:r>
                  </m:oMath>
                </a14:m>
                <a:r>
                  <a:rPr lang="en-US" sz="1400" dirty="0"/>
                  <a:t> </a:t>
                </a:r>
                <a14:m>
                  <m:oMath xmlns:m="http://schemas.openxmlformats.org/officeDocument/2006/math">
                    <m:f>
                      <m:fPr>
                        <m:ctrlPr>
                          <a:rPr lang="en-US" sz="1400" i="1" dirty="0" smtClean="0">
                            <a:latin typeface="Cambria Math" panose="02040503050406030204" pitchFamily="18" charset="0"/>
                          </a:rPr>
                        </m:ctrlPr>
                      </m:fPr>
                      <m:num>
                        <m:r>
                          <a:rPr lang="en-US" sz="1400" b="0" i="1" dirty="0" smtClean="0">
                            <a:latin typeface="Cambria Math" panose="02040503050406030204" pitchFamily="18" charset="0"/>
                          </a:rPr>
                          <m:t>1</m:t>
                        </m:r>
                      </m:num>
                      <m:den>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𝑖</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𝑡</m:t>
                        </m:r>
                        <m:r>
                          <a:rPr lang="en-US" sz="1400" b="0" i="1" dirty="0" smtClean="0">
                            <a:latin typeface="Cambria Math" panose="02040503050406030204" pitchFamily="18" charset="0"/>
                          </a:rPr>
                          <m:t>)</m:t>
                        </m:r>
                      </m:den>
                    </m:f>
                  </m:oMath>
                </a14:m>
                <a:r>
                  <a:rPr lang="en-US" sz="1400" dirty="0"/>
                  <a:t>  </a:t>
                </a:r>
                <a14:m>
                  <m:oMath xmlns:m="http://schemas.openxmlformats.org/officeDocument/2006/math">
                    <m:r>
                      <m:rPr>
                        <m:sty m:val="p"/>
                      </m:rPr>
                      <a:rPr lang="en-US" sz="1400" b="0" i="0" dirty="0" smtClean="0">
                        <a:latin typeface="Cambria Math" panose="02040503050406030204" pitchFamily="18" charset="0"/>
                        <a:ea typeface="Cambria Math" panose="02040503050406030204" pitchFamily="18" charset="0"/>
                      </a:rPr>
                      <m:t>sgn</m:t>
                    </m:r>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𝛼</m:t>
                        </m:r>
                      </m:e>
                      <m:sub>
                        <m:r>
                          <a:rPr lang="en-US" sz="1400" b="0" i="1" dirty="0" smtClean="0">
                            <a:latin typeface="Cambria Math" panose="02040503050406030204" pitchFamily="18" charset="0"/>
                            <a:ea typeface="Cambria Math" panose="02040503050406030204" pitchFamily="18" charset="0"/>
                          </a:rPr>
                          <m:t>𝑖</m:t>
                        </m:r>
                      </m:sub>
                    </m:sSub>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𝑡</m:t>
                    </m:r>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𝑟</m:t>
                        </m:r>
                      </m:e>
                      <m:sub>
                        <m:r>
                          <a:rPr lang="en-US" sz="1400" b="0" i="1" dirty="0" smtClean="0">
                            <a:latin typeface="Cambria Math" panose="02040503050406030204" pitchFamily="18" charset="0"/>
                            <a:ea typeface="Cambria Math" panose="02040503050406030204" pitchFamily="18" charset="0"/>
                          </a:rPr>
                          <m:t>𝑖</m:t>
                        </m:r>
                      </m:sub>
                    </m:sSub>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𝑡</m:t>
                        </m:r>
                      </m:e>
                    </m:d>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𝑞</m:t>
                        </m:r>
                      </m:e>
                      <m:sub>
                        <m:r>
                          <a:rPr lang="en-US" sz="1400" b="0" i="1" dirty="0" smtClean="0">
                            <a:latin typeface="Cambria Math" panose="02040503050406030204" pitchFamily="18" charset="0"/>
                            <a:ea typeface="Cambria Math" panose="02040503050406030204" pitchFamily="18" charset="0"/>
                          </a:rPr>
                          <m:t>𝑖</m:t>
                        </m:r>
                      </m:sub>
                    </m:sSub>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𝑡</m:t>
                        </m:r>
                      </m:e>
                    </m:d>
                    <m:r>
                      <a:rPr lang="en-US" sz="1400" b="0" i="1" dirty="0" smtClean="0">
                        <a:latin typeface="Cambria Math" panose="02040503050406030204" pitchFamily="18" charset="0"/>
                        <a:ea typeface="Cambria Math" panose="02040503050406030204" pitchFamily="18" charset="0"/>
                      </a:rPr>
                      <m:t>)</m:t>
                    </m:r>
                  </m:oMath>
                </a14:m>
                <a:endParaRPr lang="en-US" sz="1400" dirty="0"/>
              </a:p>
            </p:txBody>
          </p:sp>
        </mc:Choice>
        <mc:Fallback>
          <p:sp>
            <p:nvSpPr>
              <p:cNvPr id="6" name="TextBox 5">
                <a:extLst>
                  <a:ext uri="{FF2B5EF4-FFF2-40B4-BE49-F238E27FC236}">
                    <a16:creationId xmlns:a16="http://schemas.microsoft.com/office/drawing/2014/main" id="{9570826B-BE4B-1480-6EA8-7A3333748D19}"/>
                  </a:ext>
                </a:extLst>
              </p:cNvPr>
              <p:cNvSpPr txBox="1">
                <a:spLocks noRot="1" noChangeAspect="1" noMove="1" noResize="1" noEditPoints="1" noAdjustHandles="1" noChangeArrowheads="1" noChangeShapeType="1" noTextEdit="1"/>
              </p:cNvSpPr>
              <p:nvPr/>
            </p:nvSpPr>
            <p:spPr>
              <a:xfrm>
                <a:off x="573744" y="2312626"/>
                <a:ext cx="8473795" cy="366542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55F3806-3E7B-3719-FC93-9E5435EBFE8D}"/>
                  </a:ext>
                </a:extLst>
              </p:cNvPr>
              <p:cNvSpPr txBox="1"/>
              <p:nvPr/>
            </p:nvSpPr>
            <p:spPr>
              <a:xfrm>
                <a:off x="820251" y="1502178"/>
                <a:ext cx="6441572" cy="665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𝑚𝑖𝑛</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𝑤</m:t>
                          </m:r>
                          <m:r>
                            <a:rPr lang="en-US" b="0" i="1" smtClean="0">
                              <a:latin typeface="Cambria Math" panose="02040503050406030204" pitchFamily="18" charset="0"/>
                            </a:rPr>
                            <m:t>, </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𝛾</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𝑏𝑎𝑠𝑒𝑅𝑇𝑇</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den>
                      </m:f>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F55F3806-3E7B-3719-FC93-9E5435EBFE8D}"/>
                  </a:ext>
                </a:extLst>
              </p:cNvPr>
              <p:cNvSpPr txBox="1">
                <a:spLocks noRot="1" noChangeAspect="1" noMove="1" noResize="1" noEditPoints="1" noAdjustHandles="1" noChangeArrowheads="1" noChangeShapeType="1" noTextEdit="1"/>
              </p:cNvSpPr>
              <p:nvPr/>
            </p:nvSpPr>
            <p:spPr>
              <a:xfrm>
                <a:off x="820251" y="1502178"/>
                <a:ext cx="6441572" cy="665118"/>
              </a:xfrm>
              <a:prstGeom prst="rect">
                <a:avLst/>
              </a:prstGeom>
              <a:blipFill>
                <a:blip r:embed="rId3"/>
                <a:stretch>
                  <a:fillRect t="-43396" b="-83019"/>
                </a:stretch>
              </a:blipFill>
            </p:spPr>
            <p:txBody>
              <a:bodyPr/>
              <a:lstStyle/>
              <a:p>
                <a:r>
                  <a:rPr lang="en-US">
                    <a:noFill/>
                  </a:rPr>
                  <a:t> </a:t>
                </a:r>
              </a:p>
            </p:txBody>
          </p:sp>
        </mc:Fallback>
      </mc:AlternateContent>
    </p:spTree>
    <p:extLst>
      <p:ext uri="{BB962C8B-B14F-4D97-AF65-F5344CB8AC3E}">
        <p14:creationId xmlns:p14="http://schemas.microsoft.com/office/powerpoint/2010/main" val="401021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BE9E8C-E345-EDE4-1EF6-7D1EDACA5926}"/>
              </a:ext>
            </a:extLst>
          </p:cNvPr>
          <p:cNvSpPr>
            <a:spLocks noGrp="1"/>
          </p:cNvSpPr>
          <p:nvPr>
            <p:ph idx="1"/>
          </p:nvPr>
        </p:nvSpPr>
        <p:spPr/>
        <p:txBody>
          <a:bodyPr>
            <a:normAutofit/>
          </a:bodyPr>
          <a:lstStyle/>
          <a:p>
            <a:r>
              <a:rPr lang="en-US" sz="1600" dirty="0"/>
              <a:t>While Vegas can change its window by at most 1per RTT, window adjustment in FAST depends on the magnitude (as well as sign) of the term in brackets</a:t>
            </a:r>
          </a:p>
          <a:p>
            <a:pPr marL="109728" indent="0">
              <a:buNone/>
            </a:pPr>
            <a:endParaRPr lang="en-US" sz="1600" dirty="0"/>
          </a:p>
          <a:p>
            <a:r>
              <a:rPr lang="en-US" sz="1600" dirty="0"/>
              <a:t>Hence FAST can adjust its window by a large amount, up or down, when the number of buffered packets is far away from its target, and a small amount when it is close.</a:t>
            </a:r>
          </a:p>
          <a:p>
            <a:pPr marL="109728" indent="0">
              <a:buNone/>
            </a:pPr>
            <a:endParaRPr lang="en-US" sz="1600" dirty="0"/>
          </a:p>
          <a:p>
            <a:r>
              <a:rPr lang="en-US" sz="1600" dirty="0"/>
              <a:t>FAST does not react to packet losses.</a:t>
            </a:r>
          </a:p>
          <a:p>
            <a:pPr marL="109728" indent="0">
              <a:buNone/>
            </a:pPr>
            <a:endParaRPr lang="en-US" sz="1600" dirty="0"/>
          </a:p>
          <a:p>
            <a:pPr marL="109728" indent="0">
              <a:buNone/>
            </a:pPr>
            <a:endParaRPr lang="en-US" sz="1600" dirty="0"/>
          </a:p>
        </p:txBody>
      </p:sp>
      <p:sp>
        <p:nvSpPr>
          <p:cNvPr id="3" name="Title 2">
            <a:extLst>
              <a:ext uri="{FF2B5EF4-FFF2-40B4-BE49-F238E27FC236}">
                <a16:creationId xmlns:a16="http://schemas.microsoft.com/office/drawing/2014/main" id="{F17D071F-E4DA-C9C3-CBC3-AA0369A99BE0}"/>
              </a:ext>
            </a:extLst>
          </p:cNvPr>
          <p:cNvSpPr>
            <a:spLocks noGrp="1"/>
          </p:cNvSpPr>
          <p:nvPr>
            <p:ph type="title"/>
          </p:nvPr>
        </p:nvSpPr>
        <p:spPr/>
        <p:txBody>
          <a:bodyPr/>
          <a:lstStyle/>
          <a:p>
            <a:r>
              <a:rPr lang="en-US" dirty="0"/>
              <a:t>FAST TCP: Window Control</a:t>
            </a:r>
          </a:p>
        </p:txBody>
      </p:sp>
      <p:pic>
        <p:nvPicPr>
          <p:cNvPr id="5" name="Picture 4">
            <a:extLst>
              <a:ext uri="{FF2B5EF4-FFF2-40B4-BE49-F238E27FC236}">
                <a16:creationId xmlns:a16="http://schemas.microsoft.com/office/drawing/2014/main" id="{C1E707EB-31D2-E3FA-92C8-4B81C8B1640A}"/>
              </a:ext>
            </a:extLst>
          </p:cNvPr>
          <p:cNvPicPr>
            <a:picLocks noChangeAspect="1"/>
          </p:cNvPicPr>
          <p:nvPr/>
        </p:nvPicPr>
        <p:blipFill>
          <a:blip r:embed="rId2"/>
          <a:stretch>
            <a:fillRect/>
          </a:stretch>
        </p:blipFill>
        <p:spPr>
          <a:xfrm>
            <a:off x="2777242" y="3930322"/>
            <a:ext cx="3195924" cy="462568"/>
          </a:xfrm>
          <a:prstGeom prst="rect">
            <a:avLst/>
          </a:prstGeom>
        </p:spPr>
      </p:pic>
    </p:spTree>
    <p:extLst>
      <p:ext uri="{BB962C8B-B14F-4D97-AF65-F5344CB8AC3E}">
        <p14:creationId xmlns:p14="http://schemas.microsoft.com/office/powerpoint/2010/main" val="236830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BD09ECA-7A3A-FE26-19D6-97A4DB2A059E}"/>
                  </a:ext>
                </a:extLst>
              </p:cNvPr>
              <p:cNvSpPr>
                <a:spLocks noGrp="1"/>
              </p:cNvSpPr>
              <p:nvPr>
                <p:ph idx="1"/>
              </p:nvPr>
            </p:nvSpPr>
            <p:spPr/>
            <p:txBody>
              <a:bodyPr>
                <a:normAutofit/>
              </a:bodyPr>
              <a:lstStyle/>
              <a:p>
                <a:pPr marL="109728" indent="0">
                  <a:buNone/>
                </a:pPr>
                <a:r>
                  <a:rPr lang="en-US" sz="1400" dirty="0"/>
                  <a:t>The equilibrium throughputs for FAST are the unique optimal vector r* that maximizes</a:t>
                </a:r>
                <a:br>
                  <a:rPr lang="en-US" sz="1400" dirty="0"/>
                </a:br>
                <a:br>
                  <a:rPr lang="en-US" sz="1400" dirty="0"/>
                </a:br>
                <a:r>
                  <a:rPr lang="en-US" sz="1400" dirty="0"/>
                  <a:t>                                                              </a:t>
                </a:r>
                <a14:m>
                  <m:oMath xmlns:m="http://schemas.openxmlformats.org/officeDocument/2006/math">
                    <m:nary>
                      <m:naryPr>
                        <m:chr m:val="∑"/>
                        <m:supHide m:val="on"/>
                        <m:ctrlPr>
                          <a:rPr lang="en-US" sz="1400" i="1" smtClean="0">
                            <a:latin typeface="Cambria Math" panose="02040503050406030204" pitchFamily="18" charset="0"/>
                          </a:rPr>
                        </m:ctrlPr>
                      </m:naryPr>
                      <m:sub>
                        <m:r>
                          <m:rPr>
                            <m:brk m:alnAt="7"/>
                          </m:rPr>
                          <a:rPr lang="en-US" sz="1400" b="0" i="1" smtClean="0">
                            <a:latin typeface="Cambria Math" panose="02040503050406030204" pitchFamily="18" charset="0"/>
                          </a:rPr>
                          <m:t>𝑖</m:t>
                        </m:r>
                      </m:sub>
                      <m:sup/>
                      <m:e>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𝑖</m:t>
                            </m:r>
                          </m:sub>
                        </m:sSub>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𝑖</m:t>
                                </m:r>
                              </m:sub>
                            </m:sSub>
                          </m:e>
                        </m:func>
                      </m:e>
                    </m:nary>
                  </m:oMath>
                </a14:m>
                <a:r>
                  <a:rPr lang="en-US" sz="1400" dirty="0"/>
                  <a:t>  </a:t>
                </a:r>
              </a:p>
              <a:p>
                <a:pPr marL="109728" indent="0">
                  <a:buNone/>
                </a:pPr>
                <a:endParaRPr lang="en-US" sz="1400" dirty="0"/>
              </a:p>
              <a:p>
                <a:pPr marL="109728" indent="0">
                  <a:buNone/>
                </a:pPr>
                <a:r>
                  <a:rPr lang="en-US" sz="1400" dirty="0"/>
                  <a:t>Subject to the link constraint that the aggregate flow rate at any link does not exceed link capacity. Thus FAST achieves Proportional Fairness.</a:t>
                </a:r>
              </a:p>
              <a:p>
                <a:pPr marL="109728" indent="0">
                  <a:buNone/>
                </a:pPr>
                <a:endParaRPr lang="en-US" sz="1400" dirty="0"/>
              </a:p>
              <a:p>
                <a:pPr marL="109728" indent="0">
                  <a:buNone/>
                </a:pPr>
                <a:r>
                  <a:rPr lang="en-US" sz="1400" dirty="0"/>
                  <a:t>Note that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𝑖</m:t>
                        </m:r>
                      </m:sub>
                    </m:sSub>
                  </m:oMath>
                </a14:m>
                <a:r>
                  <a:rPr lang="en-US" sz="1400" dirty="0"/>
                  <a:t> is equal to the number of flow </a:t>
                </a:r>
                <a:r>
                  <a:rPr lang="en-US" sz="1400" i="1" dirty="0" err="1"/>
                  <a:t>i</a:t>
                </a:r>
                <a:r>
                  <a:rPr lang="en-US" sz="1400" dirty="0"/>
                  <a:t> packets buffered in the routers in its path</a:t>
                </a:r>
                <a:br>
                  <a:rPr lang="en-US" sz="1400" dirty="0"/>
                </a:br>
                <a:r>
                  <a:rPr lang="en-US" sz="1400" dirty="0"/>
                  <a:t>in steady state.</a:t>
                </a:r>
                <a:br>
                  <a:rPr lang="en-US" sz="1400" dirty="0"/>
                </a:br>
                <a:r>
                  <a:rPr lang="en-US" sz="1400" dirty="0"/>
                  <a:t>If there are N flows, the total number of packets buffered in all the routers is</a:t>
                </a:r>
                <a:br>
                  <a:rPr lang="en-US" sz="1400" dirty="0"/>
                </a:b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𝑁</m:t>
                          </m:r>
                        </m:sup>
                        <m:e>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𝑖</m:t>
                              </m:r>
                            </m:sub>
                          </m:sSub>
                        </m:e>
                      </m:nary>
                    </m:oMath>
                  </m:oMathPara>
                </a14:m>
                <a:endParaRPr lang="en-US" sz="1400" dirty="0"/>
              </a:p>
              <a:p>
                <a:pPr marL="109728" indent="0">
                  <a:buNone/>
                </a:pPr>
                <a:endParaRPr lang="en-US" sz="1400" dirty="0"/>
              </a:p>
              <a:p>
                <a:pPr marL="109728" indent="0">
                  <a:buNone/>
                </a:pPr>
                <a:r>
                  <a:rPr lang="en-US" sz="1400" dirty="0"/>
                  <a:t>The unique equilibrium point for FAST is</a:t>
                </a:r>
                <a:br>
                  <a:rPr lang="en-US" sz="1400" dirty="0"/>
                </a:br>
                <a:r>
                  <a:rPr lang="en-US" sz="1400" dirty="0"/>
                  <a:t>                                                     </a:t>
                </a:r>
                <a14:m>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       </m:t>
                        </m:r>
                        <m:r>
                          <a:rPr lang="en-US" sz="1400" b="0" i="1" smtClean="0">
                            <a:latin typeface="Cambria Math" panose="02040503050406030204" pitchFamily="18" charset="0"/>
                          </a:rPr>
                          <m:t>𝑟</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𝑖</m:t>
                            </m:r>
                          </m:sub>
                        </m:sSub>
                      </m:num>
                      <m:den>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𝑞</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m:t>
                            </m:r>
                          </m:sup>
                        </m:sSubSup>
                      </m:den>
                    </m:f>
                  </m:oMath>
                </a14:m>
                <a:r>
                  <a:rPr lang="en-US" sz="1400" dirty="0"/>
                  <a:t>   and </a:t>
                </a:r>
                <a14:m>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  </m:t>
                        </m:r>
                        <m:r>
                          <a:rPr lang="en-US" sz="1400" b="0" i="1" smtClean="0">
                            <a:latin typeface="Cambria Math" panose="02040503050406030204" pitchFamily="18" charset="0"/>
                          </a:rPr>
                          <m:t>𝑞</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m:t>
                    </m:r>
                  </m:oMath>
                </a14:m>
                <a:r>
                  <a:rPr lang="en-US" sz="1400" dirty="0"/>
                  <a:t> </a:t>
                </a:r>
                <a14:m>
                  <m:oMath xmlns:m="http://schemas.openxmlformats.org/officeDocument/2006/math">
                    <m:sSubSup>
                      <m:sSubSupPr>
                        <m:ctrlPr>
                          <a:rPr lang="en-US" sz="1400" i="1" dirty="0" smtClean="0">
                            <a:latin typeface="Cambria Math" panose="02040503050406030204" pitchFamily="18" charset="0"/>
                          </a:rPr>
                        </m:ctrlPr>
                      </m:sSubSup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𝑖</m:t>
                        </m:r>
                      </m:sub>
                      <m:sup>
                        <m:r>
                          <a:rPr lang="en-US" sz="1400" b="0" i="1" dirty="0" smtClean="0">
                            <a:latin typeface="Cambria Math" panose="02040503050406030204" pitchFamily="18" charset="0"/>
                          </a:rPr>
                          <m:t>∗</m:t>
                        </m:r>
                      </m:sup>
                    </m:sSubSup>
                  </m:oMath>
                </a14:m>
                <a:r>
                  <a:rPr lang="en-US" sz="1400" dirty="0"/>
                  <a:t> </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𝑏𝑎𝑠𝑒𝑅𝑇𝑇</m:t>
                    </m:r>
                  </m:oMath>
                </a14:m>
                <a:endParaRPr lang="en-US" sz="1400" dirty="0"/>
              </a:p>
              <a:p>
                <a:pPr marL="109728" indent="0">
                  <a:buNone/>
                </a:pPr>
                <a:r>
                  <a:rPr lang="en-US" sz="1400" dirty="0"/>
                  <a:t>Hence if the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a:t>s are equal then theoretically each flow should obtain an equal share of the</a:t>
                </a:r>
                <a:br>
                  <a:rPr lang="en-US" sz="1400" dirty="0"/>
                </a:br>
                <a:r>
                  <a:rPr lang="en-US" sz="1400" dirty="0"/>
                  <a:t>bottleneck.</a:t>
                </a:r>
              </a:p>
              <a:p>
                <a:pPr marL="109728" indent="0">
                  <a:buNone/>
                </a:pPr>
                <a:endParaRPr lang="en-US" sz="1400" dirty="0"/>
              </a:p>
              <a:p>
                <a:pPr marL="109728" indent="0">
                  <a:buNone/>
                </a:pPr>
                <a:endParaRPr lang="en-US" sz="1400" dirty="0"/>
              </a:p>
            </p:txBody>
          </p:sp>
        </mc:Choice>
        <mc:Fallback>
          <p:sp>
            <p:nvSpPr>
              <p:cNvPr id="2" name="Content Placeholder 1">
                <a:extLst>
                  <a:ext uri="{FF2B5EF4-FFF2-40B4-BE49-F238E27FC236}">
                    <a16:creationId xmlns:a16="http://schemas.microsoft.com/office/drawing/2014/main" id="{5BD09ECA-7A3A-FE26-19D6-97A4DB2A059E}"/>
                  </a:ext>
                </a:extLst>
              </p:cNvPr>
              <p:cNvSpPr>
                <a:spLocks noGrp="1" noRot="1" noChangeAspect="1" noMove="1" noResize="1" noEditPoints="1" noAdjustHandles="1" noChangeArrowheads="1" noChangeShapeType="1" noTextEdit="1"/>
              </p:cNvSpPr>
              <p:nvPr>
                <p:ph idx="1"/>
              </p:nvPr>
            </p:nvSpPr>
            <p:spPr>
              <a:blipFill>
                <a:blip r:embed="rId2"/>
                <a:stretch>
                  <a:fillRect t="-28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2F5481C-3863-E731-B7FD-4AA27F963885}"/>
              </a:ext>
            </a:extLst>
          </p:cNvPr>
          <p:cNvSpPr>
            <a:spLocks noGrp="1"/>
          </p:cNvSpPr>
          <p:nvPr>
            <p:ph type="title"/>
          </p:nvPr>
        </p:nvSpPr>
        <p:spPr/>
        <p:txBody>
          <a:bodyPr>
            <a:noAutofit/>
          </a:bodyPr>
          <a:lstStyle/>
          <a:p>
            <a:r>
              <a:rPr lang="en-US" sz="3200" dirty="0"/>
              <a:t>Optimization Function for FAST TCP</a:t>
            </a:r>
          </a:p>
        </p:txBody>
      </p:sp>
    </p:spTree>
    <p:extLst>
      <p:ext uri="{BB962C8B-B14F-4D97-AF65-F5344CB8AC3E}">
        <p14:creationId xmlns:p14="http://schemas.microsoft.com/office/powerpoint/2010/main" val="6741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diagram with numbers and circles&#10;&#10;Description automatically generated">
            <a:extLst>
              <a:ext uri="{FF2B5EF4-FFF2-40B4-BE49-F238E27FC236}">
                <a16:creationId xmlns:a16="http://schemas.microsoft.com/office/drawing/2014/main" id="{BF886F2D-9B25-24DC-7769-8B738B17B04F}"/>
              </a:ext>
            </a:extLst>
          </p:cNvPr>
          <p:cNvPicPr>
            <a:picLocks noGrp="1" noChangeAspect="1"/>
          </p:cNvPicPr>
          <p:nvPr>
            <p:ph idx="1"/>
          </p:nvPr>
        </p:nvPicPr>
        <p:blipFill>
          <a:blip r:embed="rId2"/>
          <a:stretch>
            <a:fillRect/>
          </a:stretch>
        </p:blipFill>
        <p:spPr>
          <a:xfrm>
            <a:off x="821590" y="1505113"/>
            <a:ext cx="4613239" cy="4525962"/>
          </a:xfrm>
        </p:spPr>
      </p:pic>
      <p:sp>
        <p:nvSpPr>
          <p:cNvPr id="3" name="Title 2">
            <a:extLst>
              <a:ext uri="{FF2B5EF4-FFF2-40B4-BE49-F238E27FC236}">
                <a16:creationId xmlns:a16="http://schemas.microsoft.com/office/drawing/2014/main" id="{8F2F90B3-F1E8-5F27-80A1-F511654E1E49}"/>
              </a:ext>
            </a:extLst>
          </p:cNvPr>
          <p:cNvSpPr>
            <a:spLocks noGrp="1"/>
          </p:cNvSpPr>
          <p:nvPr>
            <p:ph type="title"/>
          </p:nvPr>
        </p:nvSpPr>
        <p:spPr/>
        <p:txBody>
          <a:bodyPr>
            <a:noAutofit/>
          </a:bodyPr>
          <a:lstStyle/>
          <a:p>
            <a:r>
              <a:rPr lang="en-US" sz="3200" dirty="0"/>
              <a:t>Experimental Results: Intra-Protocol Fairness</a:t>
            </a:r>
          </a:p>
        </p:txBody>
      </p:sp>
      <p:sp>
        <p:nvSpPr>
          <p:cNvPr id="4" name="TextBox 3">
            <a:extLst>
              <a:ext uri="{FF2B5EF4-FFF2-40B4-BE49-F238E27FC236}">
                <a16:creationId xmlns:a16="http://schemas.microsoft.com/office/drawing/2014/main" id="{D3579622-0A58-E224-2388-222EB672351A}"/>
              </a:ext>
            </a:extLst>
          </p:cNvPr>
          <p:cNvSpPr txBox="1"/>
          <p:nvPr/>
        </p:nvSpPr>
        <p:spPr>
          <a:xfrm>
            <a:off x="4292868" y="6444862"/>
            <a:ext cx="4695516" cy="276999"/>
          </a:xfrm>
          <a:prstGeom prst="rect">
            <a:avLst/>
          </a:prstGeom>
          <a:noFill/>
        </p:spPr>
        <p:txBody>
          <a:bodyPr wrap="none" rtlCol="0">
            <a:spAutoFit/>
          </a:bodyPr>
          <a:lstStyle/>
          <a:p>
            <a:r>
              <a:rPr lang="en-US" sz="1200" dirty="0"/>
              <a:t>“FAST TCP: Fairness and Queueing Issues,” (2005), Tan </a:t>
            </a:r>
            <a:r>
              <a:rPr lang="en-US" sz="1200" dirty="0" err="1"/>
              <a:t>et.al</a:t>
            </a:r>
            <a:r>
              <a:rPr lang="en-US" sz="1200" dirty="0"/>
              <a:t>.</a:t>
            </a:r>
          </a:p>
        </p:txBody>
      </p:sp>
      <p:pic>
        <p:nvPicPr>
          <p:cNvPr id="8" name="Picture 7">
            <a:extLst>
              <a:ext uri="{FF2B5EF4-FFF2-40B4-BE49-F238E27FC236}">
                <a16:creationId xmlns:a16="http://schemas.microsoft.com/office/drawing/2014/main" id="{48AE70F1-9E89-6A63-DB66-D411A67562FE}"/>
              </a:ext>
            </a:extLst>
          </p:cNvPr>
          <p:cNvPicPr>
            <a:picLocks noChangeAspect="1"/>
          </p:cNvPicPr>
          <p:nvPr/>
        </p:nvPicPr>
        <p:blipFill>
          <a:blip r:embed="rId3"/>
          <a:stretch>
            <a:fillRect/>
          </a:stretch>
        </p:blipFill>
        <p:spPr>
          <a:xfrm>
            <a:off x="5096442" y="3313084"/>
            <a:ext cx="3739550" cy="231832"/>
          </a:xfrm>
          <a:prstGeom prst="rect">
            <a:avLst/>
          </a:prstGeom>
        </p:spPr>
      </p:pic>
    </p:spTree>
    <p:extLst>
      <p:ext uri="{BB962C8B-B14F-4D97-AF65-F5344CB8AC3E}">
        <p14:creationId xmlns:p14="http://schemas.microsoft.com/office/powerpoint/2010/main" val="330959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flow and time&#10;&#10;Description automatically generated with medium confidence">
            <a:extLst>
              <a:ext uri="{FF2B5EF4-FFF2-40B4-BE49-F238E27FC236}">
                <a16:creationId xmlns:a16="http://schemas.microsoft.com/office/drawing/2014/main" id="{E5AF20F5-CCF5-B06C-258F-EA68891F51A6}"/>
              </a:ext>
            </a:extLst>
          </p:cNvPr>
          <p:cNvPicPr>
            <a:picLocks noGrp="1" noChangeAspect="1"/>
          </p:cNvPicPr>
          <p:nvPr>
            <p:ph idx="1"/>
          </p:nvPr>
        </p:nvPicPr>
        <p:blipFill>
          <a:blip r:embed="rId2"/>
          <a:stretch>
            <a:fillRect/>
          </a:stretch>
        </p:blipFill>
        <p:spPr>
          <a:xfrm>
            <a:off x="2019366" y="1064432"/>
            <a:ext cx="4508500" cy="3200400"/>
          </a:xfrm>
        </p:spPr>
      </p:pic>
      <p:sp>
        <p:nvSpPr>
          <p:cNvPr id="3" name="Title 2">
            <a:extLst>
              <a:ext uri="{FF2B5EF4-FFF2-40B4-BE49-F238E27FC236}">
                <a16:creationId xmlns:a16="http://schemas.microsoft.com/office/drawing/2014/main" id="{DD90B2C2-EFCF-838F-CB66-6BFA85EECD21}"/>
              </a:ext>
            </a:extLst>
          </p:cNvPr>
          <p:cNvSpPr>
            <a:spLocks noGrp="1"/>
          </p:cNvSpPr>
          <p:nvPr>
            <p:ph type="title"/>
          </p:nvPr>
        </p:nvSpPr>
        <p:spPr>
          <a:xfrm>
            <a:off x="424607" y="124403"/>
            <a:ext cx="8229600" cy="1143000"/>
          </a:xfrm>
        </p:spPr>
        <p:txBody>
          <a:bodyPr/>
          <a:lstStyle/>
          <a:p>
            <a:r>
              <a:rPr lang="en-US" dirty="0"/>
              <a:t>Experimental Results</a:t>
            </a:r>
          </a:p>
        </p:txBody>
      </p:sp>
      <p:sp>
        <p:nvSpPr>
          <p:cNvPr id="6" name="TextBox 5">
            <a:extLst>
              <a:ext uri="{FF2B5EF4-FFF2-40B4-BE49-F238E27FC236}">
                <a16:creationId xmlns:a16="http://schemas.microsoft.com/office/drawing/2014/main" id="{8A56D81B-C26A-4A97-9F28-95E84747350D}"/>
              </a:ext>
            </a:extLst>
          </p:cNvPr>
          <p:cNvSpPr txBox="1"/>
          <p:nvPr/>
        </p:nvSpPr>
        <p:spPr>
          <a:xfrm>
            <a:off x="659330" y="4370072"/>
            <a:ext cx="8129148" cy="1815882"/>
          </a:xfrm>
          <a:prstGeom prst="rect">
            <a:avLst/>
          </a:prstGeom>
          <a:noFill/>
        </p:spPr>
        <p:txBody>
          <a:bodyPr wrap="none" rtlCol="0">
            <a:spAutoFit/>
          </a:bodyPr>
          <a:lstStyle/>
          <a:p>
            <a:pPr marL="285750" indent="-285750">
              <a:buFontTx/>
              <a:buChar char="-"/>
            </a:pPr>
            <a:r>
              <a:rPr lang="en-US" sz="1400" dirty="0"/>
              <a:t>Note that the value of </a:t>
            </a:r>
            <a:r>
              <a:rPr lang="en-US" sz="1400" dirty="0" err="1"/>
              <a:t>baseRTT</a:t>
            </a:r>
            <a:r>
              <a:rPr lang="en-US" sz="1400" dirty="0"/>
              <a:t> is set by minimum RTT observed so far. Clearly this may</a:t>
            </a:r>
            <a:br>
              <a:rPr lang="en-US" sz="1400" dirty="0"/>
            </a:br>
            <a:r>
              <a:rPr lang="en-US" sz="1400" dirty="0"/>
              <a:t>not be an accurate estimate of the minimum RTT.</a:t>
            </a:r>
            <a:br>
              <a:rPr lang="en-US" sz="1400" dirty="0"/>
            </a:br>
            <a:endParaRPr lang="en-US" sz="1400" dirty="0"/>
          </a:p>
          <a:p>
            <a:pPr marL="285750" indent="-285750">
              <a:buFontTx/>
              <a:buChar char="-"/>
            </a:pPr>
            <a:r>
              <a:rPr lang="en-US" sz="1400" dirty="0"/>
              <a:t>A late joining FAST TCP flow overestimates its RTT because ALL its packets experience </a:t>
            </a:r>
            <a:br>
              <a:rPr lang="en-US" sz="1400" dirty="0"/>
            </a:br>
            <a:r>
              <a:rPr lang="en-US" sz="1400" dirty="0"/>
              <a:t>significant queuing delay thus its </a:t>
            </a:r>
            <a:r>
              <a:rPr lang="en-US" sz="1400" dirty="0" err="1"/>
              <a:t>baseRTT</a:t>
            </a:r>
            <a:r>
              <a:rPr lang="en-US" sz="1400" dirty="0"/>
              <a:t> is too high.</a:t>
            </a:r>
            <a:br>
              <a:rPr lang="en-US" sz="1400" dirty="0"/>
            </a:br>
            <a:endParaRPr lang="en-US" sz="1400" dirty="0"/>
          </a:p>
          <a:p>
            <a:pPr marL="285750" indent="-285750">
              <a:buFontTx/>
              <a:buChar char="-"/>
            </a:pPr>
            <a:r>
              <a:rPr lang="en-US" sz="1400" dirty="0"/>
              <a:t>Therefore it underestimates its queuing delay relative to early joining FAST TCP flows. </a:t>
            </a:r>
            <a:br>
              <a:rPr lang="en-US" sz="1400" dirty="0"/>
            </a:br>
            <a:r>
              <a:rPr lang="en-US" sz="1400" dirty="0"/>
              <a:t>This makes the late joining flows more aggressive thus obtaining higher throughput.</a:t>
            </a:r>
          </a:p>
        </p:txBody>
      </p:sp>
    </p:spTree>
    <p:extLst>
      <p:ext uri="{BB962C8B-B14F-4D97-AF65-F5344CB8AC3E}">
        <p14:creationId xmlns:p14="http://schemas.microsoft.com/office/powerpoint/2010/main" val="249973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ED823E-CC8F-1FE0-BDBE-E17037FBA600}"/>
              </a:ext>
            </a:extLst>
          </p:cNvPr>
          <p:cNvSpPr>
            <a:spLocks noGrp="1"/>
          </p:cNvSpPr>
          <p:nvPr>
            <p:ph type="title"/>
          </p:nvPr>
        </p:nvSpPr>
        <p:spPr>
          <a:xfrm>
            <a:off x="457200" y="524895"/>
            <a:ext cx="8229600" cy="1143000"/>
          </a:xfrm>
        </p:spPr>
        <p:txBody>
          <a:bodyPr>
            <a:normAutofit/>
          </a:bodyPr>
          <a:lstStyle/>
          <a:p>
            <a:pPr algn="ctr"/>
            <a:r>
              <a:rPr lang="en-US" sz="5400" dirty="0"/>
              <a:t>TCP COPA (2018)</a:t>
            </a:r>
          </a:p>
        </p:txBody>
      </p:sp>
      <p:pic>
        <p:nvPicPr>
          <p:cNvPr id="4" name="Picture 3" descr="A paper with text and images&#10;&#10;Description automatically generated">
            <a:extLst>
              <a:ext uri="{FF2B5EF4-FFF2-40B4-BE49-F238E27FC236}">
                <a16:creationId xmlns:a16="http://schemas.microsoft.com/office/drawing/2014/main" id="{BC4560AD-08F6-1D76-E954-D17A7F210597}"/>
              </a:ext>
            </a:extLst>
          </p:cNvPr>
          <p:cNvPicPr>
            <a:picLocks noChangeAspect="1"/>
          </p:cNvPicPr>
          <p:nvPr/>
        </p:nvPicPr>
        <p:blipFill>
          <a:blip r:embed="rId2"/>
          <a:stretch>
            <a:fillRect/>
          </a:stretch>
        </p:blipFill>
        <p:spPr>
          <a:xfrm>
            <a:off x="2512193" y="1414199"/>
            <a:ext cx="4119614" cy="5313808"/>
          </a:xfrm>
          <a:prstGeom prst="rect">
            <a:avLst/>
          </a:prstGeom>
        </p:spPr>
      </p:pic>
    </p:spTree>
    <p:extLst>
      <p:ext uri="{BB962C8B-B14F-4D97-AF65-F5344CB8AC3E}">
        <p14:creationId xmlns:p14="http://schemas.microsoft.com/office/powerpoint/2010/main" val="297840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B541CA-AE99-B8EB-122F-8AE01EB7F055}"/>
              </a:ext>
            </a:extLst>
          </p:cNvPr>
          <p:cNvSpPr>
            <a:spLocks noGrp="1"/>
          </p:cNvSpPr>
          <p:nvPr>
            <p:ph idx="1"/>
          </p:nvPr>
        </p:nvSpPr>
        <p:spPr/>
        <p:txBody>
          <a:bodyPr>
            <a:normAutofit/>
          </a:bodyPr>
          <a:lstStyle/>
          <a:p>
            <a:r>
              <a:rPr lang="en-US" sz="1600" dirty="0"/>
              <a:t>Delay bounding algorithms have been inspired by TCP Vegas</a:t>
            </a:r>
          </a:p>
          <a:p>
            <a:r>
              <a:rPr lang="en-US" sz="1600" dirty="0"/>
              <a:t>TCP Vegas gets swamped by loss based algorithms (TCP Reno and its successors), and hence for a long time this class of algorithms was not very popular.</a:t>
            </a:r>
          </a:p>
          <a:p>
            <a:r>
              <a:rPr lang="en-US" sz="1600" dirty="0"/>
              <a:t>Some popular algorithms combined delay based and loss based paradigms, such as Compound TCP and Yeah TCP.</a:t>
            </a:r>
          </a:p>
          <a:p>
            <a:r>
              <a:rPr lang="en-US" sz="1600" dirty="0"/>
              <a:t>TCP FAST was another well known algorithm that was proposed in 2004 which tried to solve some of the issues with TCP Vegas.</a:t>
            </a:r>
          </a:p>
          <a:p>
            <a:r>
              <a:rPr lang="en-US" sz="1600" dirty="0"/>
              <a:t>Over the past ten years, however, delay-bounding algorithms have experienced a resurgence with several proposals that overcome these issues, including Sprout, Remy (Lecture 10), BBR (Lecture 7), PCC (Lecture 10), Copa (this lecture), and </a:t>
            </a:r>
            <a:r>
              <a:rPr lang="en-US" sz="1600" dirty="0" err="1"/>
              <a:t>Verus</a:t>
            </a:r>
            <a:r>
              <a:rPr lang="en-US" sz="1600" dirty="0"/>
              <a:t>.</a:t>
            </a:r>
          </a:p>
        </p:txBody>
      </p:sp>
      <p:sp>
        <p:nvSpPr>
          <p:cNvPr id="3" name="Title 2">
            <a:extLst>
              <a:ext uri="{FF2B5EF4-FFF2-40B4-BE49-F238E27FC236}">
                <a16:creationId xmlns:a16="http://schemas.microsoft.com/office/drawing/2014/main" id="{F6F79579-C657-4274-24C7-C8A20A2B9AF0}"/>
              </a:ext>
            </a:extLst>
          </p:cNvPr>
          <p:cNvSpPr>
            <a:spLocks noGrp="1"/>
          </p:cNvSpPr>
          <p:nvPr>
            <p:ph type="title"/>
          </p:nvPr>
        </p:nvSpPr>
        <p:spPr/>
        <p:txBody>
          <a:bodyPr/>
          <a:lstStyle/>
          <a:p>
            <a:r>
              <a:rPr lang="en-US" dirty="0"/>
              <a:t>Delay Bounding Algorithms</a:t>
            </a:r>
          </a:p>
        </p:txBody>
      </p:sp>
    </p:spTree>
    <p:extLst>
      <p:ext uri="{BB962C8B-B14F-4D97-AF65-F5344CB8AC3E}">
        <p14:creationId xmlns:p14="http://schemas.microsoft.com/office/powerpoint/2010/main" val="1158946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76AD26-2F3C-AB86-DA2D-C88AB926FDB7}"/>
              </a:ext>
            </a:extLst>
          </p:cNvPr>
          <p:cNvSpPr>
            <a:spLocks noGrp="1"/>
          </p:cNvSpPr>
          <p:nvPr>
            <p:ph idx="1"/>
          </p:nvPr>
        </p:nvSpPr>
        <p:spPr>
          <a:xfrm>
            <a:off x="457200" y="1517038"/>
            <a:ext cx="8229600" cy="3988412"/>
          </a:xfrm>
        </p:spPr>
        <p:txBody>
          <a:bodyPr>
            <a:normAutofit lnSpcReduction="10000"/>
          </a:bodyPr>
          <a:lstStyle/>
          <a:p>
            <a:pPr marL="109728" indent="0">
              <a:buNone/>
            </a:pPr>
            <a:r>
              <a:rPr lang="en-US" sz="1900" dirty="0"/>
              <a:t>COPA was designed with the objective of solving three of the four issues that were pointed out for delay based algorithms:</a:t>
            </a:r>
            <a:br>
              <a:rPr lang="en-US" sz="1900" dirty="0"/>
            </a:br>
            <a:endParaRPr lang="en-US" sz="1900" dirty="0"/>
          </a:p>
          <a:p>
            <a:pPr marL="452628" indent="-342900">
              <a:buFont typeface="+mj-lt"/>
              <a:buAutoNum type="arabicPeriod"/>
            </a:pPr>
            <a:r>
              <a:rPr lang="en-US" sz="1600" dirty="0"/>
              <a:t>Ramping up window for high speed networks: COPA includes a mechanism for using higher window increments for  high speed networks.</a:t>
            </a:r>
            <a:br>
              <a:rPr lang="en-US" sz="1600" dirty="0"/>
            </a:br>
            <a:endParaRPr lang="en-US" sz="1600" dirty="0"/>
          </a:p>
          <a:p>
            <a:pPr marL="452628" indent="-342900">
              <a:buFont typeface="+mj-lt"/>
              <a:buAutoNum type="arabicPeriod"/>
            </a:pPr>
            <a:r>
              <a:rPr lang="en-US" sz="1600" dirty="0"/>
              <a:t>Competing with loss based systems: COPA is able to detect if there are competing flows at a node that are loss based, and it changes its window control algorithm appropriately.</a:t>
            </a:r>
            <a:br>
              <a:rPr lang="en-US" sz="1600" dirty="0"/>
            </a:br>
            <a:endParaRPr lang="en-US" sz="1600" dirty="0"/>
          </a:p>
          <a:p>
            <a:pPr marL="452628" indent="-342900">
              <a:buFont typeface="+mj-lt"/>
              <a:buAutoNum type="arabicPeriod"/>
            </a:pPr>
            <a:r>
              <a:rPr lang="en-US" sz="1600" dirty="0"/>
              <a:t>Accurately measuring the minimum round trip delay T: The algorithm guarantees that the queue drains completely periodically, which helps to measure T.</a:t>
            </a:r>
          </a:p>
          <a:p>
            <a:pPr marL="109728" indent="0">
              <a:buNone/>
            </a:pPr>
            <a:br>
              <a:rPr lang="en-US" sz="1400" dirty="0"/>
            </a:br>
            <a:endParaRPr lang="en-US" sz="1400" dirty="0"/>
          </a:p>
        </p:txBody>
      </p:sp>
      <p:sp>
        <p:nvSpPr>
          <p:cNvPr id="3" name="Title 2">
            <a:extLst>
              <a:ext uri="{FF2B5EF4-FFF2-40B4-BE49-F238E27FC236}">
                <a16:creationId xmlns:a16="http://schemas.microsoft.com/office/drawing/2014/main" id="{5D293068-3831-4FD2-4404-AC7CCB523EE8}"/>
              </a:ext>
            </a:extLst>
          </p:cNvPr>
          <p:cNvSpPr>
            <a:spLocks noGrp="1"/>
          </p:cNvSpPr>
          <p:nvPr>
            <p:ph type="title"/>
          </p:nvPr>
        </p:nvSpPr>
        <p:spPr/>
        <p:txBody>
          <a:bodyPr>
            <a:normAutofit/>
          </a:bodyPr>
          <a:lstStyle/>
          <a:p>
            <a:r>
              <a:rPr lang="en-US" dirty="0"/>
              <a:t>COPA: Objective</a:t>
            </a:r>
          </a:p>
        </p:txBody>
      </p:sp>
    </p:spTree>
    <p:extLst>
      <p:ext uri="{BB962C8B-B14F-4D97-AF65-F5344CB8AC3E}">
        <p14:creationId xmlns:p14="http://schemas.microsoft.com/office/powerpoint/2010/main" val="294470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E76AD26-2F3C-AB86-DA2D-C88AB926FDB7}"/>
                  </a:ext>
                </a:extLst>
              </p:cNvPr>
              <p:cNvSpPr>
                <a:spLocks noGrp="1"/>
              </p:cNvSpPr>
              <p:nvPr>
                <p:ph idx="1"/>
              </p:nvPr>
            </p:nvSpPr>
            <p:spPr>
              <a:xfrm>
                <a:off x="457200" y="1300771"/>
                <a:ext cx="8229600" cy="4984526"/>
              </a:xfrm>
            </p:spPr>
            <p:txBody>
              <a:bodyPr>
                <a:normAutofit fontScale="92500"/>
              </a:bodyPr>
              <a:lstStyle/>
              <a:p>
                <a:r>
                  <a:rPr lang="en-US" sz="1800" dirty="0"/>
                  <a:t>Start with an objective function to optimize. The objective function combines a flow's average throughput r, and packet queueing delay q</a:t>
                </a:r>
                <a:br>
                  <a:rPr lang="en-US" sz="1800" dirty="0"/>
                </a:br>
                <a14:m>
                  <m:oMath xmlns:m="http://schemas.openxmlformats.org/officeDocument/2006/math">
                    <m:r>
                      <a:rPr lang="en-US" sz="1800" b="0" i="1" smtClean="0">
                        <a:latin typeface="Cambria Math" panose="02040503050406030204" pitchFamily="18" charset="0"/>
                      </a:rPr>
                      <m:t>𝑈</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𝑟</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𝛿</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r>
                              <a:rPr lang="en-US" sz="1800" b="0" i="1" smtClean="0">
                                <a:latin typeface="Cambria Math" panose="02040503050406030204" pitchFamily="18" charset="0"/>
                                <a:ea typeface="Cambria Math" panose="02040503050406030204" pitchFamily="18" charset="0"/>
                              </a:rPr>
                              <m:t>𝑞</m:t>
                            </m:r>
                          </m:e>
                        </m:func>
                      </m:e>
                    </m:func>
                  </m:oMath>
                </a14:m>
                <a:endParaRPr lang="en-US" sz="1800" dirty="0"/>
              </a:p>
              <a:p>
                <a:pPr marL="393192" lvl="1" indent="0">
                  <a:buNone/>
                </a:pPr>
                <a:r>
                  <a:rPr lang="en-US" sz="1600" dirty="0"/>
                  <a:t>The goal is for each sender to maximize its U.</a:t>
                </a:r>
                <a:br>
                  <a:rPr lang="en-US" sz="1600" dirty="0"/>
                </a:br>
                <a:endParaRPr lang="en-US" sz="1600" dirty="0"/>
              </a:p>
              <a:p>
                <a:r>
                  <a:rPr lang="en-US" sz="1800" dirty="0"/>
                  <a:t>Here </a:t>
                </a:r>
                <a14:m>
                  <m:oMath xmlns:m="http://schemas.openxmlformats.org/officeDocument/2006/math">
                    <m:r>
                      <a:rPr lang="en-US" sz="1800" b="0" i="1" smtClean="0">
                        <a:latin typeface="Cambria Math" panose="02040503050406030204" pitchFamily="18" charset="0"/>
                        <a:ea typeface="Cambria Math" panose="02040503050406030204" pitchFamily="18" charset="0"/>
                      </a:rPr>
                      <m:t>𝛿</m:t>
                    </m:r>
                  </m:oMath>
                </a14:m>
                <a:r>
                  <a:rPr lang="en-US" sz="1800" dirty="0"/>
                  <a:t>  determines how much to weigh delay compared to throughput; a larger </a:t>
                </a:r>
                <a14:m>
                  <m:oMath xmlns:m="http://schemas.openxmlformats.org/officeDocument/2006/math">
                    <m:r>
                      <a:rPr lang="en-US" sz="1800" b="0" i="1" smtClean="0">
                        <a:latin typeface="Cambria Math" panose="02040503050406030204" pitchFamily="18" charset="0"/>
                        <a:ea typeface="Cambria Math" panose="02040503050406030204" pitchFamily="18" charset="0"/>
                      </a:rPr>
                      <m:t>𝛿</m:t>
                    </m:r>
                  </m:oMath>
                </a14:m>
                <a:r>
                  <a:rPr lang="en-US" sz="1800" dirty="0"/>
                  <a:t> signifies that lower packet delays are preferable.</a:t>
                </a:r>
                <a:br>
                  <a:rPr lang="en-US" sz="1800" dirty="0"/>
                </a:br>
                <a:endParaRPr lang="en-US" sz="1800" dirty="0"/>
              </a:p>
              <a:p>
                <a:r>
                  <a:rPr lang="en-US" sz="1800" dirty="0"/>
                  <a:t>Under certain simplified (but reasonable) modeling assumptions of packet arrivals, the steady-state sending rate (in packets per second) that maximizes U is</a:t>
                </a:r>
                <a:br>
                  <a:rPr lang="en-US" sz="1800" dirty="0"/>
                </a:br>
                <a14:m>
                  <m:oMath xmlns:m="http://schemas.openxmlformats.org/officeDocument/2006/math">
                    <m:r>
                      <a:rPr lang="en-US" sz="1800" b="0" i="1" smtClean="0">
                        <a:latin typeface="Cambria Math" panose="02040503050406030204" pitchFamily="18" charset="0"/>
                      </a:rPr>
                      <m:t>𝑟</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𝛿</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𝑞</m:t>
                            </m:r>
                          </m:e>
                          <m:sup>
                            <m:r>
                              <a:rPr lang="en-US" sz="1800" b="0" i="1" smtClean="0">
                                <a:latin typeface="Cambria Math" panose="02040503050406030204" pitchFamily="18" charset="0"/>
                                <a:ea typeface="Cambria Math" panose="02040503050406030204" pitchFamily="18" charset="0"/>
                              </a:rPr>
                              <m:t>∗</m:t>
                            </m:r>
                          </m:sup>
                        </m:sSup>
                      </m:den>
                    </m:f>
                  </m:oMath>
                </a14:m>
                <a:endParaRPr lang="en-US" sz="1800" dirty="0"/>
              </a:p>
              <a:p>
                <a:pPr marL="393192" lvl="1" indent="0">
                  <a:buNone/>
                </a:pPr>
                <a:r>
                  <a:rPr lang="en-US" sz="1800" dirty="0"/>
                  <a:t>Where q* is the mean per packet queueing delay.</a:t>
                </a:r>
                <a:br>
                  <a:rPr lang="en-US" sz="1800" dirty="0"/>
                </a:br>
                <a:endParaRPr lang="en-US" sz="1800" dirty="0"/>
              </a:p>
              <a:p>
                <a:r>
                  <a:rPr lang="en-US" sz="1800" dirty="0"/>
                  <a:t>When every sender transmits at this rate, a unique, socially-acceptable Nash equilibrium is attained.</a:t>
                </a:r>
                <a:br>
                  <a:rPr lang="en-US" sz="1800" dirty="0"/>
                </a:br>
                <a:endParaRPr lang="en-US" sz="1800" dirty="0"/>
              </a:p>
            </p:txBody>
          </p:sp>
        </mc:Choice>
        <mc:Fallback>
          <p:sp>
            <p:nvSpPr>
              <p:cNvPr id="2" name="Content Placeholder 1">
                <a:extLst>
                  <a:ext uri="{FF2B5EF4-FFF2-40B4-BE49-F238E27FC236}">
                    <a16:creationId xmlns:a16="http://schemas.microsoft.com/office/drawing/2014/main" id="{3E76AD26-2F3C-AB86-DA2D-C88AB926FDB7}"/>
                  </a:ext>
                </a:extLst>
              </p:cNvPr>
              <p:cNvSpPr>
                <a:spLocks noGrp="1" noRot="1" noChangeAspect="1" noMove="1" noResize="1" noEditPoints="1" noAdjustHandles="1" noChangeArrowheads="1" noChangeShapeType="1" noTextEdit="1"/>
              </p:cNvSpPr>
              <p:nvPr>
                <p:ph idx="1"/>
              </p:nvPr>
            </p:nvSpPr>
            <p:spPr>
              <a:xfrm>
                <a:off x="457200" y="1300771"/>
                <a:ext cx="8229600" cy="4984526"/>
              </a:xfrm>
              <a:blipFill>
                <a:blip r:embed="rId2"/>
                <a:stretch>
                  <a:fillRect t="-509" r="-9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D293068-3831-4FD2-4404-AC7CCB523EE8}"/>
              </a:ext>
            </a:extLst>
          </p:cNvPr>
          <p:cNvSpPr>
            <a:spLocks noGrp="1"/>
          </p:cNvSpPr>
          <p:nvPr>
            <p:ph type="title"/>
          </p:nvPr>
        </p:nvSpPr>
        <p:spPr/>
        <p:txBody>
          <a:bodyPr>
            <a:normAutofit/>
          </a:bodyPr>
          <a:lstStyle/>
          <a:p>
            <a:r>
              <a:rPr lang="en-US" dirty="0"/>
              <a:t>COPA: Approach</a:t>
            </a:r>
          </a:p>
        </p:txBody>
      </p:sp>
    </p:spTree>
    <p:extLst>
      <p:ext uri="{BB962C8B-B14F-4D97-AF65-F5344CB8AC3E}">
        <p14:creationId xmlns:p14="http://schemas.microsoft.com/office/powerpoint/2010/main" val="932867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E76AD26-2F3C-AB86-DA2D-C88AB926FDB7}"/>
                  </a:ext>
                </a:extLst>
              </p:cNvPr>
              <p:cNvSpPr>
                <a:spLocks noGrp="1"/>
              </p:cNvSpPr>
              <p:nvPr>
                <p:ph idx="1"/>
              </p:nvPr>
            </p:nvSpPr>
            <p:spPr>
              <a:xfrm>
                <a:off x="457200" y="1300771"/>
                <a:ext cx="8229600" cy="4984526"/>
              </a:xfrm>
            </p:spPr>
            <p:txBody>
              <a:bodyPr>
                <a:normAutofit/>
              </a:bodyPr>
              <a:lstStyle/>
              <a:p>
                <a:pPr marL="109728" indent="0">
                  <a:buNone/>
                </a:pPr>
                <a:br>
                  <a:rPr lang="en-US" sz="1800" dirty="0"/>
                </a:b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𝑈</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𝑟</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𝛿</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r>
                                <a:rPr lang="en-US" sz="1800" b="0" i="1" smtClean="0">
                                  <a:latin typeface="Cambria Math" panose="02040503050406030204" pitchFamily="18" charset="0"/>
                                  <a:ea typeface="Cambria Math" panose="02040503050406030204" pitchFamily="18" charset="0"/>
                                </a:rPr>
                                <m:t>𝑞</m:t>
                              </m:r>
                            </m:e>
                          </m:func>
                        </m:e>
                      </m:func>
                    </m:oMath>
                  </m:oMathPara>
                </a14:m>
                <a:br>
                  <a:rPr lang="en-US" sz="1800" dirty="0"/>
                </a:br>
                <a:endParaRPr lang="en-US" sz="1800" dirty="0"/>
              </a:p>
              <a:p>
                <a:endParaRPr lang="en-US" sz="1800" dirty="0"/>
              </a:p>
              <a:p>
                <a:r>
                  <a:rPr lang="en-US" sz="1800" dirty="0"/>
                  <a:t>Where did this Objective Function come from? Recall that the Objective Function that TCP Vegas optimizes is </a:t>
                </a:r>
              </a:p>
              <a:p>
                <a:endParaRPr lang="en-US" sz="1800" dirty="0"/>
              </a:p>
              <a:p>
                <a:r>
                  <a:rPr lang="en-US" sz="1800" dirty="0"/>
                  <a:t>Vegas arrived at this function by starting from the window control rules and then deriving a function that these rules optimize.</a:t>
                </a:r>
              </a:p>
              <a:p>
                <a:r>
                  <a:rPr lang="en-US" sz="1800" dirty="0"/>
                  <a:t>COPA reverses this: We start with an Objective Function and then try to come up with the window controls that optimize this function.</a:t>
                </a:r>
              </a:p>
              <a:p>
                <a:r>
                  <a:rPr lang="en-US" sz="1800" dirty="0"/>
                  <a:t>This is done in two steps:</a:t>
                </a:r>
              </a:p>
              <a:p>
                <a:pPr lvl="1"/>
                <a:r>
                  <a:rPr lang="en-US" sz="1800" dirty="0"/>
                  <a:t>Step 1: Use the Objective Function to obtain a formula for the equilibrium throughput.</a:t>
                </a:r>
              </a:p>
              <a:p>
                <a:pPr lvl="1"/>
                <a:r>
                  <a:rPr lang="en-US" sz="1800" dirty="0"/>
                  <a:t>Step 2: Derive the window control rules that are compatible with this throughput formula.</a:t>
                </a:r>
                <a:br>
                  <a:rPr lang="en-US" sz="1800" dirty="0"/>
                </a:br>
                <a:endParaRPr lang="en-US" sz="1800" dirty="0"/>
              </a:p>
            </p:txBody>
          </p:sp>
        </mc:Choice>
        <mc:Fallback>
          <p:sp>
            <p:nvSpPr>
              <p:cNvPr id="2" name="Content Placeholder 1">
                <a:extLst>
                  <a:ext uri="{FF2B5EF4-FFF2-40B4-BE49-F238E27FC236}">
                    <a16:creationId xmlns:a16="http://schemas.microsoft.com/office/drawing/2014/main" id="{3E76AD26-2F3C-AB86-DA2D-C88AB926FDB7}"/>
                  </a:ext>
                </a:extLst>
              </p:cNvPr>
              <p:cNvSpPr>
                <a:spLocks noGrp="1" noRot="1" noChangeAspect="1" noMove="1" noResize="1" noEditPoints="1" noAdjustHandles="1" noChangeArrowheads="1" noChangeShapeType="1" noTextEdit="1"/>
              </p:cNvSpPr>
              <p:nvPr>
                <p:ph idx="1"/>
              </p:nvPr>
            </p:nvSpPr>
            <p:spPr>
              <a:xfrm>
                <a:off x="457200" y="1300771"/>
                <a:ext cx="8229600" cy="4984526"/>
              </a:xfrm>
              <a:blipFill>
                <a:blip r:embed="rId2"/>
                <a:stretch>
                  <a:fillRect r="-46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D293068-3831-4FD2-4404-AC7CCB523EE8}"/>
              </a:ext>
            </a:extLst>
          </p:cNvPr>
          <p:cNvSpPr>
            <a:spLocks noGrp="1"/>
          </p:cNvSpPr>
          <p:nvPr>
            <p:ph type="title"/>
          </p:nvPr>
        </p:nvSpPr>
        <p:spPr/>
        <p:txBody>
          <a:bodyPr>
            <a:normAutofit/>
          </a:bodyPr>
          <a:lstStyle/>
          <a:p>
            <a:r>
              <a:rPr lang="en-US" dirty="0"/>
              <a:t>COPA Objective Function</a:t>
            </a:r>
          </a:p>
        </p:txBody>
      </p:sp>
      <p:pic>
        <p:nvPicPr>
          <p:cNvPr id="4" name="Picture 3">
            <a:extLst>
              <a:ext uri="{FF2B5EF4-FFF2-40B4-BE49-F238E27FC236}">
                <a16:creationId xmlns:a16="http://schemas.microsoft.com/office/drawing/2014/main" id="{2F453C22-877E-969B-D4D7-C781067684CC}"/>
              </a:ext>
            </a:extLst>
          </p:cNvPr>
          <p:cNvPicPr>
            <a:picLocks noChangeAspect="1"/>
          </p:cNvPicPr>
          <p:nvPr/>
        </p:nvPicPr>
        <p:blipFill>
          <a:blip r:embed="rId3"/>
          <a:stretch>
            <a:fillRect/>
          </a:stretch>
        </p:blipFill>
        <p:spPr>
          <a:xfrm>
            <a:off x="3361083" y="2799299"/>
            <a:ext cx="1736033" cy="440121"/>
          </a:xfrm>
          <a:prstGeom prst="rect">
            <a:avLst/>
          </a:prstGeom>
        </p:spPr>
      </p:pic>
    </p:spTree>
    <p:extLst>
      <p:ext uri="{BB962C8B-B14F-4D97-AF65-F5344CB8AC3E}">
        <p14:creationId xmlns:p14="http://schemas.microsoft.com/office/powerpoint/2010/main" val="2353767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4E7358-889F-42CB-782C-F806E0B8934B}"/>
              </a:ext>
            </a:extLst>
          </p:cNvPr>
          <p:cNvSpPr>
            <a:spLocks noGrp="1"/>
          </p:cNvSpPr>
          <p:nvPr>
            <p:ph idx="1"/>
          </p:nvPr>
        </p:nvSpPr>
        <p:spPr>
          <a:xfrm>
            <a:off x="457200" y="2001092"/>
            <a:ext cx="8229600" cy="3735565"/>
          </a:xfrm>
        </p:spPr>
        <p:txBody>
          <a:bodyPr>
            <a:normAutofit/>
          </a:bodyPr>
          <a:lstStyle/>
          <a:p>
            <a:r>
              <a:rPr lang="en-US" sz="1600" dirty="0"/>
              <a:t>This rate is used as the target rate for a Copa sender. The sender estimates the queuing delay using its RTT observations, and moves quickly toward hovering near this target rate.</a:t>
            </a:r>
            <a:br>
              <a:rPr lang="en-US" sz="1600" dirty="0"/>
            </a:br>
            <a:endParaRPr lang="en-US" sz="1600" dirty="0"/>
          </a:p>
          <a:p>
            <a:r>
              <a:rPr lang="en-US" sz="1600" dirty="0"/>
              <a:t>This mechanism induces a property that the queue is regularly almost flushed every 5RTT, which helps all endpoints get a correct estimate of the minimum RTT.</a:t>
            </a:r>
            <a:br>
              <a:rPr lang="en-US" sz="1600" dirty="0"/>
            </a:br>
            <a:endParaRPr lang="en-US" sz="1600" dirty="0"/>
          </a:p>
          <a:p>
            <a:r>
              <a:rPr lang="en-US" sz="1600" dirty="0"/>
              <a:t>Note that since </a:t>
            </a:r>
            <a:r>
              <a:rPr lang="en-US" sz="1600" dirty="0">
                <a:solidFill>
                  <a:schemeClr val="accent1"/>
                </a:solidFill>
              </a:rPr>
              <a:t>COPA does not react to packet losses</a:t>
            </a:r>
            <a:r>
              <a:rPr lang="en-US" sz="1600" dirty="0"/>
              <a:t>, it may unfairly hog the bandwidth when competing with buffer filling type flows (which happens with BBR).</a:t>
            </a:r>
            <a:br>
              <a:rPr lang="en-US" sz="1600" dirty="0"/>
            </a:br>
            <a:r>
              <a:rPr lang="en-US" sz="1600" dirty="0"/>
              <a:t>In order to prevent this, Copa mimics an AIMD window-update rule when it observes that the bottleneck queues rarely empty (similar to Yeah TCP).</a:t>
            </a:r>
          </a:p>
        </p:txBody>
      </p:sp>
      <p:sp>
        <p:nvSpPr>
          <p:cNvPr id="3" name="Title 2">
            <a:extLst>
              <a:ext uri="{FF2B5EF4-FFF2-40B4-BE49-F238E27FC236}">
                <a16:creationId xmlns:a16="http://schemas.microsoft.com/office/drawing/2014/main" id="{E6EDC6B7-D839-9F0C-85A1-4930C0E7DC72}"/>
              </a:ext>
            </a:extLst>
          </p:cNvPr>
          <p:cNvSpPr>
            <a:spLocks noGrp="1"/>
          </p:cNvSpPr>
          <p:nvPr>
            <p:ph type="title"/>
          </p:nvPr>
        </p:nvSpPr>
        <p:spPr/>
        <p:txBody>
          <a:bodyPr/>
          <a:lstStyle/>
          <a:p>
            <a:r>
              <a:rPr lang="en-US" dirty="0"/>
              <a:t>COPA Step 1: Target Rate</a:t>
            </a:r>
          </a:p>
        </p:txBody>
      </p:sp>
      <p:pic>
        <p:nvPicPr>
          <p:cNvPr id="5" name="Picture 4" descr="A math equation with numbers and equal lines&#10;&#10;Description automatically generated with medium confidence">
            <a:extLst>
              <a:ext uri="{FF2B5EF4-FFF2-40B4-BE49-F238E27FC236}">
                <a16:creationId xmlns:a16="http://schemas.microsoft.com/office/drawing/2014/main" id="{E4106CED-7534-4AAD-3FA6-9389B64B3045}"/>
              </a:ext>
            </a:extLst>
          </p:cNvPr>
          <p:cNvPicPr>
            <a:picLocks noChangeAspect="1"/>
          </p:cNvPicPr>
          <p:nvPr/>
        </p:nvPicPr>
        <p:blipFill>
          <a:blip r:embed="rId2"/>
          <a:stretch>
            <a:fillRect/>
          </a:stretch>
        </p:blipFill>
        <p:spPr>
          <a:xfrm>
            <a:off x="4003641" y="1321386"/>
            <a:ext cx="937260" cy="571500"/>
          </a:xfrm>
          <a:prstGeom prst="rect">
            <a:avLst/>
          </a:prstGeom>
        </p:spPr>
      </p:pic>
    </p:spTree>
    <p:extLst>
      <p:ext uri="{BB962C8B-B14F-4D97-AF65-F5344CB8AC3E}">
        <p14:creationId xmlns:p14="http://schemas.microsoft.com/office/powerpoint/2010/main" val="3653787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A8BA58A-EB2D-985F-9048-D619325A9947}"/>
                  </a:ext>
                </a:extLst>
              </p:cNvPr>
              <p:cNvSpPr>
                <a:spLocks noGrp="1"/>
              </p:cNvSpPr>
              <p:nvPr>
                <p:ph idx="1"/>
              </p:nvPr>
            </p:nvSpPr>
            <p:spPr>
              <a:xfrm>
                <a:off x="457200" y="1326199"/>
                <a:ext cx="8229600" cy="4525963"/>
              </a:xfrm>
            </p:spPr>
            <p:txBody>
              <a:bodyPr>
                <a:normAutofit/>
              </a:bodyPr>
              <a:lstStyle/>
              <a:p>
                <a:r>
                  <a:rPr lang="en-US" sz="1600" dirty="0"/>
                  <a:t>Copa uses a congestion window, </a:t>
                </a:r>
                <a:r>
                  <a:rPr lang="en-US" sz="1600" dirty="0" err="1"/>
                  <a:t>cwnd</a:t>
                </a:r>
                <a:r>
                  <a:rPr lang="en-US" sz="1600" dirty="0"/>
                  <a:t>, which upper-bounds the number of in-flight packets.</a:t>
                </a:r>
                <a:br>
                  <a:rPr lang="en-US" sz="1600" dirty="0"/>
                </a:br>
                <a:endParaRPr lang="en-US" sz="1600" dirty="0"/>
              </a:p>
              <a:p>
                <a:r>
                  <a:rPr lang="en-US" sz="1600" dirty="0"/>
                  <a:t>On every ACK received, the sender estimates the current rate </a:t>
                </a:r>
                <a:br>
                  <a:rPr lang="en-US" sz="1600" dirty="0"/>
                </a:br>
                <a:r>
                  <a:rPr lang="en-US" sz="1600" dirty="0"/>
                  <a:t>r = </a:t>
                </a:r>
                <a:r>
                  <a:rPr lang="en-US" sz="1600" dirty="0" err="1"/>
                  <a:t>cwnd</a:t>
                </a:r>
                <a:r>
                  <a:rPr lang="en-US" sz="1600" dirty="0"/>
                  <a:t>/</a:t>
                </a:r>
                <a:r>
                  <a:rPr lang="en-US" sz="1600" dirty="0" err="1"/>
                  <a:t>RTT</a:t>
                </a:r>
                <a:r>
                  <a:rPr lang="en-US" sz="1600" baseline="-25000" dirty="0" err="1"/>
                  <a:t>standing</a:t>
                </a:r>
                <a:r>
                  <a:rPr lang="en-US" sz="1600" dirty="0"/>
                  <a:t>, where </a:t>
                </a:r>
                <a:r>
                  <a:rPr lang="en-US" sz="1600" dirty="0" err="1"/>
                  <a:t>RTT</a:t>
                </a:r>
                <a:r>
                  <a:rPr lang="en-US" sz="1600" baseline="-25000" dirty="0" err="1"/>
                  <a:t>standing</a:t>
                </a:r>
                <a:r>
                  <a:rPr lang="en-US" sz="1600" dirty="0"/>
                  <a:t> is the smallest RTT observed over a recent time-window, </a:t>
                </a:r>
                <a14:m>
                  <m:oMath xmlns:m="http://schemas.openxmlformats.org/officeDocument/2006/math">
                    <m:r>
                      <a:rPr lang="en-US" sz="1600" i="1" smtClean="0">
                        <a:latin typeface="Cambria Math" panose="02040503050406030204" pitchFamily="18" charset="0"/>
                        <a:ea typeface="Cambria Math" panose="02040503050406030204" pitchFamily="18" charset="0"/>
                      </a:rPr>
                      <m:t>𝜏</m:t>
                    </m:r>
                  </m:oMath>
                </a14:m>
                <a:r>
                  <a:rPr lang="en-US" sz="1600" dirty="0"/>
                  <a:t> (this corresponds to a standing-queue at the node)</a:t>
                </a:r>
                <a:br>
                  <a:rPr lang="en-US" sz="1600" dirty="0"/>
                </a:br>
                <a14:m>
                  <m:oMath xmlns:m="http://schemas.openxmlformats.org/officeDocument/2006/math">
                    <m:r>
                      <a:rPr lang="en-US" sz="160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𝑠𝑟𝑡𝑡</m:t>
                        </m:r>
                      </m:num>
                      <m:den>
                        <m:r>
                          <a:rPr lang="en-US" sz="1600" b="0" i="1" smtClean="0">
                            <a:latin typeface="Cambria Math" panose="02040503050406030204" pitchFamily="18" charset="0"/>
                            <a:ea typeface="Cambria Math" panose="02040503050406030204" pitchFamily="18" charset="0"/>
                          </a:rPr>
                          <m:t>2</m:t>
                        </m:r>
                      </m:den>
                    </m:f>
                  </m:oMath>
                </a14:m>
                <a:endParaRPr lang="en-US" sz="1600" dirty="0"/>
              </a:p>
              <a:p>
                <a:pPr marL="365760" lvl="1" indent="0">
                  <a:buNone/>
                </a:pPr>
                <a:r>
                  <a:rPr lang="en-US" sz="1600" dirty="0"/>
                  <a:t>Where </a:t>
                </a:r>
                <a:r>
                  <a:rPr lang="en-US" sz="1600" i="1" dirty="0" err="1"/>
                  <a:t>srtt</a:t>
                </a:r>
                <a:r>
                  <a:rPr lang="en-US" sz="1600" dirty="0"/>
                  <a:t> is current value of the smoothed RTT estimate.</a:t>
                </a:r>
                <a:br>
                  <a:rPr lang="en-US" sz="1600" dirty="0"/>
                </a:br>
                <a:endParaRPr lang="en-US" sz="1600" dirty="0"/>
              </a:p>
              <a:p>
                <a:pPr marL="395478" indent="-285750"/>
                <a:r>
                  <a:rPr lang="en-US" sz="1600" dirty="0"/>
                  <a:t>The reason for using the smallest RTT in the recent </a:t>
                </a:r>
                <a14:m>
                  <m:oMath xmlns:m="http://schemas.openxmlformats.org/officeDocument/2006/math">
                    <m:r>
                      <a:rPr lang="en-US" sz="1600" i="1" smtClean="0">
                        <a:latin typeface="Cambria Math" panose="02040503050406030204" pitchFamily="18" charset="0"/>
                        <a:ea typeface="Cambria Math" panose="02040503050406030204" pitchFamily="18" charset="0"/>
                      </a:rPr>
                      <m:t>𝜏</m:t>
                    </m:r>
                  </m:oMath>
                </a14:m>
                <a:r>
                  <a:rPr lang="en-US" sz="1600" dirty="0"/>
                  <a:t> =</a:t>
                </a:r>
                <a:r>
                  <a:rPr lang="en-US" sz="1600" dirty="0" err="1"/>
                  <a:t>srtt</a:t>
                </a:r>
                <a:r>
                  <a:rPr lang="en-US" sz="1600" dirty="0"/>
                  <a:t>/2 duration, rather than the latest RTT sample, is for robustness in the face of ACK compression and network jitter, which increase the RTT and can confuse the sender into believing that a longer RTT is due to queueing on the forward data path.</a:t>
                </a:r>
              </a:p>
              <a:p>
                <a:pPr marL="395478" indent="-285750"/>
                <a:endParaRPr lang="en-US" sz="1400" dirty="0"/>
              </a:p>
              <a:p>
                <a:endParaRPr lang="en-US" sz="1400" dirty="0"/>
              </a:p>
            </p:txBody>
          </p:sp>
        </mc:Choice>
        <mc:Fallback>
          <p:sp>
            <p:nvSpPr>
              <p:cNvPr id="2" name="Content Placeholder 1">
                <a:extLst>
                  <a:ext uri="{FF2B5EF4-FFF2-40B4-BE49-F238E27FC236}">
                    <a16:creationId xmlns:a16="http://schemas.microsoft.com/office/drawing/2014/main" id="{EA8BA58A-EB2D-985F-9048-D619325A9947}"/>
                  </a:ext>
                </a:extLst>
              </p:cNvPr>
              <p:cNvSpPr>
                <a:spLocks noGrp="1" noRot="1" noChangeAspect="1" noMove="1" noResize="1" noEditPoints="1" noAdjustHandles="1" noChangeArrowheads="1" noChangeShapeType="1" noTextEdit="1"/>
              </p:cNvSpPr>
              <p:nvPr>
                <p:ph idx="1"/>
              </p:nvPr>
            </p:nvSpPr>
            <p:spPr>
              <a:xfrm>
                <a:off x="457200" y="1326199"/>
                <a:ext cx="8229600" cy="4525963"/>
              </a:xfrm>
              <a:blipFill>
                <a:blip r:embed="rId2"/>
                <a:stretch>
                  <a:fillRect t="-28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A3EADE-26D3-8F17-AD76-81F7E816336F}"/>
              </a:ext>
            </a:extLst>
          </p:cNvPr>
          <p:cNvSpPr>
            <a:spLocks noGrp="1"/>
          </p:cNvSpPr>
          <p:nvPr>
            <p:ph type="title"/>
          </p:nvPr>
        </p:nvSpPr>
        <p:spPr/>
        <p:txBody>
          <a:bodyPr>
            <a:noAutofit/>
          </a:bodyPr>
          <a:lstStyle/>
          <a:p>
            <a:r>
              <a:rPr lang="en-US" sz="3600" dirty="0"/>
              <a:t>COPA Step 2: </a:t>
            </a:r>
            <a:r>
              <a:rPr lang="en-US" sz="3600" dirty="0" err="1"/>
              <a:t>cwnd</a:t>
            </a:r>
            <a:r>
              <a:rPr lang="en-US" sz="3600" dirty="0"/>
              <a:t> Updating Rule</a:t>
            </a:r>
          </a:p>
        </p:txBody>
      </p:sp>
      <p:cxnSp>
        <p:nvCxnSpPr>
          <p:cNvPr id="6" name="Straight Connector 5">
            <a:extLst>
              <a:ext uri="{FF2B5EF4-FFF2-40B4-BE49-F238E27FC236}">
                <a16:creationId xmlns:a16="http://schemas.microsoft.com/office/drawing/2014/main" id="{C52763A8-D8CD-6C82-E191-23E0E9E9F5D1}"/>
              </a:ext>
            </a:extLst>
          </p:cNvPr>
          <p:cNvCxnSpPr/>
          <p:nvPr/>
        </p:nvCxnSpPr>
        <p:spPr>
          <a:xfrm>
            <a:off x="5919537" y="5245768"/>
            <a:ext cx="0" cy="1395664"/>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89C4BFA8-8904-BCBD-2EB6-27D380F699DA}"/>
              </a:ext>
            </a:extLst>
          </p:cNvPr>
          <p:cNvCxnSpPr/>
          <p:nvPr/>
        </p:nvCxnSpPr>
        <p:spPr>
          <a:xfrm>
            <a:off x="7544603" y="5216413"/>
            <a:ext cx="0" cy="1395664"/>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82A7B0D4-2DAE-3682-FE84-3325FC846F66}"/>
              </a:ext>
            </a:extLst>
          </p:cNvPr>
          <p:cNvCxnSpPr/>
          <p:nvPr/>
        </p:nvCxnSpPr>
        <p:spPr>
          <a:xfrm>
            <a:off x="5919537" y="5813659"/>
            <a:ext cx="1625066" cy="193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DCBABC6-A6C1-3228-1C2A-7CBDE26A1FD3}"/>
              </a:ext>
            </a:extLst>
          </p:cNvPr>
          <p:cNvCxnSpPr/>
          <p:nvPr/>
        </p:nvCxnSpPr>
        <p:spPr>
          <a:xfrm flipH="1">
            <a:off x="5919537" y="6112042"/>
            <a:ext cx="1625066" cy="336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43B0408A-31F0-EAAC-A58A-0CEB6836ECC2}"/>
              </a:ext>
            </a:extLst>
          </p:cNvPr>
          <p:cNvCxnSpPr>
            <a:cxnSpLocks/>
          </p:cNvCxnSpPr>
          <p:nvPr/>
        </p:nvCxnSpPr>
        <p:spPr>
          <a:xfrm>
            <a:off x="5804034" y="5177913"/>
            <a:ext cx="0" cy="664623"/>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386404D1-609A-CB0D-1030-BD7CE380FFED}"/>
              </a:ext>
            </a:extLst>
          </p:cNvPr>
          <p:cNvSpPr txBox="1"/>
          <p:nvPr/>
        </p:nvSpPr>
        <p:spPr>
          <a:xfrm>
            <a:off x="5066332" y="5705292"/>
            <a:ext cx="787395" cy="246221"/>
          </a:xfrm>
          <a:prstGeom prst="rect">
            <a:avLst/>
          </a:prstGeom>
          <a:noFill/>
        </p:spPr>
        <p:txBody>
          <a:bodyPr wrap="none" rtlCol="0">
            <a:spAutoFit/>
          </a:bodyPr>
          <a:lstStyle/>
          <a:p>
            <a:r>
              <a:rPr lang="en-US" sz="1000" dirty="0"/>
              <a:t>Packet Tx</a:t>
            </a:r>
          </a:p>
        </p:txBody>
      </p:sp>
      <p:sp>
        <p:nvSpPr>
          <p:cNvPr id="15" name="TextBox 14">
            <a:extLst>
              <a:ext uri="{FF2B5EF4-FFF2-40B4-BE49-F238E27FC236}">
                <a16:creationId xmlns:a16="http://schemas.microsoft.com/office/drawing/2014/main" id="{ED2411AE-E44C-5662-94C9-30C39A13B47C}"/>
              </a:ext>
            </a:extLst>
          </p:cNvPr>
          <p:cNvSpPr txBox="1"/>
          <p:nvPr/>
        </p:nvSpPr>
        <p:spPr>
          <a:xfrm>
            <a:off x="5232298" y="6333131"/>
            <a:ext cx="644728" cy="246221"/>
          </a:xfrm>
          <a:prstGeom prst="rect">
            <a:avLst/>
          </a:prstGeom>
          <a:noFill/>
        </p:spPr>
        <p:txBody>
          <a:bodyPr wrap="none" rtlCol="0">
            <a:spAutoFit/>
          </a:bodyPr>
          <a:lstStyle/>
          <a:p>
            <a:r>
              <a:rPr lang="en-US" sz="1000" dirty="0"/>
              <a:t>ACK Rx</a:t>
            </a:r>
          </a:p>
        </p:txBody>
      </p:sp>
      <p:sp>
        <p:nvSpPr>
          <p:cNvPr id="16" name="TextBox 15">
            <a:extLst>
              <a:ext uri="{FF2B5EF4-FFF2-40B4-BE49-F238E27FC236}">
                <a16:creationId xmlns:a16="http://schemas.microsoft.com/office/drawing/2014/main" id="{B2151497-7D39-4882-D067-8DB16C30ADC6}"/>
              </a:ext>
            </a:extLst>
          </p:cNvPr>
          <p:cNvSpPr txBox="1"/>
          <p:nvPr/>
        </p:nvSpPr>
        <p:spPr>
          <a:xfrm>
            <a:off x="5298717" y="5384853"/>
            <a:ext cx="619080" cy="276999"/>
          </a:xfrm>
          <a:prstGeom prst="rect">
            <a:avLst/>
          </a:prstGeom>
          <a:noFill/>
        </p:spPr>
        <p:txBody>
          <a:bodyPr wrap="none" rtlCol="0">
            <a:spAutoFit/>
          </a:bodyPr>
          <a:lstStyle/>
          <a:p>
            <a:r>
              <a:rPr lang="en-US" sz="1200" i="1" dirty="0" err="1"/>
              <a:t>srtt</a:t>
            </a:r>
            <a:r>
              <a:rPr lang="en-US" sz="1200" dirty="0"/>
              <a:t>/2</a:t>
            </a:r>
          </a:p>
        </p:txBody>
      </p:sp>
      <p:sp>
        <p:nvSpPr>
          <p:cNvPr id="17" name="TextBox 16">
            <a:extLst>
              <a:ext uri="{FF2B5EF4-FFF2-40B4-BE49-F238E27FC236}">
                <a16:creationId xmlns:a16="http://schemas.microsoft.com/office/drawing/2014/main" id="{7BAEE0D7-A6DB-BCD3-C1BA-866AF7D243D0}"/>
              </a:ext>
            </a:extLst>
          </p:cNvPr>
          <p:cNvSpPr txBox="1"/>
          <p:nvPr/>
        </p:nvSpPr>
        <p:spPr>
          <a:xfrm>
            <a:off x="4076302" y="5154482"/>
            <a:ext cx="1346844" cy="577081"/>
          </a:xfrm>
          <a:prstGeom prst="rect">
            <a:avLst/>
          </a:prstGeom>
          <a:noFill/>
        </p:spPr>
        <p:txBody>
          <a:bodyPr wrap="none" rtlCol="0">
            <a:spAutoFit/>
          </a:bodyPr>
          <a:lstStyle/>
          <a:p>
            <a:pPr algn="ctr"/>
            <a:r>
              <a:rPr lang="en-US" sz="1050" dirty="0" err="1"/>
              <a:t>RTT</a:t>
            </a:r>
            <a:r>
              <a:rPr lang="en-US" sz="1050" baseline="-25000" dirty="0" err="1"/>
              <a:t>standing</a:t>
            </a:r>
            <a:r>
              <a:rPr lang="en-US" sz="1050" dirty="0"/>
              <a:t> is</a:t>
            </a:r>
            <a:br>
              <a:rPr lang="en-US" sz="1050" dirty="0"/>
            </a:br>
            <a:r>
              <a:rPr lang="en-US" sz="1050" dirty="0"/>
              <a:t>smallest RTT over</a:t>
            </a:r>
            <a:br>
              <a:rPr lang="en-US" sz="1050" dirty="0"/>
            </a:br>
            <a:r>
              <a:rPr lang="en-US" sz="1050" dirty="0"/>
              <a:t>this period</a:t>
            </a:r>
          </a:p>
        </p:txBody>
      </p:sp>
      <p:sp>
        <p:nvSpPr>
          <p:cNvPr id="18" name="Rectangle 17">
            <a:extLst>
              <a:ext uri="{FF2B5EF4-FFF2-40B4-BE49-F238E27FC236}">
                <a16:creationId xmlns:a16="http://schemas.microsoft.com/office/drawing/2014/main" id="{E2D31EB7-C057-02FE-BF04-8E0A944D53E6}"/>
              </a:ext>
            </a:extLst>
          </p:cNvPr>
          <p:cNvSpPr/>
          <p:nvPr/>
        </p:nvSpPr>
        <p:spPr>
          <a:xfrm>
            <a:off x="4076302" y="5034013"/>
            <a:ext cx="3845290" cy="17132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547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A8BA58A-EB2D-985F-9048-D619325A9947}"/>
                  </a:ext>
                </a:extLst>
              </p:cNvPr>
              <p:cNvSpPr>
                <a:spLocks noGrp="1"/>
              </p:cNvSpPr>
              <p:nvPr>
                <p:ph idx="1"/>
              </p:nvPr>
            </p:nvSpPr>
            <p:spPr/>
            <p:txBody>
              <a:bodyPr>
                <a:normAutofit/>
              </a:bodyPr>
              <a:lstStyle/>
              <a:p>
                <a:r>
                  <a:rPr lang="en-US" sz="1600" dirty="0"/>
                  <a:t>The source calculates the target rate using </a:t>
                </a:r>
                <a14:m>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𝛿</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𝑞</m:t>
                            </m:r>
                          </m:e>
                          <m:sup>
                            <m:r>
                              <a:rPr lang="en-US" sz="1600" b="0" i="1" smtClean="0">
                                <a:latin typeface="Cambria Math" panose="02040503050406030204" pitchFamily="18" charset="0"/>
                                <a:ea typeface="Cambria Math" panose="02040503050406030204" pitchFamily="18" charset="0"/>
                              </a:rPr>
                              <m:t>∗</m:t>
                            </m:r>
                          </m:sup>
                        </m:sSup>
                      </m:den>
                    </m:f>
                  </m:oMath>
                </a14:m>
                <a:r>
                  <a:rPr lang="en-US" sz="1600" dirty="0"/>
                  <a:t>, where</a:t>
                </a:r>
                <a:br>
                  <a:rPr lang="en-US" sz="1600" dirty="0"/>
                </a:br>
                <a:br>
                  <a:rPr lang="en-US" sz="1600" dirty="0"/>
                </a:br>
                <a:r>
                  <a:rPr lang="en-US" sz="1600" dirty="0"/>
                  <a:t>                                       q* = </a:t>
                </a:r>
                <a:r>
                  <a:rPr lang="en-US" sz="1600" dirty="0" err="1"/>
                  <a:t>RTT</a:t>
                </a:r>
                <a:r>
                  <a:rPr lang="en-US" sz="1600" baseline="-25000" dirty="0" err="1"/>
                  <a:t>standing</a:t>
                </a:r>
                <a:r>
                  <a:rPr lang="en-US" sz="1600" dirty="0"/>
                  <a:t> – </a:t>
                </a:r>
                <a:r>
                  <a:rPr lang="en-US" sz="1600" dirty="0" err="1"/>
                  <a:t>baseRTT</a:t>
                </a:r>
                <a:r>
                  <a:rPr lang="en-US" sz="1600" dirty="0"/>
                  <a:t>                          ---(1)       </a:t>
                </a:r>
                <a:br>
                  <a:rPr lang="en-US" sz="1600" dirty="0"/>
                </a:br>
                <a:r>
                  <a:rPr lang="en-US" sz="1600" dirty="0"/>
                  <a:t>                           </a:t>
                </a:r>
                <a:br>
                  <a:rPr lang="en-US" sz="1600" dirty="0"/>
                </a:br>
                <a:r>
                  <a:rPr lang="en-US" sz="1600" dirty="0"/>
                  <a:t>where </a:t>
                </a:r>
                <a:r>
                  <a:rPr lang="en-US" sz="1600" dirty="0" err="1"/>
                  <a:t>baseRTT</a:t>
                </a:r>
                <a:r>
                  <a:rPr lang="en-US" sz="1600" dirty="0"/>
                  <a:t> is the smallest RTT observed over a long period of time. COPA uses the smaller of 10 seconds and the time since the flow started for this period.</a:t>
                </a:r>
                <a:br>
                  <a:rPr lang="en-US" sz="1600" dirty="0"/>
                </a:br>
                <a:endParaRPr lang="en-US" sz="1600" dirty="0"/>
              </a:p>
              <a:p>
                <a:r>
                  <a:rPr lang="en-US" sz="1600" dirty="0"/>
                  <a:t>If the current rate r = </a:t>
                </a:r>
                <a:r>
                  <a:rPr lang="en-US" sz="1600" dirty="0" err="1"/>
                  <a:t>cwnd</a:t>
                </a:r>
                <a:r>
                  <a:rPr lang="en-US" sz="1600" dirty="0"/>
                  <a:t>/</a:t>
                </a:r>
                <a:r>
                  <a:rPr lang="en-US" sz="1600" dirty="0" err="1"/>
                  <a:t>RTT</a:t>
                </a:r>
                <a:r>
                  <a:rPr lang="en-US" sz="1600" baseline="-25000" dirty="0" err="1"/>
                  <a:t>standing</a:t>
                </a:r>
                <a:r>
                  <a:rPr lang="en-US" sz="1600" baseline="-25000" dirty="0"/>
                  <a:t>  </a:t>
                </a:r>
                <a:r>
                  <a:rPr lang="en-US" sz="1600" dirty="0"/>
                  <a:t>exceeds the target rate, the sender reduces </a:t>
                </a:r>
                <a:r>
                  <a:rPr lang="en-US" sz="1600" dirty="0" err="1"/>
                  <a:t>cwnd</a:t>
                </a:r>
                <a:r>
                  <a:rPr lang="en-US" sz="1600" dirty="0"/>
                  <a:t>; otherwise, it increases </a:t>
                </a:r>
                <a:r>
                  <a:rPr lang="en-US" sz="1600" dirty="0" err="1"/>
                  <a:t>cwnd</a:t>
                </a:r>
                <a:r>
                  <a:rPr lang="en-US" sz="1600" dirty="0"/>
                  <a:t>.</a:t>
                </a:r>
                <a:br>
                  <a:rPr lang="en-US" sz="1600" dirty="0"/>
                </a:br>
                <a:endParaRPr lang="en-US" sz="1600" dirty="0"/>
              </a:p>
              <a:p>
                <a:r>
                  <a:rPr lang="en-US" sz="1600" dirty="0"/>
                  <a:t>To avoid packet bursts, the sender paces packets at a rate of 2*</a:t>
                </a:r>
                <a:r>
                  <a:rPr lang="en-US" sz="1600" dirty="0" err="1"/>
                  <a:t>cwnd</a:t>
                </a:r>
                <a:r>
                  <a:rPr lang="en-US" sz="1600" dirty="0"/>
                  <a:t>/</a:t>
                </a:r>
                <a:r>
                  <a:rPr lang="en-US" sz="1600" dirty="0" err="1"/>
                  <a:t>RTT</a:t>
                </a:r>
                <a:r>
                  <a:rPr lang="en-US" sz="1600" baseline="-25000" dirty="0" err="1"/>
                  <a:t>standing</a:t>
                </a:r>
                <a:r>
                  <a:rPr lang="en-US" sz="1600" dirty="0"/>
                  <a:t> packets per second.</a:t>
                </a:r>
              </a:p>
              <a:p>
                <a:pPr marL="395478" indent="-285750"/>
                <a:endParaRPr lang="en-US" sz="1400" dirty="0"/>
              </a:p>
              <a:p>
                <a:endParaRPr lang="en-US" sz="1400" dirty="0"/>
              </a:p>
            </p:txBody>
          </p:sp>
        </mc:Choice>
        <mc:Fallback>
          <p:sp>
            <p:nvSpPr>
              <p:cNvPr id="2" name="Content Placeholder 1">
                <a:extLst>
                  <a:ext uri="{FF2B5EF4-FFF2-40B4-BE49-F238E27FC236}">
                    <a16:creationId xmlns:a16="http://schemas.microsoft.com/office/drawing/2014/main" id="{EA8BA58A-EB2D-985F-9048-D619325A9947}"/>
                  </a:ext>
                </a:extLst>
              </p:cNvPr>
              <p:cNvSpPr>
                <a:spLocks noGrp="1" noRot="1" noChangeAspect="1" noMove="1" noResize="1" noEditPoints="1" noAdjustHandles="1" noChangeArrowheads="1" noChangeShapeType="1" noTextEdit="1"/>
              </p:cNvSpPr>
              <p:nvPr>
                <p:ph idx="1"/>
              </p:nvPr>
            </p:nvSpPr>
            <p:spPr>
              <a:blipFill>
                <a:blip r:embed="rId2"/>
                <a:stretch>
                  <a:fillRect r="-246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A3EADE-26D3-8F17-AD76-81F7E816336F}"/>
              </a:ext>
            </a:extLst>
          </p:cNvPr>
          <p:cNvSpPr>
            <a:spLocks noGrp="1"/>
          </p:cNvSpPr>
          <p:nvPr>
            <p:ph type="title"/>
          </p:nvPr>
        </p:nvSpPr>
        <p:spPr/>
        <p:txBody>
          <a:bodyPr>
            <a:normAutofit fontScale="90000"/>
          </a:bodyPr>
          <a:lstStyle/>
          <a:p>
            <a:r>
              <a:rPr lang="en-US" sz="4400" dirty="0"/>
              <a:t>COPA Step 2: </a:t>
            </a:r>
            <a:r>
              <a:rPr lang="en-US" sz="4400" dirty="0" err="1"/>
              <a:t>cwnd</a:t>
            </a:r>
            <a:r>
              <a:rPr lang="en-US" sz="4400" dirty="0"/>
              <a:t> Updating Rule</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B0EBE5A-2870-B0D5-DE17-0E7AA0B0F201}"/>
                  </a:ext>
                </a:extLst>
              </p:cNvPr>
              <p:cNvSpPr txBox="1"/>
              <p:nvPr/>
            </p:nvSpPr>
            <p:spPr>
              <a:xfrm>
                <a:off x="6160169" y="6267409"/>
                <a:ext cx="2765052" cy="354136"/>
              </a:xfrm>
              <a:prstGeom prst="rect">
                <a:avLst/>
              </a:prstGeom>
              <a:noFill/>
              <a:ln>
                <a:solidFill>
                  <a:schemeClr val="accent1"/>
                </a:solidFill>
              </a:ln>
            </p:spPr>
            <p:txBody>
              <a:bodyPr wrap="none" rtlCol="0">
                <a:spAutoFit/>
              </a:bodyPr>
              <a:lstStyle/>
              <a:p>
                <a:r>
                  <a:rPr lang="en-US" sz="1200" dirty="0"/>
                  <a:t> </a:t>
                </a:r>
                <a14:m>
                  <m:oMath xmlns:m="http://schemas.openxmlformats.org/officeDocument/2006/math">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𝛿</m:t>
                        </m:r>
                      </m:den>
                    </m:f>
                    <m:r>
                      <a:rPr lang="en-US" sz="1200" b="0" i="1" smtClean="0">
                        <a:latin typeface="Cambria Math" panose="02040503050406030204" pitchFamily="18" charset="0"/>
                        <a:ea typeface="Cambria Math" panose="02040503050406030204" pitchFamily="18" charset="0"/>
                      </a:rPr>
                      <m:t> </m:t>
                    </m:r>
                  </m:oMath>
                </a14:m>
                <a:r>
                  <a:rPr lang="en-US" sz="1200" dirty="0"/>
                  <a:t> is in units of MTU sized packets</a:t>
                </a:r>
              </a:p>
            </p:txBody>
          </p:sp>
        </mc:Choice>
        <mc:Fallback xmlns="">
          <p:sp>
            <p:nvSpPr>
              <p:cNvPr id="4" name="TextBox 3">
                <a:extLst>
                  <a:ext uri="{FF2B5EF4-FFF2-40B4-BE49-F238E27FC236}">
                    <a16:creationId xmlns:a16="http://schemas.microsoft.com/office/drawing/2014/main" id="{9B0EBE5A-2870-B0D5-DE17-0E7AA0B0F201}"/>
                  </a:ext>
                </a:extLst>
              </p:cNvPr>
              <p:cNvSpPr txBox="1">
                <a:spLocks noRot="1" noChangeAspect="1" noMove="1" noResize="1" noEditPoints="1" noAdjustHandles="1" noChangeArrowheads="1" noChangeShapeType="1" noTextEdit="1"/>
              </p:cNvSpPr>
              <p:nvPr/>
            </p:nvSpPr>
            <p:spPr>
              <a:xfrm>
                <a:off x="6160169" y="6267409"/>
                <a:ext cx="2765052" cy="354136"/>
              </a:xfrm>
              <a:prstGeom prst="rect">
                <a:avLst/>
              </a:prstGeom>
              <a:blipFill>
                <a:blip r:embed="rId3"/>
                <a:stretch>
                  <a:fillRect b="-3333"/>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327471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FD70F5C-FA22-852A-8794-0B6C02757CD9}"/>
                  </a:ext>
                </a:extLst>
              </p:cNvPr>
              <p:cNvSpPr>
                <a:spLocks noGrp="1"/>
              </p:cNvSpPr>
              <p:nvPr>
                <p:ph idx="1"/>
              </p:nvPr>
            </p:nvSpPr>
            <p:spPr>
              <a:xfrm>
                <a:off x="457200" y="1166018"/>
                <a:ext cx="8229600" cy="5542790"/>
              </a:xfrm>
            </p:spPr>
            <p:txBody>
              <a:bodyPr>
                <a:noAutofit/>
              </a:bodyPr>
              <a:lstStyle/>
              <a:p>
                <a:pPr marL="624078" indent="-514350">
                  <a:buFont typeface="+mj-lt"/>
                  <a:buAutoNum type="arabicPeriod"/>
                </a:pPr>
                <a:r>
                  <a:rPr lang="en-US" sz="1500" dirty="0"/>
                  <a:t>Update the queuing delay q* and </a:t>
                </a:r>
                <a:r>
                  <a:rPr lang="en-US" sz="1500" dirty="0" err="1"/>
                  <a:t>srtt</a:t>
                </a:r>
                <a:r>
                  <a:rPr lang="en-US" sz="1500" dirty="0"/>
                  <a:t> using the standard TCP exponentially weighted moving average estimator.</a:t>
                </a:r>
                <a:br>
                  <a:rPr lang="en-US" sz="1500" dirty="0"/>
                </a:br>
                <a:endParaRPr lang="en-US" sz="1500" dirty="0"/>
              </a:p>
              <a:p>
                <a:pPr marL="624078" indent="-514350">
                  <a:buFont typeface="+mj-lt"/>
                  <a:buAutoNum type="arabicPeriod"/>
                </a:pPr>
                <a:r>
                  <a:rPr lang="en-US" sz="1500" dirty="0"/>
                  <a:t>Set target rate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𝑟</m:t>
                        </m:r>
                      </m:e>
                      <m:sub>
                        <m:r>
                          <a:rPr lang="en-US" sz="1500" b="0" i="1" smtClean="0">
                            <a:latin typeface="Cambria Math" panose="02040503050406030204" pitchFamily="18" charset="0"/>
                          </a:rPr>
                          <m:t>𝑡</m:t>
                        </m:r>
                      </m:sub>
                    </m:sSub>
                    <m:r>
                      <a:rPr lang="en-US" sz="1500" b="0" i="1" smtClean="0">
                        <a:latin typeface="Cambria Math" panose="02040503050406030204" pitchFamily="18" charset="0"/>
                      </a:rPr>
                      <m:t>=</m:t>
                    </m:r>
                    <m:f>
                      <m:fPr>
                        <m:ctrlPr>
                          <a:rPr lang="en-US" sz="1500" b="0" i="1" smtClean="0">
                            <a:latin typeface="Cambria Math" panose="02040503050406030204" pitchFamily="18" charset="0"/>
                          </a:rPr>
                        </m:ctrlPr>
                      </m:fPr>
                      <m:num>
                        <m:r>
                          <a:rPr lang="en-US" sz="1500" b="0" i="1" smtClean="0">
                            <a:latin typeface="Cambria Math" panose="02040503050406030204" pitchFamily="18" charset="0"/>
                          </a:rPr>
                          <m:t>1</m:t>
                        </m:r>
                      </m:num>
                      <m:den>
                        <m:r>
                          <a:rPr lang="en-US" sz="1500" b="0" i="1" smtClean="0">
                            <a:latin typeface="Cambria Math" panose="02040503050406030204" pitchFamily="18" charset="0"/>
                            <a:ea typeface="Cambria Math" panose="02040503050406030204" pitchFamily="18" charset="0"/>
                          </a:rPr>
                          <m:t>𝛿</m:t>
                        </m:r>
                        <m:sSup>
                          <m:sSupPr>
                            <m:ctrlPr>
                              <a:rPr lang="en-US" sz="1500" b="0" i="1" smtClean="0">
                                <a:latin typeface="Cambria Math" panose="02040503050406030204" pitchFamily="18" charset="0"/>
                                <a:ea typeface="Cambria Math" panose="02040503050406030204" pitchFamily="18" charset="0"/>
                              </a:rPr>
                            </m:ctrlPr>
                          </m:sSupPr>
                          <m:e>
                            <m:r>
                              <a:rPr lang="en-US" sz="1500" b="0" i="1" smtClean="0">
                                <a:latin typeface="Cambria Math" panose="02040503050406030204" pitchFamily="18" charset="0"/>
                                <a:ea typeface="Cambria Math" panose="02040503050406030204" pitchFamily="18" charset="0"/>
                              </a:rPr>
                              <m:t>𝑞</m:t>
                            </m:r>
                          </m:e>
                          <m:sup>
                            <m:r>
                              <a:rPr lang="en-US" sz="1500" b="0" i="1" smtClean="0">
                                <a:latin typeface="Cambria Math" panose="02040503050406030204" pitchFamily="18" charset="0"/>
                                <a:ea typeface="Cambria Math" panose="02040503050406030204" pitchFamily="18" charset="0"/>
                              </a:rPr>
                              <m:t>∗</m:t>
                            </m:r>
                          </m:sup>
                        </m:sSup>
                      </m:den>
                    </m:f>
                  </m:oMath>
                </a14:m>
                <a:r>
                  <a:rPr lang="en-US" sz="1500" dirty="0"/>
                  <a:t> </a:t>
                </a:r>
                <a:br>
                  <a:rPr lang="en-US" sz="1500" dirty="0"/>
                </a:br>
                <a:endParaRPr lang="en-US" sz="1500" dirty="0"/>
              </a:p>
              <a:p>
                <a:pPr marL="624078" indent="-514350">
                  <a:buFont typeface="+mj-lt"/>
                  <a:buAutoNum type="arabicPeriod"/>
                </a:pPr>
                <a:r>
                  <a:rPr lang="en-US" sz="1500" dirty="0"/>
                  <a:t>If the current rate </a:t>
                </a:r>
                <a:br>
                  <a:rPr lang="en-US" sz="1500" dirty="0"/>
                </a:br>
                <a:br>
                  <a:rPr lang="en-US" sz="1500" dirty="0"/>
                </a:br>
                <a:r>
                  <a:rPr lang="en-US" sz="1500" dirty="0"/>
                  <a:t>r = </a:t>
                </a:r>
                <a:r>
                  <a:rPr lang="en-US" sz="1500" dirty="0" err="1"/>
                  <a:t>cwnd</a:t>
                </a:r>
                <a:r>
                  <a:rPr lang="en-US" sz="1500" dirty="0"/>
                  <a:t>/</a:t>
                </a:r>
                <a:r>
                  <a:rPr lang="en-US" sz="1500" dirty="0" err="1"/>
                  <a:t>RTT</a:t>
                </a:r>
                <a:r>
                  <a:rPr lang="en-US" sz="1500" baseline="-25000" dirty="0" err="1"/>
                  <a:t>standing</a:t>
                </a:r>
                <a:r>
                  <a:rPr lang="en-US" sz="1500" dirty="0"/>
                  <a:t> </a:t>
                </a:r>
                <a14:m>
                  <m:oMath xmlns:m="http://schemas.openxmlformats.org/officeDocument/2006/math">
                    <m:r>
                      <a:rPr lang="en-US" sz="1500" i="1" smtClean="0">
                        <a:latin typeface="Cambria Math" panose="02040503050406030204" pitchFamily="18" charset="0"/>
                        <a:ea typeface="Cambria Math" panose="02040503050406030204" pitchFamily="18" charset="0"/>
                      </a:rPr>
                      <m:t>≤</m:t>
                    </m:r>
                    <m:sSub>
                      <m:sSubPr>
                        <m:ctrlPr>
                          <a:rPr lang="en-US" sz="1500" i="1" smtClean="0">
                            <a:latin typeface="Cambria Math" panose="02040503050406030204" pitchFamily="18" charset="0"/>
                            <a:ea typeface="Cambria Math" panose="02040503050406030204" pitchFamily="18" charset="0"/>
                          </a:rPr>
                        </m:ctrlPr>
                      </m:sSubPr>
                      <m:e>
                        <m:r>
                          <a:rPr lang="en-US" sz="1500" b="0" i="1" smtClean="0">
                            <a:latin typeface="Cambria Math" panose="02040503050406030204" pitchFamily="18" charset="0"/>
                            <a:ea typeface="Cambria Math" panose="02040503050406030204" pitchFamily="18" charset="0"/>
                          </a:rPr>
                          <m:t>𝑟</m:t>
                        </m:r>
                      </m:e>
                      <m:sub>
                        <m:r>
                          <a:rPr lang="en-US" sz="1500" b="0" i="1" smtClean="0">
                            <a:latin typeface="Cambria Math" panose="02040503050406030204" pitchFamily="18" charset="0"/>
                            <a:ea typeface="Cambria Math" panose="02040503050406030204" pitchFamily="18" charset="0"/>
                          </a:rPr>
                          <m:t>𝑡</m:t>
                        </m:r>
                      </m:sub>
                    </m:sSub>
                  </m:oMath>
                </a14:m>
                <a:r>
                  <a:rPr lang="en-US" sz="1500" dirty="0"/>
                  <a:t>  , then </a:t>
                </a:r>
                <a:br>
                  <a:rPr lang="en-US" sz="1500" dirty="0"/>
                </a:br>
                <a:br>
                  <a:rPr lang="en-US" sz="1500" dirty="0"/>
                </a:br>
                <a:r>
                  <a:rPr lang="en-US" sz="1500" dirty="0" err="1"/>
                  <a:t>cwnd</a:t>
                </a:r>
                <a:r>
                  <a:rPr lang="en-US" sz="1500" dirty="0"/>
                  <a:t> = </a:t>
                </a:r>
                <a:r>
                  <a:rPr lang="en-US" sz="1500" dirty="0" err="1"/>
                  <a:t>cwnd</a:t>
                </a:r>
                <a:r>
                  <a:rPr lang="en-US" sz="1500" dirty="0"/>
                  <a:t> + 𝜈/(𝛿.𝑐𝑤𝑛𝑑), </a:t>
                </a:r>
                <a:br>
                  <a:rPr lang="en-US" sz="1500" dirty="0"/>
                </a:br>
                <a:br>
                  <a:rPr lang="en-US" sz="1500" dirty="0"/>
                </a:br>
                <a:r>
                  <a:rPr lang="en-US" sz="1500" dirty="0"/>
                  <a:t>where </a:t>
                </a:r>
                <a14:m>
                  <m:oMath xmlns:m="http://schemas.openxmlformats.org/officeDocument/2006/math">
                    <m:r>
                      <a:rPr lang="en-US" sz="1500" i="1" smtClean="0">
                        <a:latin typeface="Cambria Math" panose="02040503050406030204" pitchFamily="18" charset="0"/>
                        <a:ea typeface="Cambria Math" panose="02040503050406030204" pitchFamily="18" charset="0"/>
                      </a:rPr>
                      <m:t>𝜈</m:t>
                    </m:r>
                  </m:oMath>
                </a14:m>
                <a:r>
                  <a:rPr lang="en-US" sz="1500" dirty="0"/>
                  <a:t> is a velocity parameter" (defined in the next step). </a:t>
                </a:r>
                <a:br>
                  <a:rPr lang="en-US" sz="1500" dirty="0"/>
                </a:br>
                <a:br>
                  <a:rPr lang="en-US" sz="1500" dirty="0"/>
                </a:br>
                <a:r>
                  <a:rPr lang="en-US" sz="1500" dirty="0"/>
                  <a:t>Otherwise, </a:t>
                </a:r>
                <a:br>
                  <a:rPr lang="en-US" sz="1500" dirty="0"/>
                </a:br>
                <a:br>
                  <a:rPr lang="en-US" sz="1500" dirty="0"/>
                </a:br>
                <a:r>
                  <a:rPr lang="en-US" sz="1500" dirty="0" err="1"/>
                  <a:t>cwnd</a:t>
                </a:r>
                <a:r>
                  <a:rPr lang="en-US" sz="1500" dirty="0"/>
                  <a:t> = </a:t>
                </a:r>
                <a:r>
                  <a:rPr lang="en-US" sz="1500" dirty="0" err="1"/>
                  <a:t>cwnd</a:t>
                </a:r>
                <a:r>
                  <a:rPr lang="en-US" sz="1500" dirty="0"/>
                  <a:t> - 𝜈/(𝛿.𝑐𝑤𝑛𝑑) </a:t>
                </a:r>
                <a:br>
                  <a:rPr lang="en-US" sz="1500" dirty="0"/>
                </a:br>
                <a:br>
                  <a:rPr lang="en-US" sz="1500" dirty="0"/>
                </a:br>
                <a:r>
                  <a:rPr lang="en-US" sz="1500" dirty="0"/>
                  <a:t>Over 1 RTT, the change in </a:t>
                </a:r>
                <a:r>
                  <a:rPr lang="en-US" sz="1500" dirty="0" err="1"/>
                  <a:t>cwnd</a:t>
                </a:r>
                <a:r>
                  <a:rPr lang="en-US" sz="1500" dirty="0"/>
                  <a:t> is thus  </a:t>
                </a:r>
                <a14:m>
                  <m:oMath xmlns:m="http://schemas.openxmlformats.org/officeDocument/2006/math">
                    <m:r>
                      <a:rPr lang="en-US" sz="1500" i="1" smtClean="0">
                        <a:latin typeface="Cambria Math" panose="02040503050406030204" pitchFamily="18" charset="0"/>
                        <a:ea typeface="Cambria Math" panose="02040503050406030204" pitchFamily="18" charset="0"/>
                      </a:rPr>
                      <m:t>≈</m:t>
                    </m:r>
                    <m:f>
                      <m:fPr>
                        <m:type m:val="skw"/>
                        <m:ctrlPr>
                          <a:rPr lang="en-US" sz="1500" i="1" smtClean="0">
                            <a:latin typeface="Cambria Math" panose="02040503050406030204" pitchFamily="18" charset="0"/>
                            <a:ea typeface="Cambria Math" panose="02040503050406030204" pitchFamily="18" charset="0"/>
                          </a:rPr>
                        </m:ctrlPr>
                      </m:fPr>
                      <m:num>
                        <m:r>
                          <a:rPr lang="en-US" sz="1500" i="1" smtClean="0">
                            <a:latin typeface="Cambria Math" panose="02040503050406030204" pitchFamily="18" charset="0"/>
                            <a:ea typeface="Cambria Math" panose="02040503050406030204" pitchFamily="18" charset="0"/>
                          </a:rPr>
                          <m:t>𝜈</m:t>
                        </m:r>
                      </m:num>
                      <m:den>
                        <m:r>
                          <a:rPr lang="en-US" sz="1500" i="1" smtClean="0">
                            <a:latin typeface="Cambria Math" panose="02040503050406030204" pitchFamily="18" charset="0"/>
                            <a:ea typeface="Cambria Math" panose="02040503050406030204" pitchFamily="18" charset="0"/>
                          </a:rPr>
                          <m:t>𝛿</m:t>
                        </m:r>
                      </m:den>
                    </m:f>
                  </m:oMath>
                </a14:m>
                <a:r>
                  <a:rPr lang="en-US" sz="1500" dirty="0"/>
                  <a:t> packets.</a:t>
                </a:r>
                <a:br>
                  <a:rPr lang="en-US" sz="1500" dirty="0"/>
                </a:br>
                <a:endParaRPr lang="en-US" sz="1500" dirty="0"/>
              </a:p>
            </p:txBody>
          </p:sp>
        </mc:Choice>
        <mc:Fallback>
          <p:sp>
            <p:nvSpPr>
              <p:cNvPr id="2" name="Content Placeholder 1">
                <a:extLst>
                  <a:ext uri="{FF2B5EF4-FFF2-40B4-BE49-F238E27FC236}">
                    <a16:creationId xmlns:a16="http://schemas.microsoft.com/office/drawing/2014/main" id="{FFD70F5C-FA22-852A-8794-0B6C02757CD9}"/>
                  </a:ext>
                </a:extLst>
              </p:cNvPr>
              <p:cNvSpPr>
                <a:spLocks noGrp="1" noRot="1" noChangeAspect="1" noMove="1" noResize="1" noEditPoints="1" noAdjustHandles="1" noChangeArrowheads="1" noChangeShapeType="1" noTextEdit="1"/>
              </p:cNvSpPr>
              <p:nvPr>
                <p:ph idx="1"/>
              </p:nvPr>
            </p:nvSpPr>
            <p:spPr>
              <a:xfrm>
                <a:off x="457200" y="1166018"/>
                <a:ext cx="8229600" cy="5542790"/>
              </a:xfrm>
              <a:blipFill>
                <a:blip r:embed="rId2"/>
                <a:stretch>
                  <a:fillRect t="-22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CBCB695-9972-474E-C82C-E195B516E518}"/>
              </a:ext>
            </a:extLst>
          </p:cNvPr>
          <p:cNvSpPr>
            <a:spLocks noGrp="1"/>
          </p:cNvSpPr>
          <p:nvPr>
            <p:ph type="title"/>
          </p:nvPr>
        </p:nvSpPr>
        <p:spPr>
          <a:xfrm>
            <a:off x="457200" y="23018"/>
            <a:ext cx="8229600" cy="1143000"/>
          </a:xfrm>
        </p:spPr>
        <p:txBody>
          <a:bodyPr>
            <a:noAutofit/>
          </a:bodyPr>
          <a:lstStyle/>
          <a:p>
            <a:r>
              <a:rPr lang="en-US" sz="3200" dirty="0"/>
              <a:t>Window Update On Every ACK Arrival</a:t>
            </a:r>
          </a:p>
        </p:txBody>
      </p:sp>
      <p:pic>
        <p:nvPicPr>
          <p:cNvPr id="5" name="Picture 4" descr="A black text with red lines&#10;&#10;Description automatically generated">
            <a:extLst>
              <a:ext uri="{FF2B5EF4-FFF2-40B4-BE49-F238E27FC236}">
                <a16:creationId xmlns:a16="http://schemas.microsoft.com/office/drawing/2014/main" id="{D3DC023B-8A10-DBC9-4126-D51BFFD3EDBA}"/>
              </a:ext>
            </a:extLst>
          </p:cNvPr>
          <p:cNvPicPr>
            <a:picLocks noChangeAspect="1"/>
          </p:cNvPicPr>
          <p:nvPr/>
        </p:nvPicPr>
        <p:blipFill>
          <a:blip r:embed="rId3"/>
          <a:stretch>
            <a:fillRect/>
          </a:stretch>
        </p:blipFill>
        <p:spPr>
          <a:xfrm>
            <a:off x="6517569" y="6172199"/>
            <a:ext cx="2169231" cy="409575"/>
          </a:xfrm>
          <a:prstGeom prst="rect">
            <a:avLst/>
          </a:prstGeom>
        </p:spPr>
      </p:pic>
    </p:spTree>
    <p:extLst>
      <p:ext uri="{BB962C8B-B14F-4D97-AF65-F5344CB8AC3E}">
        <p14:creationId xmlns:p14="http://schemas.microsoft.com/office/powerpoint/2010/main" val="2713588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FD70F5C-FA22-852A-8794-0B6C02757CD9}"/>
                  </a:ext>
                </a:extLst>
              </p:cNvPr>
              <p:cNvSpPr>
                <a:spLocks noGrp="1"/>
              </p:cNvSpPr>
              <p:nvPr>
                <p:ph idx="1"/>
              </p:nvPr>
            </p:nvSpPr>
            <p:spPr>
              <a:xfrm>
                <a:off x="457200" y="1166018"/>
                <a:ext cx="8229600" cy="5542790"/>
              </a:xfrm>
            </p:spPr>
            <p:txBody>
              <a:bodyPr>
                <a:noAutofit/>
              </a:bodyPr>
              <a:lstStyle/>
              <a:p>
                <a:pPr marL="452628" indent="-342900">
                  <a:buFont typeface="+mj-lt"/>
                  <a:buAutoNum type="arabicPeriod"/>
                </a:pPr>
                <a:r>
                  <a:rPr lang="en-US" sz="1600" dirty="0"/>
                  <a:t>The velocity parameter </a:t>
                </a:r>
                <a14:m>
                  <m:oMath xmlns:m="http://schemas.openxmlformats.org/officeDocument/2006/math">
                    <m:r>
                      <a:rPr lang="en-US" sz="1600" i="1" smtClean="0">
                        <a:latin typeface="Cambria Math" panose="02040503050406030204" pitchFamily="18" charset="0"/>
                        <a:ea typeface="Cambria Math" panose="02040503050406030204" pitchFamily="18" charset="0"/>
                      </a:rPr>
                      <m:t>𝜈</m:t>
                    </m:r>
                  </m:oMath>
                </a14:m>
                <a:r>
                  <a:rPr lang="en-US" sz="1600" dirty="0"/>
                  <a:t> speeds-up convergence. It is initialized to 1. Once per window, the sender compares the current </a:t>
                </a:r>
                <a:r>
                  <a:rPr lang="en-US" sz="1600" dirty="0" err="1"/>
                  <a:t>cwnd</a:t>
                </a:r>
                <a:r>
                  <a:rPr lang="en-US" sz="1600" dirty="0"/>
                  <a:t> to the </a:t>
                </a:r>
                <a:r>
                  <a:rPr lang="en-US" sz="1600" dirty="0" err="1"/>
                  <a:t>cwnd</a:t>
                </a:r>
                <a:r>
                  <a:rPr lang="en-US" sz="1600" dirty="0"/>
                  <a:t> value at the time that the latest acknowledged packet was sent (i.e., </a:t>
                </a:r>
                <a:r>
                  <a:rPr lang="en-US" sz="1600" dirty="0" err="1"/>
                  <a:t>cwnd</a:t>
                </a:r>
                <a:r>
                  <a:rPr lang="en-US" sz="1600" dirty="0"/>
                  <a:t> at the start of the current window). </a:t>
                </a:r>
                <a:br>
                  <a:rPr lang="en-US" sz="1600" dirty="0"/>
                </a:br>
                <a:endParaRPr lang="en-US" sz="1600" dirty="0"/>
              </a:p>
              <a:p>
                <a:pPr marL="880110" lvl="1" indent="-514350">
                  <a:buFont typeface="Courier New" panose="02070309020205020404" pitchFamily="49" charset="0"/>
                  <a:buChar char="o"/>
                </a:pPr>
                <a:r>
                  <a:rPr lang="en-US" sz="1400" dirty="0"/>
                  <a:t>If the current </a:t>
                </a:r>
                <a:r>
                  <a:rPr lang="en-US" sz="1400" dirty="0" err="1"/>
                  <a:t>cwnd</a:t>
                </a:r>
                <a:r>
                  <a:rPr lang="en-US" sz="1400" dirty="0"/>
                  <a:t> is larger, then set direction to “up"; if it is smaller, then set direction to “down". </a:t>
                </a:r>
                <a:br>
                  <a:rPr lang="en-US" sz="1400" dirty="0"/>
                </a:br>
                <a:endParaRPr lang="en-US" sz="1400" dirty="0"/>
              </a:p>
              <a:p>
                <a:pPr marL="880110" lvl="1" indent="-514350">
                  <a:buFont typeface="Courier New" panose="02070309020205020404" pitchFamily="49" charset="0"/>
                  <a:buChar char="o"/>
                </a:pPr>
                <a:r>
                  <a:rPr lang="en-US" sz="1400" dirty="0"/>
                  <a:t>If direction is the same as in the previous window, then double </a:t>
                </a:r>
                <a14:m>
                  <m:oMath xmlns:m="http://schemas.openxmlformats.org/officeDocument/2006/math">
                    <m:r>
                      <a:rPr lang="en-US" sz="1400" i="1" smtClean="0">
                        <a:latin typeface="Cambria Math" panose="02040503050406030204" pitchFamily="18" charset="0"/>
                        <a:ea typeface="Cambria Math" panose="02040503050406030204" pitchFamily="18" charset="0"/>
                      </a:rPr>
                      <m:t>𝜈</m:t>
                    </m:r>
                  </m:oMath>
                </a14:m>
                <a:r>
                  <a:rPr lang="en-US" sz="1400" dirty="0"/>
                  <a:t>. If not, then reset </a:t>
                </a:r>
                <a14:m>
                  <m:oMath xmlns:m="http://schemas.openxmlformats.org/officeDocument/2006/math">
                    <m:r>
                      <a:rPr lang="en-US" sz="1400" i="1">
                        <a:latin typeface="Cambria Math" panose="02040503050406030204" pitchFamily="18" charset="0"/>
                        <a:ea typeface="Cambria Math" panose="02040503050406030204" pitchFamily="18" charset="0"/>
                      </a:rPr>
                      <m:t>𝜈</m:t>
                    </m:r>
                  </m:oMath>
                </a14:m>
                <a:r>
                  <a:rPr lang="en-US" sz="1400" dirty="0"/>
                  <a:t> to 1. However, start doubling </a:t>
                </a:r>
                <a14:m>
                  <m:oMath xmlns:m="http://schemas.openxmlformats.org/officeDocument/2006/math">
                    <m:r>
                      <a:rPr lang="en-US" sz="1400" i="1">
                        <a:latin typeface="Cambria Math" panose="02040503050406030204" pitchFamily="18" charset="0"/>
                        <a:ea typeface="Cambria Math" panose="02040503050406030204" pitchFamily="18" charset="0"/>
                      </a:rPr>
                      <m:t>𝜈</m:t>
                    </m:r>
                  </m:oMath>
                </a14:m>
                <a:r>
                  <a:rPr lang="en-US" sz="1400" dirty="0"/>
                  <a:t> only after the direction has remained the same for three RTTs.</a:t>
                </a:r>
                <a:br>
                  <a:rPr lang="en-US" sz="1400" dirty="0"/>
                </a:br>
                <a:endParaRPr lang="en-US" sz="1400" dirty="0"/>
              </a:p>
              <a:p>
                <a:pPr marL="624078" indent="-514350">
                  <a:buFont typeface="+mj-lt"/>
                  <a:buAutoNum type="arabicPeriod"/>
                </a:pPr>
                <a:r>
                  <a:rPr lang="en-US" sz="1600" dirty="0"/>
                  <a:t>When a flow starts, Copa performs slow-start where </a:t>
                </a:r>
                <a:r>
                  <a:rPr lang="en-US" sz="1600" dirty="0" err="1"/>
                  <a:t>cwnd</a:t>
                </a:r>
                <a:r>
                  <a:rPr lang="en-US" sz="1600" dirty="0"/>
                  <a:t> doubles once per RTT until r exceeds r</a:t>
                </a:r>
                <a:r>
                  <a:rPr lang="en-US" sz="1600" baseline="-25000" dirty="0"/>
                  <a:t>t</a:t>
                </a:r>
                <a:r>
                  <a:rPr lang="en-US" sz="1600" dirty="0"/>
                  <a:t> . While the velocity parameter also allows an exponential increase, the constants are smaller.</a:t>
                </a:r>
              </a:p>
            </p:txBody>
          </p:sp>
        </mc:Choice>
        <mc:Fallback>
          <p:sp>
            <p:nvSpPr>
              <p:cNvPr id="2" name="Content Placeholder 1">
                <a:extLst>
                  <a:ext uri="{FF2B5EF4-FFF2-40B4-BE49-F238E27FC236}">
                    <a16:creationId xmlns:a16="http://schemas.microsoft.com/office/drawing/2014/main" id="{FFD70F5C-FA22-852A-8794-0B6C02757CD9}"/>
                  </a:ext>
                </a:extLst>
              </p:cNvPr>
              <p:cNvSpPr>
                <a:spLocks noGrp="1" noRot="1" noChangeAspect="1" noMove="1" noResize="1" noEditPoints="1" noAdjustHandles="1" noChangeArrowheads="1" noChangeShapeType="1" noTextEdit="1"/>
              </p:cNvSpPr>
              <p:nvPr>
                <p:ph idx="1"/>
              </p:nvPr>
            </p:nvSpPr>
            <p:spPr>
              <a:xfrm>
                <a:off x="457200" y="1166018"/>
                <a:ext cx="8229600" cy="5542790"/>
              </a:xfrm>
              <a:blipFill>
                <a:blip r:embed="rId2"/>
                <a:stretch>
                  <a:fillRect t="-228" r="-30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CBCB695-9972-474E-C82C-E195B516E518}"/>
              </a:ext>
            </a:extLst>
          </p:cNvPr>
          <p:cNvSpPr>
            <a:spLocks noGrp="1"/>
          </p:cNvSpPr>
          <p:nvPr>
            <p:ph type="title"/>
          </p:nvPr>
        </p:nvSpPr>
        <p:spPr>
          <a:xfrm>
            <a:off x="457200" y="23018"/>
            <a:ext cx="8229600" cy="1143000"/>
          </a:xfrm>
        </p:spPr>
        <p:txBody>
          <a:bodyPr>
            <a:noAutofit/>
          </a:bodyPr>
          <a:lstStyle/>
          <a:p>
            <a:r>
              <a:rPr lang="en-US" sz="3200" dirty="0"/>
              <a:t>Window Update (</a:t>
            </a:r>
            <a:r>
              <a:rPr lang="en-US" sz="3200" dirty="0" err="1"/>
              <a:t>cont</a:t>
            </a:r>
            <a:r>
              <a:rPr lang="en-US" sz="3200" dirty="0"/>
              <a:t>)</a:t>
            </a:r>
          </a:p>
        </p:txBody>
      </p:sp>
    </p:spTree>
    <p:extLst>
      <p:ext uri="{BB962C8B-B14F-4D97-AF65-F5344CB8AC3E}">
        <p14:creationId xmlns:p14="http://schemas.microsoft.com/office/powerpoint/2010/main" val="421437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80C5A3A-9BE5-D76D-C2A7-279471DBA7D3}"/>
                  </a:ext>
                </a:extLst>
              </p:cNvPr>
              <p:cNvSpPr>
                <a:spLocks noGrp="1"/>
              </p:cNvSpPr>
              <p:nvPr>
                <p:ph idx="1"/>
              </p:nvPr>
            </p:nvSpPr>
            <p:spPr/>
            <p:txBody>
              <a:bodyPr>
                <a:normAutofit/>
              </a:bodyPr>
              <a:lstStyle/>
              <a:p>
                <a:r>
                  <a:rPr lang="en-US" sz="1600" dirty="0"/>
                  <a:t>Note that: Sending Rate &lt; Target Rate implies that</a:t>
                </a:r>
              </a:p>
              <a:p>
                <a:pPr marL="109728" indent="0">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𝑐𝑤𝑛𝑑</m:t>
                          </m:r>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𝑅𝑇𝑇</m:t>
                              </m:r>
                            </m:e>
                            <m:sub>
                              <m:r>
                                <a:rPr lang="en-US" sz="1600" b="0" i="1" smtClean="0">
                                  <a:latin typeface="Cambria Math" panose="02040503050406030204" pitchFamily="18" charset="0"/>
                                </a:rPr>
                                <m:t>𝑠𝑡𝑎𝑛𝑑𝑖𝑛𝑔</m:t>
                              </m:r>
                            </m:sub>
                          </m:sSub>
                        </m:den>
                      </m:f>
                      <m:r>
                        <a:rPr lang="en-US" sz="1600" b="0" i="1" smtClean="0">
                          <a:latin typeface="Cambria Math" panose="02040503050406030204" pitchFamily="18" charset="0"/>
                        </a:rPr>
                        <m:t>&lt;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𝛿</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𝑅𝑇𝑇</m:t>
                              </m:r>
                            </m:e>
                            <m:sub>
                              <m:r>
                                <a:rPr lang="en-US" sz="1600" b="0" i="1" smtClean="0">
                                  <a:latin typeface="Cambria Math" panose="02040503050406030204" pitchFamily="18" charset="0"/>
                                  <a:ea typeface="Cambria Math" panose="02040503050406030204" pitchFamily="18" charset="0"/>
                                </a:rPr>
                                <m:t>𝑠𝑡𝑎𝑛𝑑𝑖𝑛𝑔</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𝑅𝑇𝑇</m:t>
                              </m:r>
                            </m:e>
                            <m:sub>
                              <m:r>
                                <a:rPr lang="en-US" sz="1600" b="0" i="1" smtClean="0">
                                  <a:latin typeface="Cambria Math" panose="02040503050406030204" pitchFamily="18" charset="0"/>
                                  <a:ea typeface="Cambria Math" panose="02040503050406030204" pitchFamily="18" charset="0"/>
                                </a:rPr>
                                <m:t>𝑚𝑖𝑛</m:t>
                              </m:r>
                            </m:sub>
                          </m:sSub>
                          <m:r>
                            <a:rPr lang="en-US" sz="1600" b="0" i="1" smtClean="0">
                              <a:latin typeface="Cambria Math" panose="02040503050406030204" pitchFamily="18" charset="0"/>
                              <a:ea typeface="Cambria Math" panose="02040503050406030204" pitchFamily="18" charset="0"/>
                            </a:rPr>
                            <m:t>)</m:t>
                          </m:r>
                        </m:den>
                      </m:f>
                    </m:oMath>
                  </m:oMathPara>
                </a14:m>
                <a:endParaRPr lang="en-US" sz="1600" dirty="0"/>
              </a:p>
              <a:p>
                <a:pPr marL="365760" lvl="1" indent="0">
                  <a:buNone/>
                </a:pPr>
                <a:r>
                  <a:rPr lang="en-US" sz="1600" dirty="0"/>
                  <a:t>Which is the same as</a:t>
                </a:r>
              </a:p>
              <a:p>
                <a:pPr marL="109728" indent="0" algn="ctr">
                  <a:buNone/>
                </a:pP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𝑐𝑤𝑛𝑑</m:t>
                        </m:r>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𝑅𝑇𝑇</m:t>
                            </m:r>
                          </m:e>
                          <m:sub>
                            <m:r>
                              <a:rPr lang="en-US" sz="1600" b="0" i="1" smtClean="0">
                                <a:latin typeface="Cambria Math" panose="02040503050406030204" pitchFamily="18" charset="0"/>
                              </a:rPr>
                              <m:t>𝑠𝑡𝑎𝑛𝑑𝑖𝑛𝑔</m:t>
                            </m:r>
                          </m:sub>
                        </m:sSub>
                      </m:den>
                    </m:f>
                  </m:oMath>
                </a14:m>
                <a:r>
                  <a:rPr lang="en-US" sz="1600" dirty="0">
                    <a:ea typeface="Cambria Math" panose="02040503050406030204" pitchFamily="18" charset="0"/>
                  </a:rPr>
                  <a:t> </a:t>
                </a:r>
                <a14:m>
                  <m:oMath xmlns:m="http://schemas.openxmlformats.org/officeDocument/2006/math">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𝑅𝑇𝑇</m:t>
                            </m:r>
                          </m:e>
                          <m:sub>
                            <m:r>
                              <a:rPr lang="en-US" sz="1600" i="1">
                                <a:latin typeface="Cambria Math" panose="02040503050406030204" pitchFamily="18" charset="0"/>
                                <a:ea typeface="Cambria Math" panose="02040503050406030204" pitchFamily="18" charset="0"/>
                              </a:rPr>
                              <m:t>𝑠𝑡𝑎𝑛𝑑𝑖𝑛𝑔</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𝑅𝑇𝑇</m:t>
                            </m:r>
                          </m:e>
                          <m:sub>
                            <m:r>
                              <a:rPr lang="en-US" sz="1600" i="1">
                                <a:latin typeface="Cambria Math" panose="02040503050406030204" pitchFamily="18" charset="0"/>
                                <a:ea typeface="Cambria Math" panose="02040503050406030204" pitchFamily="18" charset="0"/>
                              </a:rPr>
                              <m:t>𝑚𝑖𝑛</m:t>
                            </m:r>
                          </m:sub>
                        </m:sSub>
                      </m:e>
                    </m:d>
                    <m:r>
                      <a:rPr lang="en-US" sz="1600" b="0" i="1" smtClean="0">
                        <a:latin typeface="Cambria Math" panose="02040503050406030204" pitchFamily="18" charset="0"/>
                        <a:ea typeface="Cambria Math" panose="02040503050406030204" pitchFamily="18" charset="0"/>
                      </a:rPr>
                      <m:t>&lt;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𝛿</m:t>
                        </m:r>
                      </m:den>
                    </m:f>
                  </m:oMath>
                </a14:m>
                <a:endParaRPr lang="en-US" sz="1600" dirty="0"/>
              </a:p>
              <a:p>
                <a:pPr marL="365760" lvl="1" indent="0">
                  <a:buNone/>
                </a:pPr>
                <a:r>
                  <a:rPr lang="en-US" sz="1600" dirty="0" err="1"/>
                  <a:t>i.e</a:t>
                </a:r>
                <a:r>
                  <a:rPr lang="en-US" sz="1600" dirty="0"/>
                  <a:t>, the queue size at the bottleneck is less than </a:t>
                </a:r>
                <a14:m>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𝛿</m:t>
                        </m:r>
                      </m:den>
                    </m:f>
                  </m:oMath>
                </a14:m>
                <a:r>
                  <a:rPr lang="en-US" sz="1600" dirty="0"/>
                  <a:t>.</a:t>
                </a:r>
              </a:p>
              <a:p>
                <a:r>
                  <a:rPr lang="en-US" sz="1600" dirty="0"/>
                  <a:t>Sending Rate &gt; Target Rate coincides with the event that the bottleneck queue size has exceeded </a:t>
                </a:r>
                <a14:m>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𝛿</m:t>
                        </m:r>
                      </m:den>
                    </m:f>
                  </m:oMath>
                </a14:m>
                <a:r>
                  <a:rPr lang="en-US" sz="1600" dirty="0"/>
                  <a:t>.</a:t>
                </a:r>
              </a:p>
              <a:p>
                <a:r>
                  <a:rPr lang="en-US" sz="1600" dirty="0"/>
                  <a:t>However it takes 1.5</a:t>
                </a:r>
                <a:r>
                  <a:rPr lang="en-US" sz="1600" i="1" dirty="0"/>
                  <a:t>srtt</a:t>
                </a:r>
                <a:r>
                  <a:rPr lang="en-US" sz="1600" dirty="0"/>
                  <a:t> for this information to be incorporated into the rate calculation.</a:t>
                </a:r>
              </a:p>
              <a:p>
                <a:pPr lvl="1"/>
                <a:r>
                  <a:rPr lang="en-US" sz="1600" dirty="0"/>
                  <a:t>This is because of the way </a:t>
                </a:r>
                <a:r>
                  <a:rPr lang="en-US" sz="1600" dirty="0" err="1"/>
                  <a:t>RTT</a:t>
                </a:r>
                <a:r>
                  <a:rPr lang="en-US" sz="1600" baseline="-25000" dirty="0" err="1"/>
                  <a:t>standing</a:t>
                </a:r>
                <a:r>
                  <a:rPr lang="en-US" sz="1600" dirty="0"/>
                  <a:t> is computed</a:t>
                </a:r>
              </a:p>
              <a:p>
                <a:pPr marL="109728" indent="0">
                  <a:buNone/>
                </a:pPr>
                <a:endParaRPr lang="en-US" sz="1600" dirty="0"/>
              </a:p>
              <a:p>
                <a:pPr marL="109728" indent="0">
                  <a:buNone/>
                </a:pPr>
                <a:endParaRPr lang="en-US" sz="1600" dirty="0"/>
              </a:p>
            </p:txBody>
          </p:sp>
        </mc:Choice>
        <mc:Fallback>
          <p:sp>
            <p:nvSpPr>
              <p:cNvPr id="2" name="Content Placeholder 1">
                <a:extLst>
                  <a:ext uri="{FF2B5EF4-FFF2-40B4-BE49-F238E27FC236}">
                    <a16:creationId xmlns:a16="http://schemas.microsoft.com/office/drawing/2014/main" id="{980C5A3A-9BE5-D76D-C2A7-279471DBA7D3}"/>
                  </a:ext>
                </a:extLst>
              </p:cNvPr>
              <p:cNvSpPr>
                <a:spLocks noGrp="1" noRot="1" noChangeAspect="1" noMove="1" noResize="1" noEditPoints="1" noAdjustHandles="1" noChangeArrowheads="1" noChangeShapeType="1" noTextEdit="1"/>
              </p:cNvSpPr>
              <p:nvPr>
                <p:ph idx="1"/>
              </p:nvPr>
            </p:nvSpPr>
            <p:spPr>
              <a:blipFill>
                <a:blip r:embed="rId2"/>
                <a:stretch>
                  <a:fillRect t="-28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5BE4175-1112-D704-5928-73E23D59845D}"/>
              </a:ext>
            </a:extLst>
          </p:cNvPr>
          <p:cNvSpPr>
            <a:spLocks noGrp="1"/>
          </p:cNvSpPr>
          <p:nvPr>
            <p:ph type="title"/>
          </p:nvPr>
        </p:nvSpPr>
        <p:spPr/>
        <p:txBody>
          <a:bodyPr/>
          <a:lstStyle/>
          <a:p>
            <a:r>
              <a:rPr lang="en-US" dirty="0"/>
              <a:t>COPA in Steady State</a:t>
            </a:r>
          </a:p>
        </p:txBody>
      </p:sp>
      <p:sp>
        <p:nvSpPr>
          <p:cNvPr id="5" name="TextBox 4">
            <a:extLst>
              <a:ext uri="{FF2B5EF4-FFF2-40B4-BE49-F238E27FC236}">
                <a16:creationId xmlns:a16="http://schemas.microsoft.com/office/drawing/2014/main" id="{70AB7751-7C94-4376-6AB9-B3FA69C75C97}"/>
              </a:ext>
            </a:extLst>
          </p:cNvPr>
          <p:cNvSpPr txBox="1"/>
          <p:nvPr/>
        </p:nvSpPr>
        <p:spPr>
          <a:xfrm>
            <a:off x="365818" y="5417436"/>
            <a:ext cx="5160387" cy="276999"/>
          </a:xfrm>
          <a:prstGeom prst="rect">
            <a:avLst/>
          </a:prstGeom>
          <a:noFill/>
        </p:spPr>
        <p:txBody>
          <a:bodyPr wrap="none" rtlCol="0">
            <a:spAutoFit/>
          </a:bodyPr>
          <a:lstStyle/>
          <a:p>
            <a:r>
              <a:rPr lang="en-US" sz="1200" dirty="0" err="1"/>
              <a:t>RTT</a:t>
            </a:r>
            <a:r>
              <a:rPr lang="en-US" sz="1200" baseline="-25000" dirty="0" err="1"/>
              <a:t>standing</a:t>
            </a:r>
            <a:r>
              <a:rPr lang="en-US" sz="1200" dirty="0"/>
              <a:t> is the smallest RTT observed over a recent time-window</a:t>
            </a:r>
          </a:p>
        </p:txBody>
      </p:sp>
      <p:pic>
        <p:nvPicPr>
          <p:cNvPr id="8" name="Picture 7" descr="A diagram of a diagram&#10;&#10;Description automatically generated">
            <a:extLst>
              <a:ext uri="{FF2B5EF4-FFF2-40B4-BE49-F238E27FC236}">
                <a16:creationId xmlns:a16="http://schemas.microsoft.com/office/drawing/2014/main" id="{3937D848-8893-DB01-25D9-E8B326186BFC}"/>
              </a:ext>
            </a:extLst>
          </p:cNvPr>
          <p:cNvPicPr>
            <a:picLocks noChangeAspect="1"/>
          </p:cNvPicPr>
          <p:nvPr/>
        </p:nvPicPr>
        <p:blipFill>
          <a:blip r:embed="rId3"/>
          <a:stretch>
            <a:fillRect/>
          </a:stretch>
        </p:blipFill>
        <p:spPr>
          <a:xfrm>
            <a:off x="5629687" y="5014631"/>
            <a:ext cx="2953631" cy="1359608"/>
          </a:xfrm>
          <a:prstGeom prst="rect">
            <a:avLst/>
          </a:prstGeom>
          <a:ln>
            <a:solidFill>
              <a:schemeClr val="accent1"/>
            </a:solidFill>
          </a:ln>
        </p:spPr>
      </p:pic>
    </p:spTree>
    <p:extLst>
      <p:ext uri="{BB962C8B-B14F-4D97-AF65-F5344CB8AC3E}">
        <p14:creationId xmlns:p14="http://schemas.microsoft.com/office/powerpoint/2010/main" val="725369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of a diagram of a change point&#10;&#10;Description automatically generated">
            <a:extLst>
              <a:ext uri="{FF2B5EF4-FFF2-40B4-BE49-F238E27FC236}">
                <a16:creationId xmlns:a16="http://schemas.microsoft.com/office/drawing/2014/main" id="{ABC74C95-5AEF-633B-827F-983761621E06}"/>
              </a:ext>
            </a:extLst>
          </p:cNvPr>
          <p:cNvPicPr>
            <a:picLocks noGrp="1" noChangeAspect="1"/>
          </p:cNvPicPr>
          <p:nvPr>
            <p:ph idx="1"/>
          </p:nvPr>
        </p:nvPicPr>
        <p:blipFill>
          <a:blip r:embed="rId2"/>
          <a:stretch>
            <a:fillRect/>
          </a:stretch>
        </p:blipFill>
        <p:spPr>
          <a:xfrm>
            <a:off x="1232819" y="1265402"/>
            <a:ext cx="5578527" cy="3177174"/>
          </a:xfrm>
        </p:spPr>
      </p:pic>
      <p:sp>
        <p:nvSpPr>
          <p:cNvPr id="3" name="Title 2">
            <a:extLst>
              <a:ext uri="{FF2B5EF4-FFF2-40B4-BE49-F238E27FC236}">
                <a16:creationId xmlns:a16="http://schemas.microsoft.com/office/drawing/2014/main" id="{483F350C-3EC0-EAA4-E273-4D6A4629ACDC}"/>
              </a:ext>
            </a:extLst>
          </p:cNvPr>
          <p:cNvSpPr>
            <a:spLocks noGrp="1"/>
          </p:cNvSpPr>
          <p:nvPr>
            <p:ph type="title"/>
          </p:nvPr>
        </p:nvSpPr>
        <p:spPr/>
        <p:txBody>
          <a:bodyPr/>
          <a:lstStyle/>
          <a:p>
            <a:r>
              <a:rPr lang="en-US" dirty="0"/>
              <a:t>Steady State Oscillations</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AD32E25-6AF8-5588-23B8-C1D6496AC8D8}"/>
                  </a:ext>
                </a:extLst>
              </p:cNvPr>
              <p:cNvSpPr txBox="1"/>
              <p:nvPr/>
            </p:nvSpPr>
            <p:spPr>
              <a:xfrm>
                <a:off x="702265" y="4442576"/>
                <a:ext cx="7864653" cy="1776961"/>
              </a:xfrm>
              <a:prstGeom prst="rect">
                <a:avLst/>
              </a:prstGeom>
              <a:noFill/>
            </p:spPr>
            <p:txBody>
              <a:bodyPr wrap="none" rtlCol="0">
                <a:spAutoFit/>
              </a:bodyPr>
              <a:lstStyle/>
              <a:p>
                <a:pPr marL="285750" indent="-285750">
                  <a:buFont typeface="Arial" panose="020B0604020202020204" pitchFamily="34" charset="0"/>
                  <a:buChar char="•"/>
                </a:pPr>
                <a:r>
                  <a:rPr lang="en-US" sz="1400" dirty="0"/>
                  <a:t>Period of oscillations = 5RTT</a:t>
                </a:r>
                <a:r>
                  <a:rPr lang="en-US" sz="1400" baseline="-25000" dirty="0"/>
                  <a:t>min</a:t>
                </a:r>
              </a:p>
              <a:p>
                <a:pPr marL="285750" indent="-285750">
                  <a:buFont typeface="Arial" panose="020B0604020202020204" pitchFamily="34" charset="0"/>
                  <a:buChar char="•"/>
                </a:pPr>
                <a:r>
                  <a:rPr lang="en-US" sz="1400" dirty="0"/>
                  <a:t>The queue size varies from zero to </a:t>
                </a:r>
                <a14:m>
                  <m:oMath xmlns:m="http://schemas.openxmlformats.org/officeDocument/2006/math">
                    <m:f>
                      <m:fPr>
                        <m:type m:val="skw"/>
                        <m:ctrlPr>
                          <a:rPr lang="en-US" sz="1400" i="1" smtClean="0">
                            <a:latin typeface="Cambria Math" panose="02040503050406030204" pitchFamily="18" charset="0"/>
                          </a:rPr>
                        </m:ctrlPr>
                      </m:fPr>
                      <m:num>
                        <m:r>
                          <a:rPr lang="en-US" sz="1400" b="0" i="1" smtClean="0">
                            <a:latin typeface="Cambria Math" panose="02040503050406030204" pitchFamily="18" charset="0"/>
                          </a:rPr>
                          <m:t>2.5</m:t>
                        </m:r>
                      </m:num>
                      <m:den>
                        <m:r>
                          <a:rPr lang="en-US" sz="1400" i="1" smtClean="0">
                            <a:latin typeface="Cambria Math" panose="02040503050406030204" pitchFamily="18" charset="0"/>
                            <a:ea typeface="Cambria Math" panose="02040503050406030204" pitchFamily="18" charset="0"/>
                          </a:rPr>
                          <m:t>𝛿</m:t>
                        </m:r>
                      </m:den>
                    </m:f>
                  </m:oMath>
                </a14:m>
                <a:endParaRPr lang="en-US" sz="1400" dirty="0"/>
              </a:p>
              <a:p>
                <a:pPr marL="285750" indent="-285750">
                  <a:buFont typeface="Arial" panose="020B0604020202020204" pitchFamily="34" charset="0"/>
                  <a:buChar char="•"/>
                </a:pPr>
                <a:r>
                  <a:rPr lang="en-US" sz="1400" dirty="0"/>
                  <a:t>The bottleneck queue empties at the start and end of a period.</a:t>
                </a:r>
              </a:p>
              <a:p>
                <a:pPr marL="285750" indent="-285750">
                  <a:buFont typeface="Arial" panose="020B0604020202020204" pitchFamily="34" charset="0"/>
                  <a:buChar char="•"/>
                </a:pPr>
                <a:r>
                  <a:rPr lang="en-US" sz="1400" dirty="0"/>
                  <a:t>With multiple flows with same propagation delay, their oscillations synchronize </a:t>
                </a:r>
                <a:br>
                  <a:rPr lang="en-US" sz="1400" dirty="0"/>
                </a:br>
                <a:r>
                  <a:rPr lang="en-US" sz="1400" dirty="0"/>
                  <a:t>with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𝛿</m:t>
                        </m:r>
                      </m:e>
                    </m:acc>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panose="02040503050406030204" pitchFamily="18" charset="0"/>
                                  </a:rPr>
                                  <m:t>𝑖</m:t>
                                </m:r>
                              </m:sub>
                              <m:sup/>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𝛿</m:t>
                                        </m:r>
                                      </m:e>
                                      <m:sub>
                                        <m:r>
                                          <a:rPr lang="en-US" sz="1400" b="0" i="1" smtClean="0">
                                            <a:latin typeface="Cambria Math" panose="02040503050406030204" pitchFamily="18" charset="0"/>
                                          </a:rPr>
                                          <m:t>𝑖</m:t>
                                        </m:r>
                                      </m:sub>
                                    </m:sSub>
                                  </m:den>
                                </m:f>
                              </m:e>
                            </m:nary>
                          </m:e>
                        </m:d>
                      </m:e>
                      <m:sup>
                        <m:r>
                          <a:rPr lang="en-US" sz="1400" b="0" i="1" smtClean="0">
                            <a:latin typeface="Cambria Math" panose="02040503050406030204" pitchFamily="18" charset="0"/>
                          </a:rPr>
                          <m:t>−1</m:t>
                        </m:r>
                      </m:sup>
                    </m:sSup>
                  </m:oMath>
                </a14:m>
                <a:endParaRPr lang="en-US" sz="1400" dirty="0"/>
              </a:p>
              <a:p>
                <a:pPr marL="285750" indent="-285750">
                  <a:buFont typeface="Arial" panose="020B0604020202020204" pitchFamily="34" charset="0"/>
                  <a:buChar char="•"/>
                </a:pPr>
                <a:r>
                  <a:rPr lang="en-US" sz="1400" dirty="0"/>
                  <a:t>Queue emptying is a critical property since it helps to measure </a:t>
                </a:r>
                <a:r>
                  <a:rPr lang="en-US" sz="1400" dirty="0" err="1"/>
                  <a:t>RTT</a:t>
                </a:r>
                <a:r>
                  <a:rPr lang="en-US" sz="1400" baseline="-25000" dirty="0" err="1"/>
                  <a:t>min</a:t>
                </a:r>
                <a:r>
                  <a:rPr lang="en-US" sz="1400" dirty="0"/>
                  <a:t> accurately and</a:t>
                </a:r>
                <a:br>
                  <a:rPr lang="en-US" sz="1400" dirty="0"/>
                </a:br>
                <a:r>
                  <a:rPr lang="en-US" sz="1400" dirty="0"/>
                  <a:t>it also facilitates intra-protocol fairness.</a:t>
                </a:r>
              </a:p>
            </p:txBody>
          </p:sp>
        </mc:Choice>
        <mc:Fallback>
          <p:sp>
            <p:nvSpPr>
              <p:cNvPr id="11" name="TextBox 10">
                <a:extLst>
                  <a:ext uri="{FF2B5EF4-FFF2-40B4-BE49-F238E27FC236}">
                    <a16:creationId xmlns:a16="http://schemas.microsoft.com/office/drawing/2014/main" id="{4AD32E25-6AF8-5588-23B8-C1D6496AC8D8}"/>
                  </a:ext>
                </a:extLst>
              </p:cNvPr>
              <p:cNvSpPr txBox="1">
                <a:spLocks noRot="1" noChangeAspect="1" noMove="1" noResize="1" noEditPoints="1" noAdjustHandles="1" noChangeArrowheads="1" noChangeShapeType="1" noTextEdit="1"/>
              </p:cNvSpPr>
              <p:nvPr/>
            </p:nvSpPr>
            <p:spPr>
              <a:xfrm>
                <a:off x="702265" y="4442576"/>
                <a:ext cx="7864653" cy="1776961"/>
              </a:xfrm>
              <a:prstGeom prst="rect">
                <a:avLst/>
              </a:prstGeom>
              <a:blipFill>
                <a:blip r:embed="rId3"/>
                <a:stretch>
                  <a:fillRect l="-161" t="-7092" b="-2837"/>
                </a:stretch>
              </a:blipFill>
            </p:spPr>
            <p:txBody>
              <a:bodyPr/>
              <a:lstStyle/>
              <a:p>
                <a:r>
                  <a:rPr lang="en-US">
                    <a:noFill/>
                  </a:rPr>
                  <a:t> </a:t>
                </a:r>
              </a:p>
            </p:txBody>
          </p:sp>
        </mc:Fallback>
      </mc:AlternateContent>
    </p:spTree>
    <p:extLst>
      <p:ext uri="{BB962C8B-B14F-4D97-AF65-F5344CB8AC3E}">
        <p14:creationId xmlns:p14="http://schemas.microsoft.com/office/powerpoint/2010/main" val="200893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01783-0608-4934-219A-D844F19A419C}"/>
              </a:ext>
            </a:extLst>
          </p:cNvPr>
          <p:cNvSpPr>
            <a:spLocks noGrp="1"/>
          </p:cNvSpPr>
          <p:nvPr>
            <p:ph idx="1"/>
          </p:nvPr>
        </p:nvSpPr>
        <p:spPr/>
        <p:txBody>
          <a:bodyPr>
            <a:normAutofit/>
          </a:bodyPr>
          <a:lstStyle/>
          <a:p>
            <a:r>
              <a:rPr lang="en-US" sz="1400" dirty="0"/>
              <a:t>Combine Loss type algorithms such as CUBIC (Lecture 6) with Explicit Congestion Notification (ECN) and trigger ECNs if the bottleneck queue size exceeds a threshold. DCTCP (Lecture 8) also belongs to this class of algorithms.</a:t>
            </a:r>
            <a:br>
              <a:rPr lang="en-US" sz="1400" dirty="0"/>
            </a:br>
            <a:endParaRPr lang="en-US" sz="1400" dirty="0"/>
          </a:p>
          <a:p>
            <a:r>
              <a:rPr lang="en-US" sz="1400" dirty="0"/>
              <a:t>AQM Algorithms that try to control bottleneck queue size by dropping packets: RED, Proportional Control, Proportional + Integral Control (all in Lecture 3), </a:t>
            </a:r>
            <a:r>
              <a:rPr lang="en-US" sz="1400" dirty="0" err="1"/>
              <a:t>CoDel</a:t>
            </a:r>
            <a:r>
              <a:rPr lang="en-US" sz="1400" dirty="0"/>
              <a:t> (Lecture 4).</a:t>
            </a:r>
          </a:p>
          <a:p>
            <a:pPr lvl="1"/>
            <a:r>
              <a:rPr lang="en-US" sz="1400" dirty="0"/>
              <a:t>All these algorithms try to bound delay by trying to keep the bottleneck queue size within bounds using router based AQM mechanisms.</a:t>
            </a:r>
            <a:br>
              <a:rPr lang="en-US" sz="1400" dirty="0"/>
            </a:br>
            <a:endParaRPr lang="en-US" sz="1400" dirty="0"/>
          </a:p>
          <a:p>
            <a:r>
              <a:rPr lang="en-US" sz="1400" dirty="0"/>
              <a:t>Yeah TCP (Lecture 6)</a:t>
            </a:r>
          </a:p>
          <a:p>
            <a:pPr lvl="1"/>
            <a:r>
              <a:rPr lang="en-US" sz="1400" dirty="0"/>
              <a:t>Yeah TCP was an improvement on Vegas: Use of fast window increase rule if the queue was below threshold, and once the the threshold was exceeded, it treated the event like a packet loss and reduced its window (and thus rate). It also has a system for competing with loss based algorithms.</a:t>
            </a:r>
            <a:br>
              <a:rPr lang="en-US" sz="1400" dirty="0"/>
            </a:br>
            <a:endParaRPr lang="en-US" sz="1400" dirty="0"/>
          </a:p>
          <a:p>
            <a:r>
              <a:rPr lang="en-US" sz="1400" dirty="0"/>
              <a:t>BBR (Lecture 7)</a:t>
            </a:r>
          </a:p>
          <a:p>
            <a:pPr lvl="1"/>
            <a:r>
              <a:rPr lang="en-US" sz="1400" dirty="0"/>
              <a:t>BBR can also be considered to be an improvement on Vegas. It tries to match transmission rate with the bottleneck bandwidth, and ignores packet losses as a measure of congestion.</a:t>
            </a:r>
          </a:p>
        </p:txBody>
      </p:sp>
      <p:sp>
        <p:nvSpPr>
          <p:cNvPr id="3" name="Title 2">
            <a:extLst>
              <a:ext uri="{FF2B5EF4-FFF2-40B4-BE49-F238E27FC236}">
                <a16:creationId xmlns:a16="http://schemas.microsoft.com/office/drawing/2014/main" id="{BA2C379D-0E58-8A6E-058A-D8CF5B6304AB}"/>
              </a:ext>
            </a:extLst>
          </p:cNvPr>
          <p:cNvSpPr>
            <a:spLocks noGrp="1"/>
          </p:cNvSpPr>
          <p:nvPr>
            <p:ph type="title"/>
          </p:nvPr>
        </p:nvSpPr>
        <p:spPr/>
        <p:txBody>
          <a:bodyPr>
            <a:noAutofit/>
          </a:bodyPr>
          <a:lstStyle/>
          <a:p>
            <a:r>
              <a:rPr lang="en-US" sz="2800" dirty="0"/>
              <a:t>Delay Bounding Algorithms Discussed in Earlier Lectures</a:t>
            </a:r>
          </a:p>
        </p:txBody>
      </p:sp>
    </p:spTree>
    <p:extLst>
      <p:ext uri="{BB962C8B-B14F-4D97-AF65-F5344CB8AC3E}">
        <p14:creationId xmlns:p14="http://schemas.microsoft.com/office/powerpoint/2010/main" val="2561238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Description automatically generated with medium confidence">
            <a:extLst>
              <a:ext uri="{FF2B5EF4-FFF2-40B4-BE49-F238E27FC236}">
                <a16:creationId xmlns:a16="http://schemas.microsoft.com/office/drawing/2014/main" id="{C9093170-AF9D-FB8C-A400-CA80F9C4D5F7}"/>
              </a:ext>
            </a:extLst>
          </p:cNvPr>
          <p:cNvPicPr>
            <a:picLocks noGrp="1" noChangeAspect="1"/>
          </p:cNvPicPr>
          <p:nvPr>
            <p:ph idx="1"/>
          </p:nvPr>
        </p:nvPicPr>
        <p:blipFill>
          <a:blip r:embed="rId2"/>
          <a:stretch>
            <a:fillRect/>
          </a:stretch>
        </p:blipFill>
        <p:spPr>
          <a:xfrm>
            <a:off x="1323942" y="1562125"/>
            <a:ext cx="5890088" cy="3096503"/>
          </a:xfrm>
        </p:spPr>
      </p:pic>
      <p:sp>
        <p:nvSpPr>
          <p:cNvPr id="3" name="Title 2">
            <a:extLst>
              <a:ext uri="{FF2B5EF4-FFF2-40B4-BE49-F238E27FC236}">
                <a16:creationId xmlns:a16="http://schemas.microsoft.com/office/drawing/2014/main" id="{E7661244-4A5E-73AE-FD80-AB5C1521728E}"/>
              </a:ext>
            </a:extLst>
          </p:cNvPr>
          <p:cNvSpPr>
            <a:spLocks noGrp="1"/>
          </p:cNvSpPr>
          <p:nvPr>
            <p:ph type="title"/>
          </p:nvPr>
        </p:nvSpPr>
        <p:spPr/>
        <p:txBody>
          <a:bodyPr/>
          <a:lstStyle/>
          <a:p>
            <a:r>
              <a:rPr lang="en-US" dirty="0"/>
              <a:t>COPA Window Evolution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981BE-BFCF-5EFB-A020-AEC3ACAEDBBB}"/>
                  </a:ext>
                </a:extLst>
              </p:cNvPr>
              <p:cNvSpPr txBox="1"/>
              <p:nvPr/>
            </p:nvSpPr>
            <p:spPr>
              <a:xfrm>
                <a:off x="712269" y="4803115"/>
                <a:ext cx="7908127" cy="338554"/>
              </a:xfrm>
              <a:prstGeom prst="rect">
                <a:avLst/>
              </a:prstGeom>
              <a:noFill/>
            </p:spPr>
            <p:txBody>
              <a:bodyPr wrap="none" rtlCol="0">
                <a:spAutoFit/>
              </a:bodyPr>
              <a:lstStyle/>
              <a:p>
                <a:r>
                  <a:rPr lang="en-US" sz="1600" dirty="0"/>
                  <a:t>The period of oscillation is  5RTT and amplitude is  5 packets (since </a:t>
                </a:r>
                <a14:m>
                  <m:oMath xmlns:m="http://schemas.openxmlformats.org/officeDocument/2006/math">
                    <m:r>
                      <a:rPr lang="en-US" sz="1600" i="1" smtClean="0">
                        <a:latin typeface="Cambria Math" panose="02040503050406030204" pitchFamily="18" charset="0"/>
                        <a:ea typeface="Cambria Math" panose="02040503050406030204" pitchFamily="18" charset="0"/>
                      </a:rPr>
                      <m:t>𝛿</m:t>
                    </m:r>
                    <m:r>
                      <a:rPr lang="en-US" sz="1600" b="0" i="1" smtClean="0">
                        <a:latin typeface="Cambria Math" panose="02040503050406030204" pitchFamily="18" charset="0"/>
                        <a:ea typeface="Cambria Math" panose="02040503050406030204" pitchFamily="18" charset="0"/>
                      </a:rPr>
                      <m:t>=0.5)</m:t>
                    </m:r>
                  </m:oMath>
                </a14:m>
                <a:r>
                  <a:rPr lang="en-US" sz="1600" dirty="0"/>
                  <a:t>.</a:t>
                </a:r>
              </a:p>
            </p:txBody>
          </p:sp>
        </mc:Choice>
        <mc:Fallback xmlns="">
          <p:sp>
            <p:nvSpPr>
              <p:cNvPr id="6" name="TextBox 5">
                <a:extLst>
                  <a:ext uri="{FF2B5EF4-FFF2-40B4-BE49-F238E27FC236}">
                    <a16:creationId xmlns:a16="http://schemas.microsoft.com/office/drawing/2014/main" id="{592981BE-BFCF-5EFB-A020-AEC3ACAEDBBB}"/>
                  </a:ext>
                </a:extLst>
              </p:cNvPr>
              <p:cNvSpPr txBox="1">
                <a:spLocks noRot="1" noChangeAspect="1" noMove="1" noResize="1" noEditPoints="1" noAdjustHandles="1" noChangeArrowheads="1" noChangeShapeType="1" noTextEdit="1"/>
              </p:cNvSpPr>
              <p:nvPr/>
            </p:nvSpPr>
            <p:spPr>
              <a:xfrm>
                <a:off x="712269" y="4803115"/>
                <a:ext cx="7908127" cy="338554"/>
              </a:xfrm>
              <a:prstGeom prst="rect">
                <a:avLst/>
              </a:prstGeom>
              <a:blipFill>
                <a:blip r:embed="rId3"/>
                <a:stretch>
                  <a:fillRect l="-482" t="-7407" b="-22222"/>
                </a:stretch>
              </a:blipFill>
            </p:spPr>
            <p:txBody>
              <a:bodyPr/>
              <a:lstStyle/>
              <a:p>
                <a:r>
                  <a:rPr lang="en-US">
                    <a:noFill/>
                  </a:rPr>
                  <a:t> </a:t>
                </a:r>
              </a:p>
            </p:txBody>
          </p:sp>
        </mc:Fallback>
      </mc:AlternateContent>
    </p:spTree>
    <p:extLst>
      <p:ext uri="{BB962C8B-B14F-4D97-AF65-F5344CB8AC3E}">
        <p14:creationId xmlns:p14="http://schemas.microsoft.com/office/powerpoint/2010/main" val="48584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66FF87D-0DB9-E6AD-DC59-07981209BBCC}"/>
                  </a:ext>
                </a:extLst>
              </p:cNvPr>
              <p:cNvSpPr>
                <a:spLocks noGrp="1"/>
              </p:cNvSpPr>
              <p:nvPr>
                <p:ph idx="1"/>
              </p:nvPr>
            </p:nvSpPr>
            <p:spPr>
              <a:xfrm>
                <a:off x="457200" y="1166018"/>
                <a:ext cx="8229600" cy="5003776"/>
              </a:xfrm>
            </p:spPr>
            <p:txBody>
              <a:bodyPr>
                <a:normAutofit/>
              </a:bodyPr>
              <a:lstStyle/>
              <a:p>
                <a:r>
                  <a:rPr lang="en-US" sz="1400" dirty="0"/>
                  <a:t>If Copa seeks to maintain low queuing delays; without modification, it will lose to buffer-filling schemes.</a:t>
                </a:r>
                <a:br>
                  <a:rPr lang="en-US" sz="1400" dirty="0"/>
                </a:br>
                <a:endParaRPr lang="en-US" sz="1400" dirty="0"/>
              </a:p>
              <a:p>
                <a:r>
                  <a:rPr lang="en-US" sz="1400" dirty="0"/>
                  <a:t>Modifications: There are two distinct modes of operation for Copa:</a:t>
                </a:r>
              </a:p>
              <a:p>
                <a:pPr marL="452628" indent="-342900">
                  <a:buFont typeface="+mj-lt"/>
                  <a:buAutoNum type="arabicPeriod"/>
                </a:pPr>
                <a:r>
                  <a:rPr lang="en-US" sz="1400" dirty="0"/>
                  <a:t>The </a:t>
                </a:r>
                <a:r>
                  <a:rPr lang="en-US" sz="1400" dirty="0">
                    <a:solidFill>
                      <a:schemeClr val="accent1"/>
                    </a:solidFill>
                  </a:rPr>
                  <a:t>default mode </a:t>
                </a:r>
                <a:r>
                  <a:rPr lang="en-US" sz="1400" dirty="0"/>
                  <a:t>where 𝛿 = 0.5, and</a:t>
                </a:r>
              </a:p>
              <a:p>
                <a:pPr marL="452628" indent="-342900">
                  <a:buFont typeface="+mj-lt"/>
                  <a:buAutoNum type="arabicPeriod"/>
                </a:pPr>
                <a:r>
                  <a:rPr lang="en-US" sz="1400" dirty="0"/>
                  <a:t>A </a:t>
                </a:r>
                <a:r>
                  <a:rPr lang="en-US" sz="1400" dirty="0">
                    <a:solidFill>
                      <a:schemeClr val="accent1"/>
                    </a:solidFill>
                  </a:rPr>
                  <a:t>competitive mode </a:t>
                </a:r>
                <a:r>
                  <a:rPr lang="en-US" sz="1400" dirty="0"/>
                  <a:t>where </a:t>
                </a:r>
                <a14:m>
                  <m:oMath xmlns:m="http://schemas.openxmlformats.org/officeDocument/2006/math">
                    <m:r>
                      <a:rPr lang="en-US" sz="1400" i="1" smtClean="0">
                        <a:latin typeface="Cambria Math" panose="02040503050406030204" pitchFamily="18" charset="0"/>
                        <a:ea typeface="Cambria Math" panose="02040503050406030204" pitchFamily="18" charset="0"/>
                      </a:rPr>
                      <m:t>𝛿</m:t>
                    </m:r>
                  </m:oMath>
                </a14:m>
                <a:r>
                  <a:rPr lang="en-US" sz="1400" dirty="0"/>
                  <a:t> is adjusted dynamically to match the aggressiveness of typical buffer-filling schemes.</a:t>
                </a:r>
                <a:br>
                  <a:rPr lang="en-US" sz="1400" dirty="0"/>
                </a:br>
                <a:endParaRPr lang="en-US" sz="1400" dirty="0"/>
              </a:p>
              <a:p>
                <a:r>
                  <a:rPr lang="en-US" sz="1400" dirty="0"/>
                  <a:t>Copa switches between these modes depending on whether or not it detects a competing long-running buffer-filling scheme. The detector exploits a key Copa property that the queue is empty at least once every 5 RTT when only Copa flows with similar RTTs share the bottleneck. Hence if the sender sees a nearly empty" queue in the last 5 RTTs, it remains in the default mode; otherwise, it switches to competitive mode.</a:t>
                </a:r>
                <a:br>
                  <a:rPr lang="en-US" sz="1400" dirty="0"/>
                </a:br>
                <a:endParaRPr lang="en-US" sz="1400" dirty="0"/>
              </a:p>
              <a:p>
                <a:r>
                  <a:rPr lang="en-US" sz="1400" dirty="0"/>
                  <a:t>We estimate nearly empty" as any queuing delay lower than 10% of the rate oscillations in the last four RTTs; i.e., q &lt; 0.1(</a:t>
                </a:r>
                <a:r>
                  <a:rPr lang="en-US" sz="1400" dirty="0" err="1"/>
                  <a:t>RTT</a:t>
                </a:r>
                <a:r>
                  <a:rPr lang="en-US" sz="1400" baseline="-25000" dirty="0" err="1"/>
                  <a:t>max</a:t>
                </a:r>
                <a:r>
                  <a:rPr lang="en-US" sz="1400" dirty="0"/>
                  <a:t> - </a:t>
                </a:r>
                <a:r>
                  <a:rPr lang="en-US" sz="1400" dirty="0" err="1"/>
                  <a:t>RTT</a:t>
                </a:r>
                <a:r>
                  <a:rPr lang="en-US" sz="1400" baseline="-25000" dirty="0" err="1"/>
                  <a:t>min</a:t>
                </a:r>
                <a:r>
                  <a:rPr lang="en-US" sz="1400" dirty="0"/>
                  <a:t>).</a:t>
                </a:r>
                <a:br>
                  <a:rPr lang="en-US" sz="1400" dirty="0"/>
                </a:br>
                <a:endParaRPr lang="en-US" sz="1400" dirty="0"/>
              </a:p>
              <a:p>
                <a:r>
                  <a:rPr lang="en-US" sz="1400" dirty="0"/>
                  <a:t>In competitive mode the sender varies </a:t>
                </a:r>
                <a14:m>
                  <m:oMath xmlns:m="http://schemas.openxmlformats.org/officeDocument/2006/math">
                    <m:r>
                      <a:rPr lang="en-US" sz="1400" b="0" i="1" smtClean="0">
                        <a:latin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𝛿</m:t>
                    </m:r>
                  </m:oMath>
                </a14:m>
                <a:r>
                  <a:rPr lang="en-US" sz="1400" dirty="0"/>
                  <a:t> according to whatever buffer-filling algorithm one wishes to emulate (e.g., </a:t>
                </a:r>
                <a:r>
                  <a:rPr lang="en-US" sz="1400" dirty="0" err="1"/>
                  <a:t>NewReno</a:t>
                </a:r>
                <a:r>
                  <a:rPr lang="en-US" sz="1400" dirty="0"/>
                  <a:t>, Cubic, etc.). COPA performs AIMD on 1/𝛿 based on packet success or loss,</a:t>
                </a:r>
              </a:p>
            </p:txBody>
          </p:sp>
        </mc:Choice>
        <mc:Fallback xmlns="">
          <p:sp>
            <p:nvSpPr>
              <p:cNvPr id="2" name="Content Placeholder 1">
                <a:extLst>
                  <a:ext uri="{FF2B5EF4-FFF2-40B4-BE49-F238E27FC236}">
                    <a16:creationId xmlns:a16="http://schemas.microsoft.com/office/drawing/2014/main" id="{C66FF87D-0DB9-E6AD-DC59-07981209BBCC}"/>
                  </a:ext>
                </a:extLst>
              </p:cNvPr>
              <p:cNvSpPr>
                <a:spLocks noGrp="1" noRot="1" noChangeAspect="1" noMove="1" noResize="1" noEditPoints="1" noAdjustHandles="1" noChangeArrowheads="1" noChangeShapeType="1" noTextEdit="1"/>
              </p:cNvSpPr>
              <p:nvPr>
                <p:ph idx="1"/>
              </p:nvPr>
            </p:nvSpPr>
            <p:spPr>
              <a:xfrm>
                <a:off x="457200" y="1166018"/>
                <a:ext cx="8229600" cy="5003776"/>
              </a:xfrm>
              <a:blipFill>
                <a:blip r:embed="rId2"/>
                <a:stretch>
                  <a:fillRect t="-253" r="-7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EFDA7D-E5CE-612E-97AB-554054BA6978}"/>
              </a:ext>
            </a:extLst>
          </p:cNvPr>
          <p:cNvSpPr>
            <a:spLocks noGrp="1"/>
          </p:cNvSpPr>
          <p:nvPr>
            <p:ph type="title"/>
          </p:nvPr>
        </p:nvSpPr>
        <p:spPr>
          <a:xfrm>
            <a:off x="457200" y="116706"/>
            <a:ext cx="8229600" cy="1143000"/>
          </a:xfrm>
        </p:spPr>
        <p:txBody>
          <a:bodyPr>
            <a:noAutofit/>
          </a:bodyPr>
          <a:lstStyle/>
          <a:p>
            <a:r>
              <a:rPr lang="en-US" sz="2800" dirty="0"/>
              <a:t>Competing with Buffer Based Algorithms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ED2B46-0EBA-3256-C535-3A4794719886}"/>
                  </a:ext>
                </a:extLst>
              </p:cNvPr>
              <p:cNvSpPr txBox="1"/>
              <p:nvPr/>
            </p:nvSpPr>
            <p:spPr>
              <a:xfrm>
                <a:off x="5322770" y="6285297"/>
                <a:ext cx="3654783" cy="276999"/>
              </a:xfrm>
              <a:prstGeom prst="rect">
                <a:avLst/>
              </a:prstGeom>
              <a:noFill/>
              <a:ln>
                <a:solidFill>
                  <a:schemeClr val="accent1"/>
                </a:solidFill>
              </a:ln>
            </p:spPr>
            <p:txBody>
              <a:bodyPr wrap="none" rtlCol="0">
                <a:spAutoFit/>
              </a:bodyPr>
              <a:lstStyle/>
              <a:p>
                <a:r>
                  <a:rPr lang="en-US" sz="1200" dirty="0"/>
                  <a:t>Over 1 RTT the change in </a:t>
                </a:r>
                <a:r>
                  <a:rPr lang="en-US" sz="1200" dirty="0" err="1"/>
                  <a:t>cwnd</a:t>
                </a:r>
                <a:r>
                  <a:rPr lang="en-US" sz="1200" dirty="0"/>
                  <a:t> is </a:t>
                </a:r>
                <a14:m>
                  <m:oMath xmlns:m="http://schemas.openxmlformats.org/officeDocument/2006/math">
                    <m:r>
                      <a:rPr lang="en-US" sz="1200" b="0" i="1" smtClean="0">
                        <a:latin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𝛿</m:t>
                    </m:r>
                  </m:oMath>
                </a14:m>
                <a:r>
                  <a:rPr lang="en-US" sz="1200" dirty="0"/>
                  <a:t> packets </a:t>
                </a:r>
              </a:p>
            </p:txBody>
          </p:sp>
        </mc:Choice>
        <mc:Fallback xmlns="">
          <p:sp>
            <p:nvSpPr>
              <p:cNvPr id="4" name="TextBox 3">
                <a:extLst>
                  <a:ext uri="{FF2B5EF4-FFF2-40B4-BE49-F238E27FC236}">
                    <a16:creationId xmlns:a16="http://schemas.microsoft.com/office/drawing/2014/main" id="{8CED2B46-0EBA-3256-C535-3A4794719886}"/>
                  </a:ext>
                </a:extLst>
              </p:cNvPr>
              <p:cNvSpPr txBox="1">
                <a:spLocks noRot="1" noChangeAspect="1" noMove="1" noResize="1" noEditPoints="1" noAdjustHandles="1" noChangeArrowheads="1" noChangeShapeType="1" noTextEdit="1"/>
              </p:cNvSpPr>
              <p:nvPr/>
            </p:nvSpPr>
            <p:spPr>
              <a:xfrm>
                <a:off x="5322770" y="6285297"/>
                <a:ext cx="3654783" cy="276999"/>
              </a:xfrm>
              <a:prstGeom prst="rect">
                <a:avLst/>
              </a:prstGeom>
              <a:blipFill>
                <a:blip r:embed="rId3"/>
                <a:stretch>
                  <a:fillRect b="-17391"/>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978701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1CA811-AC33-6AD2-D10B-F0FD226CE2CB}"/>
              </a:ext>
            </a:extLst>
          </p:cNvPr>
          <p:cNvSpPr>
            <a:spLocks noGrp="1"/>
          </p:cNvSpPr>
          <p:nvPr>
            <p:ph idx="1"/>
          </p:nvPr>
        </p:nvSpPr>
        <p:spPr>
          <a:xfrm>
            <a:off x="457200" y="1362611"/>
            <a:ext cx="8229600" cy="4525963"/>
          </a:xfrm>
        </p:spPr>
        <p:txBody>
          <a:bodyPr>
            <a:normAutofit/>
          </a:bodyPr>
          <a:lstStyle/>
          <a:p>
            <a:r>
              <a:rPr lang="en-US" sz="1600" dirty="0"/>
              <a:t>COPA performance:</a:t>
            </a:r>
          </a:p>
          <a:p>
            <a:pPr lvl="1"/>
            <a:r>
              <a:rPr lang="en-US" sz="1600" dirty="0"/>
              <a:t>COPA exhibits higher intra-protocol fairness compared to Cubic and BBR.</a:t>
            </a:r>
            <a:br>
              <a:rPr lang="en-US" sz="1600" dirty="0"/>
            </a:br>
            <a:endParaRPr lang="en-US" sz="1600" dirty="0"/>
          </a:p>
          <a:p>
            <a:pPr lvl="1"/>
            <a:r>
              <a:rPr lang="en-US" sz="1600" dirty="0"/>
              <a:t>COPA achieved as a much throughput and 2-10x lower queueing delays compared to Cubic and BBR.</a:t>
            </a:r>
            <a:br>
              <a:rPr lang="en-US" sz="1600" dirty="0"/>
            </a:br>
            <a:endParaRPr lang="en-US" sz="1600" dirty="0"/>
          </a:p>
          <a:p>
            <a:pPr lvl="1"/>
            <a:r>
              <a:rPr lang="en-US" sz="1600" dirty="0"/>
              <a:t>In datacenter network simulations, on a web search workload trace drawn from datacenter network, Copa achieved a &gt; 5x  reduction in flow completion time for short flows over DCTCP. It achieved similar performance for long flows.</a:t>
            </a:r>
            <a:br>
              <a:rPr lang="en-US" sz="1600" dirty="0"/>
            </a:br>
            <a:endParaRPr lang="en-US" sz="1600" dirty="0"/>
          </a:p>
          <a:p>
            <a:pPr lvl="1"/>
            <a:r>
              <a:rPr lang="en-US" sz="1600" dirty="0"/>
              <a:t>In experiments on an emulated satellite path, Copa achieved nearly full link utilization with a median queuing delay of only 1 </a:t>
            </a:r>
            <a:r>
              <a:rPr lang="en-US" sz="1600" dirty="0" err="1"/>
              <a:t>ms.</a:t>
            </a:r>
            <a:r>
              <a:rPr lang="en-US" sz="1600" dirty="0"/>
              <a:t> BBR obtained  50% link utilization. Both Cubic and Vegas obtained &lt; 4% utilization.</a:t>
            </a:r>
            <a:br>
              <a:rPr lang="en-US" sz="1600" dirty="0"/>
            </a:br>
            <a:endParaRPr lang="en-US" sz="1600" dirty="0"/>
          </a:p>
          <a:p>
            <a:pPr lvl="1"/>
            <a:r>
              <a:rPr lang="en-US" sz="1600" dirty="0"/>
              <a:t>COPA also exhibits better RTT fairness.</a:t>
            </a:r>
          </a:p>
          <a:p>
            <a:endParaRPr lang="en-US" sz="1400" dirty="0"/>
          </a:p>
          <a:p>
            <a:endParaRPr lang="en-US" sz="1400" dirty="0"/>
          </a:p>
        </p:txBody>
      </p:sp>
      <p:sp>
        <p:nvSpPr>
          <p:cNvPr id="3" name="Title 2">
            <a:extLst>
              <a:ext uri="{FF2B5EF4-FFF2-40B4-BE49-F238E27FC236}">
                <a16:creationId xmlns:a16="http://schemas.microsoft.com/office/drawing/2014/main" id="{7B2B32D7-681C-0818-EA09-837FECCD7355}"/>
              </a:ext>
            </a:extLst>
          </p:cNvPr>
          <p:cNvSpPr>
            <a:spLocks noGrp="1"/>
          </p:cNvSpPr>
          <p:nvPr>
            <p:ph type="title"/>
          </p:nvPr>
        </p:nvSpPr>
        <p:spPr/>
        <p:txBody>
          <a:bodyPr>
            <a:noAutofit/>
          </a:bodyPr>
          <a:lstStyle/>
          <a:p>
            <a:r>
              <a:rPr lang="en-US" sz="4000" dirty="0"/>
              <a:t>COPA Performance</a:t>
            </a:r>
          </a:p>
        </p:txBody>
      </p:sp>
    </p:spTree>
    <p:extLst>
      <p:ext uri="{BB962C8B-B14F-4D97-AF65-F5344CB8AC3E}">
        <p14:creationId xmlns:p14="http://schemas.microsoft.com/office/powerpoint/2010/main" val="1538107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98352-CC5E-EDD4-34FE-3AD2B559C634}"/>
              </a:ext>
            </a:extLst>
          </p:cNvPr>
          <p:cNvSpPr>
            <a:spLocks noGrp="1"/>
          </p:cNvSpPr>
          <p:nvPr>
            <p:ph type="title"/>
          </p:nvPr>
        </p:nvSpPr>
        <p:spPr/>
        <p:txBody>
          <a:bodyPr/>
          <a:lstStyle/>
          <a:p>
            <a:r>
              <a:rPr lang="en-US" dirty="0"/>
              <a:t>COPA Performance</a:t>
            </a:r>
          </a:p>
        </p:txBody>
      </p:sp>
      <p:pic>
        <p:nvPicPr>
          <p:cNvPr id="5" name="Picture 4" descr="A screenshot of a graph&#10;&#10;Description automatically generated">
            <a:extLst>
              <a:ext uri="{FF2B5EF4-FFF2-40B4-BE49-F238E27FC236}">
                <a16:creationId xmlns:a16="http://schemas.microsoft.com/office/drawing/2014/main" id="{452460C9-C64F-D31D-E6F7-155EFE1AFDE3}"/>
              </a:ext>
            </a:extLst>
          </p:cNvPr>
          <p:cNvPicPr>
            <a:picLocks noChangeAspect="1"/>
          </p:cNvPicPr>
          <p:nvPr/>
        </p:nvPicPr>
        <p:blipFill>
          <a:blip r:embed="rId2"/>
          <a:stretch>
            <a:fillRect/>
          </a:stretch>
        </p:blipFill>
        <p:spPr>
          <a:xfrm>
            <a:off x="685800" y="1487733"/>
            <a:ext cx="7772400" cy="4412834"/>
          </a:xfrm>
          <a:prstGeom prst="rect">
            <a:avLst/>
          </a:prstGeom>
        </p:spPr>
      </p:pic>
    </p:spTree>
    <p:extLst>
      <p:ext uri="{BB962C8B-B14F-4D97-AF65-F5344CB8AC3E}">
        <p14:creationId xmlns:p14="http://schemas.microsoft.com/office/powerpoint/2010/main" val="3917729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lines and text&#10;&#10;Description automatically generated">
            <a:extLst>
              <a:ext uri="{FF2B5EF4-FFF2-40B4-BE49-F238E27FC236}">
                <a16:creationId xmlns:a16="http://schemas.microsoft.com/office/drawing/2014/main" id="{2705CFD9-EFBD-4C19-4E61-D079D89766BF}"/>
              </a:ext>
            </a:extLst>
          </p:cNvPr>
          <p:cNvPicPr>
            <a:picLocks noGrp="1" noChangeAspect="1"/>
          </p:cNvPicPr>
          <p:nvPr>
            <p:ph idx="1"/>
          </p:nvPr>
        </p:nvPicPr>
        <p:blipFill>
          <a:blip r:embed="rId2"/>
          <a:stretch>
            <a:fillRect/>
          </a:stretch>
        </p:blipFill>
        <p:spPr>
          <a:xfrm>
            <a:off x="1398738" y="1296428"/>
            <a:ext cx="5461000" cy="3721100"/>
          </a:xfrm>
        </p:spPr>
      </p:pic>
      <p:sp>
        <p:nvSpPr>
          <p:cNvPr id="3" name="Title 2">
            <a:extLst>
              <a:ext uri="{FF2B5EF4-FFF2-40B4-BE49-F238E27FC236}">
                <a16:creationId xmlns:a16="http://schemas.microsoft.com/office/drawing/2014/main" id="{3B2803A5-9079-C89A-AA90-AE9178C8B6D3}"/>
              </a:ext>
            </a:extLst>
          </p:cNvPr>
          <p:cNvSpPr>
            <a:spLocks noGrp="1"/>
          </p:cNvSpPr>
          <p:nvPr>
            <p:ph type="title"/>
          </p:nvPr>
        </p:nvSpPr>
        <p:spPr/>
        <p:txBody>
          <a:bodyPr>
            <a:normAutofit fontScale="90000"/>
          </a:bodyPr>
          <a:lstStyle/>
          <a:p>
            <a:r>
              <a:rPr lang="en-US" dirty="0"/>
              <a:t>COPA Performance with Link Loss</a:t>
            </a:r>
          </a:p>
        </p:txBody>
      </p:sp>
    </p:spTree>
    <p:extLst>
      <p:ext uri="{BB962C8B-B14F-4D97-AF65-F5344CB8AC3E}">
        <p14:creationId xmlns:p14="http://schemas.microsoft.com/office/powerpoint/2010/main" val="2373652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ED823E-CC8F-1FE0-BDBE-E17037FBA600}"/>
              </a:ext>
            </a:extLst>
          </p:cNvPr>
          <p:cNvSpPr>
            <a:spLocks noGrp="1"/>
          </p:cNvSpPr>
          <p:nvPr>
            <p:ph type="title"/>
          </p:nvPr>
        </p:nvSpPr>
        <p:spPr>
          <a:xfrm>
            <a:off x="457200" y="476768"/>
            <a:ext cx="8229600" cy="1143000"/>
          </a:xfrm>
        </p:spPr>
        <p:txBody>
          <a:bodyPr>
            <a:normAutofit/>
          </a:bodyPr>
          <a:lstStyle/>
          <a:p>
            <a:pPr algn="ctr"/>
            <a:r>
              <a:rPr lang="en-US" sz="6600" dirty="0"/>
              <a:t>TIMELY</a:t>
            </a:r>
          </a:p>
        </p:txBody>
      </p:sp>
      <p:pic>
        <p:nvPicPr>
          <p:cNvPr id="4" name="Picture 3">
            <a:extLst>
              <a:ext uri="{FF2B5EF4-FFF2-40B4-BE49-F238E27FC236}">
                <a16:creationId xmlns:a16="http://schemas.microsoft.com/office/drawing/2014/main" id="{E0CF8999-937C-C4BD-D5C3-D57F9632188B}"/>
              </a:ext>
            </a:extLst>
          </p:cNvPr>
          <p:cNvPicPr>
            <a:picLocks noChangeAspect="1"/>
          </p:cNvPicPr>
          <p:nvPr/>
        </p:nvPicPr>
        <p:blipFill>
          <a:blip r:embed="rId2"/>
          <a:stretch>
            <a:fillRect/>
          </a:stretch>
        </p:blipFill>
        <p:spPr>
          <a:xfrm>
            <a:off x="2326493" y="1477478"/>
            <a:ext cx="4263534" cy="5380522"/>
          </a:xfrm>
          <a:prstGeom prst="rect">
            <a:avLst/>
          </a:prstGeom>
        </p:spPr>
      </p:pic>
    </p:spTree>
    <p:extLst>
      <p:ext uri="{BB962C8B-B14F-4D97-AF65-F5344CB8AC3E}">
        <p14:creationId xmlns:p14="http://schemas.microsoft.com/office/powerpoint/2010/main" val="28046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94730A-9DD8-9B31-969A-744A2ED0A17C}"/>
              </a:ext>
            </a:extLst>
          </p:cNvPr>
          <p:cNvSpPr>
            <a:spLocks noGrp="1"/>
          </p:cNvSpPr>
          <p:nvPr>
            <p:ph idx="1"/>
          </p:nvPr>
        </p:nvSpPr>
        <p:spPr/>
        <p:txBody>
          <a:bodyPr>
            <a:normAutofit/>
          </a:bodyPr>
          <a:lstStyle/>
          <a:p>
            <a:r>
              <a:rPr lang="en-US" sz="1800" dirty="0"/>
              <a:t>Specialized for Data Center environments</a:t>
            </a:r>
            <a:br>
              <a:rPr lang="en-US" sz="1800" dirty="0"/>
            </a:br>
            <a:endParaRPr lang="en-US" sz="1800" dirty="0"/>
          </a:p>
          <a:p>
            <a:r>
              <a:rPr lang="en-US" sz="1800" dirty="0"/>
              <a:t>Uses very precise measurements for round trip latency, made possible by advances in NIC Card technology</a:t>
            </a:r>
            <a:br>
              <a:rPr lang="en-US" sz="1800" dirty="0"/>
            </a:br>
            <a:endParaRPr lang="en-US" sz="1800" dirty="0"/>
          </a:p>
          <a:p>
            <a:r>
              <a:rPr lang="en-US" sz="1800" dirty="0"/>
              <a:t>Uses a Rate Based congestion control algorithm</a:t>
            </a:r>
            <a:br>
              <a:rPr lang="en-US" sz="1800" dirty="0"/>
            </a:br>
            <a:endParaRPr lang="en-US" sz="1800" dirty="0"/>
          </a:p>
          <a:p>
            <a:r>
              <a:rPr lang="en-US" sz="1800" dirty="0"/>
              <a:t>Uses a combination of </a:t>
            </a:r>
            <a:r>
              <a:rPr lang="en-US" sz="1800" dirty="0">
                <a:solidFill>
                  <a:schemeClr val="accent1"/>
                </a:solidFill>
              </a:rPr>
              <a:t>Delay AND Delay Gradients </a:t>
            </a:r>
            <a:r>
              <a:rPr lang="en-US" sz="1800" dirty="0"/>
              <a:t>to keep queue size within a tight range.</a:t>
            </a:r>
          </a:p>
          <a:p>
            <a:endParaRPr lang="en-US" sz="1800" dirty="0"/>
          </a:p>
          <a:p>
            <a:r>
              <a:rPr lang="en-US" sz="1800" dirty="0"/>
              <a:t>Requires no switch support, purely end-to-end based</a:t>
            </a:r>
          </a:p>
        </p:txBody>
      </p:sp>
      <p:sp>
        <p:nvSpPr>
          <p:cNvPr id="3" name="Title 2">
            <a:extLst>
              <a:ext uri="{FF2B5EF4-FFF2-40B4-BE49-F238E27FC236}">
                <a16:creationId xmlns:a16="http://schemas.microsoft.com/office/drawing/2014/main" id="{09524180-55B9-5A96-39EF-93924B02A8E0}"/>
              </a:ext>
            </a:extLst>
          </p:cNvPr>
          <p:cNvSpPr>
            <a:spLocks noGrp="1"/>
          </p:cNvSpPr>
          <p:nvPr>
            <p:ph type="title"/>
          </p:nvPr>
        </p:nvSpPr>
        <p:spPr/>
        <p:txBody>
          <a:bodyPr/>
          <a:lstStyle/>
          <a:p>
            <a:r>
              <a:rPr lang="en-US" dirty="0"/>
              <a:t>TIMELY Congestion Control</a:t>
            </a:r>
          </a:p>
        </p:txBody>
      </p:sp>
    </p:spTree>
    <p:extLst>
      <p:ext uri="{BB962C8B-B14F-4D97-AF65-F5344CB8AC3E}">
        <p14:creationId xmlns:p14="http://schemas.microsoft.com/office/powerpoint/2010/main" val="1005027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D70BC5-2CF4-AF83-D1C7-CD8FDC85F934}"/>
              </a:ext>
            </a:extLst>
          </p:cNvPr>
          <p:cNvSpPr>
            <a:spLocks noGrp="1"/>
          </p:cNvSpPr>
          <p:nvPr>
            <p:ph idx="1"/>
          </p:nvPr>
        </p:nvSpPr>
        <p:spPr/>
        <p:txBody>
          <a:bodyPr>
            <a:normAutofit/>
          </a:bodyPr>
          <a:lstStyle/>
          <a:p>
            <a:r>
              <a:rPr lang="en-US" sz="1400" dirty="0"/>
              <a:t>Delay had not been used as a congestion signal in the datacenter because datacenter RTTs are difficult to measure at microsecond granularity. This level of precision is easily overwhelmed by host delays such as interrupt processing for acknowledgments.</a:t>
            </a:r>
            <a:br>
              <a:rPr lang="en-US" sz="1400" dirty="0"/>
            </a:br>
            <a:endParaRPr lang="en-US" sz="1400" dirty="0"/>
          </a:p>
          <a:p>
            <a:r>
              <a:rPr lang="en-US" sz="1400" dirty="0"/>
              <a:t>However recent NIC advances do allow datacenter RTTs to be measured with sufficient precision. They provide hardware support for high-quality timestamping of packet events plus hardware-generated ACKs that remove unpredictable host response delays.</a:t>
            </a:r>
            <a:br>
              <a:rPr lang="en-US" sz="1400" dirty="0"/>
            </a:br>
            <a:r>
              <a:rPr lang="en-US" sz="1400" dirty="0"/>
              <a:t> </a:t>
            </a:r>
          </a:p>
          <a:p>
            <a:r>
              <a:rPr lang="en-US" sz="1400" dirty="0"/>
              <a:t>Using RTTs provides richer and faster information about the state of network switches than explicit network switch signals such as ECN marks. The ECN signal does not correlate well with RTT and hence with the amount of queuing.</a:t>
            </a:r>
          </a:p>
        </p:txBody>
      </p:sp>
      <p:sp>
        <p:nvSpPr>
          <p:cNvPr id="3" name="Title 2">
            <a:extLst>
              <a:ext uri="{FF2B5EF4-FFF2-40B4-BE49-F238E27FC236}">
                <a16:creationId xmlns:a16="http://schemas.microsoft.com/office/drawing/2014/main" id="{FEF01923-835C-2A7B-F9DD-0765E0A8876A}"/>
              </a:ext>
            </a:extLst>
          </p:cNvPr>
          <p:cNvSpPr>
            <a:spLocks noGrp="1"/>
          </p:cNvSpPr>
          <p:nvPr>
            <p:ph type="title"/>
          </p:nvPr>
        </p:nvSpPr>
        <p:spPr/>
        <p:txBody>
          <a:bodyPr>
            <a:normAutofit fontScale="90000"/>
          </a:bodyPr>
          <a:lstStyle/>
          <a:p>
            <a:r>
              <a:rPr lang="en-US" dirty="0"/>
              <a:t>Delay based Algorithms in the Data Center</a:t>
            </a:r>
          </a:p>
        </p:txBody>
      </p:sp>
      <p:pic>
        <p:nvPicPr>
          <p:cNvPr id="5" name="Picture 4" descr="A blue and white chart&#10;&#10;Description automatically generated with medium confidence">
            <a:extLst>
              <a:ext uri="{FF2B5EF4-FFF2-40B4-BE49-F238E27FC236}">
                <a16:creationId xmlns:a16="http://schemas.microsoft.com/office/drawing/2014/main" id="{DF412938-5236-F058-F9F0-110E137C5BD5}"/>
              </a:ext>
            </a:extLst>
          </p:cNvPr>
          <p:cNvPicPr>
            <a:picLocks noChangeAspect="1"/>
          </p:cNvPicPr>
          <p:nvPr/>
        </p:nvPicPr>
        <p:blipFill>
          <a:blip r:embed="rId2"/>
          <a:stretch>
            <a:fillRect/>
          </a:stretch>
        </p:blipFill>
        <p:spPr>
          <a:xfrm>
            <a:off x="2190750" y="4282828"/>
            <a:ext cx="4762500" cy="1638300"/>
          </a:xfrm>
          <a:prstGeom prst="rect">
            <a:avLst/>
          </a:prstGeom>
        </p:spPr>
      </p:pic>
    </p:spTree>
    <p:extLst>
      <p:ext uri="{BB962C8B-B14F-4D97-AF65-F5344CB8AC3E}">
        <p14:creationId xmlns:p14="http://schemas.microsoft.com/office/powerpoint/2010/main" val="1629036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DCFE3-18C0-957E-4A02-9B71E3D781CE}"/>
              </a:ext>
            </a:extLst>
          </p:cNvPr>
          <p:cNvSpPr>
            <a:spLocks noGrp="1"/>
          </p:cNvSpPr>
          <p:nvPr>
            <p:ph idx="1"/>
          </p:nvPr>
        </p:nvSpPr>
        <p:spPr>
          <a:xfrm>
            <a:off x="329184" y="3410712"/>
            <a:ext cx="8229600" cy="1316736"/>
          </a:xfrm>
        </p:spPr>
        <p:txBody>
          <a:bodyPr>
            <a:normAutofit/>
          </a:bodyPr>
          <a:lstStyle/>
          <a:p>
            <a:pPr marL="109728" indent="0">
              <a:buNone/>
            </a:pPr>
            <a:r>
              <a:rPr lang="en-US" sz="1400" dirty="0"/>
              <a:t>TIMELY has 3 components</a:t>
            </a:r>
          </a:p>
          <a:p>
            <a:pPr marL="452628" indent="-342900">
              <a:buFont typeface="+mj-lt"/>
              <a:buAutoNum type="arabicPeriod"/>
            </a:pPr>
            <a:r>
              <a:rPr lang="en-US" sz="1400" dirty="0"/>
              <a:t>RTT measurement to monitor the network for congestion</a:t>
            </a:r>
          </a:p>
          <a:p>
            <a:pPr marL="452628" indent="-342900">
              <a:buFont typeface="+mj-lt"/>
              <a:buAutoNum type="arabicPeriod"/>
            </a:pPr>
            <a:r>
              <a:rPr lang="en-US" sz="1400" dirty="0"/>
              <a:t>A computation engine that converts RTT signals into target sending rates</a:t>
            </a:r>
          </a:p>
          <a:p>
            <a:pPr marL="452628" indent="-342900">
              <a:buFont typeface="+mj-lt"/>
              <a:buAutoNum type="arabicPeriod"/>
            </a:pPr>
            <a:r>
              <a:rPr lang="en-US" sz="1400" dirty="0"/>
              <a:t>A control engine that inserts delays between segments to achieve the target rate.</a:t>
            </a:r>
          </a:p>
        </p:txBody>
      </p:sp>
      <p:sp>
        <p:nvSpPr>
          <p:cNvPr id="3" name="Title 2">
            <a:extLst>
              <a:ext uri="{FF2B5EF4-FFF2-40B4-BE49-F238E27FC236}">
                <a16:creationId xmlns:a16="http://schemas.microsoft.com/office/drawing/2014/main" id="{02D7DFD4-8D06-20DD-2718-77333CB02D80}"/>
              </a:ext>
            </a:extLst>
          </p:cNvPr>
          <p:cNvSpPr>
            <a:spLocks noGrp="1"/>
          </p:cNvSpPr>
          <p:nvPr>
            <p:ph type="title"/>
          </p:nvPr>
        </p:nvSpPr>
        <p:spPr/>
        <p:txBody>
          <a:bodyPr/>
          <a:lstStyle/>
          <a:p>
            <a:r>
              <a:rPr lang="en-US" dirty="0"/>
              <a:t>TIMELY Protocol</a:t>
            </a:r>
          </a:p>
        </p:txBody>
      </p:sp>
      <p:pic>
        <p:nvPicPr>
          <p:cNvPr id="7" name="Picture 6" descr="A diagram of a system&#10;&#10;Description automatically generated">
            <a:extLst>
              <a:ext uri="{FF2B5EF4-FFF2-40B4-BE49-F238E27FC236}">
                <a16:creationId xmlns:a16="http://schemas.microsoft.com/office/drawing/2014/main" id="{A1D9EB65-9F7A-964B-FA13-7C3C6F85A86A}"/>
              </a:ext>
            </a:extLst>
          </p:cNvPr>
          <p:cNvPicPr>
            <a:picLocks noChangeAspect="1"/>
          </p:cNvPicPr>
          <p:nvPr/>
        </p:nvPicPr>
        <p:blipFill>
          <a:blip r:embed="rId2"/>
          <a:stretch>
            <a:fillRect/>
          </a:stretch>
        </p:blipFill>
        <p:spPr>
          <a:xfrm>
            <a:off x="1866392" y="1165606"/>
            <a:ext cx="4826000" cy="1765300"/>
          </a:xfrm>
          <a:prstGeom prst="rect">
            <a:avLst/>
          </a:prstGeom>
        </p:spPr>
      </p:pic>
    </p:spTree>
    <p:extLst>
      <p:ext uri="{BB962C8B-B14F-4D97-AF65-F5344CB8AC3E}">
        <p14:creationId xmlns:p14="http://schemas.microsoft.com/office/powerpoint/2010/main" val="65677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FA08F-8B9E-192D-4D7D-0AB4A6DF5081}"/>
              </a:ext>
            </a:extLst>
          </p:cNvPr>
          <p:cNvSpPr>
            <a:spLocks noGrp="1"/>
          </p:cNvSpPr>
          <p:nvPr>
            <p:ph idx="1"/>
          </p:nvPr>
        </p:nvSpPr>
        <p:spPr>
          <a:xfrm>
            <a:off x="457200" y="2957341"/>
            <a:ext cx="8229600" cy="1663891"/>
          </a:xfrm>
        </p:spPr>
        <p:txBody>
          <a:bodyPr>
            <a:normAutofit/>
          </a:bodyPr>
          <a:lstStyle/>
          <a:p>
            <a:r>
              <a:rPr lang="en-US" sz="1400" dirty="0"/>
              <a:t>A segment consisting of multiple packets is sent as a single burst and then </a:t>
            </a:r>
            <a:r>
              <a:rPr lang="en-US" sz="1400" dirty="0" err="1">
                <a:solidFill>
                  <a:schemeClr val="accent1"/>
                </a:solidFill>
              </a:rPr>
              <a:t>ACKed</a:t>
            </a:r>
            <a:r>
              <a:rPr lang="en-US" sz="1400" dirty="0">
                <a:solidFill>
                  <a:schemeClr val="accent1"/>
                </a:solidFill>
              </a:rPr>
              <a:t> as a unit</a:t>
            </a:r>
            <a:r>
              <a:rPr lang="en-US" sz="1400" dirty="0"/>
              <a:t> by the receiver. A completion event is generated upon receiving an ACK for a segment of data and includes the ACK receive time.</a:t>
            </a:r>
          </a:p>
          <a:p>
            <a:r>
              <a:rPr lang="en-US" sz="1400" dirty="0"/>
              <a:t>The time from when the first packet is sent (</a:t>
            </a:r>
            <a:r>
              <a:rPr lang="en-US" sz="1400" dirty="0" err="1"/>
              <a:t>t</a:t>
            </a:r>
            <a:r>
              <a:rPr lang="en-US" sz="1400" baseline="-25000" dirty="0" err="1"/>
              <a:t>send</a:t>
            </a:r>
            <a:r>
              <a:rPr lang="en-US" sz="1400" dirty="0"/>
              <a:t>) until the ACK is receive (</a:t>
            </a:r>
            <a:r>
              <a:rPr lang="en-US" sz="1400" dirty="0" err="1"/>
              <a:t>t</a:t>
            </a:r>
            <a:r>
              <a:rPr lang="en-US" sz="1400" baseline="-25000" dirty="0" err="1"/>
              <a:t>completion</a:t>
            </a:r>
            <a:r>
              <a:rPr lang="en-US" sz="1400" dirty="0"/>
              <a:t>) is defined as the completion time.</a:t>
            </a:r>
          </a:p>
        </p:txBody>
      </p:sp>
      <p:sp>
        <p:nvSpPr>
          <p:cNvPr id="3" name="Title 2">
            <a:extLst>
              <a:ext uri="{FF2B5EF4-FFF2-40B4-BE49-F238E27FC236}">
                <a16:creationId xmlns:a16="http://schemas.microsoft.com/office/drawing/2014/main" id="{2CF5EE5B-068F-E164-D2CD-0569B82CFFAE}"/>
              </a:ext>
            </a:extLst>
          </p:cNvPr>
          <p:cNvSpPr>
            <a:spLocks noGrp="1"/>
          </p:cNvSpPr>
          <p:nvPr>
            <p:ph type="title"/>
          </p:nvPr>
        </p:nvSpPr>
        <p:spPr/>
        <p:txBody>
          <a:bodyPr/>
          <a:lstStyle/>
          <a:p>
            <a:r>
              <a:rPr lang="en-US" dirty="0"/>
              <a:t>RTT Measurement Engine</a:t>
            </a:r>
          </a:p>
        </p:txBody>
      </p:sp>
      <p:pic>
        <p:nvPicPr>
          <p:cNvPr id="5" name="Picture 4" descr="A diagram of a process&#10;&#10;Description automatically generated">
            <a:extLst>
              <a:ext uri="{FF2B5EF4-FFF2-40B4-BE49-F238E27FC236}">
                <a16:creationId xmlns:a16="http://schemas.microsoft.com/office/drawing/2014/main" id="{1582C486-F373-9D01-AD0D-15D93CA8659A}"/>
              </a:ext>
            </a:extLst>
          </p:cNvPr>
          <p:cNvPicPr>
            <a:picLocks noChangeAspect="1"/>
          </p:cNvPicPr>
          <p:nvPr/>
        </p:nvPicPr>
        <p:blipFill>
          <a:blip r:embed="rId2"/>
          <a:stretch>
            <a:fillRect/>
          </a:stretch>
        </p:blipFill>
        <p:spPr>
          <a:xfrm>
            <a:off x="2260346" y="1183407"/>
            <a:ext cx="3719830" cy="1697111"/>
          </a:xfrm>
          <a:prstGeom prst="rect">
            <a:avLst/>
          </a:prstGeom>
        </p:spPr>
      </p:pic>
      <p:pic>
        <p:nvPicPr>
          <p:cNvPr id="7" name="Picture 6">
            <a:extLst>
              <a:ext uri="{FF2B5EF4-FFF2-40B4-BE49-F238E27FC236}">
                <a16:creationId xmlns:a16="http://schemas.microsoft.com/office/drawing/2014/main" id="{5D23FB9E-79EE-6226-2C6E-55384E5E895D}"/>
              </a:ext>
            </a:extLst>
          </p:cNvPr>
          <p:cNvPicPr>
            <a:picLocks noChangeAspect="1"/>
          </p:cNvPicPr>
          <p:nvPr/>
        </p:nvPicPr>
        <p:blipFill>
          <a:blip r:embed="rId3"/>
          <a:stretch>
            <a:fillRect/>
          </a:stretch>
        </p:blipFill>
        <p:spPr>
          <a:xfrm>
            <a:off x="2455418" y="4243324"/>
            <a:ext cx="3721100" cy="584200"/>
          </a:xfrm>
          <a:prstGeom prst="rect">
            <a:avLst/>
          </a:prstGeom>
        </p:spPr>
      </p:pic>
      <p:sp>
        <p:nvSpPr>
          <p:cNvPr id="8" name="TextBox 7">
            <a:extLst>
              <a:ext uri="{FF2B5EF4-FFF2-40B4-BE49-F238E27FC236}">
                <a16:creationId xmlns:a16="http://schemas.microsoft.com/office/drawing/2014/main" id="{C522D196-5CB6-63B5-FD99-9B5B62110CD6}"/>
              </a:ext>
            </a:extLst>
          </p:cNvPr>
          <p:cNvSpPr txBox="1"/>
          <p:nvPr/>
        </p:nvSpPr>
        <p:spPr>
          <a:xfrm>
            <a:off x="3563391" y="5111496"/>
            <a:ext cx="1008609" cy="430887"/>
          </a:xfrm>
          <a:prstGeom prst="rect">
            <a:avLst/>
          </a:prstGeom>
          <a:noFill/>
        </p:spPr>
        <p:txBody>
          <a:bodyPr wrap="none" rtlCol="0">
            <a:spAutoFit/>
          </a:bodyPr>
          <a:lstStyle/>
          <a:p>
            <a:pPr algn="ctr"/>
            <a:r>
              <a:rPr lang="en-US" sz="1100" dirty="0"/>
              <a:t>Propagation</a:t>
            </a:r>
          </a:p>
          <a:p>
            <a:pPr algn="ctr"/>
            <a:r>
              <a:rPr lang="en-US" sz="1100" dirty="0"/>
              <a:t>Delay</a:t>
            </a:r>
          </a:p>
        </p:txBody>
      </p:sp>
      <p:cxnSp>
        <p:nvCxnSpPr>
          <p:cNvPr id="10" name="Straight Arrow Connector 9">
            <a:extLst>
              <a:ext uri="{FF2B5EF4-FFF2-40B4-BE49-F238E27FC236}">
                <a16:creationId xmlns:a16="http://schemas.microsoft.com/office/drawing/2014/main" id="{D4A29E5C-722D-2AD4-4EF8-D0D9EAADAB85}"/>
              </a:ext>
            </a:extLst>
          </p:cNvPr>
          <p:cNvCxnSpPr/>
          <p:nvPr/>
        </p:nvCxnSpPr>
        <p:spPr>
          <a:xfrm flipV="1">
            <a:off x="4233672" y="4709160"/>
            <a:ext cx="182880" cy="4023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B4726D56-FD88-7938-4096-031297F74036}"/>
              </a:ext>
            </a:extLst>
          </p:cNvPr>
          <p:cNvSpPr txBox="1"/>
          <p:nvPr/>
        </p:nvSpPr>
        <p:spPr>
          <a:xfrm>
            <a:off x="5286663" y="5111496"/>
            <a:ext cx="1101584" cy="461665"/>
          </a:xfrm>
          <a:prstGeom prst="rect">
            <a:avLst/>
          </a:prstGeom>
          <a:noFill/>
        </p:spPr>
        <p:txBody>
          <a:bodyPr wrap="none" rtlCol="0">
            <a:spAutoFit/>
          </a:bodyPr>
          <a:lstStyle/>
          <a:p>
            <a:pPr algn="ctr"/>
            <a:r>
              <a:rPr lang="en-US" sz="1200" dirty="0"/>
              <a:t>Serialization</a:t>
            </a:r>
          </a:p>
          <a:p>
            <a:pPr algn="ctr"/>
            <a:r>
              <a:rPr lang="en-US" sz="1200" dirty="0"/>
              <a:t>Delay</a:t>
            </a:r>
          </a:p>
        </p:txBody>
      </p:sp>
      <p:cxnSp>
        <p:nvCxnSpPr>
          <p:cNvPr id="13" name="Straight Arrow Connector 12">
            <a:extLst>
              <a:ext uri="{FF2B5EF4-FFF2-40B4-BE49-F238E27FC236}">
                <a16:creationId xmlns:a16="http://schemas.microsoft.com/office/drawing/2014/main" id="{37A7AFEC-C1B0-CD07-9CF4-F15DE50EAC75}"/>
              </a:ext>
            </a:extLst>
          </p:cNvPr>
          <p:cNvCxnSpPr/>
          <p:nvPr/>
        </p:nvCxnSpPr>
        <p:spPr>
          <a:xfrm flipH="1" flipV="1">
            <a:off x="5458968" y="4827524"/>
            <a:ext cx="378487" cy="2016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1039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55038A-7EDF-B7AA-35B2-C6B2AFE34877}"/>
              </a:ext>
            </a:extLst>
          </p:cNvPr>
          <p:cNvSpPr>
            <a:spLocks noGrp="1"/>
          </p:cNvSpPr>
          <p:nvPr>
            <p:ph type="title"/>
          </p:nvPr>
        </p:nvSpPr>
        <p:spPr>
          <a:xfrm>
            <a:off x="457200" y="75861"/>
            <a:ext cx="8229600" cy="1143000"/>
          </a:xfrm>
        </p:spPr>
        <p:txBody>
          <a:bodyPr/>
          <a:lstStyle/>
          <a:p>
            <a:r>
              <a:rPr lang="en-US" dirty="0"/>
              <a:t>So What is Left?</a:t>
            </a:r>
          </a:p>
        </p:txBody>
      </p:sp>
      <p:sp>
        <p:nvSpPr>
          <p:cNvPr id="8" name="TextBox 7">
            <a:extLst>
              <a:ext uri="{FF2B5EF4-FFF2-40B4-BE49-F238E27FC236}">
                <a16:creationId xmlns:a16="http://schemas.microsoft.com/office/drawing/2014/main" id="{3ACCBEAA-6EAE-773A-81FF-86F1E6998F72}"/>
              </a:ext>
            </a:extLst>
          </p:cNvPr>
          <p:cNvSpPr txBox="1"/>
          <p:nvPr/>
        </p:nvSpPr>
        <p:spPr>
          <a:xfrm>
            <a:off x="4068979" y="6023702"/>
            <a:ext cx="4932761" cy="415498"/>
          </a:xfrm>
          <a:prstGeom prst="rect">
            <a:avLst/>
          </a:prstGeom>
          <a:noFill/>
        </p:spPr>
        <p:txBody>
          <a:bodyPr wrap="none" rtlCol="0">
            <a:spAutoFit/>
          </a:bodyPr>
          <a:lstStyle/>
          <a:p>
            <a:r>
              <a:rPr lang="en-US" sz="1050" dirty="0"/>
              <a:t>“Pantheon: the training ground for Internet congestion-control research”</a:t>
            </a:r>
            <a:br>
              <a:rPr lang="en-US" sz="1050" dirty="0"/>
            </a:br>
            <a:r>
              <a:rPr lang="en-US" sz="1050" dirty="0"/>
              <a:t>                                       Yan </a:t>
            </a:r>
            <a:r>
              <a:rPr lang="en-US" sz="1050" dirty="0" err="1"/>
              <a:t>et.al</a:t>
            </a:r>
            <a:r>
              <a:rPr lang="en-US" sz="1050" dirty="0"/>
              <a:t>. (2018)</a:t>
            </a:r>
          </a:p>
        </p:txBody>
      </p:sp>
      <p:sp>
        <p:nvSpPr>
          <p:cNvPr id="9" name="TextBox 8">
            <a:extLst>
              <a:ext uri="{FF2B5EF4-FFF2-40B4-BE49-F238E27FC236}">
                <a16:creationId xmlns:a16="http://schemas.microsoft.com/office/drawing/2014/main" id="{8731EAA5-4F87-5952-9BC2-3BD14B6BA580}"/>
              </a:ext>
            </a:extLst>
          </p:cNvPr>
          <p:cNvSpPr txBox="1"/>
          <p:nvPr/>
        </p:nvSpPr>
        <p:spPr>
          <a:xfrm>
            <a:off x="4202335" y="1278693"/>
            <a:ext cx="4692310" cy="2462213"/>
          </a:xfrm>
          <a:prstGeom prst="rect">
            <a:avLst/>
          </a:prstGeom>
          <a:noFill/>
        </p:spPr>
        <p:txBody>
          <a:bodyPr wrap="none" rtlCol="0">
            <a:spAutoFit/>
          </a:bodyPr>
          <a:lstStyle/>
          <a:p>
            <a:pPr marL="285750" indent="-285750">
              <a:buFont typeface="Arial" panose="020B0604020202020204" pitchFamily="34" charset="0"/>
              <a:buChar char="•"/>
            </a:pPr>
            <a:r>
              <a:rPr lang="en-US" sz="1400" dirty="0"/>
              <a:t>We would like to optimize for throughput and</a:t>
            </a:r>
            <a:br>
              <a:rPr lang="en-US" sz="1400" dirty="0"/>
            </a:br>
            <a:r>
              <a:rPr lang="en-US" sz="1400" dirty="0"/>
              <a:t>delay together.</a:t>
            </a:r>
          </a:p>
          <a:p>
            <a:pPr marL="285750" indent="-285750">
              <a:buFont typeface="Arial" panose="020B0604020202020204" pitchFamily="34" charset="0"/>
              <a:buChar char="•"/>
            </a:pPr>
            <a:r>
              <a:rPr lang="en-US" sz="1400" dirty="0"/>
              <a:t>With this criteria, the best algorithms</a:t>
            </a:r>
            <a:br>
              <a:rPr lang="en-US" sz="1400" dirty="0"/>
            </a:br>
            <a:r>
              <a:rPr lang="en-US" sz="1400" dirty="0"/>
              <a:t>are the ones whose performance lies in the</a:t>
            </a:r>
            <a:br>
              <a:rPr lang="en-US" sz="1400" dirty="0"/>
            </a:br>
            <a:r>
              <a:rPr lang="en-US" sz="1400" dirty="0"/>
              <a:t>upper right corners in these graphs.</a:t>
            </a:r>
          </a:p>
          <a:p>
            <a:pPr marL="285750" indent="-285750">
              <a:buFont typeface="Arial" panose="020B0604020202020204" pitchFamily="34" charset="0"/>
              <a:buChar char="•"/>
            </a:pPr>
            <a:r>
              <a:rPr lang="en-US" sz="1400" dirty="0"/>
              <a:t>New congestion control schemes proposed in</a:t>
            </a:r>
            <a:br>
              <a:rPr lang="en-US" sz="1400" dirty="0"/>
            </a:br>
            <a:r>
              <a:rPr lang="en-US" sz="1400" dirty="0"/>
              <a:t>the last ten years are characterized by the</a:t>
            </a:r>
            <a:br>
              <a:rPr lang="en-US" sz="1400" dirty="0"/>
            </a:br>
            <a:r>
              <a:rPr lang="en-US" sz="1400" dirty="0"/>
              <a:t>fact that they take this joint constraint into </a:t>
            </a:r>
            <a:br>
              <a:rPr lang="en-US" sz="1400" dirty="0"/>
            </a:br>
            <a:r>
              <a:rPr lang="en-US" sz="1400" dirty="0"/>
              <a:t>account.</a:t>
            </a:r>
          </a:p>
          <a:p>
            <a:pPr marL="285750" indent="-285750">
              <a:buFont typeface="Arial" panose="020B0604020202020204" pitchFamily="34" charset="0"/>
              <a:buChar char="•"/>
            </a:pPr>
            <a:r>
              <a:rPr lang="en-US" sz="1400" dirty="0"/>
              <a:t>There is also less emphasis on being compatible</a:t>
            </a:r>
            <a:br>
              <a:rPr lang="en-US" sz="1400" dirty="0"/>
            </a:br>
            <a:r>
              <a:rPr lang="en-US" sz="1400" dirty="0"/>
              <a:t>with Reno or CUBIC</a:t>
            </a:r>
          </a:p>
        </p:txBody>
      </p:sp>
      <p:sp>
        <p:nvSpPr>
          <p:cNvPr id="10" name="TextBox 9">
            <a:extLst>
              <a:ext uri="{FF2B5EF4-FFF2-40B4-BE49-F238E27FC236}">
                <a16:creationId xmlns:a16="http://schemas.microsoft.com/office/drawing/2014/main" id="{3A8300DE-E330-A0B5-2608-BB4321C4409B}"/>
              </a:ext>
            </a:extLst>
          </p:cNvPr>
          <p:cNvSpPr txBox="1"/>
          <p:nvPr/>
        </p:nvSpPr>
        <p:spPr>
          <a:xfrm>
            <a:off x="4694136" y="4284083"/>
            <a:ext cx="4288353" cy="738664"/>
          </a:xfrm>
          <a:prstGeom prst="rect">
            <a:avLst/>
          </a:prstGeom>
          <a:noFill/>
          <a:ln>
            <a:solidFill>
              <a:schemeClr val="accent1"/>
            </a:solidFill>
          </a:ln>
        </p:spPr>
        <p:txBody>
          <a:bodyPr wrap="none" rtlCol="0">
            <a:spAutoFit/>
          </a:bodyPr>
          <a:lstStyle/>
          <a:p>
            <a:pPr algn="ctr"/>
            <a:r>
              <a:rPr lang="en-US" sz="1400" dirty="0"/>
              <a:t>Experimental results from running various</a:t>
            </a:r>
            <a:br>
              <a:rPr lang="en-US" sz="1400" dirty="0"/>
            </a:br>
            <a:r>
              <a:rPr lang="en-US" sz="1400" dirty="0"/>
              <a:t>algorithms on live testbeds using the Pantheon</a:t>
            </a:r>
            <a:br>
              <a:rPr lang="en-US" sz="1400" dirty="0"/>
            </a:br>
            <a:r>
              <a:rPr lang="en-US" sz="1400" dirty="0"/>
              <a:t>framework.</a:t>
            </a:r>
          </a:p>
        </p:txBody>
      </p:sp>
      <p:cxnSp>
        <p:nvCxnSpPr>
          <p:cNvPr id="12" name="Straight Arrow Connector 11">
            <a:extLst>
              <a:ext uri="{FF2B5EF4-FFF2-40B4-BE49-F238E27FC236}">
                <a16:creationId xmlns:a16="http://schemas.microsoft.com/office/drawing/2014/main" id="{8F7E9EFD-70D6-FA60-D0A8-C691EADD7DEC}"/>
              </a:ext>
            </a:extLst>
          </p:cNvPr>
          <p:cNvCxnSpPr>
            <a:cxnSpLocks/>
          </p:cNvCxnSpPr>
          <p:nvPr/>
        </p:nvCxnSpPr>
        <p:spPr>
          <a:xfrm flipH="1" flipV="1">
            <a:off x="3983363" y="4167739"/>
            <a:ext cx="588637" cy="2542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8" name="Picture 17" descr="A graph with numbers and symbols&#10;&#10;Description automatically generated">
            <a:extLst>
              <a:ext uri="{FF2B5EF4-FFF2-40B4-BE49-F238E27FC236}">
                <a16:creationId xmlns:a16="http://schemas.microsoft.com/office/drawing/2014/main" id="{FC0D3F6D-73F0-4606-4741-61489B2E1FF8}"/>
              </a:ext>
            </a:extLst>
          </p:cNvPr>
          <p:cNvPicPr>
            <a:picLocks noChangeAspect="1"/>
          </p:cNvPicPr>
          <p:nvPr/>
        </p:nvPicPr>
        <p:blipFill>
          <a:blip r:embed="rId2"/>
          <a:stretch>
            <a:fillRect/>
          </a:stretch>
        </p:blipFill>
        <p:spPr>
          <a:xfrm>
            <a:off x="249355" y="1031160"/>
            <a:ext cx="3562250" cy="2869590"/>
          </a:xfrm>
          <a:prstGeom prst="rect">
            <a:avLst/>
          </a:prstGeom>
        </p:spPr>
      </p:pic>
      <p:pic>
        <p:nvPicPr>
          <p:cNvPr id="20" name="Picture 19" descr="A graph with black dots and white text&#10;&#10;Description automatically generated">
            <a:extLst>
              <a:ext uri="{FF2B5EF4-FFF2-40B4-BE49-F238E27FC236}">
                <a16:creationId xmlns:a16="http://schemas.microsoft.com/office/drawing/2014/main" id="{6C58ADF9-3C07-BB77-9B0B-69B4441988EF}"/>
              </a:ext>
            </a:extLst>
          </p:cNvPr>
          <p:cNvPicPr>
            <a:picLocks noChangeAspect="1"/>
          </p:cNvPicPr>
          <p:nvPr/>
        </p:nvPicPr>
        <p:blipFill>
          <a:blip r:embed="rId3"/>
          <a:stretch>
            <a:fillRect/>
          </a:stretch>
        </p:blipFill>
        <p:spPr>
          <a:xfrm>
            <a:off x="457200" y="3726348"/>
            <a:ext cx="3354405" cy="2702692"/>
          </a:xfrm>
          <a:prstGeom prst="rect">
            <a:avLst/>
          </a:prstGeom>
        </p:spPr>
      </p:pic>
    </p:spTree>
    <p:extLst>
      <p:ext uri="{BB962C8B-B14F-4D97-AF65-F5344CB8AC3E}">
        <p14:creationId xmlns:p14="http://schemas.microsoft.com/office/powerpoint/2010/main" val="2127013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69B6E8-B5CD-4BCA-E94C-94A8B26F67AD}"/>
              </a:ext>
            </a:extLst>
          </p:cNvPr>
          <p:cNvSpPr>
            <a:spLocks noGrp="1"/>
          </p:cNvSpPr>
          <p:nvPr>
            <p:ph idx="1"/>
          </p:nvPr>
        </p:nvSpPr>
        <p:spPr/>
        <p:txBody>
          <a:bodyPr>
            <a:normAutofit/>
          </a:bodyPr>
          <a:lstStyle/>
          <a:p>
            <a:r>
              <a:rPr lang="en-US" sz="1600" dirty="0"/>
              <a:t>The rate computation engine runs the congestion control algorithm upon each completion event, and outputs an updated target rate for the flow.</a:t>
            </a:r>
            <a:br>
              <a:rPr lang="en-US" sz="1600" dirty="0"/>
            </a:br>
            <a:endParaRPr lang="en-US" sz="1600" dirty="0"/>
          </a:p>
          <a:p>
            <a:r>
              <a:rPr lang="en-US" sz="1600" dirty="0"/>
              <a:t>TIMELY does not try to control the queueing delay directly since it has been shown that it is not possible to control the queue size when it is shorter in time than the control loop delay.</a:t>
            </a:r>
            <a:br>
              <a:rPr lang="en-US" sz="1600" dirty="0"/>
            </a:br>
            <a:endParaRPr lang="en-US" sz="1600" dirty="0"/>
          </a:p>
          <a:p>
            <a:r>
              <a:rPr lang="en-US" sz="1600" dirty="0"/>
              <a:t>TIMELY’s congestion controller achieves low latencies by reacting to the </a:t>
            </a:r>
            <a:r>
              <a:rPr lang="en-US" sz="1600" dirty="0">
                <a:solidFill>
                  <a:schemeClr val="accent1"/>
                </a:solidFill>
              </a:rPr>
              <a:t>delay gradient </a:t>
            </a:r>
            <a:r>
              <a:rPr lang="en-US" sz="1600" dirty="0"/>
              <a:t>or derivative of the queuing with respect to time, instead of trying to maintain a standing queue.</a:t>
            </a:r>
          </a:p>
          <a:p>
            <a:pPr lvl="1"/>
            <a:r>
              <a:rPr lang="en-US" sz="1600" dirty="0"/>
              <a:t>This is possible because TIMELY can accurately measure differences in RTTs that indicate changes in queuing delay.</a:t>
            </a:r>
          </a:p>
          <a:p>
            <a:pPr lvl="1"/>
            <a:r>
              <a:rPr lang="en-US" sz="1600" dirty="0"/>
              <a:t>A positive delay gradient due to increasing RTTs indicates a rising queue, while a negative gradient indicates a receding queue. </a:t>
            </a:r>
          </a:p>
          <a:p>
            <a:pPr lvl="1"/>
            <a:r>
              <a:rPr lang="en-US" sz="1600" dirty="0"/>
              <a:t>By using the gradient, TIMELY can react to queue growth without waiting for a standing queue to form – a strategy that helps us achieve low latencies.</a:t>
            </a:r>
          </a:p>
          <a:p>
            <a:endParaRPr lang="en-US" sz="1400" dirty="0"/>
          </a:p>
        </p:txBody>
      </p:sp>
      <p:sp>
        <p:nvSpPr>
          <p:cNvPr id="3" name="Title 2">
            <a:extLst>
              <a:ext uri="{FF2B5EF4-FFF2-40B4-BE49-F238E27FC236}">
                <a16:creationId xmlns:a16="http://schemas.microsoft.com/office/drawing/2014/main" id="{667D3CAE-2F79-303E-3BAA-27ABCB93ED54}"/>
              </a:ext>
            </a:extLst>
          </p:cNvPr>
          <p:cNvSpPr>
            <a:spLocks noGrp="1"/>
          </p:cNvSpPr>
          <p:nvPr>
            <p:ph type="title"/>
          </p:nvPr>
        </p:nvSpPr>
        <p:spPr/>
        <p:txBody>
          <a:bodyPr/>
          <a:lstStyle/>
          <a:p>
            <a:r>
              <a:rPr lang="en-US" dirty="0"/>
              <a:t>TIMELY Congestion Control</a:t>
            </a:r>
          </a:p>
        </p:txBody>
      </p:sp>
    </p:spTree>
    <p:extLst>
      <p:ext uri="{BB962C8B-B14F-4D97-AF65-F5344CB8AC3E}">
        <p14:creationId xmlns:p14="http://schemas.microsoft.com/office/powerpoint/2010/main" val="707685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A1B1D2-4BF5-E789-950D-72BEA872D3BA}"/>
              </a:ext>
            </a:extLst>
          </p:cNvPr>
          <p:cNvSpPr>
            <a:spLocks noGrp="1"/>
          </p:cNvSpPr>
          <p:nvPr>
            <p:ph idx="1"/>
          </p:nvPr>
        </p:nvSpPr>
        <p:spPr/>
        <p:txBody>
          <a:bodyPr>
            <a:normAutofit/>
          </a:bodyPr>
          <a:lstStyle/>
          <a:p>
            <a:r>
              <a:rPr lang="en-US" sz="1600" dirty="0"/>
              <a:t>Delay gradient is a proxy for the rate mismatch at the bottleneck queue. RCP, XCP </a:t>
            </a:r>
            <a:r>
              <a:rPr lang="en-US" sz="1600" dirty="0" err="1"/>
              <a:t>etc</a:t>
            </a:r>
            <a:r>
              <a:rPr lang="en-US" sz="1600" dirty="0"/>
              <a:t> have shown that explicit feedback on the rate mismatch has better stability and convergence properties than explicit feedback based only on queue sizes.</a:t>
            </a:r>
            <a:br>
              <a:rPr lang="en-US" sz="1600" dirty="0"/>
            </a:br>
            <a:endParaRPr lang="en-US" sz="1600" dirty="0"/>
          </a:p>
          <a:p>
            <a:r>
              <a:rPr lang="en-US" sz="1600" dirty="0"/>
              <a:t>Denote the queuing delay through the bottleneck queue by q(t). If y(t) &gt; C, the rate at which the queue builds up is (y(t) - C). Since queued data drains at a rate C, the queuing delay gradient is given by </a:t>
            </a:r>
          </a:p>
          <a:p>
            <a:endParaRPr lang="en-US" sz="1600" dirty="0"/>
          </a:p>
          <a:p>
            <a:endParaRPr lang="en-US" sz="1600" dirty="0"/>
          </a:p>
          <a:p>
            <a:r>
              <a:rPr lang="en-US" sz="1600" dirty="0"/>
              <a:t>Hence, the delay gradient measured through RTT signals acts as an indicator for the rate mismatch at the bottleneck.</a:t>
            </a:r>
            <a:br>
              <a:rPr lang="en-US" sz="1400" dirty="0"/>
            </a:br>
            <a:br>
              <a:rPr lang="en-US" sz="1400" dirty="0"/>
            </a:br>
            <a:endParaRPr lang="en-US" sz="1400" dirty="0"/>
          </a:p>
        </p:txBody>
      </p:sp>
      <p:sp>
        <p:nvSpPr>
          <p:cNvPr id="3" name="Title 2">
            <a:extLst>
              <a:ext uri="{FF2B5EF4-FFF2-40B4-BE49-F238E27FC236}">
                <a16:creationId xmlns:a16="http://schemas.microsoft.com/office/drawing/2014/main" id="{559BF272-9102-47C0-191B-9AE172E53FA2}"/>
              </a:ext>
            </a:extLst>
          </p:cNvPr>
          <p:cNvSpPr>
            <a:spLocks noGrp="1"/>
          </p:cNvSpPr>
          <p:nvPr>
            <p:ph type="title"/>
          </p:nvPr>
        </p:nvSpPr>
        <p:spPr/>
        <p:txBody>
          <a:bodyPr/>
          <a:lstStyle/>
          <a:p>
            <a:r>
              <a:rPr lang="en-US" dirty="0"/>
              <a:t>Delay Gradients</a:t>
            </a:r>
          </a:p>
        </p:txBody>
      </p:sp>
      <p:pic>
        <p:nvPicPr>
          <p:cNvPr id="9" name="Picture 8">
            <a:extLst>
              <a:ext uri="{FF2B5EF4-FFF2-40B4-BE49-F238E27FC236}">
                <a16:creationId xmlns:a16="http://schemas.microsoft.com/office/drawing/2014/main" id="{E44E5B3A-1F6B-53F3-8A79-DEE39CF37C2F}"/>
              </a:ext>
            </a:extLst>
          </p:cNvPr>
          <p:cNvPicPr>
            <a:picLocks noChangeAspect="1"/>
          </p:cNvPicPr>
          <p:nvPr/>
        </p:nvPicPr>
        <p:blipFill>
          <a:blip r:embed="rId2"/>
          <a:stretch>
            <a:fillRect/>
          </a:stretch>
        </p:blipFill>
        <p:spPr>
          <a:xfrm>
            <a:off x="2883745" y="3609795"/>
            <a:ext cx="2837018" cy="486346"/>
          </a:xfrm>
          <a:prstGeom prst="rect">
            <a:avLst/>
          </a:prstGeom>
        </p:spPr>
      </p:pic>
    </p:spTree>
    <p:extLst>
      <p:ext uri="{BB962C8B-B14F-4D97-AF65-F5344CB8AC3E}">
        <p14:creationId xmlns:p14="http://schemas.microsoft.com/office/powerpoint/2010/main" val="1942708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4AEAC0-AC93-F8A3-A57A-DBC43C33A5BD}"/>
              </a:ext>
            </a:extLst>
          </p:cNvPr>
          <p:cNvSpPr>
            <a:spLocks noGrp="1"/>
          </p:cNvSpPr>
          <p:nvPr>
            <p:ph type="title"/>
          </p:nvPr>
        </p:nvSpPr>
        <p:spPr/>
        <p:txBody>
          <a:bodyPr/>
          <a:lstStyle/>
          <a:p>
            <a:r>
              <a:rPr lang="en-US" dirty="0"/>
              <a:t>Timely Congestion Control</a:t>
            </a:r>
          </a:p>
        </p:txBody>
      </p:sp>
      <p:pic>
        <p:nvPicPr>
          <p:cNvPr id="25" name="Picture 24" descr="A close-up of a graph&#10;&#10;Description automatically generated">
            <a:extLst>
              <a:ext uri="{FF2B5EF4-FFF2-40B4-BE49-F238E27FC236}">
                <a16:creationId xmlns:a16="http://schemas.microsoft.com/office/drawing/2014/main" id="{39C2346A-F860-5AEE-E304-DC88BB189FB6}"/>
              </a:ext>
            </a:extLst>
          </p:cNvPr>
          <p:cNvPicPr>
            <a:picLocks noChangeAspect="1"/>
          </p:cNvPicPr>
          <p:nvPr/>
        </p:nvPicPr>
        <p:blipFill>
          <a:blip r:embed="rId2"/>
          <a:stretch>
            <a:fillRect/>
          </a:stretch>
        </p:blipFill>
        <p:spPr>
          <a:xfrm>
            <a:off x="2090009" y="3056602"/>
            <a:ext cx="3961892" cy="1120116"/>
          </a:xfrm>
          <a:prstGeom prst="rect">
            <a:avLst/>
          </a:prstGeom>
        </p:spPr>
      </p:pic>
      <p:cxnSp>
        <p:nvCxnSpPr>
          <p:cNvPr id="29" name="Straight Connector 28">
            <a:extLst>
              <a:ext uri="{FF2B5EF4-FFF2-40B4-BE49-F238E27FC236}">
                <a16:creationId xmlns:a16="http://schemas.microsoft.com/office/drawing/2014/main" id="{49533AC7-A788-429D-BDEF-A2799F004A7C}"/>
              </a:ext>
            </a:extLst>
          </p:cNvPr>
          <p:cNvCxnSpPr/>
          <p:nvPr/>
        </p:nvCxnSpPr>
        <p:spPr>
          <a:xfrm flipH="1">
            <a:off x="1471849" y="3653236"/>
            <a:ext cx="8248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37170F8-E43E-0929-DDB3-86076F138579}"/>
              </a:ext>
            </a:extLst>
          </p:cNvPr>
          <p:cNvCxnSpPr>
            <a:cxnSpLocks/>
          </p:cNvCxnSpPr>
          <p:nvPr/>
        </p:nvCxnSpPr>
        <p:spPr>
          <a:xfrm>
            <a:off x="1987773" y="2215505"/>
            <a:ext cx="308916" cy="9892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CBEAE9C7-8157-75BC-B944-9C7E3C46725E}"/>
              </a:ext>
            </a:extLst>
          </p:cNvPr>
          <p:cNvCxnSpPr>
            <a:cxnSpLocks/>
          </p:cNvCxnSpPr>
          <p:nvPr/>
        </p:nvCxnSpPr>
        <p:spPr>
          <a:xfrm flipH="1">
            <a:off x="5694577" y="2215505"/>
            <a:ext cx="357324" cy="8862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7" name="TextBox 36">
            <a:extLst>
              <a:ext uri="{FF2B5EF4-FFF2-40B4-BE49-F238E27FC236}">
                <a16:creationId xmlns:a16="http://schemas.microsoft.com/office/drawing/2014/main" id="{1752C887-EEEE-5F11-4D7D-2D869C698193}"/>
              </a:ext>
            </a:extLst>
          </p:cNvPr>
          <p:cNvSpPr txBox="1"/>
          <p:nvPr/>
        </p:nvSpPr>
        <p:spPr>
          <a:xfrm>
            <a:off x="631445" y="1758065"/>
            <a:ext cx="2380780" cy="430887"/>
          </a:xfrm>
          <a:prstGeom prst="rect">
            <a:avLst/>
          </a:prstGeom>
          <a:noFill/>
        </p:spPr>
        <p:txBody>
          <a:bodyPr wrap="none" rtlCol="0">
            <a:spAutoFit/>
          </a:bodyPr>
          <a:lstStyle/>
          <a:p>
            <a:r>
              <a:rPr lang="en-US" sz="1100" dirty="0"/>
              <a:t>Use latency based rate increase </a:t>
            </a:r>
            <a:br>
              <a:rPr lang="en-US" sz="1100" dirty="0"/>
            </a:br>
            <a:r>
              <a:rPr lang="en-US" sz="1100" dirty="0"/>
              <a:t>in this region</a:t>
            </a:r>
          </a:p>
        </p:txBody>
      </p:sp>
      <p:sp>
        <p:nvSpPr>
          <p:cNvPr id="40" name="TextBox 39">
            <a:extLst>
              <a:ext uri="{FF2B5EF4-FFF2-40B4-BE49-F238E27FC236}">
                <a16:creationId xmlns:a16="http://schemas.microsoft.com/office/drawing/2014/main" id="{555A8CA5-F12D-FCEE-E6EB-D521B692D97B}"/>
              </a:ext>
            </a:extLst>
          </p:cNvPr>
          <p:cNvSpPr txBox="1"/>
          <p:nvPr/>
        </p:nvSpPr>
        <p:spPr>
          <a:xfrm>
            <a:off x="5435171" y="1725695"/>
            <a:ext cx="2374369" cy="430887"/>
          </a:xfrm>
          <a:prstGeom prst="rect">
            <a:avLst/>
          </a:prstGeom>
          <a:noFill/>
        </p:spPr>
        <p:txBody>
          <a:bodyPr wrap="none" rtlCol="0">
            <a:spAutoFit/>
          </a:bodyPr>
          <a:lstStyle/>
          <a:p>
            <a:pPr algn="ctr"/>
            <a:r>
              <a:rPr lang="en-US" sz="1100" dirty="0"/>
              <a:t>Use latency based rate decrease</a:t>
            </a:r>
            <a:br>
              <a:rPr lang="en-US" sz="1100" dirty="0"/>
            </a:br>
            <a:r>
              <a:rPr lang="en-US" sz="1100" dirty="0"/>
              <a:t>in this region</a:t>
            </a:r>
          </a:p>
        </p:txBody>
      </p:sp>
      <p:sp>
        <p:nvSpPr>
          <p:cNvPr id="12" name="TextBox 11">
            <a:extLst>
              <a:ext uri="{FF2B5EF4-FFF2-40B4-BE49-F238E27FC236}">
                <a16:creationId xmlns:a16="http://schemas.microsoft.com/office/drawing/2014/main" id="{836A6969-AB5F-0AA2-5A76-5AF1D6114010}"/>
              </a:ext>
            </a:extLst>
          </p:cNvPr>
          <p:cNvSpPr txBox="1"/>
          <p:nvPr/>
        </p:nvSpPr>
        <p:spPr>
          <a:xfrm>
            <a:off x="690465" y="4525347"/>
            <a:ext cx="7528023" cy="1323439"/>
          </a:xfrm>
          <a:prstGeom prst="rect">
            <a:avLst/>
          </a:prstGeom>
          <a:noFill/>
        </p:spPr>
        <p:txBody>
          <a:bodyPr wrap="none" rtlCol="0">
            <a:spAutoFit/>
          </a:bodyPr>
          <a:lstStyle/>
          <a:p>
            <a:pPr marL="285750" indent="-285750">
              <a:buFont typeface="Arial" panose="020B0604020202020204" pitchFamily="34" charset="0"/>
              <a:buChar char="•"/>
            </a:pPr>
            <a:r>
              <a:rPr lang="en-US" sz="1600" dirty="0"/>
              <a:t>The </a:t>
            </a:r>
            <a:r>
              <a:rPr lang="en-US" sz="1600" dirty="0" err="1"/>
              <a:t>T</a:t>
            </a:r>
            <a:r>
              <a:rPr lang="en-US" sz="1600" baseline="-25000" dirty="0" err="1"/>
              <a:t>low</a:t>
            </a:r>
            <a:r>
              <a:rPr lang="en-US" sz="1600" dirty="0"/>
              <a:t> and T</a:t>
            </a:r>
            <a:r>
              <a:rPr lang="en-US" sz="1600" baseline="-25000" dirty="0"/>
              <a:t>high</a:t>
            </a:r>
            <a:r>
              <a:rPr lang="en-US" sz="1600" dirty="0"/>
              <a:t> thresholds effectively bring the delay within a </a:t>
            </a:r>
            <a:br>
              <a:rPr lang="en-US" sz="1600" dirty="0"/>
            </a:br>
            <a:r>
              <a:rPr lang="en-US" sz="1600" dirty="0"/>
              <a:t>target range and play a role similar to the target queue occupancy </a:t>
            </a:r>
            <a:br>
              <a:rPr lang="en-US" sz="1600" dirty="0"/>
            </a:br>
            <a:r>
              <a:rPr lang="en-US" sz="1600" dirty="0"/>
              <a:t>in many AQM schemes. </a:t>
            </a:r>
          </a:p>
          <a:p>
            <a:pPr marL="285750" indent="-285750">
              <a:buFont typeface="Arial" panose="020B0604020202020204" pitchFamily="34" charset="0"/>
              <a:buChar char="•"/>
            </a:pPr>
            <a:r>
              <a:rPr lang="en-US" sz="1600" dirty="0"/>
              <a:t>Using the delay gradient improves stability and helps keep the latency </a:t>
            </a:r>
            <a:br>
              <a:rPr lang="en-US" sz="1600" dirty="0"/>
            </a:br>
            <a:r>
              <a:rPr lang="en-US" sz="1600" dirty="0"/>
              <a:t>within the target range [</a:t>
            </a:r>
            <a:r>
              <a:rPr lang="en-US" sz="1600" dirty="0" err="1"/>
              <a:t>T</a:t>
            </a:r>
            <a:r>
              <a:rPr lang="en-US" sz="1600" baseline="-25000" dirty="0" err="1"/>
              <a:t>low</a:t>
            </a:r>
            <a:r>
              <a:rPr lang="en-US" sz="1600" dirty="0"/>
              <a:t>, T</a:t>
            </a:r>
            <a:r>
              <a:rPr lang="en-US" sz="1600" baseline="-25000" dirty="0"/>
              <a:t>high</a:t>
            </a:r>
            <a:r>
              <a:rPr lang="en-US" sz="1600" dirty="0"/>
              <a:t>].</a:t>
            </a:r>
          </a:p>
        </p:txBody>
      </p:sp>
      <p:sp>
        <p:nvSpPr>
          <p:cNvPr id="16" name="TextBox 15">
            <a:extLst>
              <a:ext uri="{FF2B5EF4-FFF2-40B4-BE49-F238E27FC236}">
                <a16:creationId xmlns:a16="http://schemas.microsoft.com/office/drawing/2014/main" id="{618C1968-0F83-7F53-BA7C-C0A73122FFC5}"/>
              </a:ext>
            </a:extLst>
          </p:cNvPr>
          <p:cNvSpPr txBox="1"/>
          <p:nvPr/>
        </p:nvSpPr>
        <p:spPr>
          <a:xfrm>
            <a:off x="2922313" y="1376509"/>
            <a:ext cx="2768707" cy="430887"/>
          </a:xfrm>
          <a:prstGeom prst="rect">
            <a:avLst/>
          </a:prstGeom>
          <a:noFill/>
        </p:spPr>
        <p:txBody>
          <a:bodyPr wrap="none" rtlCol="0">
            <a:spAutoFit/>
          </a:bodyPr>
          <a:lstStyle/>
          <a:p>
            <a:pPr algn="ctr"/>
            <a:r>
              <a:rPr lang="en-US" sz="1100" dirty="0"/>
              <a:t>Use gradient based rate increase and</a:t>
            </a:r>
            <a:br>
              <a:rPr lang="en-US" sz="1100" dirty="0"/>
            </a:br>
            <a:r>
              <a:rPr lang="en-US" sz="1100" dirty="0"/>
              <a:t>decrease in this region</a:t>
            </a:r>
          </a:p>
        </p:txBody>
      </p:sp>
      <p:cxnSp>
        <p:nvCxnSpPr>
          <p:cNvPr id="19" name="Straight Arrow Connector 18">
            <a:extLst>
              <a:ext uri="{FF2B5EF4-FFF2-40B4-BE49-F238E27FC236}">
                <a16:creationId xmlns:a16="http://schemas.microsoft.com/office/drawing/2014/main" id="{38A18042-7FD2-B306-764A-40C2F3373D80}"/>
              </a:ext>
            </a:extLst>
          </p:cNvPr>
          <p:cNvCxnSpPr/>
          <p:nvPr/>
        </p:nvCxnSpPr>
        <p:spPr>
          <a:xfrm>
            <a:off x="4208106" y="1973508"/>
            <a:ext cx="0" cy="11282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47329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4AEAC0-AC93-F8A3-A57A-DBC43C33A5BD}"/>
              </a:ext>
            </a:extLst>
          </p:cNvPr>
          <p:cNvSpPr>
            <a:spLocks noGrp="1"/>
          </p:cNvSpPr>
          <p:nvPr>
            <p:ph type="title"/>
          </p:nvPr>
        </p:nvSpPr>
        <p:spPr/>
        <p:txBody>
          <a:bodyPr/>
          <a:lstStyle/>
          <a:p>
            <a:r>
              <a:rPr lang="en-US" dirty="0"/>
              <a:t>Timely Congestion Control</a:t>
            </a:r>
          </a:p>
        </p:txBody>
      </p:sp>
      <p:pic>
        <p:nvPicPr>
          <p:cNvPr id="5" name="Picture 4" descr="A screenshot of a computer program&#10;&#10;Description automatically generated">
            <a:extLst>
              <a:ext uri="{FF2B5EF4-FFF2-40B4-BE49-F238E27FC236}">
                <a16:creationId xmlns:a16="http://schemas.microsoft.com/office/drawing/2014/main" id="{C6870822-F76E-7065-46F6-2F899890A9ED}"/>
              </a:ext>
            </a:extLst>
          </p:cNvPr>
          <p:cNvPicPr>
            <a:picLocks noChangeAspect="1"/>
          </p:cNvPicPr>
          <p:nvPr/>
        </p:nvPicPr>
        <p:blipFill>
          <a:blip r:embed="rId2"/>
          <a:stretch>
            <a:fillRect/>
          </a:stretch>
        </p:blipFill>
        <p:spPr>
          <a:xfrm>
            <a:off x="201588" y="1352585"/>
            <a:ext cx="4305097" cy="4600867"/>
          </a:xfrm>
          <a:prstGeom prst="rect">
            <a:avLst/>
          </a:prstGeom>
        </p:spPr>
      </p:pic>
      <p:sp>
        <p:nvSpPr>
          <p:cNvPr id="8" name="TextBox 7">
            <a:extLst>
              <a:ext uri="{FF2B5EF4-FFF2-40B4-BE49-F238E27FC236}">
                <a16:creationId xmlns:a16="http://schemas.microsoft.com/office/drawing/2014/main" id="{8E883A6D-5438-4082-533B-8BBDA74BD676}"/>
              </a:ext>
            </a:extLst>
          </p:cNvPr>
          <p:cNvSpPr txBox="1"/>
          <p:nvPr/>
        </p:nvSpPr>
        <p:spPr>
          <a:xfrm>
            <a:off x="4637317" y="2202886"/>
            <a:ext cx="1675459" cy="461665"/>
          </a:xfrm>
          <a:prstGeom prst="rect">
            <a:avLst/>
          </a:prstGeom>
          <a:noFill/>
        </p:spPr>
        <p:txBody>
          <a:bodyPr wrap="none" rtlCol="0">
            <a:spAutoFit/>
          </a:bodyPr>
          <a:lstStyle/>
          <a:p>
            <a:r>
              <a:rPr lang="en-US" sz="1200" dirty="0"/>
              <a:t> Filtered estimate of</a:t>
            </a:r>
            <a:br>
              <a:rPr lang="en-US" sz="1200" dirty="0"/>
            </a:br>
            <a:r>
              <a:rPr lang="en-US" sz="1200" dirty="0"/>
              <a:t>Delay Gradient</a:t>
            </a:r>
          </a:p>
        </p:txBody>
      </p:sp>
      <p:cxnSp>
        <p:nvCxnSpPr>
          <p:cNvPr id="10" name="Straight Arrow Connector 9">
            <a:extLst>
              <a:ext uri="{FF2B5EF4-FFF2-40B4-BE49-F238E27FC236}">
                <a16:creationId xmlns:a16="http://schemas.microsoft.com/office/drawing/2014/main" id="{D7A4A0DB-E41D-52AD-5715-F113190952B5}"/>
              </a:ext>
            </a:extLst>
          </p:cNvPr>
          <p:cNvCxnSpPr>
            <a:cxnSpLocks/>
          </p:cNvCxnSpPr>
          <p:nvPr/>
        </p:nvCxnSpPr>
        <p:spPr>
          <a:xfrm flipH="1">
            <a:off x="4169601" y="2472709"/>
            <a:ext cx="413360" cy="1059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ED2EF89B-7B59-63B5-DA01-310A694215C7}"/>
              </a:ext>
            </a:extLst>
          </p:cNvPr>
          <p:cNvSpPr txBox="1"/>
          <p:nvPr/>
        </p:nvSpPr>
        <p:spPr>
          <a:xfrm>
            <a:off x="5031423" y="4106427"/>
            <a:ext cx="3259226" cy="769441"/>
          </a:xfrm>
          <a:prstGeom prst="rect">
            <a:avLst/>
          </a:prstGeom>
          <a:noFill/>
        </p:spPr>
        <p:txBody>
          <a:bodyPr wrap="none" rtlCol="0">
            <a:spAutoFit/>
          </a:bodyPr>
          <a:lstStyle/>
          <a:p>
            <a:pPr algn="ctr"/>
            <a:r>
              <a:rPr lang="en-US" sz="1100" dirty="0"/>
              <a:t>If the gradient is negative or equals zero, </a:t>
            </a:r>
            <a:br>
              <a:rPr lang="en-US" sz="1100" dirty="0"/>
            </a:br>
            <a:r>
              <a:rPr lang="en-US" sz="1100" dirty="0"/>
              <a:t>the network can keep up with the aggregate </a:t>
            </a:r>
            <a:br>
              <a:rPr lang="en-US" sz="1100" dirty="0"/>
            </a:br>
            <a:r>
              <a:rPr lang="en-US" sz="1100" dirty="0"/>
              <a:t>incoming rate, and therefore</a:t>
            </a:r>
          </a:p>
          <a:p>
            <a:pPr algn="ctr"/>
            <a:r>
              <a:rPr lang="en-US" sz="1100" dirty="0"/>
              <a:t>there is room for a higher rate.</a:t>
            </a:r>
          </a:p>
        </p:txBody>
      </p:sp>
      <p:sp>
        <p:nvSpPr>
          <p:cNvPr id="18" name="TextBox 17">
            <a:extLst>
              <a:ext uri="{FF2B5EF4-FFF2-40B4-BE49-F238E27FC236}">
                <a16:creationId xmlns:a16="http://schemas.microsoft.com/office/drawing/2014/main" id="{ABAD144C-165E-368F-E560-01322F5D419B}"/>
              </a:ext>
            </a:extLst>
          </p:cNvPr>
          <p:cNvSpPr txBox="1"/>
          <p:nvPr/>
        </p:nvSpPr>
        <p:spPr>
          <a:xfrm>
            <a:off x="5909369" y="5172394"/>
            <a:ext cx="2488182" cy="1107996"/>
          </a:xfrm>
          <a:prstGeom prst="rect">
            <a:avLst/>
          </a:prstGeom>
          <a:noFill/>
        </p:spPr>
        <p:txBody>
          <a:bodyPr wrap="none" rtlCol="0">
            <a:spAutoFit/>
          </a:bodyPr>
          <a:lstStyle/>
          <a:p>
            <a:pPr algn="ctr"/>
            <a:r>
              <a:rPr lang="en-US" sz="1100" dirty="0"/>
              <a:t>When the gradient is positive, the</a:t>
            </a:r>
          </a:p>
          <a:p>
            <a:pPr algn="ctr"/>
            <a:r>
              <a:rPr lang="en-US" sz="1100" dirty="0"/>
              <a:t>total sending rate is greater than </a:t>
            </a:r>
            <a:br>
              <a:rPr lang="en-US" sz="1100" dirty="0"/>
            </a:br>
            <a:r>
              <a:rPr lang="en-US" sz="1100" dirty="0"/>
              <a:t>network capacity. Hence,</a:t>
            </a:r>
          </a:p>
          <a:p>
            <a:pPr algn="ctr"/>
            <a:r>
              <a:rPr lang="en-US" sz="1100" dirty="0"/>
              <a:t>TIMELY performs a multiplicative </a:t>
            </a:r>
            <a:br>
              <a:rPr lang="en-US" sz="1100" dirty="0"/>
            </a:br>
            <a:r>
              <a:rPr lang="en-US" sz="1100" dirty="0"/>
              <a:t>rate decrement, scaled</a:t>
            </a:r>
          </a:p>
          <a:p>
            <a:pPr algn="ctr"/>
            <a:r>
              <a:rPr lang="en-US" sz="1100" dirty="0"/>
              <a:t>by the gradient factor:</a:t>
            </a:r>
          </a:p>
        </p:txBody>
      </p:sp>
      <p:cxnSp>
        <p:nvCxnSpPr>
          <p:cNvPr id="39" name="Straight Arrow Connector 38">
            <a:extLst>
              <a:ext uri="{FF2B5EF4-FFF2-40B4-BE49-F238E27FC236}">
                <a16:creationId xmlns:a16="http://schemas.microsoft.com/office/drawing/2014/main" id="{C0A5C256-B9A2-3B7B-8B41-FD64351418FB}"/>
              </a:ext>
            </a:extLst>
          </p:cNvPr>
          <p:cNvCxnSpPr/>
          <p:nvPr/>
        </p:nvCxnSpPr>
        <p:spPr>
          <a:xfrm flipH="1">
            <a:off x="4034849" y="5580088"/>
            <a:ext cx="1874520" cy="14630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41">
            <a:extLst>
              <a:ext uri="{FF2B5EF4-FFF2-40B4-BE49-F238E27FC236}">
                <a16:creationId xmlns:a16="http://schemas.microsoft.com/office/drawing/2014/main" id="{483C13FD-FD1C-8107-3024-8404513A18E5}"/>
              </a:ext>
            </a:extLst>
          </p:cNvPr>
          <p:cNvCxnSpPr>
            <a:cxnSpLocks/>
          </p:cNvCxnSpPr>
          <p:nvPr/>
        </p:nvCxnSpPr>
        <p:spPr>
          <a:xfrm flipH="1">
            <a:off x="3307779" y="4736476"/>
            <a:ext cx="1723644" cy="2505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62809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green line&#10;&#10;Description automatically generated">
            <a:extLst>
              <a:ext uri="{FF2B5EF4-FFF2-40B4-BE49-F238E27FC236}">
                <a16:creationId xmlns:a16="http://schemas.microsoft.com/office/drawing/2014/main" id="{AB02A7B8-A6F4-E651-6848-28C251A2E4FA}"/>
              </a:ext>
            </a:extLst>
          </p:cNvPr>
          <p:cNvPicPr>
            <a:picLocks noGrp="1" noChangeAspect="1"/>
          </p:cNvPicPr>
          <p:nvPr>
            <p:ph idx="1"/>
          </p:nvPr>
        </p:nvPicPr>
        <p:blipFill>
          <a:blip r:embed="rId2"/>
          <a:stretch>
            <a:fillRect/>
          </a:stretch>
        </p:blipFill>
        <p:spPr>
          <a:xfrm>
            <a:off x="1202613" y="1607927"/>
            <a:ext cx="6197600" cy="2387600"/>
          </a:xfrm>
        </p:spPr>
      </p:pic>
      <p:sp>
        <p:nvSpPr>
          <p:cNvPr id="3" name="Title 2">
            <a:extLst>
              <a:ext uri="{FF2B5EF4-FFF2-40B4-BE49-F238E27FC236}">
                <a16:creationId xmlns:a16="http://schemas.microsoft.com/office/drawing/2014/main" id="{13228EAC-142B-B846-0CA7-F69112BA7BE6}"/>
              </a:ext>
            </a:extLst>
          </p:cNvPr>
          <p:cNvSpPr>
            <a:spLocks noGrp="1"/>
          </p:cNvSpPr>
          <p:nvPr>
            <p:ph type="title"/>
          </p:nvPr>
        </p:nvSpPr>
        <p:spPr/>
        <p:txBody>
          <a:bodyPr/>
          <a:lstStyle/>
          <a:p>
            <a:r>
              <a:rPr lang="en-US" dirty="0"/>
              <a:t>Comparison with DCTCP</a:t>
            </a:r>
          </a:p>
        </p:txBody>
      </p:sp>
      <p:sp>
        <p:nvSpPr>
          <p:cNvPr id="6" name="TextBox 5">
            <a:extLst>
              <a:ext uri="{FF2B5EF4-FFF2-40B4-BE49-F238E27FC236}">
                <a16:creationId xmlns:a16="http://schemas.microsoft.com/office/drawing/2014/main" id="{68DB788A-75FA-B874-FE2C-AA388220ED15}"/>
              </a:ext>
            </a:extLst>
          </p:cNvPr>
          <p:cNvSpPr txBox="1"/>
          <p:nvPr/>
        </p:nvSpPr>
        <p:spPr>
          <a:xfrm>
            <a:off x="1838130" y="4292082"/>
            <a:ext cx="6394699"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TIMELY keeps the average end-to-end RTT 10X lower than </a:t>
            </a:r>
            <a:br>
              <a:rPr lang="en-US" sz="1600" dirty="0"/>
            </a:br>
            <a:r>
              <a:rPr lang="en-US" sz="1600" dirty="0"/>
              <a:t>DCTCP (60  s vs. 600  s). </a:t>
            </a:r>
          </a:p>
          <a:p>
            <a:pPr marL="285750" indent="-285750">
              <a:buFont typeface="Arial" panose="020B0604020202020204" pitchFamily="34" charset="0"/>
              <a:buChar char="•"/>
            </a:pPr>
            <a:r>
              <a:rPr lang="en-US" sz="1600" dirty="0"/>
              <a:t>More significantly, the tail latency drops by almost 13X </a:t>
            </a:r>
            <a:br>
              <a:rPr lang="en-US" sz="1600" dirty="0"/>
            </a:br>
            <a:r>
              <a:rPr lang="en-US" sz="1600" dirty="0"/>
              <a:t>(116  s vs. 1490  s).</a:t>
            </a:r>
          </a:p>
        </p:txBody>
      </p:sp>
    </p:spTree>
    <p:extLst>
      <p:ext uri="{BB962C8B-B14F-4D97-AF65-F5344CB8AC3E}">
        <p14:creationId xmlns:p14="http://schemas.microsoft.com/office/powerpoint/2010/main" val="2406576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EE4FCD-CC27-FCD4-594A-84561147F3B2}"/>
              </a:ext>
            </a:extLst>
          </p:cNvPr>
          <p:cNvSpPr>
            <a:spLocks noGrp="1"/>
          </p:cNvSpPr>
          <p:nvPr>
            <p:ph type="title"/>
          </p:nvPr>
        </p:nvSpPr>
        <p:spPr>
          <a:xfrm>
            <a:off x="543828" y="669274"/>
            <a:ext cx="8229600" cy="1143000"/>
          </a:xfrm>
        </p:spPr>
        <p:txBody>
          <a:bodyPr>
            <a:normAutofit fontScale="90000"/>
          </a:bodyPr>
          <a:lstStyle/>
          <a:p>
            <a:pPr algn="ctr"/>
            <a:r>
              <a:rPr lang="en-US" dirty="0"/>
              <a:t>Issues with Delay Bounding Schemes (2022)</a:t>
            </a:r>
          </a:p>
        </p:txBody>
      </p:sp>
      <p:pic>
        <p:nvPicPr>
          <p:cNvPr id="5" name="Picture 4" descr="A document with text and images&#10;&#10;Description automatically generated">
            <a:extLst>
              <a:ext uri="{FF2B5EF4-FFF2-40B4-BE49-F238E27FC236}">
                <a16:creationId xmlns:a16="http://schemas.microsoft.com/office/drawing/2014/main" id="{E38D31FC-42D4-1465-73BA-C5450710D6D9}"/>
              </a:ext>
            </a:extLst>
          </p:cNvPr>
          <p:cNvPicPr>
            <a:picLocks noChangeAspect="1"/>
          </p:cNvPicPr>
          <p:nvPr/>
        </p:nvPicPr>
        <p:blipFill>
          <a:blip r:embed="rId2"/>
          <a:stretch>
            <a:fillRect/>
          </a:stretch>
        </p:blipFill>
        <p:spPr>
          <a:xfrm>
            <a:off x="2720604" y="1925053"/>
            <a:ext cx="3521559" cy="4427621"/>
          </a:xfrm>
          <a:prstGeom prst="rect">
            <a:avLst/>
          </a:prstGeom>
        </p:spPr>
      </p:pic>
    </p:spTree>
    <p:extLst>
      <p:ext uri="{BB962C8B-B14F-4D97-AF65-F5344CB8AC3E}">
        <p14:creationId xmlns:p14="http://schemas.microsoft.com/office/powerpoint/2010/main" val="4182880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49AC7-AFCC-326F-0C87-85FE14F67061}"/>
              </a:ext>
            </a:extLst>
          </p:cNvPr>
          <p:cNvSpPr>
            <a:spLocks noGrp="1"/>
          </p:cNvSpPr>
          <p:nvPr>
            <p:ph idx="1"/>
          </p:nvPr>
        </p:nvSpPr>
        <p:spPr/>
        <p:txBody>
          <a:bodyPr>
            <a:normAutofit/>
          </a:bodyPr>
          <a:lstStyle/>
          <a:p>
            <a:r>
              <a:rPr lang="en-US" sz="1400" dirty="0"/>
              <a:t>The paper focuses on how multiple flows running a given delay-bounding CCA share bandwidth.</a:t>
            </a:r>
            <a:br>
              <a:rPr lang="en-US" sz="1400" dirty="0"/>
            </a:br>
            <a:endParaRPr lang="en-US" sz="1400" dirty="0"/>
          </a:p>
          <a:p>
            <a:r>
              <a:rPr lang="en-US" sz="1400" dirty="0"/>
              <a:t>The problem the authors identified is the following: Because most CCAs attempt to work across many orders of magnitude of rates, </a:t>
            </a:r>
            <a:r>
              <a:rPr lang="en-US" sz="1400" dirty="0">
                <a:solidFill>
                  <a:schemeClr val="accent1"/>
                </a:solidFill>
              </a:rPr>
              <a:t>they must map a large rate range into a small delay range</a:t>
            </a:r>
            <a:r>
              <a:rPr lang="en-US" sz="1400" dirty="0"/>
              <a:t>. Thus, even small changes in estimated queueing delay would induce enormous changes in the inferred rate.</a:t>
            </a:r>
            <a:br>
              <a:rPr lang="en-US" sz="1400" dirty="0"/>
            </a:br>
            <a:endParaRPr lang="en-US" sz="1400" dirty="0"/>
          </a:p>
          <a:p>
            <a:r>
              <a:rPr lang="en-US" sz="1400" dirty="0"/>
              <a:t>Can perfect measurements solve the problem: </a:t>
            </a:r>
          </a:p>
          <a:p>
            <a:pPr lvl="1"/>
            <a:r>
              <a:rPr lang="en-US" sz="1200" dirty="0"/>
              <a:t>No, since there is no way to precisely measure congestive queueing delays. The reason is that non-congestive (i.e., non-bottleneck-queueing) contributions to network delay are rarely constant in practice, and hard to separate from congestion.</a:t>
            </a:r>
          </a:p>
          <a:p>
            <a:pPr lvl="1"/>
            <a:r>
              <a:rPr lang="en-US" sz="1200" dirty="0"/>
              <a:t>Due to effects such as ACK aggregation, delayed ACKs, end-host operating system or thread scheduling, token bucket filters, hardware offload timing variations, etc., packets experience jitter on network paths unrelated to bottleneck queueing.</a:t>
            </a:r>
            <a:br>
              <a:rPr lang="en-US" sz="1200" dirty="0"/>
            </a:br>
            <a:endParaRPr lang="en-US" sz="1200" dirty="0"/>
          </a:p>
          <a:p>
            <a:r>
              <a:rPr lang="en-US" sz="1400" dirty="0"/>
              <a:t>Hence they focus on understanding the effects of non-congestive jitter on delay-bounding CCAs, expecting some degree of unfairness and hoping to quantify it as a function of the delay jitter.</a:t>
            </a:r>
          </a:p>
        </p:txBody>
      </p:sp>
      <p:sp>
        <p:nvSpPr>
          <p:cNvPr id="3" name="Title 2">
            <a:extLst>
              <a:ext uri="{FF2B5EF4-FFF2-40B4-BE49-F238E27FC236}">
                <a16:creationId xmlns:a16="http://schemas.microsoft.com/office/drawing/2014/main" id="{23B9E464-C9FF-1056-7175-D9534339ADF4}"/>
              </a:ext>
            </a:extLst>
          </p:cNvPr>
          <p:cNvSpPr>
            <a:spLocks noGrp="1"/>
          </p:cNvSpPr>
          <p:nvPr>
            <p:ph type="title"/>
          </p:nvPr>
        </p:nvSpPr>
        <p:spPr/>
        <p:txBody>
          <a:bodyPr/>
          <a:lstStyle/>
          <a:p>
            <a:r>
              <a:rPr lang="en-US" dirty="0"/>
              <a:t>Objective</a:t>
            </a:r>
          </a:p>
        </p:txBody>
      </p:sp>
    </p:spTree>
    <p:extLst>
      <p:ext uri="{BB962C8B-B14F-4D97-AF65-F5344CB8AC3E}">
        <p14:creationId xmlns:p14="http://schemas.microsoft.com/office/powerpoint/2010/main" val="665565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19BAC4-4E0E-ACEB-70CB-52B50A9CB429}"/>
              </a:ext>
            </a:extLst>
          </p:cNvPr>
          <p:cNvSpPr>
            <a:spLocks noGrp="1"/>
          </p:cNvSpPr>
          <p:nvPr>
            <p:ph idx="1"/>
          </p:nvPr>
        </p:nvSpPr>
        <p:spPr>
          <a:xfrm>
            <a:off x="457200" y="1481328"/>
            <a:ext cx="8229600" cy="4658215"/>
          </a:xfrm>
        </p:spPr>
        <p:txBody>
          <a:bodyPr>
            <a:normAutofit/>
          </a:bodyPr>
          <a:lstStyle/>
          <a:p>
            <a:r>
              <a:rPr lang="en-US" sz="1400" dirty="0"/>
              <a:t>Efficient delay-bounding CCAs that converge in steady state to a bounded delay range are not merely unfair, but cannot avoid starvation.</a:t>
            </a:r>
            <a:br>
              <a:rPr lang="en-US" sz="1400" dirty="0"/>
            </a:br>
            <a:endParaRPr lang="en-US" sz="1400" dirty="0"/>
          </a:p>
          <a:p>
            <a:r>
              <a:rPr lang="en-US" sz="1400" dirty="0"/>
              <a:t>When two flows using the same CCA share a bottleneck link, if the non-congestive delay variations exceed double the difference between the maximum and minimum queueing delay at equilibrium, then there are patterns of non-congestive delay where one flow will get arbitrarily low throughput compared to the other.</a:t>
            </a:r>
            <a:br>
              <a:rPr lang="en-US" sz="1400" dirty="0"/>
            </a:br>
            <a:endParaRPr lang="en-US" sz="1400" dirty="0"/>
          </a:p>
          <a:p>
            <a:r>
              <a:rPr lang="en-US" sz="1400" dirty="0"/>
              <a:t>Congestion Control Algorithms can target </a:t>
            </a:r>
            <a:r>
              <a:rPr lang="en-US" sz="1400" dirty="0">
                <a:solidFill>
                  <a:schemeClr val="accent1"/>
                </a:solidFill>
              </a:rPr>
              <a:t>at most two </a:t>
            </a:r>
            <a:r>
              <a:rPr lang="en-US" sz="1400" dirty="0"/>
              <a:t>out of the following three properties: </a:t>
            </a:r>
          </a:p>
          <a:p>
            <a:pPr marL="708660" lvl="1" indent="-342900">
              <a:buFont typeface="+mj-lt"/>
              <a:buAutoNum type="arabicPeriod"/>
            </a:pPr>
            <a:r>
              <a:rPr lang="en-US" sz="1400" dirty="0"/>
              <a:t>High throughput,</a:t>
            </a:r>
          </a:p>
          <a:p>
            <a:pPr marL="708660" lvl="1" indent="-342900">
              <a:buFont typeface="+mj-lt"/>
              <a:buAutoNum type="arabicPeriod"/>
            </a:pPr>
            <a:r>
              <a:rPr lang="en-US" sz="1400" dirty="0"/>
              <a:t>Convergence to a small and bounded delay range, and</a:t>
            </a:r>
          </a:p>
          <a:p>
            <a:pPr marL="708660" lvl="1" indent="-342900">
              <a:buFont typeface="+mj-lt"/>
              <a:buAutoNum type="arabicPeriod"/>
            </a:pPr>
            <a:r>
              <a:rPr lang="en-US" sz="1400" dirty="0"/>
              <a:t>No starvation.</a:t>
            </a:r>
            <a:br>
              <a:rPr lang="en-US" sz="1000" dirty="0"/>
            </a:br>
            <a:endParaRPr lang="en-US" sz="1000" dirty="0"/>
          </a:p>
          <a:p>
            <a:r>
              <a:rPr lang="en-US" sz="1400" dirty="0"/>
              <a:t>Are we are doomed to choose between bounding delays and avoiding starvation?</a:t>
            </a:r>
          </a:p>
          <a:p>
            <a:pPr lvl="1"/>
            <a:r>
              <a:rPr lang="en-US" sz="1400" dirty="0"/>
              <a:t>We might be able to achieve both desirable goals by being explicit about non-congestive delays in CCA design, ensuring that the CCA’s delay variations in equilibrium are at least half as as large as the non-congestive jitter expected along a path.</a:t>
            </a:r>
          </a:p>
          <a:p>
            <a:pPr lvl="1"/>
            <a:r>
              <a:rPr lang="en-US" sz="1400" dirty="0"/>
              <a:t>If that is not the case, then the results prove that starvation is inevitable.</a:t>
            </a:r>
          </a:p>
        </p:txBody>
      </p:sp>
      <p:sp>
        <p:nvSpPr>
          <p:cNvPr id="3" name="Title 2">
            <a:extLst>
              <a:ext uri="{FF2B5EF4-FFF2-40B4-BE49-F238E27FC236}">
                <a16:creationId xmlns:a16="http://schemas.microsoft.com/office/drawing/2014/main" id="{6D8A10CD-04D5-B049-8DC3-041ACA1ADA31}"/>
              </a:ext>
            </a:extLst>
          </p:cNvPr>
          <p:cNvSpPr>
            <a:spLocks noGrp="1"/>
          </p:cNvSpPr>
          <p:nvPr>
            <p:ph type="title"/>
          </p:nvPr>
        </p:nvSpPr>
        <p:spPr/>
        <p:txBody>
          <a:bodyPr/>
          <a:lstStyle/>
          <a:p>
            <a:r>
              <a:rPr lang="en-US" dirty="0"/>
              <a:t>Main Results</a:t>
            </a:r>
          </a:p>
        </p:txBody>
      </p:sp>
    </p:spTree>
    <p:extLst>
      <p:ext uri="{BB962C8B-B14F-4D97-AF65-F5344CB8AC3E}">
        <p14:creationId xmlns:p14="http://schemas.microsoft.com/office/powerpoint/2010/main" val="3021473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graph&#10;&#10;Description automatically generated">
            <a:extLst>
              <a:ext uri="{FF2B5EF4-FFF2-40B4-BE49-F238E27FC236}">
                <a16:creationId xmlns:a16="http://schemas.microsoft.com/office/drawing/2014/main" id="{74AF72D4-45B8-EF76-B6FF-5624008DCCAC}"/>
              </a:ext>
            </a:extLst>
          </p:cNvPr>
          <p:cNvPicPr>
            <a:picLocks noGrp="1" noChangeAspect="1"/>
          </p:cNvPicPr>
          <p:nvPr>
            <p:ph idx="1"/>
          </p:nvPr>
        </p:nvPicPr>
        <p:blipFill>
          <a:blip r:embed="rId2"/>
          <a:stretch>
            <a:fillRect/>
          </a:stretch>
        </p:blipFill>
        <p:spPr>
          <a:xfrm>
            <a:off x="288758" y="1517022"/>
            <a:ext cx="4313388" cy="2170729"/>
          </a:xfrm>
        </p:spPr>
      </p:pic>
      <p:sp>
        <p:nvSpPr>
          <p:cNvPr id="3" name="Title 2">
            <a:extLst>
              <a:ext uri="{FF2B5EF4-FFF2-40B4-BE49-F238E27FC236}">
                <a16:creationId xmlns:a16="http://schemas.microsoft.com/office/drawing/2014/main" id="{2C7BEE35-AC86-C676-D0DA-449892A21E42}"/>
              </a:ext>
            </a:extLst>
          </p:cNvPr>
          <p:cNvSpPr>
            <a:spLocks noGrp="1"/>
          </p:cNvSpPr>
          <p:nvPr>
            <p:ph type="title"/>
          </p:nvPr>
        </p:nvSpPr>
        <p:spPr/>
        <p:txBody>
          <a:bodyPr/>
          <a:lstStyle/>
          <a:p>
            <a:r>
              <a:rPr lang="en-US" dirty="0"/>
              <a:t>Results (</a:t>
            </a:r>
            <a:r>
              <a:rPr lang="en-US" dirty="0" err="1"/>
              <a:t>cont</a:t>
            </a:r>
            <a:r>
              <a:rPr lang="en-US" dirty="0"/>
              <a:t>)</a:t>
            </a:r>
          </a:p>
        </p:txBody>
      </p:sp>
      <p:sp>
        <p:nvSpPr>
          <p:cNvPr id="6" name="TextBox 5">
            <a:extLst>
              <a:ext uri="{FF2B5EF4-FFF2-40B4-BE49-F238E27FC236}">
                <a16:creationId xmlns:a16="http://schemas.microsoft.com/office/drawing/2014/main" id="{3E42D365-3203-FC0F-4AE5-7FCD829D05C4}"/>
              </a:ext>
            </a:extLst>
          </p:cNvPr>
          <p:cNvSpPr txBox="1"/>
          <p:nvPr/>
        </p:nvSpPr>
        <p:spPr>
          <a:xfrm>
            <a:off x="524576" y="3609474"/>
            <a:ext cx="7796463" cy="1384995"/>
          </a:xfrm>
          <a:prstGeom prst="rect">
            <a:avLst/>
          </a:prstGeom>
          <a:noFill/>
        </p:spPr>
        <p:txBody>
          <a:bodyPr wrap="square" rtlCol="0">
            <a:spAutoFit/>
          </a:bodyPr>
          <a:lstStyle/>
          <a:p>
            <a:pPr marL="285750" indent="-285750">
              <a:buFontTx/>
              <a:buChar char="-"/>
            </a:pPr>
            <a:r>
              <a:rPr lang="en-US" sz="1400" dirty="0"/>
              <a:t>CCAs that ensure a smaller 𝛿</a:t>
            </a:r>
            <a:r>
              <a:rPr lang="en-US" sz="1400" baseline="-25000" dirty="0"/>
              <a:t>max</a:t>
            </a:r>
            <a:r>
              <a:rPr lang="en-US" sz="1400" dirty="0"/>
              <a:t> and hence are “more convergent” are more susceptible to starvation. </a:t>
            </a:r>
          </a:p>
          <a:p>
            <a:pPr marL="285750" indent="-285750">
              <a:buFontTx/>
              <a:buChar char="-"/>
            </a:pPr>
            <a:r>
              <a:rPr lang="en-US" sz="1400" dirty="0"/>
              <a:t>Starvation can occur if the delay ambiguity caused by non-congestive jitter delay is &gt; 2𝛿</a:t>
            </a:r>
            <a:r>
              <a:rPr lang="en-US" sz="1400" baseline="-25000" dirty="0"/>
              <a:t>max</a:t>
            </a:r>
            <a:r>
              <a:rPr lang="en-US" sz="1400" dirty="0"/>
              <a:t>. </a:t>
            </a:r>
          </a:p>
          <a:p>
            <a:pPr marL="285750" indent="-285750">
              <a:buFontTx/>
              <a:buChar char="-"/>
            </a:pPr>
            <a:r>
              <a:rPr lang="en-US" sz="1400" dirty="0"/>
              <a:t>For many CCAs, 𝛿</a:t>
            </a:r>
            <a:r>
              <a:rPr lang="en-US" sz="1400" baseline="-25000" dirty="0"/>
              <a:t>max</a:t>
            </a:r>
            <a:r>
              <a:rPr lang="en-US" sz="1400" dirty="0"/>
              <a:t> is small because they strive to keep delay variations small compared to 𝑅</a:t>
            </a:r>
            <a:r>
              <a:rPr lang="en-US" sz="1400" baseline="-25000" dirty="0"/>
              <a:t>𝑚</a:t>
            </a:r>
            <a:r>
              <a:rPr lang="en-US" sz="1400" dirty="0"/>
              <a:t>. Hence even a little ambiguity can cause starvation.</a:t>
            </a:r>
          </a:p>
        </p:txBody>
      </p:sp>
      <p:pic>
        <p:nvPicPr>
          <p:cNvPr id="9" name="Picture 8" descr="A graph of a graph of a graph&#10;&#10;Description automatically generated with medium confidence">
            <a:extLst>
              <a:ext uri="{FF2B5EF4-FFF2-40B4-BE49-F238E27FC236}">
                <a16:creationId xmlns:a16="http://schemas.microsoft.com/office/drawing/2014/main" id="{A45B417B-7088-5668-3F9B-163735B8A502}"/>
              </a:ext>
            </a:extLst>
          </p:cNvPr>
          <p:cNvPicPr>
            <a:picLocks noChangeAspect="1"/>
          </p:cNvPicPr>
          <p:nvPr/>
        </p:nvPicPr>
        <p:blipFill>
          <a:blip r:embed="rId3"/>
          <a:stretch>
            <a:fillRect/>
          </a:stretch>
        </p:blipFill>
        <p:spPr>
          <a:xfrm>
            <a:off x="2069633" y="5180690"/>
            <a:ext cx="3936532" cy="1402672"/>
          </a:xfrm>
          <a:prstGeom prst="rect">
            <a:avLst/>
          </a:prstGeom>
        </p:spPr>
      </p:pic>
      <p:sp>
        <p:nvSpPr>
          <p:cNvPr id="10" name="TextBox 9">
            <a:extLst>
              <a:ext uri="{FF2B5EF4-FFF2-40B4-BE49-F238E27FC236}">
                <a16:creationId xmlns:a16="http://schemas.microsoft.com/office/drawing/2014/main" id="{DDBFBA2B-2052-566B-6F59-35C21D33A093}"/>
              </a:ext>
            </a:extLst>
          </p:cNvPr>
          <p:cNvSpPr txBox="1"/>
          <p:nvPr/>
        </p:nvSpPr>
        <p:spPr>
          <a:xfrm>
            <a:off x="6328186" y="5743526"/>
            <a:ext cx="1992853" cy="276999"/>
          </a:xfrm>
          <a:prstGeom prst="rect">
            <a:avLst/>
          </a:prstGeom>
          <a:noFill/>
        </p:spPr>
        <p:txBody>
          <a:bodyPr wrap="none" rtlCol="0">
            <a:spAutoFit/>
          </a:bodyPr>
          <a:lstStyle/>
          <a:p>
            <a:r>
              <a:rPr lang="en-US" sz="1200" dirty="0"/>
              <a:t>Variation of 𝛿 (𝐶) with C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B54D604-E47F-8124-3942-B78ABAB5CC4E}"/>
                  </a:ext>
                </a:extLst>
              </p:cNvPr>
              <p:cNvSpPr txBox="1"/>
              <p:nvPr/>
            </p:nvSpPr>
            <p:spPr>
              <a:xfrm>
                <a:off x="4731997" y="1432835"/>
                <a:ext cx="4123245" cy="1169551"/>
              </a:xfrm>
              <a:prstGeom prst="rect">
                <a:avLst/>
              </a:prstGeom>
              <a:noFill/>
            </p:spPr>
            <p:txBody>
              <a:bodyPr wrap="none" rtlCol="0">
                <a:spAutoFit/>
              </a:bodyPr>
              <a:lstStyle/>
              <a:p>
                <a:pPr marL="285750" indent="-285750">
                  <a:buFont typeface="Arial" panose="020B0604020202020204" pitchFamily="34" charset="0"/>
                  <a:buChar char="•"/>
                </a:pPr>
                <a:r>
                  <a:rPr lang="en-US" sz="1400" dirty="0"/>
                  <a:t>Shows delay profile of a session over time</a:t>
                </a:r>
              </a:p>
              <a:p>
                <a:pPr marL="285750" indent="-285750">
                  <a:buFont typeface="Arial" panose="020B0604020202020204" pitchFamily="34" charset="0"/>
                  <a:buChar char="•"/>
                </a:pPr>
                <a:r>
                  <a:rPr lang="en-US" sz="1400" dirty="0" err="1"/>
                  <a:t>d</a:t>
                </a:r>
                <a:r>
                  <a:rPr lang="en-US" sz="1400" baseline="-25000" dirty="0" err="1"/>
                  <a:t>max</a:t>
                </a:r>
                <a:r>
                  <a:rPr lang="en-US" sz="1400" dirty="0"/>
                  <a:t> and </a:t>
                </a:r>
                <a:r>
                  <a:rPr lang="en-US" sz="1400" dirty="0" err="1"/>
                  <a:t>d</a:t>
                </a:r>
                <a:r>
                  <a:rPr lang="en-US" sz="1400" baseline="-25000" dirty="0" err="1"/>
                  <a:t>min</a:t>
                </a:r>
                <a:r>
                  <a:rPr lang="en-US" sz="1400" dirty="0"/>
                  <a:t> are the max and min</a:t>
                </a:r>
                <a:br>
                  <a:rPr lang="en-US" sz="1400" dirty="0"/>
                </a:br>
                <a:r>
                  <a:rPr lang="en-US" sz="1400" dirty="0"/>
                  <a:t>delays after convergence</a:t>
                </a:r>
              </a:p>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𝛿</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𝑑</m:t>
                        </m:r>
                      </m:e>
                      <m:sub>
                        <m:r>
                          <a:rPr lang="en-US" sz="1400" b="0" i="1" smtClean="0">
                            <a:latin typeface="Cambria Math" panose="02040503050406030204" pitchFamily="18" charset="0"/>
                            <a:ea typeface="Cambria Math" panose="02040503050406030204" pitchFamily="18" charset="0"/>
                          </a:rPr>
                          <m:t>𝑚𝑎𝑥</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𝑑</m:t>
                        </m:r>
                      </m:e>
                      <m:sub>
                        <m:r>
                          <a:rPr lang="en-US" sz="1400" b="0" i="1" smtClean="0">
                            <a:latin typeface="Cambria Math" panose="02040503050406030204" pitchFamily="18" charset="0"/>
                            <a:ea typeface="Cambria Math" panose="02040503050406030204" pitchFamily="18" charset="0"/>
                          </a:rPr>
                          <m:t>𝑚𝑖𝑛</m:t>
                        </m:r>
                      </m:sub>
                    </m:sSub>
                  </m:oMath>
                </a14:m>
                <a:r>
                  <a:rPr lang="en-US" sz="1400" dirty="0"/>
                  <a:t> and </a:t>
                </a:r>
                <a14:m>
                  <m:oMath xmlns:m="http://schemas.openxmlformats.org/officeDocument/2006/math">
                    <m:sSup>
                      <m:sSupPr>
                        <m:ctrlPr>
                          <a:rPr lang="en-US" sz="1400" i="1" smtClean="0">
                            <a:latin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𝛿</m:t>
                        </m:r>
                      </m:e>
                      <m:sup>
                        <m:r>
                          <a:rPr lang="en-US" sz="1400" b="0" i="1" smtClean="0">
                            <a:latin typeface="Cambria Math" panose="02040503050406030204" pitchFamily="18" charset="0"/>
                          </a:rPr>
                          <m:t>𝑚𝑎𝑥</m:t>
                        </m:r>
                      </m:sup>
                    </m:sSup>
                  </m:oMath>
                </a14:m>
                <a:r>
                  <a:rPr lang="en-US" sz="1400" dirty="0"/>
                  <a:t> is upper bound</a:t>
                </a:r>
                <a:br>
                  <a:rPr lang="en-US" sz="1400" dirty="0"/>
                </a:br>
                <a:r>
                  <a:rPr lang="en-US" sz="1400" dirty="0"/>
                  <a:t>on </a:t>
                </a:r>
                <a14:m>
                  <m:oMath xmlns:m="http://schemas.openxmlformats.org/officeDocument/2006/math">
                    <m:r>
                      <a:rPr lang="en-US" sz="1400" i="1">
                        <a:latin typeface="Cambria Math" panose="02040503050406030204" pitchFamily="18" charset="0"/>
                        <a:ea typeface="Cambria Math" panose="02040503050406030204" pitchFamily="18" charset="0"/>
                      </a:rPr>
                      <m:t>𝛿</m:t>
                    </m:r>
                  </m:oMath>
                </a14:m>
                <a:endParaRPr lang="en-US" sz="1400" dirty="0"/>
              </a:p>
            </p:txBody>
          </p:sp>
        </mc:Choice>
        <mc:Fallback xmlns="">
          <p:sp>
            <p:nvSpPr>
              <p:cNvPr id="2" name="TextBox 1">
                <a:extLst>
                  <a:ext uri="{FF2B5EF4-FFF2-40B4-BE49-F238E27FC236}">
                    <a16:creationId xmlns:a16="http://schemas.microsoft.com/office/drawing/2014/main" id="{BB54D604-E47F-8124-3942-B78ABAB5CC4E}"/>
                  </a:ext>
                </a:extLst>
              </p:cNvPr>
              <p:cNvSpPr txBox="1">
                <a:spLocks noRot="1" noChangeAspect="1" noMove="1" noResize="1" noEditPoints="1" noAdjustHandles="1" noChangeArrowheads="1" noChangeShapeType="1" noTextEdit="1"/>
              </p:cNvSpPr>
              <p:nvPr/>
            </p:nvSpPr>
            <p:spPr>
              <a:xfrm>
                <a:off x="4731997" y="1432835"/>
                <a:ext cx="4123245" cy="1169551"/>
              </a:xfrm>
              <a:prstGeom prst="rect">
                <a:avLst/>
              </a:prstGeom>
              <a:blipFill>
                <a:blip r:embed="rId4"/>
                <a:stretch>
                  <a:fillRect l="-307" t="-1075" b="-6452"/>
                </a:stretch>
              </a:blipFill>
            </p:spPr>
            <p:txBody>
              <a:bodyPr/>
              <a:lstStyle/>
              <a:p>
                <a:r>
                  <a:rPr lang="en-US">
                    <a:noFill/>
                  </a:rPr>
                  <a:t> </a:t>
                </a:r>
              </a:p>
            </p:txBody>
          </p:sp>
        </mc:Fallback>
      </mc:AlternateContent>
    </p:spTree>
    <p:extLst>
      <p:ext uri="{BB962C8B-B14F-4D97-AF65-F5344CB8AC3E}">
        <p14:creationId xmlns:p14="http://schemas.microsoft.com/office/powerpoint/2010/main" val="1301142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graph&#10;&#10;Description automatically generated">
            <a:extLst>
              <a:ext uri="{FF2B5EF4-FFF2-40B4-BE49-F238E27FC236}">
                <a16:creationId xmlns:a16="http://schemas.microsoft.com/office/drawing/2014/main" id="{74AF72D4-45B8-EF76-B6FF-5624008DCCAC}"/>
              </a:ext>
            </a:extLst>
          </p:cNvPr>
          <p:cNvPicPr>
            <a:picLocks noGrp="1" noChangeAspect="1"/>
          </p:cNvPicPr>
          <p:nvPr>
            <p:ph idx="1"/>
          </p:nvPr>
        </p:nvPicPr>
        <p:blipFill>
          <a:blip r:embed="rId2"/>
          <a:stretch>
            <a:fillRect/>
          </a:stretch>
        </p:blipFill>
        <p:spPr>
          <a:xfrm>
            <a:off x="1473746" y="1147051"/>
            <a:ext cx="4313388" cy="2170729"/>
          </a:xfrm>
        </p:spPr>
      </p:pic>
      <p:sp>
        <p:nvSpPr>
          <p:cNvPr id="3" name="Title 2">
            <a:extLst>
              <a:ext uri="{FF2B5EF4-FFF2-40B4-BE49-F238E27FC236}">
                <a16:creationId xmlns:a16="http://schemas.microsoft.com/office/drawing/2014/main" id="{2C7BEE35-AC86-C676-D0DA-449892A21E42}"/>
              </a:ext>
            </a:extLst>
          </p:cNvPr>
          <p:cNvSpPr>
            <a:spLocks noGrp="1"/>
          </p:cNvSpPr>
          <p:nvPr>
            <p:ph type="title"/>
          </p:nvPr>
        </p:nvSpPr>
        <p:spPr>
          <a:xfrm>
            <a:off x="457200" y="199993"/>
            <a:ext cx="8229600" cy="1143000"/>
          </a:xfrm>
        </p:spPr>
        <p:txBody>
          <a:bodyPr/>
          <a:lstStyle/>
          <a:p>
            <a:r>
              <a:rPr lang="en-US" dirty="0"/>
              <a:t>Results (</a:t>
            </a:r>
            <a:r>
              <a:rPr lang="en-US" dirty="0" err="1"/>
              <a:t>cont</a:t>
            </a:r>
            <a:r>
              <a:rPr lang="en-US" dirty="0"/>
              <a:t>)</a:t>
            </a:r>
          </a:p>
        </p:txBody>
      </p:sp>
      <p:sp>
        <p:nvSpPr>
          <p:cNvPr id="7" name="TextBox 6">
            <a:extLst>
              <a:ext uri="{FF2B5EF4-FFF2-40B4-BE49-F238E27FC236}">
                <a16:creationId xmlns:a16="http://schemas.microsoft.com/office/drawing/2014/main" id="{5FD737AE-B0F7-8C3A-8B46-0737D67FC348}"/>
              </a:ext>
            </a:extLst>
          </p:cNvPr>
          <p:cNvSpPr txBox="1"/>
          <p:nvPr/>
        </p:nvSpPr>
        <p:spPr>
          <a:xfrm>
            <a:off x="583997" y="3429000"/>
            <a:ext cx="7715574" cy="1600438"/>
          </a:xfrm>
          <a:prstGeom prst="rect">
            <a:avLst/>
          </a:prstGeom>
          <a:noFill/>
        </p:spPr>
        <p:txBody>
          <a:bodyPr wrap="none" rtlCol="0">
            <a:spAutoFit/>
          </a:bodyPr>
          <a:lstStyle/>
          <a:p>
            <a:pPr marL="285750" indent="-285750">
              <a:buFont typeface="Arial" panose="020B0604020202020204" pitchFamily="34" charset="0"/>
              <a:buChar char="•"/>
            </a:pPr>
            <a:r>
              <a:rPr lang="en-US" sz="1400" dirty="0"/>
              <a:t>𝛿 (𝐶) is 0 for Vegas, FAST, and BBR in </a:t>
            </a:r>
            <a:r>
              <a:rPr lang="en-US" sz="1400" dirty="0" err="1"/>
              <a:t>cwnd</a:t>
            </a:r>
            <a:r>
              <a:rPr lang="en-US" sz="1400" dirty="0"/>
              <a:t> limited mode </a:t>
            </a:r>
          </a:p>
          <a:p>
            <a:pPr marL="285750" indent="-285750">
              <a:buFont typeface="Arial" panose="020B0604020202020204" pitchFamily="34" charset="0"/>
              <a:buChar char="•"/>
            </a:pPr>
            <a:r>
              <a:rPr lang="en-US" sz="1400" dirty="0"/>
              <a:t>4𝛼/𝐶 for Copa, where 𝛼 is the packet size </a:t>
            </a:r>
          </a:p>
          <a:p>
            <a:pPr marL="285750" indent="-285750">
              <a:buFont typeface="Arial" panose="020B0604020202020204" pitchFamily="34" charset="0"/>
              <a:buChar char="•"/>
            </a:pPr>
            <a:r>
              <a:rPr lang="en-US" sz="1400" dirty="0"/>
              <a:t>𝑅𝑚/4 for BBR in pacing mode </a:t>
            </a:r>
          </a:p>
          <a:p>
            <a:pPr marL="285750" indent="-285750">
              <a:buFont typeface="Arial" panose="020B0604020202020204" pitchFamily="34" charset="0"/>
              <a:buChar char="•"/>
            </a:pPr>
            <a:r>
              <a:rPr lang="en-US" sz="1400" dirty="0"/>
              <a:t>𝑅𝑚/20 for PCC Vivace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ALL these protocols suffer from starvation even in simple two-flow scenarios with </a:t>
            </a:r>
            <a:br>
              <a:rPr lang="en-US" sz="1400" dirty="0"/>
            </a:br>
            <a:r>
              <a:rPr lang="en-US" sz="1400" dirty="0"/>
              <a:t>small non-congestive jitter</a:t>
            </a:r>
          </a:p>
        </p:txBody>
      </p:sp>
      <p:pic>
        <p:nvPicPr>
          <p:cNvPr id="4" name="Picture 3" descr="A diagram of a graph&#10;&#10;Description automatically generated">
            <a:extLst>
              <a:ext uri="{FF2B5EF4-FFF2-40B4-BE49-F238E27FC236}">
                <a16:creationId xmlns:a16="http://schemas.microsoft.com/office/drawing/2014/main" id="{0530215A-7BE2-B0FE-16D3-C4FE9CE987DC}"/>
              </a:ext>
            </a:extLst>
          </p:cNvPr>
          <p:cNvPicPr>
            <a:picLocks noChangeAspect="1"/>
          </p:cNvPicPr>
          <p:nvPr/>
        </p:nvPicPr>
        <p:blipFill>
          <a:blip r:embed="rId3"/>
          <a:stretch>
            <a:fillRect/>
          </a:stretch>
        </p:blipFill>
        <p:spPr>
          <a:xfrm>
            <a:off x="755288" y="5140658"/>
            <a:ext cx="4423201" cy="1578942"/>
          </a:xfrm>
          <a:prstGeom prst="rect">
            <a:avLst/>
          </a:prstGeom>
        </p:spPr>
      </p:pic>
      <p:sp>
        <p:nvSpPr>
          <p:cNvPr id="8" name="TextBox 7">
            <a:extLst>
              <a:ext uri="{FF2B5EF4-FFF2-40B4-BE49-F238E27FC236}">
                <a16:creationId xmlns:a16="http://schemas.microsoft.com/office/drawing/2014/main" id="{67B7B0DF-E125-1BCD-313E-3FFDB66E2F19}"/>
              </a:ext>
            </a:extLst>
          </p:cNvPr>
          <p:cNvSpPr txBox="1"/>
          <p:nvPr/>
        </p:nvSpPr>
        <p:spPr>
          <a:xfrm>
            <a:off x="5290457" y="5572449"/>
            <a:ext cx="3764172" cy="276999"/>
          </a:xfrm>
          <a:prstGeom prst="rect">
            <a:avLst/>
          </a:prstGeom>
          <a:noFill/>
        </p:spPr>
        <p:txBody>
          <a:bodyPr wrap="none" rtlCol="0">
            <a:spAutoFit/>
          </a:bodyPr>
          <a:lstStyle/>
          <a:p>
            <a:r>
              <a:rPr lang="en-US" sz="1200" dirty="0"/>
              <a:t>Variation of delays with link rate for a fixed Rm</a:t>
            </a:r>
          </a:p>
        </p:txBody>
      </p:sp>
    </p:spTree>
    <p:extLst>
      <p:ext uri="{BB962C8B-B14F-4D97-AF65-F5344CB8AC3E}">
        <p14:creationId xmlns:p14="http://schemas.microsoft.com/office/powerpoint/2010/main" val="263098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1FAF03-35DB-76E7-DFFF-FB76B2F06928}"/>
              </a:ext>
            </a:extLst>
          </p:cNvPr>
          <p:cNvSpPr>
            <a:spLocks noGrp="1"/>
          </p:cNvSpPr>
          <p:nvPr>
            <p:ph idx="1"/>
          </p:nvPr>
        </p:nvSpPr>
        <p:spPr/>
        <p:txBody>
          <a:bodyPr>
            <a:normAutofit/>
          </a:bodyPr>
          <a:lstStyle/>
          <a:p>
            <a:pPr marL="109728" indent="0">
              <a:buNone/>
            </a:pPr>
            <a:r>
              <a:rPr lang="en-US" sz="1600" dirty="0"/>
              <a:t>Delay based algorithms are very good at bounding end-to-end latency, but run into several issues in real world deployments:</a:t>
            </a:r>
          </a:p>
          <a:p>
            <a:r>
              <a:rPr lang="en-US" sz="1600" dirty="0"/>
              <a:t>How to co-exist with loss based algorithms:</a:t>
            </a:r>
          </a:p>
          <a:p>
            <a:pPr lvl="1"/>
            <a:r>
              <a:rPr lang="en-US" sz="1600" dirty="0"/>
              <a:t>When loss based algorithms overload the buffer, delay based algorithms back off</a:t>
            </a:r>
          </a:p>
          <a:p>
            <a:pPr lvl="1"/>
            <a:r>
              <a:rPr lang="en-US" sz="1600" dirty="0"/>
              <a:t>Conversely if a node is experiencing congestion losses, loss based algorithms will back off while delay based algorithms keep transmitting thus making the losses worse.</a:t>
            </a:r>
          </a:p>
          <a:p>
            <a:r>
              <a:rPr lang="en-US" sz="1600" dirty="0"/>
              <a:t>Measuring the queueing delay requires a very accurate estimate of the minimum round trip latency T. </a:t>
            </a:r>
          </a:p>
          <a:p>
            <a:pPr lvl="1"/>
            <a:r>
              <a:rPr lang="en-US" sz="1600" dirty="0"/>
              <a:t>If this estimate is not accurate, it can result in an under-estimation of the queueing delay, thus resulting in intra-protocol unfairness.</a:t>
            </a:r>
          </a:p>
          <a:p>
            <a:pPr lvl="1"/>
            <a:r>
              <a:rPr lang="en-US" sz="1600" dirty="0"/>
              <a:t>However getting an accurate estimate of T is not straightforward, it requires periodic draining of the all queues along the path.</a:t>
            </a:r>
          </a:p>
          <a:p>
            <a:pPr lvl="1"/>
            <a:endParaRPr lang="en-US" sz="1600" dirty="0"/>
          </a:p>
        </p:txBody>
      </p:sp>
      <p:sp>
        <p:nvSpPr>
          <p:cNvPr id="3" name="Title 2">
            <a:extLst>
              <a:ext uri="{FF2B5EF4-FFF2-40B4-BE49-F238E27FC236}">
                <a16:creationId xmlns:a16="http://schemas.microsoft.com/office/drawing/2014/main" id="{46D5BE76-9072-8CE6-B735-0FAACE6F2090}"/>
              </a:ext>
            </a:extLst>
          </p:cNvPr>
          <p:cNvSpPr>
            <a:spLocks noGrp="1"/>
          </p:cNvSpPr>
          <p:nvPr>
            <p:ph type="title"/>
          </p:nvPr>
        </p:nvSpPr>
        <p:spPr/>
        <p:txBody>
          <a:bodyPr>
            <a:normAutofit fontScale="90000"/>
          </a:bodyPr>
          <a:lstStyle/>
          <a:p>
            <a:r>
              <a:rPr lang="en-US" dirty="0"/>
              <a:t>Issues with Delay Based Algorithms</a:t>
            </a:r>
          </a:p>
        </p:txBody>
      </p:sp>
    </p:spTree>
    <p:extLst>
      <p:ext uri="{BB962C8B-B14F-4D97-AF65-F5344CB8AC3E}">
        <p14:creationId xmlns:p14="http://schemas.microsoft.com/office/powerpoint/2010/main" val="2117596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agram&#10;&#10;Description automatically generated">
            <a:extLst>
              <a:ext uri="{FF2B5EF4-FFF2-40B4-BE49-F238E27FC236}">
                <a16:creationId xmlns:a16="http://schemas.microsoft.com/office/drawing/2014/main" id="{B183D790-8C49-DD36-434A-B5D2BB10963D}"/>
              </a:ext>
            </a:extLst>
          </p:cNvPr>
          <p:cNvPicPr>
            <a:picLocks noGrp="1" noChangeAspect="1"/>
          </p:cNvPicPr>
          <p:nvPr>
            <p:ph idx="1"/>
          </p:nvPr>
        </p:nvPicPr>
        <p:blipFill>
          <a:blip r:embed="rId2"/>
          <a:stretch>
            <a:fillRect/>
          </a:stretch>
        </p:blipFill>
        <p:spPr>
          <a:xfrm>
            <a:off x="2390340" y="1174329"/>
            <a:ext cx="4363319" cy="1266770"/>
          </a:xfrm>
        </p:spPr>
      </p:pic>
      <p:sp>
        <p:nvSpPr>
          <p:cNvPr id="3" name="Title 2">
            <a:extLst>
              <a:ext uri="{FF2B5EF4-FFF2-40B4-BE49-F238E27FC236}">
                <a16:creationId xmlns:a16="http://schemas.microsoft.com/office/drawing/2014/main" id="{FBDD891C-6471-7616-9A92-CE122C41FAE2}"/>
              </a:ext>
            </a:extLst>
          </p:cNvPr>
          <p:cNvSpPr>
            <a:spLocks noGrp="1"/>
          </p:cNvSpPr>
          <p:nvPr>
            <p:ph type="title"/>
          </p:nvPr>
        </p:nvSpPr>
        <p:spPr/>
        <p:txBody>
          <a:bodyPr/>
          <a:lstStyle/>
          <a:p>
            <a:r>
              <a:rPr lang="en-US" dirty="0"/>
              <a:t>Network Model</a:t>
            </a:r>
          </a:p>
        </p:txBody>
      </p:sp>
      <p:sp>
        <p:nvSpPr>
          <p:cNvPr id="6" name="TextBox 5">
            <a:extLst>
              <a:ext uri="{FF2B5EF4-FFF2-40B4-BE49-F238E27FC236}">
                <a16:creationId xmlns:a16="http://schemas.microsoft.com/office/drawing/2014/main" id="{1A2F2BA0-6E7A-C7D7-41A0-522A487E9469}"/>
              </a:ext>
            </a:extLst>
          </p:cNvPr>
          <p:cNvSpPr txBox="1"/>
          <p:nvPr/>
        </p:nvSpPr>
        <p:spPr>
          <a:xfrm>
            <a:off x="135477" y="2718098"/>
            <a:ext cx="9191940" cy="2031325"/>
          </a:xfrm>
          <a:prstGeom prst="rect">
            <a:avLst/>
          </a:prstGeom>
          <a:noFill/>
        </p:spPr>
        <p:txBody>
          <a:bodyPr wrap="none" rtlCol="0">
            <a:spAutoFit/>
          </a:bodyPr>
          <a:lstStyle/>
          <a:p>
            <a:pPr marL="285750" indent="-285750">
              <a:buFont typeface="Arial" panose="020B0604020202020204" pitchFamily="34" charset="0"/>
              <a:buChar char="•"/>
            </a:pPr>
            <a:r>
              <a:rPr lang="en-US" sz="1400" dirty="0"/>
              <a:t>Non-congestive delays create ambiguity about the amount of queueing delay at the bottleneck.</a:t>
            </a:r>
          </a:p>
          <a:p>
            <a:pPr marL="285750" indent="-285750">
              <a:buFont typeface="Arial" panose="020B0604020202020204" pitchFamily="34" charset="0"/>
              <a:buChar char="•"/>
            </a:pPr>
            <a:r>
              <a:rPr lang="en-US" sz="1400" dirty="0"/>
              <a:t>For example, when a CCA measures an RTT increase of </a:t>
            </a:r>
            <a:r>
              <a:rPr lang="el-GR" sz="1400" dirty="0"/>
              <a:t>Δ𝑑</a:t>
            </a:r>
            <a:r>
              <a:rPr lang="en-US" sz="1400" dirty="0"/>
              <a:t>=</a:t>
            </a:r>
            <a:r>
              <a:rPr lang="el-GR" sz="1400" dirty="0"/>
              <a:t>5 </a:t>
            </a:r>
            <a:r>
              <a:rPr lang="en-US" sz="1400" dirty="0"/>
              <a:t>it only knows that the increase due </a:t>
            </a:r>
            <a:br>
              <a:rPr lang="en-US" sz="1400" dirty="0"/>
            </a:br>
            <a:r>
              <a:rPr lang="en-US" sz="1400" dirty="0"/>
              <a:t>to congestion is between </a:t>
            </a:r>
            <a:r>
              <a:rPr lang="el-GR" sz="1400" dirty="0"/>
              <a:t>Δ𝑑−𝐷</a:t>
            </a:r>
            <a:r>
              <a:rPr lang="en-US" sz="1400" dirty="0"/>
              <a:t> and </a:t>
            </a:r>
            <a:r>
              <a:rPr lang="el-GR" sz="1400" dirty="0"/>
              <a:t>Δ𝑑.</a:t>
            </a:r>
            <a:endParaRPr lang="en-US" sz="1400" dirty="0"/>
          </a:p>
          <a:p>
            <a:pPr marL="285750" indent="-285750">
              <a:buFont typeface="Arial" panose="020B0604020202020204" pitchFamily="34" charset="0"/>
              <a:buChar char="•"/>
            </a:pPr>
            <a:r>
              <a:rPr lang="en-US" sz="1400" dirty="0"/>
              <a:t>This ambiguity creates confusion at the sender. If the delay observed is truly caused by congestion, </a:t>
            </a:r>
            <a:br>
              <a:rPr lang="en-US" sz="1400" dirty="0"/>
            </a:br>
            <a:r>
              <a:rPr lang="en-US" sz="1400" dirty="0"/>
              <a:t>the CCA should reduce its rate, but if it does so and the delay turns out to be non-congestive, it </a:t>
            </a:r>
            <a:br>
              <a:rPr lang="en-US" sz="1400" dirty="0"/>
            </a:br>
            <a:r>
              <a:rPr lang="en-US" sz="1400" dirty="0"/>
              <a:t>may under-utilize the network.</a:t>
            </a:r>
          </a:p>
          <a:p>
            <a:pPr marL="285750" indent="-285750">
              <a:buFont typeface="Arial" panose="020B0604020202020204" pitchFamily="34" charset="0"/>
              <a:buChar char="•"/>
            </a:pPr>
            <a:r>
              <a:rPr lang="en-US" sz="1400" dirty="0"/>
              <a:t>When flows sharing a link estimate the queueing delay differently, they may send at unequal rates, </a:t>
            </a:r>
            <a:br>
              <a:rPr lang="en-US" sz="1400" dirty="0"/>
            </a:br>
            <a:r>
              <a:rPr lang="en-US" sz="1400" dirty="0"/>
              <a:t>which can cause starvation</a:t>
            </a:r>
          </a:p>
          <a:p>
            <a:pPr marL="285750" indent="-285750">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FB1966A6-3A00-C852-20AA-2819E1651171}"/>
              </a:ext>
            </a:extLst>
          </p:cNvPr>
          <p:cNvSpPr txBox="1"/>
          <p:nvPr/>
        </p:nvSpPr>
        <p:spPr>
          <a:xfrm>
            <a:off x="6602931" y="1035829"/>
            <a:ext cx="2544286" cy="276999"/>
          </a:xfrm>
          <a:prstGeom prst="rect">
            <a:avLst/>
          </a:prstGeom>
          <a:noFill/>
        </p:spPr>
        <p:txBody>
          <a:bodyPr wrap="none" rtlCol="0">
            <a:spAutoFit/>
          </a:bodyPr>
          <a:lstStyle/>
          <a:p>
            <a:r>
              <a:rPr lang="en-US" sz="1200" dirty="0"/>
              <a:t>Random delay between 0 and D</a:t>
            </a:r>
          </a:p>
        </p:txBody>
      </p:sp>
      <p:cxnSp>
        <p:nvCxnSpPr>
          <p:cNvPr id="9" name="Straight Arrow Connector 8">
            <a:extLst>
              <a:ext uri="{FF2B5EF4-FFF2-40B4-BE49-F238E27FC236}">
                <a16:creationId xmlns:a16="http://schemas.microsoft.com/office/drawing/2014/main" id="{A37732C3-6671-8C72-D4B9-F27FD856738A}"/>
              </a:ext>
            </a:extLst>
          </p:cNvPr>
          <p:cNvCxnSpPr/>
          <p:nvPr/>
        </p:nvCxnSpPr>
        <p:spPr>
          <a:xfrm flipH="1">
            <a:off x="6391175" y="1312828"/>
            <a:ext cx="462012" cy="27534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299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6FE9B7-6B5F-7CDE-C602-4451332A3695}"/>
              </a:ext>
            </a:extLst>
          </p:cNvPr>
          <p:cNvSpPr>
            <a:spLocks noGrp="1"/>
          </p:cNvSpPr>
          <p:nvPr>
            <p:ph type="title"/>
          </p:nvPr>
        </p:nvSpPr>
        <p:spPr/>
        <p:txBody>
          <a:bodyPr/>
          <a:lstStyle/>
          <a:p>
            <a:r>
              <a:rPr lang="en-US" dirty="0"/>
              <a:t>An Example</a:t>
            </a:r>
          </a:p>
        </p:txBody>
      </p:sp>
      <p:sp>
        <p:nvSpPr>
          <p:cNvPr id="6" name="TextBox 5">
            <a:extLst>
              <a:ext uri="{FF2B5EF4-FFF2-40B4-BE49-F238E27FC236}">
                <a16:creationId xmlns:a16="http://schemas.microsoft.com/office/drawing/2014/main" id="{66DC35CE-B52D-A555-01C6-8D5494BEF217}"/>
              </a:ext>
            </a:extLst>
          </p:cNvPr>
          <p:cNvSpPr txBox="1"/>
          <p:nvPr/>
        </p:nvSpPr>
        <p:spPr>
          <a:xfrm>
            <a:off x="15837" y="1281532"/>
            <a:ext cx="9334607" cy="4832092"/>
          </a:xfrm>
          <a:prstGeom prst="rect">
            <a:avLst/>
          </a:prstGeom>
          <a:noFill/>
        </p:spPr>
        <p:txBody>
          <a:bodyPr wrap="none" rtlCol="0">
            <a:spAutoFit/>
          </a:bodyPr>
          <a:lstStyle/>
          <a:p>
            <a:pPr marL="171450" indent="-171450">
              <a:buFont typeface="Arial" panose="020B0604020202020204" pitchFamily="34" charset="0"/>
              <a:buChar char="•"/>
            </a:pPr>
            <a:r>
              <a:rPr lang="en-US" sz="1400" dirty="0"/>
              <a:t>Consider a CCA such as Vegas or FAST that seeks to maintain 𝛼 packets in the queue per flow in </a:t>
            </a:r>
            <a:br>
              <a:rPr lang="en-US" sz="1400" dirty="0"/>
            </a:br>
            <a:r>
              <a:rPr lang="en-US" sz="1400" dirty="0"/>
              <a:t>equilibrium where 𝛼 is a parameter of the algorithm (e.g., 𝛼 = 4 packets). </a:t>
            </a:r>
            <a:br>
              <a:rPr lang="en-US" sz="1400" dirty="0"/>
            </a:br>
            <a:endParaRPr lang="en-US" sz="1400" dirty="0"/>
          </a:p>
          <a:p>
            <a:pPr marL="171450" indent="-171450">
              <a:buFont typeface="Arial" panose="020B0604020202020204" pitchFamily="34" charset="0"/>
              <a:buChar char="•"/>
            </a:pPr>
            <a:r>
              <a:rPr lang="en-US" sz="1400" dirty="0"/>
              <a:t>Over an ideal path, once the CCA hits this target, its rate stabilizes  and the queue length never </a:t>
            </a:r>
            <a:br>
              <a:rPr lang="en-US" sz="1400" dirty="0"/>
            </a:br>
            <a:r>
              <a:rPr lang="en-US" sz="1400" dirty="0"/>
              <a:t>changes.  Hence 𝛿</a:t>
            </a:r>
            <a:r>
              <a:rPr lang="en-US" sz="1400" baseline="-25000" dirty="0"/>
              <a:t>𝑚𝑎𝑥</a:t>
            </a:r>
            <a:r>
              <a:rPr lang="en-US" sz="1400" dirty="0"/>
              <a:t> = 0 and the RTT is 𝑅</a:t>
            </a:r>
            <a:r>
              <a:rPr lang="en-US" sz="1400" baseline="-25000" dirty="0"/>
              <a:t>𝑚</a:t>
            </a:r>
            <a:r>
              <a:rPr lang="en-US" sz="1400" dirty="0"/>
              <a:t> + 𝛼/𝐶</a:t>
            </a:r>
            <a:br>
              <a:rPr lang="en-US" sz="1400" dirty="0"/>
            </a:br>
            <a:endParaRPr lang="en-US" sz="1400" dirty="0"/>
          </a:p>
          <a:p>
            <a:pPr marL="171450" indent="-171450">
              <a:buFont typeface="Arial" panose="020B0604020202020204" pitchFamily="34" charset="0"/>
              <a:buChar char="•"/>
            </a:pPr>
            <a:r>
              <a:rPr lang="en-US" sz="1400" dirty="0"/>
              <a:t>To achieve this equilibrium, the CCA must measure the queueing delay with high precision. </a:t>
            </a:r>
            <a:br>
              <a:rPr lang="en-US" sz="1400" dirty="0"/>
            </a:br>
            <a:r>
              <a:rPr lang="en-US" sz="1400" dirty="0"/>
              <a:t>For example, with 𝛼 = 4 and a packet size of 1500 bytes, 𝛼/𝐶 = 0.5 </a:t>
            </a:r>
            <a:r>
              <a:rPr lang="en-US" sz="1400" dirty="0" err="1"/>
              <a:t>ms</a:t>
            </a:r>
            <a:r>
              <a:rPr lang="en-US" sz="1400" dirty="0"/>
              <a:t> for 𝐶 = 96 Mbit/s and </a:t>
            </a:r>
            <a:br>
              <a:rPr lang="en-US" sz="1400" dirty="0"/>
            </a:br>
            <a:r>
              <a:rPr lang="en-US" sz="1400" dirty="0"/>
              <a:t>0.05 </a:t>
            </a:r>
            <a:r>
              <a:rPr lang="en-US" sz="1400" dirty="0" err="1"/>
              <a:t>ms</a:t>
            </a:r>
            <a:r>
              <a:rPr lang="en-US" sz="1400" dirty="0"/>
              <a:t> for 𝐶 = 960 Mbit/s.</a:t>
            </a:r>
            <a:br>
              <a:rPr lang="en-US" sz="1400" dirty="0"/>
            </a:br>
            <a:endParaRPr lang="en-US" sz="1400" dirty="0"/>
          </a:p>
          <a:p>
            <a:pPr marL="171450" indent="-171450">
              <a:buFont typeface="Arial" panose="020B0604020202020204" pitchFamily="34" charset="0"/>
              <a:buChar char="•"/>
            </a:pPr>
            <a:r>
              <a:rPr lang="en-US" sz="1400" dirty="0"/>
              <a:t>Thus a difference of only 0.45 </a:t>
            </a:r>
            <a:r>
              <a:rPr lang="en-US" sz="1400" dirty="0" err="1"/>
              <a:t>ms</a:t>
            </a:r>
            <a:r>
              <a:rPr lang="en-US" sz="1400" dirty="0"/>
              <a:t> in the estimated queueing delay can cause the CCA to vary its </a:t>
            </a:r>
            <a:br>
              <a:rPr lang="en-US" sz="1400" dirty="0"/>
            </a:br>
            <a:r>
              <a:rPr lang="en-US" sz="1400" dirty="0"/>
              <a:t>sending rate by 10×!</a:t>
            </a:r>
            <a:br>
              <a:rPr lang="en-US" sz="1400" dirty="0"/>
            </a:br>
            <a:endParaRPr lang="en-US" sz="1400" dirty="0"/>
          </a:p>
          <a:p>
            <a:pPr marL="171450" indent="-171450">
              <a:buFont typeface="Arial" panose="020B0604020202020204" pitchFamily="34" charset="0"/>
              <a:buChar char="•"/>
            </a:pPr>
            <a:r>
              <a:rPr lang="en-US" sz="1400" dirty="0"/>
              <a:t>Therefore, if the delay measurement ambiguity exceeds this amount, it can easily cause severe </a:t>
            </a:r>
            <a:br>
              <a:rPr lang="en-US" sz="1400" dirty="0"/>
            </a:br>
            <a:r>
              <a:rPr lang="en-US" sz="1400" dirty="0"/>
              <a:t>unfairness. Delay jitter  of tens of milliseconds occur on Wi-Fi and cellular links.</a:t>
            </a:r>
            <a:br>
              <a:rPr lang="en-US" sz="1400" dirty="0"/>
            </a:br>
            <a:endParaRPr lang="en-US" sz="1400" dirty="0"/>
          </a:p>
          <a:p>
            <a:pPr marL="171450" indent="-171450">
              <a:buFont typeface="Arial" panose="020B0604020202020204" pitchFamily="34" charset="0"/>
              <a:buChar char="•"/>
            </a:pPr>
            <a:r>
              <a:rPr lang="en-US" sz="1400" dirty="0"/>
              <a:t>Any delay-convergent CCA that seeks to bound delay variation below the level of jitter </a:t>
            </a:r>
            <a:br>
              <a:rPr lang="en-US" sz="1400" dirty="0"/>
            </a:br>
            <a:r>
              <a:rPr lang="en-US" sz="1400" dirty="0"/>
              <a:t>(delay ambiguity) of the  network will suffer from the same problem.</a:t>
            </a:r>
            <a:br>
              <a:rPr lang="en-US" sz="1400" dirty="0"/>
            </a:br>
            <a:endParaRPr lang="en-US" sz="1400" dirty="0"/>
          </a:p>
          <a:p>
            <a:pPr marL="171450" indent="-171450">
              <a:buFont typeface="Arial" panose="020B0604020202020204" pitchFamily="34" charset="0"/>
              <a:buChar char="•"/>
            </a:pPr>
            <a:r>
              <a:rPr lang="en-US" sz="1400" dirty="0"/>
              <a:t>The fundamental issue is that very different link rates are consistent with similar delay measurements. </a:t>
            </a:r>
            <a:br>
              <a:rPr lang="en-US" sz="1400" dirty="0"/>
            </a:br>
            <a:r>
              <a:rPr lang="en-US" sz="1400" dirty="0"/>
              <a:t>When different flows experience different non-congestive delays, they can infer very different link </a:t>
            </a:r>
            <a:br>
              <a:rPr lang="en-US" sz="1400" dirty="0"/>
            </a:br>
            <a:r>
              <a:rPr lang="en-US" sz="1400" dirty="0"/>
              <a:t>rates,  causing unfairness and starvation.</a:t>
            </a:r>
          </a:p>
        </p:txBody>
      </p:sp>
    </p:spTree>
    <p:extLst>
      <p:ext uri="{BB962C8B-B14F-4D97-AF65-F5344CB8AC3E}">
        <p14:creationId xmlns:p14="http://schemas.microsoft.com/office/powerpoint/2010/main" val="468941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13C71C-E6CB-07F2-70BF-92F23E7ED797}"/>
              </a:ext>
            </a:extLst>
          </p:cNvPr>
          <p:cNvSpPr>
            <a:spLocks noGrp="1"/>
          </p:cNvSpPr>
          <p:nvPr>
            <p:ph type="title"/>
          </p:nvPr>
        </p:nvSpPr>
        <p:spPr/>
        <p:txBody>
          <a:bodyPr>
            <a:normAutofit fontScale="90000"/>
          </a:bodyPr>
          <a:lstStyle/>
          <a:p>
            <a:r>
              <a:rPr lang="en-US" dirty="0"/>
              <a:t>Delay Variations for Some CCAs</a:t>
            </a:r>
          </a:p>
        </p:txBody>
      </p:sp>
      <p:pic>
        <p:nvPicPr>
          <p:cNvPr id="5" name="Picture 4" descr="A graph of a function&#10;&#10;Description automatically generated with medium confidence">
            <a:extLst>
              <a:ext uri="{FF2B5EF4-FFF2-40B4-BE49-F238E27FC236}">
                <a16:creationId xmlns:a16="http://schemas.microsoft.com/office/drawing/2014/main" id="{B373E281-F0E0-100C-4B62-0DC6AB8C6D08}"/>
              </a:ext>
            </a:extLst>
          </p:cNvPr>
          <p:cNvPicPr>
            <a:picLocks noChangeAspect="1"/>
          </p:cNvPicPr>
          <p:nvPr/>
        </p:nvPicPr>
        <p:blipFill>
          <a:blip r:embed="rId2"/>
          <a:stretch>
            <a:fillRect/>
          </a:stretch>
        </p:blipFill>
        <p:spPr>
          <a:xfrm>
            <a:off x="457200" y="1713385"/>
            <a:ext cx="7772400" cy="1869649"/>
          </a:xfrm>
          <a:prstGeom prst="rect">
            <a:avLst/>
          </a:prstGeom>
        </p:spPr>
      </p:pic>
    </p:spTree>
    <p:extLst>
      <p:ext uri="{BB962C8B-B14F-4D97-AF65-F5344CB8AC3E}">
        <p14:creationId xmlns:p14="http://schemas.microsoft.com/office/powerpoint/2010/main" val="382593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0C13B3-5000-F00B-FA03-FF0BD40A2A02}"/>
              </a:ext>
            </a:extLst>
          </p:cNvPr>
          <p:cNvSpPr>
            <a:spLocks noGrp="1"/>
          </p:cNvSpPr>
          <p:nvPr>
            <p:ph idx="1"/>
          </p:nvPr>
        </p:nvSpPr>
        <p:spPr/>
        <p:txBody>
          <a:bodyPr>
            <a:normAutofit/>
          </a:bodyPr>
          <a:lstStyle/>
          <a:p>
            <a:pPr marL="624078" indent="-514350">
              <a:buFont typeface="+mj-lt"/>
              <a:buAutoNum type="arabicPeriod"/>
            </a:pPr>
            <a:r>
              <a:rPr lang="en-US" sz="1600" dirty="0"/>
              <a:t>To utilize the link efficiently, a CCA must maintain a queue that is larger than the non-congestive delay on the path; </a:t>
            </a:r>
          </a:p>
          <a:p>
            <a:pPr marL="624078" indent="-514350">
              <a:buFont typeface="+mj-lt"/>
              <a:buAutoNum type="arabicPeriod"/>
            </a:pPr>
            <a:r>
              <a:rPr lang="en-US" sz="1600" dirty="0"/>
              <a:t>This alone is not enough to avoid starvation, but in addition the variation in the queueing delay in steady state must also be greater than one-half of the delay jitter; </a:t>
            </a:r>
          </a:p>
          <a:p>
            <a:pPr marL="624078" indent="-514350">
              <a:buFont typeface="+mj-lt"/>
              <a:buAutoNum type="arabicPeriod"/>
            </a:pPr>
            <a:r>
              <a:rPr lang="en-US" sz="1600" dirty="0"/>
              <a:t>If we have a prior upper bound on sending rate, we may be able to avoid starvation while also reducing the queueing delay variation.</a:t>
            </a:r>
          </a:p>
        </p:txBody>
      </p:sp>
      <p:sp>
        <p:nvSpPr>
          <p:cNvPr id="3" name="Title 2">
            <a:extLst>
              <a:ext uri="{FF2B5EF4-FFF2-40B4-BE49-F238E27FC236}">
                <a16:creationId xmlns:a16="http://schemas.microsoft.com/office/drawing/2014/main" id="{2766D87D-5524-B720-25A3-A0307F32F3E0}"/>
              </a:ext>
            </a:extLst>
          </p:cNvPr>
          <p:cNvSpPr>
            <a:spLocks noGrp="1"/>
          </p:cNvSpPr>
          <p:nvPr>
            <p:ph type="title"/>
          </p:nvPr>
        </p:nvSpPr>
        <p:spPr/>
        <p:txBody>
          <a:bodyPr/>
          <a:lstStyle/>
          <a:p>
            <a:r>
              <a:rPr lang="en-US" dirty="0"/>
              <a:t>To Avoid Starvation</a:t>
            </a:r>
          </a:p>
        </p:txBody>
      </p:sp>
      <p:sp>
        <p:nvSpPr>
          <p:cNvPr id="4" name="TextBox 3">
            <a:extLst>
              <a:ext uri="{FF2B5EF4-FFF2-40B4-BE49-F238E27FC236}">
                <a16:creationId xmlns:a16="http://schemas.microsoft.com/office/drawing/2014/main" id="{C2EB2E7A-314A-D7D1-A618-A82E17C0DE1C}"/>
              </a:ext>
            </a:extLst>
          </p:cNvPr>
          <p:cNvSpPr txBox="1"/>
          <p:nvPr/>
        </p:nvSpPr>
        <p:spPr>
          <a:xfrm>
            <a:off x="787685" y="3994484"/>
            <a:ext cx="7887095" cy="1138773"/>
          </a:xfrm>
          <a:prstGeom prst="rect">
            <a:avLst/>
          </a:prstGeom>
          <a:noFill/>
        </p:spPr>
        <p:txBody>
          <a:bodyPr wrap="none" rtlCol="0">
            <a:spAutoFit/>
          </a:bodyPr>
          <a:lstStyle/>
          <a:p>
            <a:pPr algn="ctr"/>
            <a:r>
              <a:rPr lang="en-US" sz="1600" dirty="0"/>
              <a:t>Loss based algorithms actually satisfy these requirements, but the tradeoff is</a:t>
            </a:r>
            <a:br>
              <a:rPr lang="en-US" sz="1600" dirty="0"/>
            </a:br>
            <a:r>
              <a:rPr lang="en-US" sz="1600" dirty="0"/>
              <a:t> that delay is no longer small or bounded</a:t>
            </a:r>
          </a:p>
          <a:p>
            <a:pPr algn="ctr"/>
            <a:endParaRPr lang="en-US" dirty="0"/>
          </a:p>
          <a:p>
            <a:pPr algn="ctr"/>
            <a:endParaRPr lang="en-US" dirty="0"/>
          </a:p>
        </p:txBody>
      </p:sp>
    </p:spTree>
    <p:extLst>
      <p:ext uri="{BB962C8B-B14F-4D97-AF65-F5344CB8AC3E}">
        <p14:creationId xmlns:p14="http://schemas.microsoft.com/office/powerpoint/2010/main" val="173718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B1FAF03-35DB-76E7-DFFF-FB76B2F06928}"/>
                  </a:ext>
                </a:extLst>
              </p:cNvPr>
              <p:cNvSpPr>
                <a:spLocks noGrp="1"/>
              </p:cNvSpPr>
              <p:nvPr>
                <p:ph idx="1"/>
              </p:nvPr>
            </p:nvSpPr>
            <p:spPr/>
            <p:txBody>
              <a:bodyPr>
                <a:normAutofit/>
              </a:bodyPr>
              <a:lstStyle/>
              <a:p>
                <a:pPr marL="480060" indent="-342900"/>
                <a:r>
                  <a:rPr lang="en-US" sz="1600" dirty="0"/>
                  <a:t>Early delay based algorithms such as Vegas ramped up their congestion window too slowly to be able to function in high speed networks.</a:t>
                </a:r>
              </a:p>
              <a:p>
                <a:pPr marL="736092" lvl="1" indent="-342900"/>
                <a:r>
                  <a:rPr lang="en-US" sz="1600" dirty="0"/>
                  <a:t>The congestion window needs to be ramped by more than 1 packet per RTT in high bandwidth environments</a:t>
                </a:r>
              </a:p>
              <a:p>
                <a:pPr marL="480060" indent="-342900"/>
                <a:r>
                  <a:rPr lang="en-US" sz="1600" dirty="0"/>
                  <a:t>Small in-accuracies in the measurement of the queueing delay can translate into huge differences in the source rate.</a:t>
                </a:r>
              </a:p>
              <a:p>
                <a:pPr marL="736092" lvl="1" indent="-342900"/>
                <a:r>
                  <a:rPr lang="en-US" sz="1600" dirty="0"/>
                  <a:t>For example if the source rate R is chosen so as to maintain a queue size of D at the bottleneck then</a:t>
                </a:r>
                <a:br>
                  <a:rPr lang="en-US" sz="1600" dirty="0"/>
                </a:br>
                <a14:m>
                  <m:oMath xmlns:m="http://schemas.openxmlformats.org/officeDocument/2006/math">
                    <m:r>
                      <a:rPr lang="en-US" sz="1600" b="0" i="1" smtClean="0">
                        <a:latin typeface="Cambria Math" panose="02040503050406030204" pitchFamily="18" charset="0"/>
                      </a:rPr>
                      <m:t>𝑅</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m:t>
                    </m:r>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𝐷</m:t>
                    </m:r>
                  </m:oMath>
                </a14:m>
                <a:r>
                  <a:rPr lang="en-US" sz="1600" dirty="0"/>
                  <a:t>  i.e. </a:t>
                </a:r>
                <a14:m>
                  <m:oMath xmlns:m="http://schemas.openxmlformats.org/officeDocument/2006/math">
                    <m:r>
                      <a:rPr lang="en-US" sz="1600" b="0" i="1" smtClean="0">
                        <a:latin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𝐷</m:t>
                        </m:r>
                      </m:num>
                      <m:den>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𝑠</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𝑇</m:t>
                        </m:r>
                      </m:den>
                    </m:f>
                  </m:oMath>
                </a14:m>
                <a:br>
                  <a:rPr lang="en-US" sz="1600" dirty="0"/>
                </a:br>
                <a:r>
                  <a:rPr lang="en-US" sz="1600" dirty="0"/>
                  <a:t>Note that (T</a:t>
                </a:r>
                <a:r>
                  <a:rPr lang="en-US" sz="1600" baseline="-25000" dirty="0"/>
                  <a:t>s</a:t>
                </a:r>
                <a:r>
                  <a:rPr lang="en-US" sz="1600" dirty="0"/>
                  <a:t>-T) is a very small number, of the order of milliseconds, and even a small in-accuracy in its measurement can lead to huge differences in the source rate R. This number becomes smaller in higher speed networks.</a:t>
                </a:r>
              </a:p>
              <a:p>
                <a:pPr marL="480060" indent="-342900"/>
                <a:endParaRPr lang="en-US" sz="1600" dirty="0"/>
              </a:p>
            </p:txBody>
          </p:sp>
        </mc:Choice>
        <mc:Fallback>
          <p:sp>
            <p:nvSpPr>
              <p:cNvPr id="2" name="Content Placeholder 1">
                <a:extLst>
                  <a:ext uri="{FF2B5EF4-FFF2-40B4-BE49-F238E27FC236}">
                    <a16:creationId xmlns:a16="http://schemas.microsoft.com/office/drawing/2014/main" id="{2B1FAF03-35DB-76E7-DFFF-FB76B2F06928}"/>
                  </a:ext>
                </a:extLst>
              </p:cNvPr>
              <p:cNvSpPr>
                <a:spLocks noGrp="1" noRot="1" noChangeAspect="1" noMove="1" noResize="1" noEditPoints="1" noAdjustHandles="1" noChangeArrowheads="1" noChangeShapeType="1" noTextEdit="1"/>
              </p:cNvSpPr>
              <p:nvPr>
                <p:ph idx="1"/>
              </p:nvPr>
            </p:nvSpPr>
            <p:spPr>
              <a:blipFill>
                <a:blip r:embed="rId2"/>
                <a:stretch>
                  <a:fillRect t="-280" r="-7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6D5BE76-9072-8CE6-B735-0FAACE6F2090}"/>
              </a:ext>
            </a:extLst>
          </p:cNvPr>
          <p:cNvSpPr>
            <a:spLocks noGrp="1"/>
          </p:cNvSpPr>
          <p:nvPr>
            <p:ph type="title"/>
          </p:nvPr>
        </p:nvSpPr>
        <p:spPr/>
        <p:txBody>
          <a:bodyPr>
            <a:normAutofit fontScale="90000"/>
          </a:bodyPr>
          <a:lstStyle/>
          <a:p>
            <a:r>
              <a:rPr lang="en-US" dirty="0"/>
              <a:t>Issues with Delay Based Algorithms (</a:t>
            </a:r>
            <a:r>
              <a:rPr lang="en-US" dirty="0" err="1"/>
              <a:t>cont</a:t>
            </a:r>
            <a:r>
              <a:rPr lang="en-US" dirty="0"/>
              <a:t>)</a:t>
            </a:r>
          </a:p>
        </p:txBody>
      </p:sp>
    </p:spTree>
    <p:extLst>
      <p:ext uri="{BB962C8B-B14F-4D97-AF65-F5344CB8AC3E}">
        <p14:creationId xmlns:p14="http://schemas.microsoft.com/office/powerpoint/2010/main" val="121474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1A1168B-77C9-F05E-E394-374B8D34E8AA}"/>
                  </a:ext>
                </a:extLst>
              </p:cNvPr>
              <p:cNvSpPr>
                <a:spLocks noGrp="1"/>
              </p:cNvSpPr>
              <p:nvPr>
                <p:ph idx="1"/>
              </p:nvPr>
            </p:nvSpPr>
            <p:spPr>
              <a:xfrm>
                <a:off x="457200" y="1465911"/>
                <a:ext cx="8229600" cy="3706164"/>
              </a:xfrm>
            </p:spPr>
            <p:txBody>
              <a:bodyPr>
                <a:normAutofit/>
              </a:bodyPr>
              <a:lstStyle/>
              <a:p>
                <a:r>
                  <a:rPr lang="en-US" sz="1400" dirty="0"/>
                  <a:t>TCP Vegas estimates the level of congestion in the network by calculating the difference in the expected and actual data rates, which it then uses to adjust the TCP window size. Assuming a window size of W and a minimum round trip latency of T seconds, the source computes an expected throughput R</a:t>
                </a:r>
                <a:r>
                  <a:rPr lang="en-US" sz="1400" baseline="-25000" dirty="0"/>
                  <a:t>E</a:t>
                </a:r>
                <a:r>
                  <a:rPr lang="en-US" sz="1400" dirty="0"/>
                  <a:t> once per round trip delay, by</a:t>
                </a:r>
                <a:br>
                  <a:rPr lang="en-US" sz="1400" dirty="0"/>
                </a:b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𝐸</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𝑊</m:t>
                        </m:r>
                      </m:num>
                      <m:den>
                        <m:r>
                          <a:rPr lang="en-US" sz="1400" b="0" i="1" smtClean="0">
                            <a:latin typeface="Cambria Math" panose="02040503050406030204" pitchFamily="18" charset="0"/>
                          </a:rPr>
                          <m:t>𝑇</m:t>
                        </m:r>
                      </m:den>
                    </m:f>
                  </m:oMath>
                </a14:m>
                <a:endParaRPr lang="en-US" sz="1400" dirty="0"/>
              </a:p>
              <a:p>
                <a:r>
                  <a:rPr lang="en-US" sz="1400" dirty="0"/>
                  <a:t>The source also estimates the current throughput R by using the actual round trip time T</a:t>
                </a:r>
                <a:r>
                  <a:rPr lang="en-US" sz="1400" baseline="-25000" dirty="0"/>
                  <a:t>s</a:t>
                </a:r>
                <a:r>
                  <a:rPr lang="en-US" sz="1400" dirty="0"/>
                  <a:t> (estimated using a LPF) according to</a:t>
                </a:r>
                <a:br>
                  <a:rPr lang="en-US" sz="1400" dirty="0"/>
                </a:br>
                <a14:m>
                  <m:oMath xmlns:m="http://schemas.openxmlformats.org/officeDocument/2006/math">
                    <m:r>
                      <a:rPr lang="en-US" sz="1400" b="0" i="1" smtClean="0">
                        <a:latin typeface="Cambria Math" panose="02040503050406030204" pitchFamily="18" charset="0"/>
                      </a:rPr>
                      <m:t>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𝑊</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𝑠</m:t>
                            </m:r>
                          </m:sub>
                        </m:sSub>
                      </m:den>
                    </m:f>
                  </m:oMath>
                </a14:m>
                <a:endParaRPr lang="en-US" sz="1400" dirty="0"/>
              </a:p>
              <a:p>
                <a:r>
                  <a:rPr lang="en-US" sz="1400" dirty="0"/>
                  <a:t>The source then computes the quantity Diff given by</a:t>
                </a:r>
                <a:br>
                  <a:rPr lang="en-US" sz="1400" dirty="0"/>
                </a:br>
                <a14:m>
                  <m:oMath xmlns:m="http://schemas.openxmlformats.org/officeDocument/2006/math">
                    <m:r>
                      <a:rPr lang="en-US" sz="1400" b="0" i="1" smtClean="0">
                        <a:latin typeface="Cambria Math" panose="02040503050406030204" pitchFamily="18" charset="0"/>
                      </a:rPr>
                      <m:t>𝐷𝑖𝑓𝑓</m:t>
                    </m:r>
                    <m:r>
                      <a:rPr lang="en-US" sz="1400" b="0" i="1" smtClean="0">
                        <a:latin typeface="Cambria Math" panose="02040503050406030204" pitchFamily="18" charset="0"/>
                      </a:rPr>
                      <m:t>=</m:t>
                    </m:r>
                    <m:r>
                      <a:rPr lang="en-US" sz="1400" b="0" i="1" smtClean="0">
                        <a:latin typeface="Cambria Math" panose="02040503050406030204" pitchFamily="18" charset="0"/>
                      </a:rPr>
                      <m:t>𝑇</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𝐸</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e>
                    </m:d>
                    <m:r>
                      <a:rPr lang="en-US" sz="1400" b="0" i="1" smtClean="0">
                        <a:latin typeface="Cambria Math" panose="02040503050406030204" pitchFamily="18" charset="0"/>
                      </a:rPr>
                      <m:t>=</m:t>
                    </m:r>
                    <m:r>
                      <a:rPr lang="en-US" sz="1400" b="0" i="1" smtClean="0">
                        <a:latin typeface="Cambria Math" panose="02040503050406030204" pitchFamily="18" charset="0"/>
                      </a:rPr>
                      <m:t>𝑅</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𝑇</m:t>
                        </m:r>
                      </m:e>
                    </m:d>
                  </m:oMath>
                </a14:m>
                <a:endParaRPr lang="en-US" sz="1400" dirty="0"/>
              </a:p>
              <a:p>
                <a:r>
                  <a:rPr lang="en-US" sz="1400" dirty="0"/>
                  <a:t>By Little’s law, R(T</a:t>
                </a:r>
                <a:r>
                  <a:rPr lang="en-US" sz="1400" baseline="-25000" dirty="0"/>
                  <a:t>s</a:t>
                </a:r>
                <a:r>
                  <a:rPr lang="en-US" sz="1400" dirty="0"/>
                  <a:t>-T) equals the number of packets belonging to the connection that are queued in the network and hence serves as a measure of congestion.</a:t>
                </a:r>
                <a:br>
                  <a:rPr lang="en-US" sz="1400" dirty="0"/>
                </a:br>
                <a:endParaRPr lang="en-US" sz="1400" dirty="0"/>
              </a:p>
            </p:txBody>
          </p:sp>
        </mc:Choice>
        <mc:Fallback xmlns="">
          <p:sp>
            <p:nvSpPr>
              <p:cNvPr id="2" name="Content Placeholder 1">
                <a:extLst>
                  <a:ext uri="{FF2B5EF4-FFF2-40B4-BE49-F238E27FC236}">
                    <a16:creationId xmlns:a16="http://schemas.microsoft.com/office/drawing/2014/main" id="{E1A1168B-77C9-F05E-E394-374B8D34E8AA}"/>
                  </a:ext>
                </a:extLst>
              </p:cNvPr>
              <p:cNvSpPr>
                <a:spLocks noGrp="1" noRot="1" noChangeAspect="1" noMove="1" noResize="1" noEditPoints="1" noAdjustHandles="1" noChangeArrowheads="1" noChangeShapeType="1" noTextEdit="1"/>
              </p:cNvSpPr>
              <p:nvPr>
                <p:ph idx="1"/>
              </p:nvPr>
            </p:nvSpPr>
            <p:spPr>
              <a:xfrm>
                <a:off x="457200" y="1465911"/>
                <a:ext cx="8229600" cy="3706164"/>
              </a:xfrm>
              <a:blipFill>
                <a:blip r:embed="rId2"/>
                <a:stretch>
                  <a:fillRect t="-3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2F13C-33A4-7389-AE23-F3A51D2FD761}"/>
              </a:ext>
            </a:extLst>
          </p:cNvPr>
          <p:cNvSpPr>
            <a:spLocks noGrp="1"/>
          </p:cNvSpPr>
          <p:nvPr>
            <p:ph type="title"/>
          </p:nvPr>
        </p:nvSpPr>
        <p:spPr>
          <a:xfrm>
            <a:off x="457200" y="154993"/>
            <a:ext cx="8229600" cy="1143000"/>
          </a:xfrm>
        </p:spPr>
        <p:txBody>
          <a:bodyPr>
            <a:noAutofit/>
          </a:bodyPr>
          <a:lstStyle/>
          <a:p>
            <a:r>
              <a:rPr lang="en-US" sz="3200" dirty="0"/>
              <a:t>TCP Vegas: A Delay Bounding Algorithm</a:t>
            </a:r>
          </a:p>
        </p:txBody>
      </p:sp>
      <p:sp>
        <p:nvSpPr>
          <p:cNvPr id="6" name="TextBox 5">
            <a:extLst>
              <a:ext uri="{FF2B5EF4-FFF2-40B4-BE49-F238E27FC236}">
                <a16:creationId xmlns:a16="http://schemas.microsoft.com/office/drawing/2014/main" id="{CC4F1997-5990-75E2-A966-4F124B04B9D5}"/>
              </a:ext>
            </a:extLst>
          </p:cNvPr>
          <p:cNvSpPr txBox="1"/>
          <p:nvPr/>
        </p:nvSpPr>
        <p:spPr>
          <a:xfrm>
            <a:off x="4285673" y="6200863"/>
            <a:ext cx="4633000" cy="338554"/>
          </a:xfrm>
          <a:prstGeom prst="rect">
            <a:avLst/>
          </a:prstGeom>
          <a:noFill/>
        </p:spPr>
        <p:txBody>
          <a:bodyPr wrap="none" rtlCol="0">
            <a:spAutoFit/>
          </a:bodyPr>
          <a:lstStyle/>
          <a:p>
            <a:r>
              <a:rPr lang="en-US" sz="800" dirty="0" err="1"/>
              <a:t>Brakmo</a:t>
            </a:r>
            <a:r>
              <a:rPr lang="en-US" sz="800" dirty="0"/>
              <a:t> LS, Peterson LL. End-to-end congestion avoidance on a global Internet. IEEE JSAC</a:t>
            </a:r>
          </a:p>
          <a:p>
            <a:r>
              <a:rPr lang="en-US" sz="800" dirty="0"/>
              <a:t>1995;13:1465-80.</a:t>
            </a:r>
          </a:p>
        </p:txBody>
      </p:sp>
    </p:spTree>
    <p:extLst>
      <p:ext uri="{BB962C8B-B14F-4D97-AF65-F5344CB8AC3E}">
        <p14:creationId xmlns:p14="http://schemas.microsoft.com/office/powerpoint/2010/main" val="201167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2F13C-33A4-7389-AE23-F3A51D2FD761}"/>
              </a:ext>
            </a:extLst>
          </p:cNvPr>
          <p:cNvSpPr>
            <a:spLocks noGrp="1"/>
          </p:cNvSpPr>
          <p:nvPr>
            <p:ph type="title"/>
          </p:nvPr>
        </p:nvSpPr>
        <p:spPr>
          <a:xfrm>
            <a:off x="457200" y="23018"/>
            <a:ext cx="8229600" cy="1143000"/>
          </a:xfrm>
        </p:spPr>
        <p:txBody>
          <a:bodyPr>
            <a:noAutofit/>
          </a:bodyPr>
          <a:lstStyle/>
          <a:p>
            <a:r>
              <a:rPr lang="en-US" sz="3200" dirty="0"/>
              <a:t>TCP Vegas: A Delay Bounding Algorithm</a:t>
            </a:r>
          </a:p>
        </p:txBody>
      </p:sp>
      <p:pic>
        <p:nvPicPr>
          <p:cNvPr id="5" name="Picture 4" descr="A close up of text&#10;&#10;Description automatically generated">
            <a:extLst>
              <a:ext uri="{FF2B5EF4-FFF2-40B4-BE49-F238E27FC236}">
                <a16:creationId xmlns:a16="http://schemas.microsoft.com/office/drawing/2014/main" id="{26607E33-959E-5AB6-3771-F096E031CC9A}"/>
              </a:ext>
            </a:extLst>
          </p:cNvPr>
          <p:cNvPicPr>
            <a:picLocks noChangeAspect="1"/>
          </p:cNvPicPr>
          <p:nvPr/>
        </p:nvPicPr>
        <p:blipFill>
          <a:blip r:embed="rId2"/>
          <a:stretch>
            <a:fillRect/>
          </a:stretch>
        </p:blipFill>
        <p:spPr>
          <a:xfrm>
            <a:off x="457200" y="1525804"/>
            <a:ext cx="7658161" cy="1731745"/>
          </a:xfrm>
          <a:prstGeom prst="rect">
            <a:avLst/>
          </a:prstGeom>
        </p:spPr>
      </p:pic>
    </p:spTree>
    <p:extLst>
      <p:ext uri="{BB962C8B-B14F-4D97-AF65-F5344CB8AC3E}">
        <p14:creationId xmlns:p14="http://schemas.microsoft.com/office/powerpoint/2010/main" val="372900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2B80B7-D1F9-8BAB-B014-3E30402DEFF3}"/>
              </a:ext>
            </a:extLst>
          </p:cNvPr>
          <p:cNvSpPr>
            <a:spLocks noGrp="1"/>
          </p:cNvSpPr>
          <p:nvPr>
            <p:ph idx="1"/>
          </p:nvPr>
        </p:nvSpPr>
        <p:spPr/>
        <p:txBody>
          <a:bodyPr>
            <a:normAutofit/>
          </a:bodyPr>
          <a:lstStyle/>
          <a:p>
            <a:r>
              <a:rPr lang="en-US" sz="1600" dirty="0"/>
              <a:t>What if T is not the minimum round trip latency due to cross traffic other flows? In this case Vegas under-estimates the congestion queue length estimate </a:t>
            </a:r>
            <a:r>
              <a:rPr lang="en-US" sz="1600" i="1" dirty="0"/>
              <a:t>Diff. </a:t>
            </a:r>
            <a:r>
              <a:rPr lang="en-US" sz="1600" dirty="0"/>
              <a:t>In general estimating T requires that all flows synchronize themselves periodically so that there is no traffic on the links during the measurement process.</a:t>
            </a:r>
          </a:p>
          <a:p>
            <a:r>
              <a:rPr lang="en-US" sz="1600" dirty="0"/>
              <a:t>Using a LPF to measure the actual latency is also problematic: It takes time time for the filter to settle thus it cannot keep track of fast queue variations. Also it is the persistent delay that is important, not delays due to transient bursts.</a:t>
            </a:r>
          </a:p>
          <a:p>
            <a:r>
              <a:rPr lang="en-US" sz="1600" dirty="0"/>
              <a:t>The presence of other loss based flows causes Vegas to back-off, thus causing inter-protocol unfairness.</a:t>
            </a:r>
          </a:p>
          <a:p>
            <a:r>
              <a:rPr lang="en-US" sz="1600" dirty="0"/>
              <a:t>Vegas increment and decrements its window in steps of 1 packet, which is a problem in high speed links.</a:t>
            </a:r>
          </a:p>
          <a:p>
            <a:r>
              <a:rPr lang="en-US" sz="1600" dirty="0"/>
              <a:t>There is potential for un-fairness between multiple Vegas flows sharing a link (since a Vegas flow does not back-off significantly once it reaches steady state).</a:t>
            </a:r>
          </a:p>
        </p:txBody>
      </p:sp>
      <p:sp>
        <p:nvSpPr>
          <p:cNvPr id="3" name="Title 2">
            <a:extLst>
              <a:ext uri="{FF2B5EF4-FFF2-40B4-BE49-F238E27FC236}">
                <a16:creationId xmlns:a16="http://schemas.microsoft.com/office/drawing/2014/main" id="{2E138C62-A4B7-C8A6-BF88-5234CDD731C4}"/>
              </a:ext>
            </a:extLst>
          </p:cNvPr>
          <p:cNvSpPr>
            <a:spLocks noGrp="1"/>
          </p:cNvSpPr>
          <p:nvPr>
            <p:ph type="title"/>
          </p:nvPr>
        </p:nvSpPr>
        <p:spPr/>
        <p:txBody>
          <a:bodyPr/>
          <a:lstStyle/>
          <a:p>
            <a:r>
              <a:rPr lang="en-US" dirty="0"/>
              <a:t>Issues with TCP Vegas</a:t>
            </a:r>
          </a:p>
        </p:txBody>
      </p:sp>
    </p:spTree>
    <p:extLst>
      <p:ext uri="{BB962C8B-B14F-4D97-AF65-F5344CB8AC3E}">
        <p14:creationId xmlns:p14="http://schemas.microsoft.com/office/powerpoint/2010/main" val="859940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Concourse.thmx</Template>
  <TotalTime>89286</TotalTime>
  <Words>5301</Words>
  <Application>Microsoft Macintosh PowerPoint</Application>
  <PresentationFormat>On-screen Show (4:3)</PresentationFormat>
  <Paragraphs>298</Paragraphs>
  <Slides>53</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Cambria Math</vt:lpstr>
      <vt:lpstr>Courier New</vt:lpstr>
      <vt:lpstr>Lucida Sans Unicode</vt:lpstr>
      <vt:lpstr>Verdana</vt:lpstr>
      <vt:lpstr>Wingdings 2</vt:lpstr>
      <vt:lpstr>Wingdings 3</vt:lpstr>
      <vt:lpstr>Concourse</vt:lpstr>
      <vt:lpstr>Delay Bounding Congestion Control Algorithms</vt:lpstr>
      <vt:lpstr>Delay Bounding Algorithms</vt:lpstr>
      <vt:lpstr>Delay Bounding Algorithms Discussed in Earlier Lectures</vt:lpstr>
      <vt:lpstr>So What is Left?</vt:lpstr>
      <vt:lpstr>Issues with Delay Based Algorithms</vt:lpstr>
      <vt:lpstr>Issues with Delay Based Algorithms (cont)</vt:lpstr>
      <vt:lpstr>TCP Vegas: A Delay Bounding Algorithm</vt:lpstr>
      <vt:lpstr>TCP Vegas: A Delay Bounding Algorithm</vt:lpstr>
      <vt:lpstr>Issues with TCP Vegas</vt:lpstr>
      <vt:lpstr>Characteristics of Delay Bounding Algorithms</vt:lpstr>
      <vt:lpstr>FAST TCP</vt:lpstr>
      <vt:lpstr>FAST TCP</vt:lpstr>
      <vt:lpstr>FAST TCP: Estimation</vt:lpstr>
      <vt:lpstr>FAST TCP: Window Control</vt:lpstr>
      <vt:lpstr>FAST TCP: Window Control</vt:lpstr>
      <vt:lpstr>Optimization Function for FAST TCP</vt:lpstr>
      <vt:lpstr>Experimental Results: Intra-Protocol Fairness</vt:lpstr>
      <vt:lpstr>Experimental Results</vt:lpstr>
      <vt:lpstr>TCP COPA (2018)</vt:lpstr>
      <vt:lpstr>COPA: Objective</vt:lpstr>
      <vt:lpstr>COPA: Approach</vt:lpstr>
      <vt:lpstr>COPA Objective Function</vt:lpstr>
      <vt:lpstr>COPA Step 1: Target Rate</vt:lpstr>
      <vt:lpstr>COPA Step 2: cwnd Updating Rule</vt:lpstr>
      <vt:lpstr>COPA Step 2: cwnd Updating Rule</vt:lpstr>
      <vt:lpstr>Window Update On Every ACK Arrival</vt:lpstr>
      <vt:lpstr>Window Update (cont)</vt:lpstr>
      <vt:lpstr>COPA in Steady State</vt:lpstr>
      <vt:lpstr>Steady State Oscillations</vt:lpstr>
      <vt:lpstr>COPA Window Evolution</vt:lpstr>
      <vt:lpstr>Competing with Buffer Based Algorithms</vt:lpstr>
      <vt:lpstr>COPA Performance</vt:lpstr>
      <vt:lpstr>COPA Performance</vt:lpstr>
      <vt:lpstr>COPA Performance with Link Loss</vt:lpstr>
      <vt:lpstr>TIMELY</vt:lpstr>
      <vt:lpstr>TIMELY Congestion Control</vt:lpstr>
      <vt:lpstr>Delay based Algorithms in the Data Center</vt:lpstr>
      <vt:lpstr>TIMELY Protocol</vt:lpstr>
      <vt:lpstr>RTT Measurement Engine</vt:lpstr>
      <vt:lpstr>TIMELY Congestion Control</vt:lpstr>
      <vt:lpstr>Delay Gradients</vt:lpstr>
      <vt:lpstr>Timely Congestion Control</vt:lpstr>
      <vt:lpstr>Timely Congestion Control</vt:lpstr>
      <vt:lpstr>Comparison with DCTCP</vt:lpstr>
      <vt:lpstr>Issues with Delay Bounding Schemes (2022)</vt:lpstr>
      <vt:lpstr>Objective</vt:lpstr>
      <vt:lpstr>Main Results</vt:lpstr>
      <vt:lpstr>Results (cont)</vt:lpstr>
      <vt:lpstr>Results (cont)</vt:lpstr>
      <vt:lpstr>Network Model</vt:lpstr>
      <vt:lpstr>An Example</vt:lpstr>
      <vt:lpstr>Delay Variations for Some CCAs</vt:lpstr>
      <vt:lpstr>To Avoid Starvation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dc:title>
  <dc:creator>Subir and Sangeeta</dc:creator>
  <cp:lastModifiedBy>Subir Varma</cp:lastModifiedBy>
  <cp:revision>332</cp:revision>
  <cp:lastPrinted>2019-07-23T05:02:08Z</cp:lastPrinted>
  <dcterms:created xsi:type="dcterms:W3CDTF">2017-08-28T17:51:54Z</dcterms:created>
  <dcterms:modified xsi:type="dcterms:W3CDTF">2024-11-13T21:51:52Z</dcterms:modified>
</cp:coreProperties>
</file>