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8"/>
  </p:notesMasterIdLst>
  <p:handoutMasterIdLst>
    <p:handoutMasterId r:id="rId49"/>
  </p:handoutMasterIdLst>
  <p:sldIdLst>
    <p:sldId id="265" r:id="rId3"/>
    <p:sldId id="256" r:id="rId4"/>
    <p:sldId id="257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66" r:id="rId14"/>
    <p:sldId id="293" r:id="rId15"/>
    <p:sldId id="292" r:id="rId16"/>
    <p:sldId id="297" r:id="rId17"/>
    <p:sldId id="298" r:id="rId18"/>
    <p:sldId id="299" r:id="rId19"/>
    <p:sldId id="300" r:id="rId20"/>
    <p:sldId id="301" r:id="rId21"/>
    <p:sldId id="302" r:id="rId22"/>
    <p:sldId id="294" r:id="rId23"/>
    <p:sldId id="308" r:id="rId24"/>
    <p:sldId id="303" r:id="rId25"/>
    <p:sldId id="304" r:id="rId26"/>
    <p:sldId id="306" r:id="rId27"/>
    <p:sldId id="295" r:id="rId28"/>
    <p:sldId id="305" r:id="rId29"/>
    <p:sldId id="307" r:id="rId30"/>
    <p:sldId id="310" r:id="rId31"/>
    <p:sldId id="309" r:id="rId32"/>
    <p:sldId id="313" r:id="rId33"/>
    <p:sldId id="314" r:id="rId34"/>
    <p:sldId id="316" r:id="rId35"/>
    <p:sldId id="315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11" r:id="rId44"/>
    <p:sldId id="324" r:id="rId45"/>
    <p:sldId id="312" r:id="rId46"/>
    <p:sldId id="264" r:id="rId47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811" autoAdjust="0"/>
  </p:normalViewPr>
  <p:slideViewPr>
    <p:cSldViewPr snapToGrid="0" showGuides="1">
      <p:cViewPr varScale="1">
        <p:scale>
          <a:sx n="95" d="100"/>
          <a:sy n="95" d="100"/>
        </p:scale>
        <p:origin x="1134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4104" y="2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5F5853-2FBA-4B28-989E-225E6E85CE9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97020C1-C7A6-448C-B9A5-2C1A4E89B4EE}">
      <dgm:prSet/>
      <dgm:spPr/>
      <dgm:t>
        <a:bodyPr/>
        <a:lstStyle/>
        <a:p>
          <a:r>
            <a:rPr lang="en-US"/>
            <a:t>Inherently thread safe</a:t>
          </a:r>
        </a:p>
      </dgm:t>
    </dgm:pt>
    <dgm:pt modelId="{AD057682-87E9-4CE6-B21B-CBBF1AAAB048}" type="parTrans" cxnId="{DF54EFF5-EE35-4441-88E8-F7E7EC628E66}">
      <dgm:prSet/>
      <dgm:spPr/>
      <dgm:t>
        <a:bodyPr/>
        <a:lstStyle/>
        <a:p>
          <a:endParaRPr lang="en-US"/>
        </a:p>
      </dgm:t>
    </dgm:pt>
    <dgm:pt modelId="{D92556D6-112C-4C62-AA16-E0B927A6F2BE}" type="sibTrans" cxnId="{DF54EFF5-EE35-4441-88E8-F7E7EC628E66}">
      <dgm:prSet/>
      <dgm:spPr/>
      <dgm:t>
        <a:bodyPr/>
        <a:lstStyle/>
        <a:p>
          <a:endParaRPr lang="en-US"/>
        </a:p>
      </dgm:t>
    </dgm:pt>
    <dgm:pt modelId="{143FA707-9EBC-45A0-AA98-ADF898A848E4}">
      <dgm:prSet/>
      <dgm:spPr/>
      <dgm:t>
        <a:bodyPr/>
        <a:lstStyle/>
        <a:p>
          <a:r>
            <a:rPr lang="en-US" dirty="0"/>
            <a:t>Easy to use</a:t>
          </a:r>
        </a:p>
      </dgm:t>
    </dgm:pt>
    <dgm:pt modelId="{B777BE6D-EF13-424D-B90A-61A5DD69269A}" type="parTrans" cxnId="{7DD9B6FB-42E3-49F7-8071-B5FFE604A42E}">
      <dgm:prSet/>
      <dgm:spPr/>
      <dgm:t>
        <a:bodyPr/>
        <a:lstStyle/>
        <a:p>
          <a:endParaRPr lang="en-US"/>
        </a:p>
      </dgm:t>
    </dgm:pt>
    <dgm:pt modelId="{BF1B6878-45FF-4A8D-BE61-9CCCC4BC0689}" type="sibTrans" cxnId="{7DD9B6FB-42E3-49F7-8071-B5FFE604A42E}">
      <dgm:prSet/>
      <dgm:spPr/>
      <dgm:t>
        <a:bodyPr/>
        <a:lstStyle/>
        <a:p>
          <a:endParaRPr lang="en-US"/>
        </a:p>
      </dgm:t>
    </dgm:pt>
    <dgm:pt modelId="{9EEB8509-A791-4C02-8E7A-C4E7B6C58460}">
      <dgm:prSet/>
      <dgm:spPr/>
      <dgm:t>
        <a:bodyPr/>
        <a:lstStyle/>
        <a:p>
          <a:r>
            <a:rPr lang="en-US" dirty="0"/>
            <a:t>Performant</a:t>
          </a:r>
        </a:p>
      </dgm:t>
    </dgm:pt>
    <dgm:pt modelId="{3EC1D868-EECE-4C55-92A7-21B9DCC1BE26}" type="parTrans" cxnId="{CE16EAFF-EBEB-4F23-8AC8-79E4CE0A8FD9}">
      <dgm:prSet/>
      <dgm:spPr/>
      <dgm:t>
        <a:bodyPr/>
        <a:lstStyle/>
        <a:p>
          <a:endParaRPr lang="en-US"/>
        </a:p>
      </dgm:t>
    </dgm:pt>
    <dgm:pt modelId="{28526D6D-5B87-4C56-908F-17FA77D3000C}" type="sibTrans" cxnId="{CE16EAFF-EBEB-4F23-8AC8-79E4CE0A8FD9}">
      <dgm:prSet/>
      <dgm:spPr/>
      <dgm:t>
        <a:bodyPr/>
        <a:lstStyle/>
        <a:p>
          <a:endParaRPr lang="en-US"/>
        </a:p>
      </dgm:t>
    </dgm:pt>
    <dgm:pt modelId="{EC73B23F-0D86-4196-AB65-6CEA4F59EFDB}" type="pres">
      <dgm:prSet presAssocID="{AE5F5853-2FBA-4B28-989E-225E6E85CE9E}" presName="root" presStyleCnt="0">
        <dgm:presLayoutVars>
          <dgm:dir/>
          <dgm:resizeHandles val="exact"/>
        </dgm:presLayoutVars>
      </dgm:prSet>
      <dgm:spPr/>
    </dgm:pt>
    <dgm:pt modelId="{5FC6CCD8-E171-4C42-934C-E119269A08FC}" type="pres">
      <dgm:prSet presAssocID="{497020C1-C7A6-448C-B9A5-2C1A4E89B4EE}" presName="compNode" presStyleCnt="0"/>
      <dgm:spPr/>
    </dgm:pt>
    <dgm:pt modelId="{1A199DD6-A158-4335-B3B5-30216838C133}" type="pres">
      <dgm:prSet presAssocID="{497020C1-C7A6-448C-B9A5-2C1A4E89B4EE}" presName="bgRect" presStyleLbl="bgShp" presStyleIdx="0" presStyleCnt="3"/>
      <dgm:spPr/>
    </dgm:pt>
    <dgm:pt modelId="{ACE38091-DE75-40CA-B521-82E1EFCDD4FF}" type="pres">
      <dgm:prSet presAssocID="{497020C1-C7A6-448C-B9A5-2C1A4E89B4E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E9AB91F-76F2-4A16-9A94-01EB8DD90DF1}" type="pres">
      <dgm:prSet presAssocID="{497020C1-C7A6-448C-B9A5-2C1A4E89B4EE}" presName="spaceRect" presStyleCnt="0"/>
      <dgm:spPr/>
    </dgm:pt>
    <dgm:pt modelId="{FD7A6DF2-89BB-499E-B14B-D57FFDE180CA}" type="pres">
      <dgm:prSet presAssocID="{497020C1-C7A6-448C-B9A5-2C1A4E89B4EE}" presName="parTx" presStyleLbl="revTx" presStyleIdx="0" presStyleCnt="3">
        <dgm:presLayoutVars>
          <dgm:chMax val="0"/>
          <dgm:chPref val="0"/>
        </dgm:presLayoutVars>
      </dgm:prSet>
      <dgm:spPr/>
    </dgm:pt>
    <dgm:pt modelId="{B358A44C-0941-4AA2-872B-65028443718B}" type="pres">
      <dgm:prSet presAssocID="{D92556D6-112C-4C62-AA16-E0B927A6F2BE}" presName="sibTrans" presStyleCnt="0"/>
      <dgm:spPr/>
    </dgm:pt>
    <dgm:pt modelId="{BAEA14CF-C2EB-4D7B-BBE2-33D5FDDC9916}" type="pres">
      <dgm:prSet presAssocID="{143FA707-9EBC-45A0-AA98-ADF898A848E4}" presName="compNode" presStyleCnt="0"/>
      <dgm:spPr/>
    </dgm:pt>
    <dgm:pt modelId="{1E4EB713-999A-4552-AA24-D3AD78377157}" type="pres">
      <dgm:prSet presAssocID="{143FA707-9EBC-45A0-AA98-ADF898A848E4}" presName="bgRect" presStyleLbl="bgShp" presStyleIdx="1" presStyleCnt="3"/>
      <dgm:spPr/>
    </dgm:pt>
    <dgm:pt modelId="{5B339CEA-1DE1-4B0C-8F77-987DA7CA3A39}" type="pres">
      <dgm:prSet presAssocID="{143FA707-9EBC-45A0-AA98-ADF898A848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875A0875-E480-4C45-A262-70C685AA6D3E}" type="pres">
      <dgm:prSet presAssocID="{143FA707-9EBC-45A0-AA98-ADF898A848E4}" presName="spaceRect" presStyleCnt="0"/>
      <dgm:spPr/>
    </dgm:pt>
    <dgm:pt modelId="{BEDB928A-62C1-4D24-96DC-689B274CF569}" type="pres">
      <dgm:prSet presAssocID="{143FA707-9EBC-45A0-AA98-ADF898A848E4}" presName="parTx" presStyleLbl="revTx" presStyleIdx="1" presStyleCnt="3">
        <dgm:presLayoutVars>
          <dgm:chMax val="0"/>
          <dgm:chPref val="0"/>
        </dgm:presLayoutVars>
      </dgm:prSet>
      <dgm:spPr/>
    </dgm:pt>
    <dgm:pt modelId="{7975B830-4E8E-455D-9E89-B9FEAC5256E4}" type="pres">
      <dgm:prSet presAssocID="{BF1B6878-45FF-4A8D-BE61-9CCCC4BC0689}" presName="sibTrans" presStyleCnt="0"/>
      <dgm:spPr/>
    </dgm:pt>
    <dgm:pt modelId="{2E48B466-28E9-4730-B12D-9AE109426E28}" type="pres">
      <dgm:prSet presAssocID="{9EEB8509-A791-4C02-8E7A-C4E7B6C58460}" presName="compNode" presStyleCnt="0"/>
      <dgm:spPr/>
    </dgm:pt>
    <dgm:pt modelId="{73FC1524-A513-4289-A574-D39FE3DEDDC9}" type="pres">
      <dgm:prSet presAssocID="{9EEB8509-A791-4C02-8E7A-C4E7B6C58460}" presName="bgRect" presStyleLbl="bgShp" presStyleIdx="2" presStyleCnt="3"/>
      <dgm:spPr/>
    </dgm:pt>
    <dgm:pt modelId="{C19C0A2F-F2FC-4356-BEDE-C4AB88CB84F0}" type="pres">
      <dgm:prSet presAssocID="{9EEB8509-A791-4C02-8E7A-C4E7B6C584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DA821DA7-479A-4065-B75C-6C630445B2BE}" type="pres">
      <dgm:prSet presAssocID="{9EEB8509-A791-4C02-8E7A-C4E7B6C58460}" presName="spaceRect" presStyleCnt="0"/>
      <dgm:spPr/>
    </dgm:pt>
    <dgm:pt modelId="{E160317B-A375-48CE-A038-0045DF33EC8E}" type="pres">
      <dgm:prSet presAssocID="{9EEB8509-A791-4C02-8E7A-C4E7B6C584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6F76838-ABB6-4FD4-87A7-A8F032A670D2}" type="presOf" srcId="{497020C1-C7A6-448C-B9A5-2C1A4E89B4EE}" destId="{FD7A6DF2-89BB-499E-B14B-D57FFDE180CA}" srcOrd="0" destOrd="0" presId="urn:microsoft.com/office/officeart/2018/2/layout/IconVerticalSolidList"/>
    <dgm:cxn modelId="{D29DB49D-3CBE-4FA8-9A77-58526CBF263B}" type="presOf" srcId="{143FA707-9EBC-45A0-AA98-ADF898A848E4}" destId="{BEDB928A-62C1-4D24-96DC-689B274CF569}" srcOrd="0" destOrd="0" presId="urn:microsoft.com/office/officeart/2018/2/layout/IconVerticalSolidList"/>
    <dgm:cxn modelId="{962232AD-9156-4E39-AD1F-36BD8437B342}" type="presOf" srcId="{9EEB8509-A791-4C02-8E7A-C4E7B6C58460}" destId="{E160317B-A375-48CE-A038-0045DF33EC8E}" srcOrd="0" destOrd="0" presId="urn:microsoft.com/office/officeart/2018/2/layout/IconVerticalSolidList"/>
    <dgm:cxn modelId="{1B5286CC-DC35-4D96-BBAF-9A2A7723B4E4}" type="presOf" srcId="{AE5F5853-2FBA-4B28-989E-225E6E85CE9E}" destId="{EC73B23F-0D86-4196-AB65-6CEA4F59EFDB}" srcOrd="0" destOrd="0" presId="urn:microsoft.com/office/officeart/2018/2/layout/IconVerticalSolidList"/>
    <dgm:cxn modelId="{DF54EFF5-EE35-4441-88E8-F7E7EC628E66}" srcId="{AE5F5853-2FBA-4B28-989E-225E6E85CE9E}" destId="{497020C1-C7A6-448C-B9A5-2C1A4E89B4EE}" srcOrd="0" destOrd="0" parTransId="{AD057682-87E9-4CE6-B21B-CBBF1AAAB048}" sibTransId="{D92556D6-112C-4C62-AA16-E0B927A6F2BE}"/>
    <dgm:cxn modelId="{7DD9B6FB-42E3-49F7-8071-B5FFE604A42E}" srcId="{AE5F5853-2FBA-4B28-989E-225E6E85CE9E}" destId="{143FA707-9EBC-45A0-AA98-ADF898A848E4}" srcOrd="1" destOrd="0" parTransId="{B777BE6D-EF13-424D-B90A-61A5DD69269A}" sibTransId="{BF1B6878-45FF-4A8D-BE61-9CCCC4BC0689}"/>
    <dgm:cxn modelId="{CE16EAFF-EBEB-4F23-8AC8-79E4CE0A8FD9}" srcId="{AE5F5853-2FBA-4B28-989E-225E6E85CE9E}" destId="{9EEB8509-A791-4C02-8E7A-C4E7B6C58460}" srcOrd="2" destOrd="0" parTransId="{3EC1D868-EECE-4C55-92A7-21B9DCC1BE26}" sibTransId="{28526D6D-5B87-4C56-908F-17FA77D3000C}"/>
    <dgm:cxn modelId="{95E6B70C-E98D-4DD8-B6AF-B2FBE55EC75D}" type="presParOf" srcId="{EC73B23F-0D86-4196-AB65-6CEA4F59EFDB}" destId="{5FC6CCD8-E171-4C42-934C-E119269A08FC}" srcOrd="0" destOrd="0" presId="urn:microsoft.com/office/officeart/2018/2/layout/IconVerticalSolidList"/>
    <dgm:cxn modelId="{53A4E482-19BB-41AB-9611-D4A4EC3B9C06}" type="presParOf" srcId="{5FC6CCD8-E171-4C42-934C-E119269A08FC}" destId="{1A199DD6-A158-4335-B3B5-30216838C133}" srcOrd="0" destOrd="0" presId="urn:microsoft.com/office/officeart/2018/2/layout/IconVerticalSolidList"/>
    <dgm:cxn modelId="{667D0BF3-5F88-4FD4-9A47-65C99181A0B0}" type="presParOf" srcId="{5FC6CCD8-E171-4C42-934C-E119269A08FC}" destId="{ACE38091-DE75-40CA-B521-82E1EFCDD4FF}" srcOrd="1" destOrd="0" presId="urn:microsoft.com/office/officeart/2018/2/layout/IconVerticalSolidList"/>
    <dgm:cxn modelId="{C5F2E1B1-F819-471B-8298-B61AFAEBCF0F}" type="presParOf" srcId="{5FC6CCD8-E171-4C42-934C-E119269A08FC}" destId="{7E9AB91F-76F2-4A16-9A94-01EB8DD90DF1}" srcOrd="2" destOrd="0" presId="urn:microsoft.com/office/officeart/2018/2/layout/IconVerticalSolidList"/>
    <dgm:cxn modelId="{4D70E341-2D12-4BD0-815C-0E0A0770C09E}" type="presParOf" srcId="{5FC6CCD8-E171-4C42-934C-E119269A08FC}" destId="{FD7A6DF2-89BB-499E-B14B-D57FFDE180CA}" srcOrd="3" destOrd="0" presId="urn:microsoft.com/office/officeart/2018/2/layout/IconVerticalSolidList"/>
    <dgm:cxn modelId="{0F02B1EE-E324-4052-99FA-14A8DE98824F}" type="presParOf" srcId="{EC73B23F-0D86-4196-AB65-6CEA4F59EFDB}" destId="{B358A44C-0941-4AA2-872B-65028443718B}" srcOrd="1" destOrd="0" presId="urn:microsoft.com/office/officeart/2018/2/layout/IconVerticalSolidList"/>
    <dgm:cxn modelId="{19AC6ADB-B641-467D-8A16-0A4C0FE6EE06}" type="presParOf" srcId="{EC73B23F-0D86-4196-AB65-6CEA4F59EFDB}" destId="{BAEA14CF-C2EB-4D7B-BBE2-33D5FDDC9916}" srcOrd="2" destOrd="0" presId="urn:microsoft.com/office/officeart/2018/2/layout/IconVerticalSolidList"/>
    <dgm:cxn modelId="{FB1F0925-DC51-4504-96B2-1CB107CEC3E2}" type="presParOf" srcId="{BAEA14CF-C2EB-4D7B-BBE2-33D5FDDC9916}" destId="{1E4EB713-999A-4552-AA24-D3AD78377157}" srcOrd="0" destOrd="0" presId="urn:microsoft.com/office/officeart/2018/2/layout/IconVerticalSolidList"/>
    <dgm:cxn modelId="{5968E42E-E767-4643-878A-9389EE720CD4}" type="presParOf" srcId="{BAEA14CF-C2EB-4D7B-BBE2-33D5FDDC9916}" destId="{5B339CEA-1DE1-4B0C-8F77-987DA7CA3A39}" srcOrd="1" destOrd="0" presId="urn:microsoft.com/office/officeart/2018/2/layout/IconVerticalSolidList"/>
    <dgm:cxn modelId="{A404E869-BB67-4161-9B52-484C6646093A}" type="presParOf" srcId="{BAEA14CF-C2EB-4D7B-BBE2-33D5FDDC9916}" destId="{875A0875-E480-4C45-A262-70C685AA6D3E}" srcOrd="2" destOrd="0" presId="urn:microsoft.com/office/officeart/2018/2/layout/IconVerticalSolidList"/>
    <dgm:cxn modelId="{2A00EC06-7030-41C6-B7F6-47A62347C5B1}" type="presParOf" srcId="{BAEA14CF-C2EB-4D7B-BBE2-33D5FDDC9916}" destId="{BEDB928A-62C1-4D24-96DC-689B274CF569}" srcOrd="3" destOrd="0" presId="urn:microsoft.com/office/officeart/2018/2/layout/IconVerticalSolidList"/>
    <dgm:cxn modelId="{F723CE32-1D38-478C-8CE6-1FF3E3089668}" type="presParOf" srcId="{EC73B23F-0D86-4196-AB65-6CEA4F59EFDB}" destId="{7975B830-4E8E-455D-9E89-B9FEAC5256E4}" srcOrd="3" destOrd="0" presId="urn:microsoft.com/office/officeart/2018/2/layout/IconVerticalSolidList"/>
    <dgm:cxn modelId="{A91EA93E-8621-4806-B3F2-FBEBB00B2A20}" type="presParOf" srcId="{EC73B23F-0D86-4196-AB65-6CEA4F59EFDB}" destId="{2E48B466-28E9-4730-B12D-9AE109426E28}" srcOrd="4" destOrd="0" presId="urn:microsoft.com/office/officeart/2018/2/layout/IconVerticalSolidList"/>
    <dgm:cxn modelId="{A111C6D6-8969-43C4-8BB4-8D62DE5A7A26}" type="presParOf" srcId="{2E48B466-28E9-4730-B12D-9AE109426E28}" destId="{73FC1524-A513-4289-A574-D39FE3DEDDC9}" srcOrd="0" destOrd="0" presId="urn:microsoft.com/office/officeart/2018/2/layout/IconVerticalSolidList"/>
    <dgm:cxn modelId="{BCEBDD24-CE83-4360-A3FD-F9B132550E4B}" type="presParOf" srcId="{2E48B466-28E9-4730-B12D-9AE109426E28}" destId="{C19C0A2F-F2FC-4356-BEDE-C4AB88CB84F0}" srcOrd="1" destOrd="0" presId="urn:microsoft.com/office/officeart/2018/2/layout/IconVerticalSolidList"/>
    <dgm:cxn modelId="{1933E1C4-4BAF-4787-A458-951B4C15BB43}" type="presParOf" srcId="{2E48B466-28E9-4730-B12D-9AE109426E28}" destId="{DA821DA7-479A-4065-B75C-6C630445B2BE}" srcOrd="2" destOrd="0" presId="urn:microsoft.com/office/officeart/2018/2/layout/IconVerticalSolidList"/>
    <dgm:cxn modelId="{E6BB76B3-D301-42DA-8889-FD7514F81D34}" type="presParOf" srcId="{2E48B466-28E9-4730-B12D-9AE109426E28}" destId="{E160317B-A375-48CE-A038-0045DF33EC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99DD6-A158-4335-B3B5-30216838C133}">
      <dsp:nvSpPr>
        <dsp:cNvPr id="0" name=""/>
        <dsp:cNvSpPr/>
      </dsp:nvSpPr>
      <dsp:spPr>
        <a:xfrm>
          <a:off x="0" y="549"/>
          <a:ext cx="11090275" cy="1285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38091-DE75-40CA-B521-82E1EFCDD4FF}">
      <dsp:nvSpPr>
        <dsp:cNvPr id="0" name=""/>
        <dsp:cNvSpPr/>
      </dsp:nvSpPr>
      <dsp:spPr>
        <a:xfrm>
          <a:off x="388833" y="289764"/>
          <a:ext cx="706970" cy="706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A6DF2-89BB-499E-B14B-D57FFDE180CA}">
      <dsp:nvSpPr>
        <dsp:cNvPr id="0" name=""/>
        <dsp:cNvSpPr/>
      </dsp:nvSpPr>
      <dsp:spPr>
        <a:xfrm>
          <a:off x="1484637" y="549"/>
          <a:ext cx="9605637" cy="128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38" tIns="136038" rIns="136038" bIns="13603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Inherently thread safe</a:t>
          </a:r>
        </a:p>
      </dsp:txBody>
      <dsp:txXfrm>
        <a:off x="1484637" y="549"/>
        <a:ext cx="9605637" cy="1285400"/>
      </dsp:txXfrm>
    </dsp:sp>
    <dsp:sp modelId="{1E4EB713-999A-4552-AA24-D3AD78377157}">
      <dsp:nvSpPr>
        <dsp:cNvPr id="0" name=""/>
        <dsp:cNvSpPr/>
      </dsp:nvSpPr>
      <dsp:spPr>
        <a:xfrm>
          <a:off x="0" y="1607299"/>
          <a:ext cx="11090275" cy="1285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39CEA-1DE1-4B0C-8F77-987DA7CA3A39}">
      <dsp:nvSpPr>
        <dsp:cNvPr id="0" name=""/>
        <dsp:cNvSpPr/>
      </dsp:nvSpPr>
      <dsp:spPr>
        <a:xfrm>
          <a:off x="388833" y="1896514"/>
          <a:ext cx="706970" cy="706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B928A-62C1-4D24-96DC-689B274CF569}">
      <dsp:nvSpPr>
        <dsp:cNvPr id="0" name=""/>
        <dsp:cNvSpPr/>
      </dsp:nvSpPr>
      <dsp:spPr>
        <a:xfrm>
          <a:off x="1484637" y="1607299"/>
          <a:ext cx="9605637" cy="128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38" tIns="136038" rIns="136038" bIns="13603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Easy to use</a:t>
          </a:r>
        </a:p>
      </dsp:txBody>
      <dsp:txXfrm>
        <a:off x="1484637" y="1607299"/>
        <a:ext cx="9605637" cy="1285400"/>
      </dsp:txXfrm>
    </dsp:sp>
    <dsp:sp modelId="{73FC1524-A513-4289-A574-D39FE3DEDDC9}">
      <dsp:nvSpPr>
        <dsp:cNvPr id="0" name=""/>
        <dsp:cNvSpPr/>
      </dsp:nvSpPr>
      <dsp:spPr>
        <a:xfrm>
          <a:off x="0" y="3214050"/>
          <a:ext cx="11090275" cy="1285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C0A2F-F2FC-4356-BEDE-C4AB88CB84F0}">
      <dsp:nvSpPr>
        <dsp:cNvPr id="0" name=""/>
        <dsp:cNvSpPr/>
      </dsp:nvSpPr>
      <dsp:spPr>
        <a:xfrm>
          <a:off x="388833" y="3503265"/>
          <a:ext cx="706970" cy="7069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0317B-A375-48CE-A038-0045DF33EC8E}">
      <dsp:nvSpPr>
        <dsp:cNvPr id="0" name=""/>
        <dsp:cNvSpPr/>
      </dsp:nvSpPr>
      <dsp:spPr>
        <a:xfrm>
          <a:off x="1484637" y="3214050"/>
          <a:ext cx="9605637" cy="128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38" tIns="136038" rIns="136038" bIns="13603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Performant</a:t>
          </a:r>
        </a:p>
      </dsp:txBody>
      <dsp:txXfrm>
        <a:off x="1484637" y="3214050"/>
        <a:ext cx="9605637" cy="1285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8465084A-E12C-481A-B355-BE040308F854}"/>
              </a:ext>
            </a:extLst>
          </p:cNvPr>
          <p:cNvSpPr/>
          <p:nvPr/>
        </p:nvSpPr>
        <p:spPr>
          <a:xfrm>
            <a:off x="-1" y="9761197"/>
            <a:ext cx="6797676" cy="16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480" tIns="51740" rIns="103480" bIns="51740" spcCol="0" rtlCol="0" anchor="ctr"/>
          <a:lstStyle/>
          <a:p>
            <a:pPr algn="ctr"/>
            <a:endParaRPr lang="nl-NL"/>
          </a:p>
        </p:txBody>
      </p:sp>
      <p:sp>
        <p:nvSpPr>
          <p:cNvPr id="16" name="Tijdelijke aanduiding voor voettekst 1">
            <a:extLst>
              <a:ext uri="{FF2B5EF4-FFF2-40B4-BE49-F238E27FC236}">
                <a16:creationId xmlns:a16="http://schemas.microsoft.com/office/drawing/2014/main" id="{F4E4BB99-1663-4D4B-B4C5-A2D58C29F7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22484" y="9543827"/>
            <a:ext cx="3051087" cy="382814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l">
              <a:defRPr sz="1300"/>
            </a:lvl1pPr>
          </a:lstStyle>
          <a:p>
            <a:r>
              <a:rPr lang="nl-NL" sz="1200">
                <a:latin typeface="Arial" panose="020B0604020202020204" pitchFamily="34" charset="0"/>
                <a:cs typeface="Arial" panose="020B0604020202020204" pitchFamily="34" charset="0"/>
              </a:rPr>
              <a:t>www.sioux.eu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Afbeelding 6">
            <a:extLst>
              <a:ext uri="{FF2B5EF4-FFF2-40B4-BE49-F238E27FC236}">
                <a16:creationId xmlns:a16="http://schemas.microsoft.com/office/drawing/2014/main" id="{AB2EC0D0-43FA-41BE-B853-1FFE0DA3DF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1" y="271315"/>
            <a:ext cx="1225995" cy="4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3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8056"/>
          </a:xfrm>
          <a:prstGeom prst="rect">
            <a:avLst/>
          </a:prstGeom>
        </p:spPr>
        <p:txBody>
          <a:bodyPr vert="horz" lIns="95532" tIns="47767" rIns="95532" bIns="47767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8056"/>
          </a:xfrm>
          <a:prstGeom prst="rect">
            <a:avLst/>
          </a:prstGeom>
        </p:spPr>
        <p:txBody>
          <a:bodyPr vert="horz" lIns="95532" tIns="47767" rIns="95532" bIns="47767" rtlCol="0"/>
          <a:lstStyle>
            <a:lvl1pPr algn="r">
              <a:defRPr sz="1300"/>
            </a:lvl1pPr>
          </a:lstStyle>
          <a:p>
            <a:fld id="{824CB664-1D7D-4928-9E51-F023012F9627}" type="datetimeFigureOut">
              <a:rPr lang="nl-NL" smtClean="0"/>
              <a:t>18-9-2021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32" tIns="47767" rIns="95532" bIns="47767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7"/>
            <a:ext cx="5438140" cy="3908613"/>
          </a:xfrm>
          <a:prstGeom prst="rect">
            <a:avLst/>
          </a:prstGeom>
        </p:spPr>
        <p:txBody>
          <a:bodyPr vert="horz" lIns="95532" tIns="47767" rIns="95532" bIns="477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28587"/>
            <a:ext cx="2945659" cy="498055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7"/>
            <a:ext cx="2945659" cy="498055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r">
              <a:defRPr sz="1300"/>
            </a:lvl1pPr>
          </a:lstStyle>
          <a:p>
            <a:fld id="{A2865B37-E7C2-4203-AAEB-E7CE60D906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072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608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References</a:t>
            </a:r>
            <a:r>
              <a:rPr lang="nl-NL" dirty="0"/>
              <a:t> do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fully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semantics</a:t>
            </a:r>
            <a:r>
              <a:rPr lang="nl-NL" dirty="0"/>
              <a:t>. </a:t>
            </a:r>
            <a:r>
              <a:rPr lang="nl-NL" dirty="0" err="1"/>
              <a:t>Comparison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is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value</a:t>
            </a:r>
            <a:r>
              <a:rPr lang="nl-N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1710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 lot of operations on </a:t>
            </a:r>
            <a:r>
              <a:rPr lang="nl-NL" dirty="0" err="1"/>
              <a:t>std</a:t>
            </a:r>
            <a:r>
              <a:rPr lang="nl-NL" dirty="0"/>
              <a:t>::string </a:t>
            </a:r>
            <a:r>
              <a:rPr lang="nl-NL" dirty="0" err="1"/>
              <a:t>adhere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semantics</a:t>
            </a:r>
            <a:r>
              <a:rPr lang="nl-NL" dirty="0"/>
              <a:t> (</a:t>
            </a:r>
            <a:r>
              <a:rPr lang="nl-NL" dirty="0" err="1"/>
              <a:t>substr</a:t>
            </a:r>
            <a:r>
              <a:rPr lang="nl-NL" dirty="0"/>
              <a:t>)</a:t>
            </a:r>
          </a:p>
          <a:p>
            <a:r>
              <a:rPr lang="nl-NL" dirty="0" err="1"/>
              <a:t>String_view</a:t>
            </a:r>
            <a:r>
              <a:rPr lang="nl-NL" dirty="0"/>
              <a:t> </a:t>
            </a:r>
            <a:r>
              <a:rPr lang="nl-NL" dirty="0" err="1"/>
              <a:t>itself</a:t>
            </a:r>
            <a:r>
              <a:rPr lang="nl-NL" dirty="0"/>
              <a:t> </a:t>
            </a:r>
            <a:r>
              <a:rPr lang="nl-NL" dirty="0" err="1"/>
              <a:t>adheres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semantics</a:t>
            </a:r>
            <a:r>
              <a:rPr lang="nl-NL" dirty="0"/>
              <a:t>, but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refers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object </a:t>
            </a:r>
            <a:r>
              <a:rPr lang="nl-NL" dirty="0" err="1"/>
              <a:t>somewhere</a:t>
            </a:r>
            <a:r>
              <a:rPr lang="nl-NL" dirty="0"/>
              <a:t> </a:t>
            </a:r>
            <a:r>
              <a:rPr lang="nl-NL" dirty="0" err="1"/>
              <a:t>else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8222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wrong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vector of base pointers?</a:t>
            </a:r>
          </a:p>
          <a:p>
            <a:r>
              <a:rPr lang="nl-NL" dirty="0"/>
              <a:t>How </a:t>
            </a:r>
            <a:r>
              <a:rPr lang="nl-NL" dirty="0" err="1"/>
              <a:t>can</a:t>
            </a:r>
            <a:r>
              <a:rPr lang="nl-NL" dirty="0"/>
              <a:t> we fix </a:t>
            </a:r>
            <a:r>
              <a:rPr lang="nl-NL" dirty="0" err="1"/>
              <a:t>this</a:t>
            </a:r>
            <a:r>
              <a:rPr lang="nl-NL" dirty="0"/>
              <a:t>? (</a:t>
            </a:r>
            <a:r>
              <a:rPr lang="nl-NL" dirty="0" err="1"/>
              <a:t>unique_ptr</a:t>
            </a:r>
            <a:r>
              <a:rPr lang="nl-NL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1085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So</a:t>
            </a:r>
            <a:r>
              <a:rPr lang="nl-NL" dirty="0"/>
              <a:t> we want </a:t>
            </a:r>
            <a:r>
              <a:rPr lang="nl-NL" dirty="0" err="1"/>
              <a:t>to</a:t>
            </a:r>
            <a:r>
              <a:rPr lang="nl-NL" dirty="0"/>
              <a:t> move more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semantics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8144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3808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All</a:t>
            </a:r>
            <a:r>
              <a:rPr lang="nl-NL" dirty="0"/>
              <a:t> operations </a:t>
            </a:r>
            <a:r>
              <a:rPr lang="nl-NL" dirty="0" err="1"/>
              <a:t>need</a:t>
            </a:r>
            <a:r>
              <a:rPr lang="nl-NL" dirty="0"/>
              <a:t> access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6681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We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saw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great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semantics</a:t>
            </a:r>
            <a:r>
              <a:rPr lang="nl-NL" dirty="0"/>
              <a:t> are.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let’s</a:t>
            </a:r>
            <a:r>
              <a:rPr lang="nl-NL" dirty="0"/>
              <a:t> </a:t>
            </a:r>
            <a:r>
              <a:rPr lang="nl-NL" dirty="0" err="1"/>
              <a:t>apply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here.</a:t>
            </a:r>
          </a:p>
          <a:p>
            <a:endParaRPr lang="nl-NL" dirty="0"/>
          </a:p>
          <a:p>
            <a:r>
              <a:rPr lang="nl-NL" dirty="0" err="1"/>
              <a:t>All</a:t>
            </a:r>
            <a:r>
              <a:rPr lang="nl-NL" dirty="0"/>
              <a:t> these </a:t>
            </a:r>
            <a:r>
              <a:rPr lang="nl-NL" dirty="0" err="1"/>
              <a:t>copies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small data </a:t>
            </a:r>
            <a:r>
              <a:rPr lang="nl-NL" dirty="0" err="1"/>
              <a:t>structures</a:t>
            </a:r>
            <a:r>
              <a:rPr lang="nl-N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8480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So</a:t>
            </a:r>
            <a:r>
              <a:rPr lang="nl-NL" dirty="0"/>
              <a:t> we </a:t>
            </a:r>
            <a:r>
              <a:rPr lang="nl-NL" dirty="0" err="1"/>
              <a:t>immediatly</a:t>
            </a:r>
            <a:r>
              <a:rPr lang="nl-NL" dirty="0"/>
              <a:t> </a:t>
            </a:r>
            <a:r>
              <a:rPr lang="nl-NL" dirty="0" err="1"/>
              <a:t>fall</a:t>
            </a:r>
            <a:r>
              <a:rPr lang="nl-NL" dirty="0"/>
              <a:t> back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old</a:t>
            </a:r>
            <a:r>
              <a:rPr lang="nl-NL" dirty="0"/>
              <a:t> </a:t>
            </a:r>
            <a:r>
              <a:rPr lang="nl-NL" dirty="0" err="1"/>
              <a:t>ways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5779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Now</a:t>
            </a:r>
            <a:r>
              <a:rPr lang="nl-NL" dirty="0"/>
              <a:t>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locks</a:t>
            </a:r>
            <a:r>
              <a:rPr lang="nl-NL" dirty="0"/>
              <a:t> </a:t>
            </a:r>
            <a:r>
              <a:rPr lang="nl-NL" dirty="0" err="1"/>
              <a:t>everywhere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notifiers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keep </a:t>
            </a:r>
            <a:r>
              <a:rPr lang="nl-NL" dirty="0" err="1"/>
              <a:t>everything</a:t>
            </a:r>
            <a:r>
              <a:rPr lang="nl-NL" dirty="0"/>
              <a:t> up </a:t>
            </a:r>
            <a:r>
              <a:rPr lang="nl-NL" dirty="0" err="1"/>
              <a:t>to</a:t>
            </a:r>
            <a:r>
              <a:rPr lang="nl-NL" dirty="0"/>
              <a:t>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9363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Since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 </a:t>
            </a:r>
            <a:r>
              <a:rPr lang="nl-NL" dirty="0" err="1"/>
              <a:t>structure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change we want </a:t>
            </a:r>
            <a:r>
              <a:rPr lang="nl-NL" dirty="0" err="1"/>
              <a:t>to</a:t>
            </a:r>
            <a:r>
              <a:rPr lang="nl-NL" dirty="0"/>
              <a:t> pass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.</a:t>
            </a:r>
          </a:p>
          <a:p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thus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a copy of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960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8797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But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passing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doesn’t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result</a:t>
            </a:r>
            <a:r>
              <a:rPr lang="nl-NL" dirty="0"/>
              <a:t> in a copy.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1116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4851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compare it a bit with a source control system.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0626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Persistent (old values are preserved)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508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4810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https://youtu.be/sPhpelUfu8Q?t=594</a:t>
            </a:r>
          </a:p>
          <a:p>
            <a:endParaRPr lang="en-US" dirty="0"/>
          </a:p>
          <a:p>
            <a:r>
              <a:rPr lang="en-US" dirty="0"/>
              <a:t>Let’s watch at how structural sharing works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3522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615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43675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81232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get value semantics with base classes.</a:t>
            </a:r>
          </a:p>
          <a:p>
            <a:r>
              <a:rPr lang="en-US" dirty="0"/>
              <a:t>In this case we will get slicing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2654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 C++ we have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formas</a:t>
            </a:r>
            <a:r>
              <a:rPr lang="nl-NL" dirty="0"/>
              <a:t> of </a:t>
            </a:r>
            <a:r>
              <a:rPr lang="nl-NL" dirty="0" err="1"/>
              <a:t>semantics</a:t>
            </a:r>
            <a:endParaRPr lang="nl-NL" dirty="0"/>
          </a:p>
          <a:p>
            <a:r>
              <a:rPr lang="nl-NL" dirty="0"/>
              <a:t> -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semantics</a:t>
            </a:r>
            <a:endParaRPr lang="nl-NL" dirty="0"/>
          </a:p>
          <a:p>
            <a:r>
              <a:rPr lang="nl-NL" dirty="0"/>
              <a:t> -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semantics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4788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want is that in this example “c” is an instance of the derived class.</a:t>
            </a:r>
          </a:p>
          <a:p>
            <a:r>
              <a:rPr lang="en-US" dirty="0"/>
              <a:t>Or that we can add derived classes to a Base container (preserving the value semantics)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2059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90053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from the example we are going to make is to have two independent types that both support “speak” to live together in a container.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93924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start out with our own </a:t>
            </a:r>
            <a:r>
              <a:rPr lang="en-US" dirty="0" err="1"/>
              <a:t>vtable</a:t>
            </a:r>
            <a:r>
              <a:rPr lang="en-US" dirty="0"/>
              <a:t> that contains all the behavior we require from our other types.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47188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need to fill-in this </a:t>
            </a:r>
            <a:r>
              <a:rPr lang="en-US" dirty="0" err="1"/>
              <a:t>vtable</a:t>
            </a:r>
            <a:r>
              <a:rPr lang="en-US" dirty="0"/>
              <a:t> for the types we want to support.</a:t>
            </a:r>
          </a:p>
          <a:p>
            <a:r>
              <a:rPr lang="en-US" dirty="0"/>
              <a:t>We create a global variable for every type “Concrete” that will have the </a:t>
            </a:r>
            <a:r>
              <a:rPr lang="en-US" dirty="0" err="1"/>
              <a:t>behaviour</a:t>
            </a:r>
            <a:r>
              <a:rPr lang="en-US" dirty="0"/>
              <a:t> we want.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81276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Lambdas without state decay to C-style function pointers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08448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need to define our ‘</a:t>
            </a:r>
            <a:r>
              <a:rPr lang="en-US" dirty="0" err="1"/>
              <a:t>base’class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Constructor that takes in an arbitrary type.</a:t>
            </a:r>
          </a:p>
          <a:p>
            <a:r>
              <a:rPr lang="en-US" dirty="0"/>
              <a:t>A “</a:t>
            </a:r>
            <a:r>
              <a:rPr lang="en-US" dirty="0" err="1"/>
              <a:t>speak”function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Two members:</a:t>
            </a:r>
          </a:p>
          <a:p>
            <a:pPr marL="171450" indent="-171450">
              <a:buFontTx/>
              <a:buChar char="-"/>
            </a:pPr>
            <a:r>
              <a:rPr lang="en-US" dirty="0"/>
              <a:t>a void pointer to the actual implementation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 pointer to the </a:t>
            </a:r>
            <a:r>
              <a:rPr lang="en-US" dirty="0" err="1"/>
              <a:t>vtable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09440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Templated constructor.</a:t>
            </a:r>
          </a:p>
          <a:p>
            <a:r>
              <a:rPr lang="en-US" dirty="0"/>
              <a:t>You normally want to limit the type we get passed here.</a:t>
            </a:r>
          </a:p>
          <a:p>
            <a:r>
              <a:rPr lang="en-US" dirty="0"/>
              <a:t>We use out global variable as the </a:t>
            </a:r>
            <a:r>
              <a:rPr lang="en-US" dirty="0" err="1"/>
              <a:t>vtable</a:t>
            </a:r>
            <a:r>
              <a:rPr lang="en-US" dirty="0"/>
              <a:t> pointer</a:t>
            </a:r>
          </a:p>
          <a:p>
            <a:r>
              <a:rPr lang="en-US" dirty="0"/>
              <a:t>We now use ‘new’ but this can be changed with a small buffer implementation.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94380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Templated constructor.</a:t>
            </a:r>
          </a:p>
          <a:p>
            <a:r>
              <a:rPr lang="en-US" dirty="0"/>
              <a:t>You normally want to limit the type we get passed here.</a:t>
            </a:r>
          </a:p>
          <a:p>
            <a:r>
              <a:rPr lang="en-US" dirty="0"/>
              <a:t>We now use ‘</a:t>
            </a:r>
            <a:r>
              <a:rPr lang="en-US" dirty="0" err="1"/>
              <a:t>new’but</a:t>
            </a:r>
            <a:r>
              <a:rPr lang="en-US" dirty="0"/>
              <a:t> this can be changed with a small buffer implementation.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72325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now create two independent types that both have the “speak” gift.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941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Even </a:t>
            </a:r>
            <a:r>
              <a:rPr lang="nl-NL" dirty="0" err="1"/>
              <a:t>though</a:t>
            </a:r>
            <a:r>
              <a:rPr lang="nl-NL" dirty="0"/>
              <a:t>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called</a:t>
            </a:r>
            <a:r>
              <a:rPr lang="nl-NL" dirty="0"/>
              <a:t> “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semantics</a:t>
            </a:r>
            <a:r>
              <a:rPr lang="nl-NL" dirty="0"/>
              <a:t>”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terminology</a:t>
            </a:r>
            <a:r>
              <a:rPr lang="nl-NL" dirty="0"/>
              <a:t>.</a:t>
            </a:r>
          </a:p>
          <a:p>
            <a:r>
              <a:rPr lang="nl-NL" dirty="0"/>
              <a:t>C++ </a:t>
            </a:r>
            <a:r>
              <a:rPr lang="nl-NL" dirty="0" err="1"/>
              <a:t>references</a:t>
            </a:r>
            <a:r>
              <a:rPr lang="nl-NL" dirty="0"/>
              <a:t> are a mix of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semantics</a:t>
            </a:r>
            <a:r>
              <a:rPr lang="nl-NL" dirty="0"/>
              <a:t>.</a:t>
            </a:r>
          </a:p>
          <a:p>
            <a:r>
              <a:rPr lang="nl-NL" dirty="0"/>
              <a:t>A pointer does </a:t>
            </a:r>
            <a:r>
              <a:rPr lang="nl-NL" dirty="0" err="1"/>
              <a:t>adhere</a:t>
            </a:r>
            <a:r>
              <a:rPr lang="nl-NL" dirty="0"/>
              <a:t> more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semantics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89543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example now works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84042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94888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18030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c++</a:t>
            </a:r>
            <a:r>
              <a:rPr lang="en-US" dirty="0"/>
              <a:t>23 there is a proposal for static reflection se we could automate this whole thing.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72324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8741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5408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 c++ </a:t>
            </a:r>
            <a:r>
              <a:rPr lang="nl-NL" dirty="0" err="1"/>
              <a:t>references</a:t>
            </a:r>
            <a:r>
              <a:rPr lang="nl-NL" dirty="0"/>
              <a:t> are a mix of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semantics</a:t>
            </a:r>
            <a:endParaRPr lang="nl-NL" dirty="0"/>
          </a:p>
          <a:p>
            <a:r>
              <a:rPr lang="nl-NL" dirty="0"/>
              <a:t>int &amp;a;</a:t>
            </a:r>
          </a:p>
          <a:p>
            <a:r>
              <a:rPr lang="nl-NL" dirty="0"/>
              <a:t>int &amp;b;</a:t>
            </a:r>
          </a:p>
          <a:p>
            <a:r>
              <a:rPr lang="nl-NL" dirty="0"/>
              <a:t>a == b;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compare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reference</a:t>
            </a:r>
            <a:endParaRPr lang="nl-NL" dirty="0"/>
          </a:p>
          <a:p>
            <a:r>
              <a:rPr lang="nl-NL" dirty="0"/>
              <a:t>&amp;a == &amp;b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compare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reference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8320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1487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0955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094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4" y="552701"/>
            <a:ext cx="7766200" cy="111707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800000"/>
            <a:ext cx="12192000" cy="46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010" y="6595180"/>
            <a:ext cx="2089799" cy="1523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0" bIns="0" anchor="ctr" anchorCtr="0">
            <a:sp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 </a:t>
            </a:r>
          </a:p>
        </p:txBody>
      </p:sp>
      <p:pic>
        <p:nvPicPr>
          <p:cNvPr id="10" name="Afbeelding 3">
            <a:extLst>
              <a:ext uri="{FF2B5EF4-FFF2-40B4-BE49-F238E27FC236}">
                <a16:creationId xmlns:a16="http://schemas.microsoft.com/office/drawing/2014/main" id="{45AA004F-18A9-44F1-B76A-BCF56F8DF7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00" y="568405"/>
            <a:ext cx="1908000" cy="66233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1378" y="6595180"/>
            <a:ext cx="828000" cy="152349"/>
          </a:xfrm>
          <a:prstGeom prst="rect">
            <a:avLst/>
          </a:prstGeom>
          <a:solidFill>
            <a:schemeClr val="accent1"/>
          </a:solidFill>
        </p:spPr>
        <p:txBody>
          <a:bodyPr lIns="0" tIns="0" rIns="36000" bIns="0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36E156C-7639-4DB6-87AC-B6FE48C7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06734" y="7188487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2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CBD1C53-902A-4BA5-8C2B-AC8D9063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8263" y="7169219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067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52700"/>
            <a:ext cx="11101388" cy="4825415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0430772" y="6385039"/>
            <a:ext cx="1182238" cy="200055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GB" sz="1300" b="1" noProof="0" dirty="0">
                <a:solidFill>
                  <a:schemeClr val="bg1"/>
                </a:solidFill>
              </a:rPr>
              <a:t>www.sioux.eu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8842D1D-4A9B-4D37-A97F-9CF3858C57E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93D9CA-5735-4F52-AE56-13C9B285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99294" y="7022196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19DEFF8-97F9-4950-903B-AB7F2558FC7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809369" y="7011473"/>
            <a:ext cx="281594" cy="180000"/>
          </a:xfrm>
          <a:solidFill>
            <a:schemeClr val="accent1"/>
          </a:solidFill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752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3" y="1584000"/>
            <a:ext cx="1109027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58889F-1D3C-4F27-926C-BC89D9804D7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17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770572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3" y="1584000"/>
            <a:ext cx="770572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616950" y="1"/>
            <a:ext cx="357505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B16008C-9F0D-47FD-9B78-658753ADCDA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959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01" userDrawn="1">
          <p15:clr>
            <a:srgbClr val="FBAE40"/>
          </p15:clr>
        </p15:guide>
        <p15:guide id="2" pos="542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4" y="1584000"/>
            <a:ext cx="5365750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75389" y="1584000"/>
            <a:ext cx="5365750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6CC4854-3259-4525-8BE1-B07D96F22C9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98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0864" y="1584000"/>
            <a:ext cx="536575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75388" y="1584000"/>
            <a:ext cx="536575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A4902D0-5C5D-4168-827F-B9822A8A877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82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-1"/>
            <a:ext cx="1219200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75388" y="5940645"/>
            <a:ext cx="5916612" cy="360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0" tIns="0" rIns="324000" bIns="0">
            <a:normAutofit/>
          </a:bodyPr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78FD86A-C7D2-43FA-BB87-F761A16AD45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9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_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5389" y="7011473"/>
            <a:ext cx="281594" cy="180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75388" y="5940645"/>
            <a:ext cx="5916612" cy="360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0" tIns="0" rIns="324000" bIns="0">
            <a:normAutofit/>
          </a:bodyPr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9994" y="7053568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78FD86A-C7D2-43FA-BB87-F761A16AD45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1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83606" y="6589047"/>
            <a:ext cx="1783108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FFAD36-0EFB-4D53-9EF8-3D7BAEE3E0B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20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52700"/>
            <a:ext cx="11101388" cy="4825415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6715D4-E606-4271-AC37-89BA0C957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4348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000"/>
            <a:ext cx="12193057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3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33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pos="3727" userDrawn="1">
          <p15:clr>
            <a:srgbClr val="F26B43"/>
          </p15:clr>
        </p15:guide>
        <p15:guide id="7" pos="39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5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464"/>
            <a:ext cx="12192000" cy="162153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532C53E-C566-4D44-B8AB-E04CD5835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534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PhpelUfu8Q?t=594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ximboldi/imme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sms/immutable-cpp" TargetMode="External"/><Relationship Id="rId4" Type="http://schemas.openxmlformats.org/officeDocument/2006/relationships/hyperlink" Target="https://github.com/arximboldi/lager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D0E049-0207-43AC-9E6E-31B9188B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5389" y="7011473"/>
            <a:ext cx="281594" cy="180000"/>
          </a:xfrm>
          <a:prstGeom prst="rect">
            <a:avLst/>
          </a:prstGeom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1</a:t>
            </a:fld>
            <a:endParaRPr lang="en-GB" noProof="0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9945EBF2-D568-4E17-A764-4FA925C1230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4E07D3D7-133A-43D5-AB67-E3C4F04194F6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CD4CFD5-3DC2-486B-B51B-EA6F4FCE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9994" y="7053568"/>
            <a:ext cx="1834404" cy="169277"/>
          </a:xfrm>
          <a:prstGeom prst="rect">
            <a:avLst/>
          </a:prstGeom>
          <a:noFill/>
        </p:spPr>
        <p:txBody>
          <a:bodyPr/>
          <a:lstStyle/>
          <a:p>
            <a:r>
              <a:rPr lang="en-GB" noProof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9525EAC-A0A2-4275-9A20-EFA509862A4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82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Value/Reference semantics in C++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10</a:t>
            </a:fld>
            <a:endParaRPr lang="en-GB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AA35DD-C8C9-4724-A573-95242D1FC37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73839"/>
            <a:ext cx="11090275" cy="4568949"/>
          </a:xfrm>
        </p:spPr>
        <p:txBody>
          <a:bodyPr>
            <a:normAutofit/>
          </a:bodyPr>
          <a:lstStyle/>
          <a:p>
            <a:r>
              <a:rPr lang="en-US" dirty="0"/>
              <a:t>Default: value semantics for fundamental types and user-defined types</a:t>
            </a:r>
          </a:p>
          <a:p>
            <a:r>
              <a:rPr lang="en-US" dirty="0"/>
              <a:t>Reference semantics for C-arrays and C-strings</a:t>
            </a:r>
          </a:p>
          <a:p>
            <a:r>
              <a:rPr lang="en-US" dirty="0"/>
              <a:t>Optional reference semantics (through references*/pointers) for all types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nl-NL" sz="1600" dirty="0"/>
              <a:t>*</a:t>
            </a:r>
            <a:r>
              <a:rPr lang="nl-NL" sz="1600" dirty="0" err="1"/>
              <a:t>References</a:t>
            </a:r>
            <a:r>
              <a:rPr lang="nl-NL" sz="1600" dirty="0"/>
              <a:t> do </a:t>
            </a:r>
            <a:r>
              <a:rPr lang="nl-NL" sz="1600" dirty="0" err="1"/>
              <a:t>not</a:t>
            </a:r>
            <a:r>
              <a:rPr lang="nl-NL" sz="1600" dirty="0"/>
              <a:t> </a:t>
            </a:r>
            <a:r>
              <a:rPr lang="nl-NL" sz="1600" dirty="0" err="1"/>
              <a:t>fully</a:t>
            </a:r>
            <a:r>
              <a:rPr lang="nl-NL" sz="1600" dirty="0"/>
              <a:t> </a:t>
            </a:r>
            <a:r>
              <a:rPr lang="nl-NL" sz="1600" dirty="0" err="1"/>
              <a:t>provide</a:t>
            </a:r>
            <a:r>
              <a:rPr lang="nl-NL" sz="1600" dirty="0"/>
              <a:t> </a:t>
            </a:r>
            <a:r>
              <a:rPr lang="nl-NL" sz="1600" dirty="0" err="1"/>
              <a:t>reference</a:t>
            </a:r>
            <a:r>
              <a:rPr lang="nl-NL" sz="1600" dirty="0"/>
              <a:t> </a:t>
            </a:r>
            <a:r>
              <a:rPr lang="nl-NL" sz="1600" dirty="0" err="1"/>
              <a:t>semantics</a:t>
            </a:r>
            <a:r>
              <a:rPr lang="nl-NL" sz="1600" dirty="0"/>
              <a:t>. </a:t>
            </a:r>
            <a:r>
              <a:rPr lang="nl-NL" sz="1600" dirty="0" err="1"/>
              <a:t>Comparison</a:t>
            </a:r>
            <a:r>
              <a:rPr lang="nl-NL" sz="1600" dirty="0"/>
              <a:t> </a:t>
            </a:r>
            <a:r>
              <a:rPr lang="nl-NL" sz="1600" dirty="0" err="1"/>
              <a:t>for</a:t>
            </a:r>
            <a:r>
              <a:rPr lang="nl-NL" sz="1600" dirty="0"/>
              <a:t> </a:t>
            </a:r>
            <a:r>
              <a:rPr lang="nl-NL" sz="1600" dirty="0" err="1"/>
              <a:t>example</a:t>
            </a:r>
            <a:r>
              <a:rPr lang="nl-NL" sz="1600" dirty="0"/>
              <a:t> is </a:t>
            </a:r>
            <a:r>
              <a:rPr lang="nl-NL" sz="1600" dirty="0" err="1"/>
              <a:t>based</a:t>
            </a:r>
            <a:r>
              <a:rPr lang="nl-NL" sz="1600" dirty="0"/>
              <a:t> on </a:t>
            </a:r>
            <a:r>
              <a:rPr lang="nl-NL" sz="1600" dirty="0" err="1"/>
              <a:t>value</a:t>
            </a:r>
            <a:r>
              <a:rPr lang="nl-NL" sz="16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Value/Reference semantics in C++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11</a:t>
            </a:fld>
            <a:endParaRPr lang="en-GB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AA35DD-C8C9-4724-A573-95242D1FC37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73839"/>
            <a:ext cx="11090275" cy="4568949"/>
          </a:xfrm>
        </p:spPr>
        <p:txBody>
          <a:bodyPr>
            <a:normAutofit/>
          </a:bodyPr>
          <a:lstStyle/>
          <a:p>
            <a:r>
              <a:rPr lang="en-US" dirty="0"/>
              <a:t>std::any</a:t>
            </a:r>
          </a:p>
          <a:p>
            <a:r>
              <a:rPr lang="en-US" dirty="0"/>
              <a:t>std::variant</a:t>
            </a:r>
          </a:p>
          <a:p>
            <a:r>
              <a:rPr lang="en-US" dirty="0"/>
              <a:t>std::string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</a:t>
            </a:r>
          </a:p>
          <a:p>
            <a:r>
              <a:rPr lang="en-US" dirty="0"/>
              <a:t>std::</a:t>
            </a:r>
            <a:r>
              <a:rPr lang="en-US" dirty="0" err="1"/>
              <a:t>string_view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64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075174" y="2280976"/>
            <a:ext cx="10832122" cy="1671574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copy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do_i_keep_a_reference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do_i_take_ownership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GB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What’s better/easier to use?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12</a:t>
            </a:fld>
            <a:endParaRPr lang="en-GB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761E3A-3A93-4BF1-B134-E93242CF351C}"/>
              </a:ext>
            </a:extLst>
          </p:cNvPr>
          <p:cNvSpPr txBox="1">
            <a:spLocks/>
          </p:cNvSpPr>
          <p:nvPr/>
        </p:nvSpPr>
        <p:spPr>
          <a:xfrm>
            <a:off x="703263" y="1668702"/>
            <a:ext cx="11090275" cy="4567698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Value semantics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Reference semantics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E1DF91-A958-4870-8E9F-028F9BEF3AB3}"/>
              </a:ext>
            </a:extLst>
          </p:cNvPr>
          <p:cNvSpPr txBox="1">
            <a:spLocks/>
          </p:cNvSpPr>
          <p:nvPr/>
        </p:nvSpPr>
        <p:spPr>
          <a:xfrm>
            <a:off x="1026938" y="4474475"/>
            <a:ext cx="10832122" cy="17619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Derived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clone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do_i_keep_a_reference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do_i_take_ownership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2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02AD2342-01F7-4E18-949E-DD154A4594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6" b="-1"/>
          <a:stretch/>
        </p:blipFill>
        <p:spPr>
          <a:xfrm>
            <a:off x="120650" y="68263"/>
            <a:ext cx="11950700" cy="6361112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r>
              <a:rPr lang="nl-NL"/>
              <a:t>© Sioux 2020 | Confidential</a:t>
            </a:r>
          </a:p>
        </p:txBody>
      </p:sp>
      <p:sp>
        <p:nvSpPr>
          <p:cNvPr id="5" name="Tijdelijke aanduiding voor dianummer 4" hidden="1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8E5DB763-12CC-464D-90CD-5DE35E233077}" type="slidenum">
              <a:rPr lang="en-GB" noProof="0" smtClean="0"/>
              <a:pPr>
                <a:spcAft>
                  <a:spcPts val="600"/>
                </a:spcAft>
              </a:pPr>
              <a:t>13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82020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075174" y="2383524"/>
            <a:ext cx="10832122" cy="1045475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Derived 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 b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Why don’t we always use value semantics?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14</a:t>
            </a:fld>
            <a:endParaRPr lang="en-GB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761E3A-3A93-4BF1-B134-E93242CF351C}"/>
              </a:ext>
            </a:extLst>
          </p:cNvPr>
          <p:cNvSpPr txBox="1">
            <a:spLocks/>
          </p:cNvSpPr>
          <p:nvPr/>
        </p:nvSpPr>
        <p:spPr>
          <a:xfrm>
            <a:off x="703263" y="1668701"/>
            <a:ext cx="11090275" cy="4567699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Slicing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Performance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E1DF91-A958-4870-8E9F-028F9BEF3AB3}"/>
              </a:ext>
            </a:extLst>
          </p:cNvPr>
          <p:cNvSpPr txBox="1">
            <a:spLocks/>
          </p:cNvSpPr>
          <p:nvPr/>
        </p:nvSpPr>
        <p:spPr>
          <a:xfrm>
            <a:off x="1026938" y="4521758"/>
            <a:ext cx="10832122" cy="171464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LargeObject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LargeObject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077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15</a:t>
            </a:fld>
            <a:endParaRPr lang="en-GB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D3F751-E31D-4B12-995C-AFE4D67E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41" y="3429000"/>
            <a:ext cx="3626441" cy="13922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22CDFA-B176-4B72-A5FD-46764EC5EAA4}"/>
              </a:ext>
            </a:extLst>
          </p:cNvPr>
          <p:cNvSpPr txBox="1"/>
          <p:nvPr/>
        </p:nvSpPr>
        <p:spPr>
          <a:xfrm>
            <a:off x="3015525" y="4418653"/>
            <a:ext cx="23445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MODEL</a:t>
            </a:r>
            <a:endParaRPr lang="en-BE" sz="26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602773-0B73-42A2-8732-C0A314C23AA9}"/>
              </a:ext>
            </a:extLst>
          </p:cNvPr>
          <p:cNvCxnSpPr/>
          <p:nvPr/>
        </p:nvCxnSpPr>
        <p:spPr>
          <a:xfrm>
            <a:off x="9176474" y="4358031"/>
            <a:ext cx="0" cy="86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2AF192-E166-42DB-8F6F-8252BABCB53A}"/>
              </a:ext>
            </a:extLst>
          </p:cNvPr>
          <p:cNvSpPr txBox="1"/>
          <p:nvPr/>
        </p:nvSpPr>
        <p:spPr>
          <a:xfrm>
            <a:off x="9176474" y="4543925"/>
            <a:ext cx="16706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600" dirty="0"/>
              <a:t>App Logic</a:t>
            </a:r>
            <a:endParaRPr lang="en-BE" sz="2600" dirty="0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5BC246-3D7D-4A49-80FB-49B2382172D2}"/>
              </a:ext>
            </a:extLst>
          </p:cNvPr>
          <p:cNvCxnSpPr/>
          <p:nvPr/>
        </p:nvCxnSpPr>
        <p:spPr>
          <a:xfrm>
            <a:off x="9176474" y="2956227"/>
            <a:ext cx="0" cy="86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E4F398-B5F0-4846-85A9-36C5B8330266}"/>
              </a:ext>
            </a:extLst>
          </p:cNvPr>
          <p:cNvSpPr txBox="1"/>
          <p:nvPr/>
        </p:nvSpPr>
        <p:spPr>
          <a:xfrm>
            <a:off x="9176474" y="3142121"/>
            <a:ext cx="23198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600" dirty="0"/>
              <a:t>Render thread</a:t>
            </a:r>
            <a:endParaRPr lang="en-BE" sz="2600" dirty="0" err="1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DA0F13-D7C2-4C96-A88A-5FFD29296240}"/>
              </a:ext>
            </a:extLst>
          </p:cNvPr>
          <p:cNvCxnSpPr/>
          <p:nvPr/>
        </p:nvCxnSpPr>
        <p:spPr>
          <a:xfrm>
            <a:off x="4689712" y="1645651"/>
            <a:ext cx="0" cy="86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A728FA-0412-48AA-8A8D-296928AF37E0}"/>
              </a:ext>
            </a:extLst>
          </p:cNvPr>
          <p:cNvSpPr txBox="1"/>
          <p:nvPr/>
        </p:nvSpPr>
        <p:spPr>
          <a:xfrm>
            <a:off x="4689712" y="1831545"/>
            <a:ext cx="19243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600" dirty="0"/>
              <a:t>Undo buffer</a:t>
            </a:r>
            <a:endParaRPr lang="en-BE" sz="2600" dirty="0" err="1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E80A57-2898-43B1-B2F8-C8EB26159034}"/>
              </a:ext>
            </a:extLst>
          </p:cNvPr>
          <p:cNvCxnSpPr/>
          <p:nvPr/>
        </p:nvCxnSpPr>
        <p:spPr>
          <a:xfrm>
            <a:off x="9176474" y="1645651"/>
            <a:ext cx="0" cy="86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833D818-FC07-4734-8F88-8B88DA81A8C4}"/>
              </a:ext>
            </a:extLst>
          </p:cNvPr>
          <p:cNvSpPr txBox="1"/>
          <p:nvPr/>
        </p:nvSpPr>
        <p:spPr>
          <a:xfrm>
            <a:off x="9176474" y="1831545"/>
            <a:ext cx="20970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600" dirty="0"/>
              <a:t>Saver thread</a:t>
            </a:r>
            <a:endParaRPr lang="en-BE" sz="2600" dirty="0" err="1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09CB097-6D7D-4C64-82A8-B6F4AA904C35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3798278" y="2077767"/>
            <a:ext cx="891435" cy="10643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994799D-6F45-4159-A97D-FBFB00FAA7F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34582" y="2077767"/>
            <a:ext cx="2441892" cy="13863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29AB667-5826-4621-BB2A-D3CC11662E1D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6734586" y="3388343"/>
            <a:ext cx="2441889" cy="8520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3E9D4CD-FEFF-4B2B-A1BA-C406DE99BF2F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6734582" y="4790146"/>
            <a:ext cx="2441892" cy="25207"/>
          </a:xfrm>
          <a:prstGeom prst="curvedConnector3">
            <a:avLst>
              <a:gd name="adj1" fmla="val 491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189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16</a:t>
            </a:fld>
            <a:endParaRPr lang="en-GB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D3F751-E31D-4B12-995C-AFE4D67E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41" y="3429000"/>
            <a:ext cx="3626441" cy="13922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22CDFA-B176-4B72-A5FD-46764EC5EAA4}"/>
              </a:ext>
            </a:extLst>
          </p:cNvPr>
          <p:cNvSpPr txBox="1"/>
          <p:nvPr/>
        </p:nvSpPr>
        <p:spPr>
          <a:xfrm>
            <a:off x="3015525" y="4418653"/>
            <a:ext cx="23445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MODEL</a:t>
            </a:r>
            <a:endParaRPr lang="en-BE" sz="26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602773-0B73-42A2-8732-C0A314C23AA9}"/>
              </a:ext>
            </a:extLst>
          </p:cNvPr>
          <p:cNvCxnSpPr/>
          <p:nvPr/>
        </p:nvCxnSpPr>
        <p:spPr>
          <a:xfrm>
            <a:off x="9176474" y="4358031"/>
            <a:ext cx="0" cy="86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2AF192-E166-42DB-8F6F-8252BABCB53A}"/>
              </a:ext>
            </a:extLst>
          </p:cNvPr>
          <p:cNvSpPr txBox="1"/>
          <p:nvPr/>
        </p:nvSpPr>
        <p:spPr>
          <a:xfrm>
            <a:off x="9176474" y="4543925"/>
            <a:ext cx="16706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600" dirty="0"/>
              <a:t>App Logic</a:t>
            </a:r>
            <a:endParaRPr lang="en-BE" sz="2600" dirty="0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5BC246-3D7D-4A49-80FB-49B2382172D2}"/>
              </a:ext>
            </a:extLst>
          </p:cNvPr>
          <p:cNvCxnSpPr/>
          <p:nvPr/>
        </p:nvCxnSpPr>
        <p:spPr>
          <a:xfrm>
            <a:off x="9176474" y="2956227"/>
            <a:ext cx="0" cy="86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E4F398-B5F0-4846-85A9-36C5B8330266}"/>
              </a:ext>
            </a:extLst>
          </p:cNvPr>
          <p:cNvSpPr txBox="1"/>
          <p:nvPr/>
        </p:nvSpPr>
        <p:spPr>
          <a:xfrm>
            <a:off x="9176474" y="3142121"/>
            <a:ext cx="23198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600" dirty="0"/>
              <a:t>Render thread</a:t>
            </a:r>
            <a:endParaRPr lang="en-BE" sz="2600" dirty="0" err="1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DA0F13-D7C2-4C96-A88A-5FFD29296240}"/>
              </a:ext>
            </a:extLst>
          </p:cNvPr>
          <p:cNvCxnSpPr/>
          <p:nvPr/>
        </p:nvCxnSpPr>
        <p:spPr>
          <a:xfrm>
            <a:off x="4689712" y="1645651"/>
            <a:ext cx="0" cy="86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A728FA-0412-48AA-8A8D-296928AF37E0}"/>
              </a:ext>
            </a:extLst>
          </p:cNvPr>
          <p:cNvSpPr txBox="1"/>
          <p:nvPr/>
        </p:nvSpPr>
        <p:spPr>
          <a:xfrm>
            <a:off x="4689712" y="1831545"/>
            <a:ext cx="19243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600" dirty="0"/>
              <a:t>Undo buffer</a:t>
            </a:r>
            <a:endParaRPr lang="en-BE" sz="2600" dirty="0" err="1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E80A57-2898-43B1-B2F8-C8EB26159034}"/>
              </a:ext>
            </a:extLst>
          </p:cNvPr>
          <p:cNvCxnSpPr/>
          <p:nvPr/>
        </p:nvCxnSpPr>
        <p:spPr>
          <a:xfrm>
            <a:off x="9176474" y="1645651"/>
            <a:ext cx="0" cy="86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833D818-FC07-4734-8F88-8B88DA81A8C4}"/>
              </a:ext>
            </a:extLst>
          </p:cNvPr>
          <p:cNvSpPr txBox="1"/>
          <p:nvPr/>
        </p:nvSpPr>
        <p:spPr>
          <a:xfrm>
            <a:off x="9176474" y="1831545"/>
            <a:ext cx="20970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600" dirty="0"/>
              <a:t>Saver thread</a:t>
            </a:r>
            <a:endParaRPr lang="en-BE" sz="2600" dirty="0" err="1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09CB097-6D7D-4C64-82A8-B6F4AA904C35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3798278" y="2077767"/>
            <a:ext cx="891435" cy="10643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994799D-6F45-4159-A97D-FBFB00FAA7F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34582" y="2077767"/>
            <a:ext cx="2441892" cy="13863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29AB667-5826-4621-BB2A-D3CC11662E1D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6734586" y="3388343"/>
            <a:ext cx="2441889" cy="8520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3E9D4CD-FEFF-4B2B-A1BA-C406DE99BF2F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6734582" y="4790146"/>
            <a:ext cx="2441892" cy="25207"/>
          </a:xfrm>
          <a:prstGeom prst="curvedConnector3">
            <a:avLst>
              <a:gd name="adj1" fmla="val 491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7812F6-FA7F-4DC7-8851-B89EFE410BC6}"/>
              </a:ext>
            </a:extLst>
          </p:cNvPr>
          <p:cNvSpPr txBox="1"/>
          <p:nvPr/>
        </p:nvSpPr>
        <p:spPr>
          <a:xfrm rot="1902123">
            <a:off x="3514218" y="2329284"/>
            <a:ext cx="11304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600" b="1" dirty="0">
                <a:highlight>
                  <a:srgbClr val="FFFF00"/>
                </a:highlight>
              </a:rPr>
              <a:t>COPY</a:t>
            </a:r>
            <a:endParaRPr lang="en-BE" sz="2600" b="1" dirty="0" err="1">
              <a:highlight>
                <a:srgbClr val="FFFF0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401717-60DF-428E-9E67-E9C9A3FE6508}"/>
              </a:ext>
            </a:extLst>
          </p:cNvPr>
          <p:cNvSpPr txBox="1"/>
          <p:nvPr/>
        </p:nvSpPr>
        <p:spPr>
          <a:xfrm rot="1902123">
            <a:off x="7330427" y="2676271"/>
            <a:ext cx="11304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600" b="1" dirty="0">
                <a:highlight>
                  <a:srgbClr val="FFFF00"/>
                </a:highlight>
              </a:rPr>
              <a:t>COPY</a:t>
            </a:r>
            <a:endParaRPr lang="en-BE" sz="2600" b="1" dirty="0" err="1">
              <a:highlight>
                <a:srgbClr val="FFFF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F902B1-95FA-4C48-8AE0-6CF2B43821D7}"/>
              </a:ext>
            </a:extLst>
          </p:cNvPr>
          <p:cNvSpPr txBox="1"/>
          <p:nvPr/>
        </p:nvSpPr>
        <p:spPr>
          <a:xfrm rot="19940846">
            <a:off x="7450988" y="3614893"/>
            <a:ext cx="11304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600" b="1" dirty="0">
                <a:highlight>
                  <a:srgbClr val="FFFF00"/>
                </a:highlight>
              </a:rPr>
              <a:t>COPY</a:t>
            </a:r>
            <a:endParaRPr lang="en-BE" sz="2600" b="1" dirty="0" err="1">
              <a:highlight>
                <a:srgbClr val="FFFF00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FD612B-A1E4-4306-ABC0-884052FE1542}"/>
              </a:ext>
            </a:extLst>
          </p:cNvPr>
          <p:cNvSpPr txBox="1"/>
          <p:nvPr/>
        </p:nvSpPr>
        <p:spPr>
          <a:xfrm rot="1902123">
            <a:off x="7390308" y="4601822"/>
            <a:ext cx="11304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600" b="1" dirty="0">
                <a:highlight>
                  <a:srgbClr val="FFFF00"/>
                </a:highlight>
              </a:rPr>
              <a:t>COPY</a:t>
            </a:r>
            <a:endParaRPr lang="en-BE" sz="2600" b="1" dirty="0" err="1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34252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17</a:t>
            </a:fld>
            <a:endParaRPr lang="en-GB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D3F751-E31D-4B12-995C-AFE4D67E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41" y="3429000"/>
            <a:ext cx="3626441" cy="13922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22CDFA-B176-4B72-A5FD-46764EC5EAA4}"/>
              </a:ext>
            </a:extLst>
          </p:cNvPr>
          <p:cNvSpPr txBox="1"/>
          <p:nvPr/>
        </p:nvSpPr>
        <p:spPr>
          <a:xfrm>
            <a:off x="3015525" y="4418653"/>
            <a:ext cx="23445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MODEL</a:t>
            </a:r>
            <a:endParaRPr lang="en-BE" sz="26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602773-0B73-42A2-8732-C0A314C23AA9}"/>
              </a:ext>
            </a:extLst>
          </p:cNvPr>
          <p:cNvCxnSpPr/>
          <p:nvPr/>
        </p:nvCxnSpPr>
        <p:spPr>
          <a:xfrm>
            <a:off x="9176474" y="4358031"/>
            <a:ext cx="0" cy="86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2AF192-E166-42DB-8F6F-8252BABCB53A}"/>
              </a:ext>
            </a:extLst>
          </p:cNvPr>
          <p:cNvSpPr txBox="1"/>
          <p:nvPr/>
        </p:nvSpPr>
        <p:spPr>
          <a:xfrm>
            <a:off x="9176474" y="4543925"/>
            <a:ext cx="16706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600" dirty="0"/>
              <a:t>App Logic</a:t>
            </a:r>
            <a:endParaRPr lang="en-BE" sz="2600" dirty="0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5BC246-3D7D-4A49-80FB-49B2382172D2}"/>
              </a:ext>
            </a:extLst>
          </p:cNvPr>
          <p:cNvCxnSpPr/>
          <p:nvPr/>
        </p:nvCxnSpPr>
        <p:spPr>
          <a:xfrm>
            <a:off x="9176474" y="2956227"/>
            <a:ext cx="0" cy="86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E4F398-B5F0-4846-85A9-36C5B8330266}"/>
              </a:ext>
            </a:extLst>
          </p:cNvPr>
          <p:cNvSpPr txBox="1"/>
          <p:nvPr/>
        </p:nvSpPr>
        <p:spPr>
          <a:xfrm>
            <a:off x="9176474" y="3142121"/>
            <a:ext cx="23198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600" dirty="0"/>
              <a:t>Render thread</a:t>
            </a:r>
            <a:endParaRPr lang="en-BE" sz="2600" dirty="0" err="1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DA0F13-D7C2-4C96-A88A-5FFD29296240}"/>
              </a:ext>
            </a:extLst>
          </p:cNvPr>
          <p:cNvCxnSpPr/>
          <p:nvPr/>
        </p:nvCxnSpPr>
        <p:spPr>
          <a:xfrm>
            <a:off x="4689712" y="1645651"/>
            <a:ext cx="0" cy="86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A728FA-0412-48AA-8A8D-296928AF37E0}"/>
              </a:ext>
            </a:extLst>
          </p:cNvPr>
          <p:cNvSpPr txBox="1"/>
          <p:nvPr/>
        </p:nvSpPr>
        <p:spPr>
          <a:xfrm>
            <a:off x="4689712" y="1831545"/>
            <a:ext cx="19243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600" dirty="0"/>
              <a:t>Undo buffer</a:t>
            </a:r>
            <a:endParaRPr lang="en-BE" sz="2600" dirty="0" err="1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E80A57-2898-43B1-B2F8-C8EB26159034}"/>
              </a:ext>
            </a:extLst>
          </p:cNvPr>
          <p:cNvCxnSpPr/>
          <p:nvPr/>
        </p:nvCxnSpPr>
        <p:spPr>
          <a:xfrm>
            <a:off x="9176474" y="1645651"/>
            <a:ext cx="0" cy="86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833D818-FC07-4734-8F88-8B88DA81A8C4}"/>
              </a:ext>
            </a:extLst>
          </p:cNvPr>
          <p:cNvSpPr txBox="1"/>
          <p:nvPr/>
        </p:nvSpPr>
        <p:spPr>
          <a:xfrm>
            <a:off x="9176474" y="1831545"/>
            <a:ext cx="20970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600" dirty="0"/>
              <a:t>Saver thread</a:t>
            </a:r>
            <a:endParaRPr lang="en-BE" sz="2600" dirty="0" err="1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09CB097-6D7D-4C64-82A8-B6F4AA904C35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3798278" y="2077767"/>
            <a:ext cx="891435" cy="10643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994799D-6F45-4159-A97D-FBFB00FAA7F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34582" y="2077767"/>
            <a:ext cx="2441892" cy="13863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29AB667-5826-4621-BB2A-D3CC11662E1D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6734586" y="3388343"/>
            <a:ext cx="2441889" cy="8520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3E9D4CD-FEFF-4B2B-A1BA-C406DE99BF2F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6734582" y="4790146"/>
            <a:ext cx="2441892" cy="25207"/>
          </a:xfrm>
          <a:prstGeom prst="curvedConnector3">
            <a:avLst>
              <a:gd name="adj1" fmla="val 491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7812F6-FA7F-4DC7-8851-B89EFE410BC6}"/>
              </a:ext>
            </a:extLst>
          </p:cNvPr>
          <p:cNvSpPr txBox="1"/>
          <p:nvPr/>
        </p:nvSpPr>
        <p:spPr>
          <a:xfrm rot="1902123">
            <a:off x="3275372" y="2390839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b="1" dirty="0">
                <a:highlight>
                  <a:srgbClr val="FFFF00"/>
                </a:highlight>
              </a:rPr>
              <a:t>REFERENCE</a:t>
            </a:r>
            <a:endParaRPr lang="en-BE" b="1" dirty="0" err="1">
              <a:highlight>
                <a:srgbClr val="FFFF0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401717-60DF-428E-9E67-E9C9A3FE6508}"/>
              </a:ext>
            </a:extLst>
          </p:cNvPr>
          <p:cNvSpPr txBox="1"/>
          <p:nvPr/>
        </p:nvSpPr>
        <p:spPr>
          <a:xfrm rot="1902123">
            <a:off x="7091580" y="273782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b="1" dirty="0">
                <a:highlight>
                  <a:srgbClr val="FFFF00"/>
                </a:highlight>
              </a:rPr>
              <a:t>REFERENCE</a:t>
            </a:r>
            <a:endParaRPr lang="en-BE" b="1" dirty="0" err="1">
              <a:highlight>
                <a:srgbClr val="FFFF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F902B1-95FA-4C48-8AE0-6CF2B43821D7}"/>
              </a:ext>
            </a:extLst>
          </p:cNvPr>
          <p:cNvSpPr txBox="1"/>
          <p:nvPr/>
        </p:nvSpPr>
        <p:spPr>
          <a:xfrm rot="19940846">
            <a:off x="7212141" y="367644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b="1" dirty="0">
                <a:highlight>
                  <a:srgbClr val="FFFF00"/>
                </a:highlight>
              </a:rPr>
              <a:t>REFERENCE</a:t>
            </a:r>
            <a:endParaRPr lang="en-BE" b="1" dirty="0" err="1">
              <a:highlight>
                <a:srgbClr val="FFFF00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FD612B-A1E4-4306-ABC0-884052FE1542}"/>
              </a:ext>
            </a:extLst>
          </p:cNvPr>
          <p:cNvSpPr txBox="1"/>
          <p:nvPr/>
        </p:nvSpPr>
        <p:spPr>
          <a:xfrm rot="1902123">
            <a:off x="7071910" y="4628053"/>
            <a:ext cx="163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b="1" dirty="0">
                <a:highlight>
                  <a:srgbClr val="FFFF00"/>
                </a:highlight>
              </a:rPr>
              <a:t>REFERENCE</a:t>
            </a:r>
            <a:endParaRPr lang="en-BE" b="1" dirty="0" err="1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15303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18</a:t>
            </a:fld>
            <a:endParaRPr lang="en-GB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D3F751-E31D-4B12-995C-AFE4D67E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41" y="3429000"/>
            <a:ext cx="3626441" cy="13922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22CDFA-B176-4B72-A5FD-46764EC5EAA4}"/>
              </a:ext>
            </a:extLst>
          </p:cNvPr>
          <p:cNvSpPr txBox="1"/>
          <p:nvPr/>
        </p:nvSpPr>
        <p:spPr>
          <a:xfrm>
            <a:off x="3015525" y="4418653"/>
            <a:ext cx="23445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MODEL</a:t>
            </a:r>
            <a:endParaRPr lang="en-BE" sz="26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602773-0B73-42A2-8732-C0A314C23AA9}"/>
              </a:ext>
            </a:extLst>
          </p:cNvPr>
          <p:cNvCxnSpPr/>
          <p:nvPr/>
        </p:nvCxnSpPr>
        <p:spPr>
          <a:xfrm>
            <a:off x="9176474" y="4358031"/>
            <a:ext cx="0" cy="86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2AF192-E166-42DB-8F6F-8252BABCB53A}"/>
              </a:ext>
            </a:extLst>
          </p:cNvPr>
          <p:cNvSpPr txBox="1"/>
          <p:nvPr/>
        </p:nvSpPr>
        <p:spPr>
          <a:xfrm>
            <a:off x="9176474" y="4543925"/>
            <a:ext cx="16706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600" dirty="0"/>
              <a:t>App Logic</a:t>
            </a:r>
            <a:endParaRPr lang="en-BE" sz="2600" dirty="0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5BC246-3D7D-4A49-80FB-49B2382172D2}"/>
              </a:ext>
            </a:extLst>
          </p:cNvPr>
          <p:cNvCxnSpPr/>
          <p:nvPr/>
        </p:nvCxnSpPr>
        <p:spPr>
          <a:xfrm>
            <a:off x="9176474" y="2956227"/>
            <a:ext cx="0" cy="86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E4F398-B5F0-4846-85A9-36C5B8330266}"/>
              </a:ext>
            </a:extLst>
          </p:cNvPr>
          <p:cNvSpPr txBox="1"/>
          <p:nvPr/>
        </p:nvSpPr>
        <p:spPr>
          <a:xfrm>
            <a:off x="9176474" y="3142121"/>
            <a:ext cx="23198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600" dirty="0"/>
              <a:t>Render thread</a:t>
            </a:r>
            <a:endParaRPr lang="en-BE" sz="2600" dirty="0" err="1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DA0F13-D7C2-4C96-A88A-5FFD29296240}"/>
              </a:ext>
            </a:extLst>
          </p:cNvPr>
          <p:cNvCxnSpPr/>
          <p:nvPr/>
        </p:nvCxnSpPr>
        <p:spPr>
          <a:xfrm>
            <a:off x="4689712" y="1645651"/>
            <a:ext cx="0" cy="86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A728FA-0412-48AA-8A8D-296928AF37E0}"/>
              </a:ext>
            </a:extLst>
          </p:cNvPr>
          <p:cNvSpPr txBox="1"/>
          <p:nvPr/>
        </p:nvSpPr>
        <p:spPr>
          <a:xfrm>
            <a:off x="4689712" y="1831545"/>
            <a:ext cx="19243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600" dirty="0"/>
              <a:t>Undo buffer</a:t>
            </a:r>
            <a:endParaRPr lang="en-BE" sz="2600" dirty="0" err="1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E80A57-2898-43B1-B2F8-C8EB26159034}"/>
              </a:ext>
            </a:extLst>
          </p:cNvPr>
          <p:cNvCxnSpPr/>
          <p:nvPr/>
        </p:nvCxnSpPr>
        <p:spPr>
          <a:xfrm>
            <a:off x="9176474" y="1645651"/>
            <a:ext cx="0" cy="86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833D818-FC07-4734-8F88-8B88DA81A8C4}"/>
              </a:ext>
            </a:extLst>
          </p:cNvPr>
          <p:cNvSpPr txBox="1"/>
          <p:nvPr/>
        </p:nvSpPr>
        <p:spPr>
          <a:xfrm>
            <a:off x="9176474" y="1831545"/>
            <a:ext cx="20970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600" dirty="0"/>
              <a:t>Saver thread</a:t>
            </a:r>
            <a:endParaRPr lang="en-BE" sz="2600" dirty="0" err="1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09CB097-6D7D-4C64-82A8-B6F4AA904C35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3798278" y="2077767"/>
            <a:ext cx="891435" cy="10643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994799D-6F45-4159-A97D-FBFB00FAA7F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34582" y="2077767"/>
            <a:ext cx="2441892" cy="13863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29AB667-5826-4621-BB2A-D3CC11662E1D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6734586" y="3388343"/>
            <a:ext cx="2441889" cy="8520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3E9D4CD-FEFF-4B2B-A1BA-C406DE99BF2F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6734582" y="4790146"/>
            <a:ext cx="2441892" cy="25207"/>
          </a:xfrm>
          <a:prstGeom prst="curvedConnector3">
            <a:avLst>
              <a:gd name="adj1" fmla="val 491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7812F6-FA7F-4DC7-8851-B89EFE410BC6}"/>
              </a:ext>
            </a:extLst>
          </p:cNvPr>
          <p:cNvSpPr txBox="1"/>
          <p:nvPr/>
        </p:nvSpPr>
        <p:spPr>
          <a:xfrm rot="1902123">
            <a:off x="3275372" y="2390839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b="1" dirty="0">
                <a:highlight>
                  <a:srgbClr val="FFFF00"/>
                </a:highlight>
              </a:rPr>
              <a:t>REFERENCE</a:t>
            </a:r>
            <a:endParaRPr lang="en-BE" b="1" dirty="0" err="1">
              <a:highlight>
                <a:srgbClr val="FFFF0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401717-60DF-428E-9E67-E9C9A3FE6508}"/>
              </a:ext>
            </a:extLst>
          </p:cNvPr>
          <p:cNvSpPr txBox="1"/>
          <p:nvPr/>
        </p:nvSpPr>
        <p:spPr>
          <a:xfrm rot="1902123">
            <a:off x="7091580" y="273782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b="1" dirty="0">
                <a:highlight>
                  <a:srgbClr val="FFFF00"/>
                </a:highlight>
              </a:rPr>
              <a:t>REFERENCE</a:t>
            </a:r>
            <a:endParaRPr lang="en-BE" b="1" dirty="0" err="1">
              <a:highlight>
                <a:srgbClr val="FFFF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F902B1-95FA-4C48-8AE0-6CF2B43821D7}"/>
              </a:ext>
            </a:extLst>
          </p:cNvPr>
          <p:cNvSpPr txBox="1"/>
          <p:nvPr/>
        </p:nvSpPr>
        <p:spPr>
          <a:xfrm rot="19940846">
            <a:off x="7212141" y="367644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b="1" dirty="0">
                <a:highlight>
                  <a:srgbClr val="FFFF00"/>
                </a:highlight>
              </a:rPr>
              <a:t>REFERENCE</a:t>
            </a:r>
            <a:endParaRPr lang="en-BE" b="1" dirty="0" err="1">
              <a:highlight>
                <a:srgbClr val="FFFF00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FD612B-A1E4-4306-ABC0-884052FE1542}"/>
              </a:ext>
            </a:extLst>
          </p:cNvPr>
          <p:cNvSpPr txBox="1"/>
          <p:nvPr/>
        </p:nvSpPr>
        <p:spPr>
          <a:xfrm rot="1902123">
            <a:off x="7071910" y="4628053"/>
            <a:ext cx="163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b="1" dirty="0">
                <a:highlight>
                  <a:srgbClr val="FFFF00"/>
                </a:highlight>
              </a:rPr>
              <a:t>REFERENCE</a:t>
            </a:r>
            <a:endParaRPr lang="en-BE" b="1" dirty="0" err="1">
              <a:highlight>
                <a:srgbClr val="FFFF00"/>
              </a:highlight>
            </a:endParaRPr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5E7C9619-EB2D-4533-A299-64B11F25E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14" y="2672727"/>
            <a:ext cx="2607980" cy="26079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6719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19</a:t>
            </a:fld>
            <a:endParaRPr lang="en-GB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761E3A-3A93-4BF1-B134-E93242CF351C}"/>
              </a:ext>
            </a:extLst>
          </p:cNvPr>
          <p:cNvSpPr txBox="1">
            <a:spLocks/>
          </p:cNvSpPr>
          <p:nvPr/>
        </p:nvSpPr>
        <p:spPr>
          <a:xfrm>
            <a:off x="0" y="622997"/>
            <a:ext cx="12191999" cy="585818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Mutability</a:t>
            </a:r>
            <a:r>
              <a:rPr lang="en-GB" sz="2800" dirty="0"/>
              <a:t> =&gt; </a:t>
            </a:r>
            <a:r>
              <a:rPr lang="en-GB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pass by value </a:t>
            </a:r>
            <a:r>
              <a:rPr lang="en-GB" sz="2800" dirty="0"/>
              <a:t>=&gt; </a:t>
            </a:r>
            <a:r>
              <a:rPr lang="en-GB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copying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37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Value semantics</a:t>
            </a:r>
            <a:endParaRPr lang="en-GB" b="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66010" y="6595180"/>
            <a:ext cx="1956749" cy="152349"/>
          </a:xfrm>
        </p:spPr>
        <p:txBody>
          <a:bodyPr/>
          <a:lstStyle/>
          <a:p>
            <a:r>
              <a:rPr lang="nl-NL" dirty="0"/>
              <a:t>Author: Sioux Technologies 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774B40F-1134-4123-B711-84745892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3A322539-BF2F-443B-995C-D63DB627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905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20</a:t>
            </a:fld>
            <a:endParaRPr lang="en-GB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761E3A-3A93-4BF1-B134-E93242CF351C}"/>
              </a:ext>
            </a:extLst>
          </p:cNvPr>
          <p:cNvSpPr txBox="1">
            <a:spLocks/>
          </p:cNvSpPr>
          <p:nvPr/>
        </p:nvSpPr>
        <p:spPr>
          <a:xfrm>
            <a:off x="0" y="622997"/>
            <a:ext cx="12191999" cy="585818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Mutability</a:t>
            </a:r>
            <a:r>
              <a:rPr lang="en-GB" sz="2800" dirty="0"/>
              <a:t> =&gt; </a:t>
            </a:r>
            <a:r>
              <a:rPr lang="en-GB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pass by value </a:t>
            </a:r>
            <a:r>
              <a:rPr lang="en-GB" sz="2800" dirty="0"/>
              <a:t>=&gt; </a:t>
            </a:r>
            <a:r>
              <a:rPr lang="en-GB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copying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1F98BC-34A3-49B0-8C2F-A573334A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596" y="2381458"/>
            <a:ext cx="1511161" cy="113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83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CCB5-2463-4510-B91F-CD4E319E6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Immutable data structures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E51C2-6137-4D95-A9A5-D9894792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21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6A78A-40DE-4B70-B871-B7AA1144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B09EE4-A66D-4BEE-AFBA-DE5BFA5532C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88D6AF-278F-4B81-A62F-179C40C44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34" y="2209426"/>
            <a:ext cx="10827932" cy="24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89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CCB5-2463-4510-B91F-CD4E319E6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1"/>
            <a:ext cx="11090275" cy="1116000"/>
          </a:xfrm>
        </p:spPr>
        <p:txBody>
          <a:bodyPr anchor="t">
            <a:normAutofit/>
          </a:bodyPr>
          <a:lstStyle/>
          <a:p>
            <a:r>
              <a:rPr lang="en-US" dirty="0"/>
              <a:t>Immutable data structures</a:t>
            </a:r>
            <a:endParaRPr lang="en-BE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A2971B-F2D7-4F92-B3B3-9C5EB1ACB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863" y="2225910"/>
            <a:ext cx="11090275" cy="32161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E51C2-6137-4D95-A9A5-D9894792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E5DB763-12CC-464D-90CD-5DE35E233077}" type="slidenum">
              <a:rPr lang="en-GB" noProof="0" smtClean="0"/>
              <a:pPr>
                <a:spcAft>
                  <a:spcPts val="600"/>
                </a:spcAft>
              </a:pPr>
              <a:t>22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6A78A-40DE-4B70-B871-B7AA1144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noProof="0"/>
              <a:t>© Sioux 2020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58553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CCB5-2463-4510-B91F-CD4E319E6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Immutable data structures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E51C2-6137-4D95-A9A5-D9894792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6A78A-40DE-4B70-B871-B7AA1144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B09EE4-A66D-4BEE-AFBA-DE5BFA5532C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DC0777-96D1-454D-AF08-EEE7142288AB}"/>
              </a:ext>
            </a:extLst>
          </p:cNvPr>
          <p:cNvSpPr txBox="1"/>
          <p:nvPr/>
        </p:nvSpPr>
        <p:spPr>
          <a:xfrm>
            <a:off x="625286" y="1487156"/>
            <a:ext cx="47103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v0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v3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BE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  <a:endParaRPr lang="en-BE" dirty="0" err="1">
              <a:latin typeface="Consolas" panose="020B060902020403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81BCDC-4E09-468A-990A-27581B60581F}"/>
              </a:ext>
            </a:extLst>
          </p:cNvPr>
          <p:cNvSpPr txBox="1">
            <a:spLocks/>
          </p:cNvSpPr>
          <p:nvPr/>
        </p:nvSpPr>
        <p:spPr>
          <a:xfrm>
            <a:off x="5747656" y="1487157"/>
            <a:ext cx="6045881" cy="474924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One with all methods marked </a:t>
            </a:r>
            <a:r>
              <a:rPr lang="en-GB" dirty="0" err="1"/>
              <a:t>const</a:t>
            </a:r>
            <a:endParaRPr lang="en-GB" dirty="0"/>
          </a:p>
          <a:p>
            <a:r>
              <a:rPr lang="en-GB" dirty="0"/>
              <a:t>Persistent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679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CCB5-2463-4510-B91F-CD4E319E6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Immutable data structures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E51C2-6137-4D95-A9A5-D9894792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24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6A78A-40DE-4B70-B871-B7AA1144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B09EE4-A66D-4BEE-AFBA-DE5BFA5532C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81BCDC-4E09-468A-990A-27581B60581F}"/>
              </a:ext>
            </a:extLst>
          </p:cNvPr>
          <p:cNvSpPr txBox="1">
            <a:spLocks/>
          </p:cNvSpPr>
          <p:nvPr/>
        </p:nvSpPr>
        <p:spPr>
          <a:xfrm>
            <a:off x="550862" y="1487157"/>
            <a:ext cx="11242675" cy="474924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Structural sharing</a:t>
            </a:r>
          </a:p>
          <a:p>
            <a:pPr lvl="1"/>
            <a:r>
              <a:rPr lang="en-GB" dirty="0"/>
              <a:t>No copying</a:t>
            </a:r>
          </a:p>
          <a:p>
            <a:pPr lvl="1"/>
            <a:r>
              <a:rPr lang="en-GB" dirty="0"/>
              <a:t>Fast comparison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758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CA822-FE9C-41E2-B2D9-FE692590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E5DB763-12CC-464D-90CD-5DE35E233077}" type="slidenum">
              <a:rPr lang="en-GB" noProof="0" smtClean="0"/>
              <a:pPr>
                <a:spcAft>
                  <a:spcPts val="600"/>
                </a:spcAft>
              </a:pPr>
              <a:t>25</a:t>
            </a:fld>
            <a:endParaRPr lang="en-GB" noProof="0"/>
          </a:p>
        </p:txBody>
      </p:sp>
      <p:pic>
        <p:nvPicPr>
          <p:cNvPr id="12" name="Picture 11">
            <a:hlinkClick r:id="rId3"/>
            <a:extLst>
              <a:ext uri="{FF2B5EF4-FFF2-40B4-BE49-F238E27FC236}">
                <a16:creationId xmlns:a16="http://schemas.microsoft.com/office/drawing/2014/main" id="{FB9B3EF8-B34D-4DFE-82B0-2D0A1BA1D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56" y="-1"/>
            <a:ext cx="11500888" cy="6498000"/>
          </a:xfrm>
          <a:prstGeom prst="rect">
            <a:avLst/>
          </a:prstGeom>
          <a:noFill/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B1CCE0A-5093-4558-B719-DD08F71D8D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75388" y="5940645"/>
            <a:ext cx="5916612" cy="360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0F149-4CFB-4A1D-829E-CE158625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noProof="0"/>
              <a:t>© Sioux 2020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58460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4BF1-5657-4EF7-B88E-8983249F8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1"/>
            <a:ext cx="11090275" cy="1116000"/>
          </a:xfrm>
        </p:spPr>
        <p:txBody>
          <a:bodyPr anchor="t">
            <a:normAutofit/>
          </a:bodyPr>
          <a:lstStyle/>
          <a:p>
            <a:r>
              <a:rPr lang="en-US" dirty="0"/>
              <a:t>Advantages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CA822-FE9C-41E2-B2D9-FE692590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E5DB763-12CC-464D-90CD-5DE35E233077}" type="slidenum">
              <a:rPr lang="en-GB" noProof="0" smtClean="0"/>
              <a:pPr>
                <a:spcAft>
                  <a:spcPts val="600"/>
                </a:spcAft>
              </a:pPr>
              <a:t>26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0F149-4CFB-4A1D-829E-CE158625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noProof="0"/>
              <a:t>© Sioux 2020 | Confidential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C8313ED-73DA-451A-8F63-A63DA7D83868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153741976"/>
              </p:ext>
            </p:extLst>
          </p:nvPr>
        </p:nvGraphicFramePr>
        <p:xfrm>
          <a:off x="550863" y="1584000"/>
          <a:ext cx="11090275" cy="45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868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CCB5-2463-4510-B91F-CD4E319E6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Immutable data structures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E51C2-6137-4D95-A9A5-D9894792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27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6A78A-40DE-4B70-B871-B7AA1144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B09EE4-A66D-4BEE-AFBA-DE5BFA5532C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81BCDC-4E09-468A-990A-27581B60581F}"/>
              </a:ext>
            </a:extLst>
          </p:cNvPr>
          <p:cNvSpPr txBox="1">
            <a:spLocks/>
          </p:cNvSpPr>
          <p:nvPr/>
        </p:nvSpPr>
        <p:spPr>
          <a:xfrm>
            <a:off x="550862" y="1487157"/>
            <a:ext cx="11242675" cy="474924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Immer</a:t>
            </a:r>
            <a:br>
              <a:rPr lang="en-GB" dirty="0"/>
            </a:br>
            <a:r>
              <a:rPr lang="en-GB" dirty="0"/>
              <a:t>   </a:t>
            </a:r>
            <a:r>
              <a:rPr lang="en-GB" dirty="0">
                <a:hlinkClick r:id="rId3"/>
              </a:rPr>
              <a:t>https://github.com/arximboldi/immer</a:t>
            </a:r>
            <a:endParaRPr lang="en-GB" dirty="0"/>
          </a:p>
          <a:p>
            <a:r>
              <a:rPr lang="en-GB" dirty="0"/>
              <a:t>Lager</a:t>
            </a:r>
            <a:br>
              <a:rPr lang="en-GB" dirty="0"/>
            </a:br>
            <a:r>
              <a:rPr lang="en-GB" dirty="0"/>
              <a:t>   </a:t>
            </a:r>
            <a:r>
              <a:rPr lang="en-GB" dirty="0">
                <a:hlinkClick r:id="rId4"/>
              </a:rPr>
              <a:t>https://github.com/arximboldi/lager</a:t>
            </a:r>
            <a:endParaRPr lang="en-GB" dirty="0"/>
          </a:p>
          <a:p>
            <a:r>
              <a:rPr lang="en-GB" dirty="0"/>
              <a:t>Immutable-</a:t>
            </a:r>
            <a:r>
              <a:rPr lang="en-GB" dirty="0" err="1"/>
              <a:t>cpp</a:t>
            </a:r>
            <a:br>
              <a:rPr lang="en-GB" dirty="0"/>
            </a:br>
            <a:r>
              <a:rPr lang="en-GB" dirty="0"/>
              <a:t>   </a:t>
            </a:r>
            <a:r>
              <a:rPr lang="en-GB" dirty="0">
                <a:hlinkClick r:id="rId5"/>
              </a:rPr>
              <a:t>https://github.com/rsms/immutable-cpp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289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CCB5-2463-4510-B91F-CD4E319E6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 life use-case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E51C2-6137-4D95-A9A5-D9894792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28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6A78A-40DE-4B70-B871-B7AA1144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B09EE4-A66D-4BEE-AFBA-DE5BFA5532C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81BCDC-4E09-468A-990A-27581B60581F}"/>
              </a:ext>
            </a:extLst>
          </p:cNvPr>
          <p:cNvSpPr txBox="1">
            <a:spLocks/>
          </p:cNvSpPr>
          <p:nvPr/>
        </p:nvSpPr>
        <p:spPr>
          <a:xfrm>
            <a:off x="550862" y="1487157"/>
            <a:ext cx="11242675" cy="474924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Photoshop</a:t>
            </a:r>
          </a:p>
          <a:p>
            <a:r>
              <a:rPr lang="en-GB" dirty="0"/>
              <a:t>Facebook</a:t>
            </a:r>
          </a:p>
          <a:p>
            <a:r>
              <a:rPr lang="en-GB" dirty="0" err="1"/>
              <a:t>Ewig</a:t>
            </a:r>
            <a:r>
              <a:rPr lang="en-GB" dirty="0"/>
              <a:t> (editor)</a:t>
            </a:r>
            <a:br>
              <a:rPr lang="en-GB" dirty="0"/>
            </a:br>
            <a:r>
              <a:rPr lang="en-GB" dirty="0"/>
              <a:t>   https://github.com/arximboldi/ewig/tree/master/src/ewig</a:t>
            </a:r>
          </a:p>
        </p:txBody>
      </p:sp>
    </p:spTree>
    <p:extLst>
      <p:ext uri="{BB962C8B-B14F-4D97-AF65-F5344CB8AC3E}">
        <p14:creationId xmlns:p14="http://schemas.microsoft.com/office/powerpoint/2010/main" val="175928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Type erasure</a:t>
            </a:r>
            <a:endParaRPr lang="en-GB" b="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66010" y="6595180"/>
            <a:ext cx="1956749" cy="152349"/>
          </a:xfrm>
        </p:spPr>
        <p:txBody>
          <a:bodyPr/>
          <a:lstStyle/>
          <a:p>
            <a:r>
              <a:rPr lang="nl-NL" dirty="0"/>
              <a:t>Author: Sioux Technologies 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774B40F-1134-4123-B711-84745892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3A322539-BF2F-443B-995C-D63DB627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35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Semantics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</a:t>
            </a:fld>
            <a:endParaRPr lang="en-GB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5FAE7C-8088-409F-AC81-B9BAC0EE8A1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Value semantics</a:t>
            </a:r>
          </a:p>
          <a:p>
            <a:r>
              <a:rPr lang="en-US" dirty="0"/>
              <a:t>Reference semantics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015645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2172-44DC-49D3-9CBF-97D46800C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Value semantics for class hierarchy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154E-3443-490C-866F-044F1F64CD7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1574902"/>
          </a:xfrm>
        </p:spPr>
        <p:txBody>
          <a:bodyPr/>
          <a:lstStyle/>
          <a:p>
            <a:r>
              <a:rPr lang="en-US" dirty="0"/>
              <a:t>How do get value semantics for base classes?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D5F25-188D-42FC-A17C-350E8CB4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30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3A83-A5D4-4B97-8932-CBE4B0F4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B03EF0-6BD5-4FBA-8365-A27886E00CD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9655F7-E875-418F-AB3D-06D99AF627BF}"/>
              </a:ext>
            </a:extLst>
          </p:cNvPr>
          <p:cNvSpPr txBox="1">
            <a:spLocks/>
          </p:cNvSpPr>
          <p:nvPr/>
        </p:nvSpPr>
        <p:spPr>
          <a:xfrm>
            <a:off x="1363896" y="2489200"/>
            <a:ext cx="7650480" cy="1879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64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2172-44DC-49D3-9CBF-97D46800C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Value semantics for class hierarchy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154E-3443-490C-866F-044F1F64CD7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1574902"/>
          </a:xfrm>
        </p:spPr>
        <p:txBody>
          <a:bodyPr/>
          <a:lstStyle/>
          <a:p>
            <a:r>
              <a:rPr lang="en-US" dirty="0"/>
              <a:t>What we want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D5F25-188D-42FC-A17C-350E8CB4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31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3A83-A5D4-4B97-8932-CBE4B0F4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B03EF0-6BD5-4FBA-8365-A27886E00CD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9655F7-E875-418F-AB3D-06D99AF627BF}"/>
              </a:ext>
            </a:extLst>
          </p:cNvPr>
          <p:cNvSpPr txBox="1">
            <a:spLocks/>
          </p:cNvSpPr>
          <p:nvPr/>
        </p:nvSpPr>
        <p:spPr>
          <a:xfrm>
            <a:off x="1363896" y="2489200"/>
            <a:ext cx="7650480" cy="327855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Derived 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emplace_pack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Derived1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emplace_pack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Derived2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emplace_pack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Derived3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61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2172-44DC-49D3-9CBF-97D46800C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erasure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154E-3443-490C-866F-044F1F64CD7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1574902"/>
          </a:xfrm>
        </p:spPr>
        <p:txBody>
          <a:bodyPr/>
          <a:lstStyle/>
          <a:p>
            <a:r>
              <a:rPr lang="en-US" dirty="0"/>
              <a:t>We want to generalize the concrete types to a common interface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D5F25-188D-42FC-A17C-350E8CB4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32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3A83-A5D4-4B97-8932-CBE4B0F4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B03EF0-6BD5-4FBA-8365-A27886E00CD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746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2172-44DC-49D3-9CBF-97D46800C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erasure (Goal)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D5F25-188D-42FC-A17C-350E8CB4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3A83-A5D4-4B97-8932-CBE4B0F4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B03EF0-6BD5-4FBA-8365-A27886E00CD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EDA8B-1DB4-4C70-9E00-7BC519CCA1EA}"/>
              </a:ext>
            </a:extLst>
          </p:cNvPr>
          <p:cNvSpPr txBox="1">
            <a:spLocks/>
          </p:cNvSpPr>
          <p:nvPr/>
        </p:nvSpPr>
        <p:spPr>
          <a:xfrm>
            <a:off x="1363895" y="1668701"/>
            <a:ext cx="10277241" cy="43703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emplace_back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emplace_back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speak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33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2172-44DC-49D3-9CBF-97D46800C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erasure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D5F25-188D-42FC-A17C-350E8CB4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34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3A83-A5D4-4B97-8932-CBE4B0F4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B03EF0-6BD5-4FBA-8365-A27886E00CD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EDA8B-1DB4-4C70-9E00-7BC519CCA1EA}"/>
              </a:ext>
            </a:extLst>
          </p:cNvPr>
          <p:cNvSpPr txBox="1">
            <a:spLocks/>
          </p:cNvSpPr>
          <p:nvPr/>
        </p:nvSpPr>
        <p:spPr>
          <a:xfrm>
            <a:off x="1363895" y="1668701"/>
            <a:ext cx="10277241" cy="43703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Vtable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speak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destroy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431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2172-44DC-49D3-9CBF-97D46800C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erasure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D5F25-188D-42FC-A17C-350E8CB4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3A83-A5D4-4B97-8932-CBE4B0F4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B03EF0-6BD5-4FBA-8365-A27886E00CD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EDA8B-1DB4-4C70-9E00-7BC519CCA1EA}"/>
              </a:ext>
            </a:extLst>
          </p:cNvPr>
          <p:cNvSpPr txBox="1">
            <a:spLocks/>
          </p:cNvSpPr>
          <p:nvPr/>
        </p:nvSpPr>
        <p:spPr>
          <a:xfrm>
            <a:off x="1363895" y="1668701"/>
            <a:ext cx="10277241" cy="43703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Concrete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Vtable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vtable_for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640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2172-44DC-49D3-9CBF-97D46800C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erasure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D5F25-188D-42FC-A17C-350E8CB4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36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3A83-A5D4-4B97-8932-CBE4B0F4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B03EF0-6BD5-4FBA-8365-A27886E00CD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EDA8B-1DB4-4C70-9E00-7BC519CCA1EA}"/>
              </a:ext>
            </a:extLst>
          </p:cNvPr>
          <p:cNvSpPr txBox="1">
            <a:spLocks/>
          </p:cNvSpPr>
          <p:nvPr/>
        </p:nvSpPr>
        <p:spPr>
          <a:xfrm>
            <a:off x="1363895" y="1668701"/>
            <a:ext cx="10277241" cy="43703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Concrete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Vtable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vtable_for</a:t>
            </a:r>
            <a:b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[](</a:t>
            </a: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Concrete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)-&gt;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speak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[](</a:t>
            </a: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Concrete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683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2172-44DC-49D3-9CBF-97D46800C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erasure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D5F25-188D-42FC-A17C-350E8CB4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37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3A83-A5D4-4B97-8932-CBE4B0F4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B03EF0-6BD5-4FBA-8365-A27886E00CD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EDA8B-1DB4-4C70-9E00-7BC519CCA1EA}"/>
              </a:ext>
            </a:extLst>
          </p:cNvPr>
          <p:cNvSpPr txBox="1">
            <a:spLocks/>
          </p:cNvSpPr>
          <p:nvPr/>
        </p:nvSpPr>
        <p:spPr>
          <a:xfrm>
            <a:off x="1363895" y="1668701"/>
            <a:ext cx="10277241" cy="43703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Animal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speak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m_concrete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Vtable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m_vtable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923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2172-44DC-49D3-9CBF-97D46800C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erasure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D5F25-188D-42FC-A17C-350E8CB4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38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3A83-A5D4-4B97-8932-CBE4B0F4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B03EF0-6BD5-4FBA-8365-A27886E00CD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EDA8B-1DB4-4C70-9E00-7BC519CCA1EA}"/>
              </a:ext>
            </a:extLst>
          </p:cNvPr>
          <p:cNvSpPr txBox="1">
            <a:spLocks/>
          </p:cNvSpPr>
          <p:nvPr/>
        </p:nvSpPr>
        <p:spPr>
          <a:xfrm>
            <a:off x="1363895" y="1668701"/>
            <a:ext cx="10277241" cy="43703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m_concrete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m_vtable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vtable_for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BE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985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2172-44DC-49D3-9CBF-97D46800C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erasure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D5F25-188D-42FC-A17C-350E8CB4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39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3A83-A5D4-4B97-8932-CBE4B0F4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B03EF0-6BD5-4FBA-8365-A27886E00CD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EDA8B-1DB4-4C70-9E00-7BC519CCA1EA}"/>
              </a:ext>
            </a:extLst>
          </p:cNvPr>
          <p:cNvSpPr txBox="1">
            <a:spLocks/>
          </p:cNvSpPr>
          <p:nvPr/>
        </p:nvSpPr>
        <p:spPr>
          <a:xfrm>
            <a:off x="1363895" y="1668701"/>
            <a:ext cx="10277241" cy="43703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BE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m_vtable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m_vtable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destroy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m_concrete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BE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BE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BE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speak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BE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m_vtable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m_vtable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speak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m_concrete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BE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26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Reference semantics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</a:t>
            </a:fld>
            <a:endParaRPr lang="en-GB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AA35DD-C8C9-4724-A573-95242D1FC37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3999"/>
            <a:ext cx="11090275" cy="4568949"/>
          </a:xfrm>
        </p:spPr>
        <p:txBody>
          <a:bodyPr/>
          <a:lstStyle/>
          <a:p>
            <a:r>
              <a:rPr lang="en-US" dirty="0"/>
              <a:t>Reference variables</a:t>
            </a:r>
          </a:p>
          <a:p>
            <a:pPr lvl="1"/>
            <a:r>
              <a:rPr lang="en-US" dirty="0"/>
              <a:t>May refer to any memory location that holds a type-compatible object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Many reference variables per object possible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Llifetimes</a:t>
            </a:r>
            <a:r>
              <a:rPr lang="en-US" dirty="0"/>
              <a:t> of variable and referenced object are independent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7C2992-BDE3-4B4A-A7E2-E4A0AF5D2AC8}"/>
              </a:ext>
            </a:extLst>
          </p:cNvPr>
          <p:cNvSpPr txBox="1">
            <a:spLocks/>
          </p:cNvSpPr>
          <p:nvPr/>
        </p:nvSpPr>
        <p:spPr>
          <a:xfrm>
            <a:off x="1554480" y="2794000"/>
            <a:ext cx="7650480" cy="711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 b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Derived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61A0AFB-A15C-4DD2-A546-60E1418B74C6}"/>
              </a:ext>
            </a:extLst>
          </p:cNvPr>
          <p:cNvSpPr txBox="1">
            <a:spLocks/>
          </p:cNvSpPr>
          <p:nvPr/>
        </p:nvSpPr>
        <p:spPr>
          <a:xfrm>
            <a:off x="1554480" y="3868473"/>
            <a:ext cx="7650480" cy="711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&amp;b = 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&amp;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3208FB7-2BAB-45AE-8CE8-71E0CF5EEE42}"/>
              </a:ext>
            </a:extLst>
          </p:cNvPr>
          <p:cNvSpPr txBox="1">
            <a:spLocks/>
          </p:cNvSpPr>
          <p:nvPr/>
        </p:nvSpPr>
        <p:spPr>
          <a:xfrm>
            <a:off x="1554480" y="5010710"/>
            <a:ext cx="7650480" cy="137993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 b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Derived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988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2172-44DC-49D3-9CBF-97D46800C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erasure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D5F25-188D-42FC-A17C-350E8CB4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40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3A83-A5D4-4B97-8932-CBE4B0F4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B03EF0-6BD5-4FBA-8365-A27886E00CD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EDA8B-1DB4-4C70-9E00-7BC519CCA1EA}"/>
              </a:ext>
            </a:extLst>
          </p:cNvPr>
          <p:cNvSpPr txBox="1">
            <a:spLocks/>
          </p:cNvSpPr>
          <p:nvPr/>
        </p:nvSpPr>
        <p:spPr>
          <a:xfrm>
            <a:off x="1363895" y="1668701"/>
            <a:ext cx="10277241" cy="43703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Dog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speak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"Woof\n"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BE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BE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</a:t>
            </a:r>
            <a:b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speak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"Meow\n"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87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2172-44DC-49D3-9CBF-97D46800C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erasure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D5F25-188D-42FC-A17C-350E8CB4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41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3A83-A5D4-4B97-8932-CBE4B0F4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B03EF0-6BD5-4FBA-8365-A27886E00CD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EDA8B-1DB4-4C70-9E00-7BC519CCA1EA}"/>
              </a:ext>
            </a:extLst>
          </p:cNvPr>
          <p:cNvSpPr txBox="1">
            <a:spLocks/>
          </p:cNvSpPr>
          <p:nvPr/>
        </p:nvSpPr>
        <p:spPr>
          <a:xfrm>
            <a:off x="1363895" y="1668701"/>
            <a:ext cx="10277241" cy="43703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emplace_back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emplace_back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speak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70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2172-44DC-49D3-9CBF-97D46800C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erasure in the STL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154E-3443-490C-866F-044F1F64CD7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std::any</a:t>
            </a:r>
          </a:p>
          <a:p>
            <a:r>
              <a:rPr lang="en-US" dirty="0"/>
              <a:t>std::variant</a:t>
            </a:r>
          </a:p>
          <a:p>
            <a:r>
              <a:rPr lang="en-US" dirty="0"/>
              <a:t>std::function</a:t>
            </a:r>
          </a:p>
          <a:p>
            <a:r>
              <a:rPr lang="en-US" dirty="0"/>
              <a:t>…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D5F25-188D-42FC-A17C-350E8CB4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42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3A83-A5D4-4B97-8932-CBE4B0F4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B03EF0-6BD5-4FBA-8365-A27886E00CD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961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2172-44DC-49D3-9CBF-97D46800C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use case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154E-3443-490C-866F-044F1F64CD7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can’t extend a class with interfaces</a:t>
            </a:r>
          </a:p>
          <a:p>
            <a:r>
              <a:rPr lang="en-US" dirty="0"/>
              <a:t>Cleanup class hierarchy</a:t>
            </a:r>
          </a:p>
          <a:p>
            <a:r>
              <a:rPr lang="en-US" dirty="0"/>
              <a:t>Template cleanup</a:t>
            </a:r>
          </a:p>
          <a:p>
            <a:r>
              <a:rPr lang="en-US" dirty="0"/>
              <a:t>…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D5F25-188D-42FC-A17C-350E8CB4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3A83-A5D4-4B97-8932-CBE4B0F4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B03EF0-6BD5-4FBA-8365-A27886E00CD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9753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2172-44DC-49D3-9CBF-97D46800C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154E-3443-490C-866F-044F1F64CD7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C++23 reflection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D5F25-188D-42FC-A17C-350E8CB4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44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3A83-A5D4-4B97-8932-CBE4B0F4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B03EF0-6BD5-4FBA-8365-A27886E00CD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580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Source of </a:t>
            </a:r>
            <a:br>
              <a:rPr lang="en-GB" dirty="0"/>
            </a:br>
            <a:r>
              <a:rPr lang="en-GB" dirty="0"/>
              <a:t>your technology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ADE057-B1DF-4C93-9CD4-7FF6597C18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036C4C5-7B60-4868-822B-D3313D89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2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Reference semantics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</a:t>
            </a:fld>
            <a:endParaRPr lang="en-GB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AA35DD-C8C9-4724-A573-95242D1FC37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3999"/>
            <a:ext cx="11090275" cy="4568949"/>
          </a:xfrm>
        </p:spPr>
        <p:txBody>
          <a:bodyPr/>
          <a:lstStyle/>
          <a:p>
            <a:r>
              <a:rPr lang="en-US" dirty="0"/>
              <a:t>Reference members</a:t>
            </a:r>
          </a:p>
          <a:p>
            <a:pPr lvl="1"/>
            <a:r>
              <a:rPr lang="en-US" dirty="0"/>
              <a:t>Refer to separately stored objects</a:t>
            </a:r>
          </a:p>
          <a:p>
            <a:pPr lvl="1"/>
            <a:r>
              <a:rPr lang="en-US" dirty="0"/>
              <a:t>Have independent lifetimes from referenced objects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4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Reference semantics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6</a:t>
            </a:fld>
            <a:endParaRPr lang="en-GB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AA35DD-C8C9-4724-A573-95242D1FC37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3999"/>
            <a:ext cx="11090275" cy="4568949"/>
          </a:xfrm>
        </p:spPr>
        <p:txBody>
          <a:bodyPr/>
          <a:lstStyle/>
          <a:p>
            <a:r>
              <a:rPr lang="en-US" dirty="0"/>
              <a:t>Shallow copying</a:t>
            </a:r>
          </a:p>
          <a:p>
            <a:pPr lvl="1"/>
            <a:r>
              <a:rPr lang="en-US" dirty="0"/>
              <a:t>Produces a new reference to the same object</a:t>
            </a:r>
          </a:p>
          <a:p>
            <a:r>
              <a:rPr lang="en-US" dirty="0"/>
              <a:t>Shallow assignment</a:t>
            </a:r>
          </a:p>
          <a:p>
            <a:pPr lvl="1"/>
            <a:r>
              <a:rPr lang="en-US" dirty="0"/>
              <a:t>Destination variable refers to the same object as the source variable</a:t>
            </a:r>
          </a:p>
          <a:p>
            <a:r>
              <a:rPr lang="en-US" dirty="0"/>
              <a:t>Identity-Based Comparison</a:t>
            </a:r>
          </a:p>
          <a:p>
            <a:pPr lvl="1"/>
            <a:r>
              <a:rPr lang="en-US" dirty="0"/>
              <a:t>Objects are identical, if their memory addresses are equal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1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Value semantics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</a:t>
            </a:fld>
            <a:endParaRPr lang="en-GB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AA35DD-C8C9-4724-A573-95242D1FC37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3999"/>
            <a:ext cx="11090275" cy="4568949"/>
          </a:xfrm>
        </p:spPr>
        <p:txBody>
          <a:bodyPr/>
          <a:lstStyle/>
          <a:p>
            <a:r>
              <a:rPr lang="en-US" dirty="0"/>
              <a:t>Value variables</a:t>
            </a:r>
          </a:p>
          <a:p>
            <a:pPr lvl="1"/>
            <a:r>
              <a:rPr lang="en-US" dirty="0"/>
              <a:t>Refer to objects itself, i.e., one specific memory location</a:t>
            </a:r>
          </a:p>
          <a:p>
            <a:pPr lvl="1"/>
            <a:r>
              <a:rPr lang="en-US" dirty="0"/>
              <a:t>Exactly one value variable per object</a:t>
            </a:r>
          </a:p>
          <a:p>
            <a:pPr lvl="1"/>
            <a:r>
              <a:rPr lang="en-US" dirty="0"/>
              <a:t>lifetimes of variable and associated object are identical.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3208FB7-2BAB-45AE-8CE8-71E0CF5EEE42}"/>
              </a:ext>
            </a:extLst>
          </p:cNvPr>
          <p:cNvSpPr txBox="1">
            <a:spLocks/>
          </p:cNvSpPr>
          <p:nvPr/>
        </p:nvSpPr>
        <p:spPr>
          <a:xfrm>
            <a:off x="1584960" y="4208070"/>
            <a:ext cx="7650480" cy="137993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42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Value semantics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8</a:t>
            </a:fld>
            <a:endParaRPr lang="en-GB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AA35DD-C8C9-4724-A573-95242D1FC37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73839"/>
            <a:ext cx="11090275" cy="4568949"/>
          </a:xfrm>
        </p:spPr>
        <p:txBody>
          <a:bodyPr/>
          <a:lstStyle/>
          <a:p>
            <a:r>
              <a:rPr lang="en-US" dirty="0"/>
              <a:t>Value Members</a:t>
            </a:r>
          </a:p>
          <a:p>
            <a:pPr lvl="1"/>
            <a:r>
              <a:rPr lang="en-US" dirty="0"/>
              <a:t>Are stored as part of the containing object</a:t>
            </a:r>
          </a:p>
          <a:p>
            <a:pPr lvl="1"/>
            <a:r>
              <a:rPr lang="en-US" dirty="0"/>
              <a:t>Refer to objects with the same lifetime as the containing object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3208FB7-2BAB-45AE-8CE8-71E0CF5EEE42}"/>
              </a:ext>
            </a:extLst>
          </p:cNvPr>
          <p:cNvSpPr txBox="1">
            <a:spLocks/>
          </p:cNvSpPr>
          <p:nvPr/>
        </p:nvSpPr>
        <p:spPr>
          <a:xfrm>
            <a:off x="1584960" y="3708400"/>
            <a:ext cx="7650480" cy="1879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 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7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Value semantics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9</a:t>
            </a:fld>
            <a:endParaRPr lang="en-GB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AA35DD-C8C9-4724-A573-95242D1FC37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73839"/>
            <a:ext cx="11090275" cy="4568949"/>
          </a:xfrm>
        </p:spPr>
        <p:txBody>
          <a:bodyPr/>
          <a:lstStyle/>
          <a:p>
            <a:r>
              <a:rPr lang="en-US" dirty="0"/>
              <a:t>Deep copying</a:t>
            </a:r>
          </a:p>
          <a:p>
            <a:pPr lvl="1"/>
            <a:r>
              <a:rPr lang="en-US" dirty="0"/>
              <a:t>Produces a new, independent object; object (member) values are copied</a:t>
            </a:r>
          </a:p>
          <a:p>
            <a:r>
              <a:rPr lang="en-US" dirty="0"/>
              <a:t>Deep assignment</a:t>
            </a:r>
          </a:p>
          <a:p>
            <a:pPr lvl="1"/>
            <a:r>
              <a:rPr lang="en-US" dirty="0"/>
              <a:t>Makes </a:t>
            </a:r>
            <a:r>
              <a:rPr lang="en-US" i="1" dirty="0"/>
              <a:t>value</a:t>
            </a:r>
            <a:r>
              <a:rPr lang="en-US" dirty="0"/>
              <a:t> of target object equal to that of the source object</a:t>
            </a:r>
          </a:p>
          <a:p>
            <a:pPr lvl="1"/>
            <a:r>
              <a:rPr lang="en-US" dirty="0"/>
              <a:t>Done by (recursively) copy-assigning members</a:t>
            </a:r>
          </a:p>
          <a:p>
            <a:r>
              <a:rPr lang="en-US" dirty="0"/>
              <a:t>Equality-based comparison</a:t>
            </a:r>
          </a:p>
          <a:p>
            <a:pPr lvl="1"/>
            <a:r>
              <a:rPr lang="en-US" dirty="0"/>
              <a:t>Objects are equal, if their (member) values are equal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4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oux style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F15D03"/>
      </a:accent1>
      <a:accent2>
        <a:srgbClr val="AE2230"/>
      </a:accent2>
      <a:accent3>
        <a:srgbClr val="6E3695"/>
      </a:accent3>
      <a:accent4>
        <a:srgbClr val="00AEEF"/>
      </a:accent4>
      <a:accent5>
        <a:srgbClr val="6CBAC7"/>
      </a:accent5>
      <a:accent6>
        <a:srgbClr val="70BF43"/>
      </a:accent6>
      <a:hlink>
        <a:srgbClr val="F15D03"/>
      </a:hlink>
      <a:folHlink>
        <a:srgbClr val="6CBAC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Clr>
            <a:srgbClr val="F15D03"/>
          </a:buClr>
          <a:buFont typeface="Wingdings" panose="05000000000000000000" pitchFamily="2" charset="2"/>
          <a:buChar char="§"/>
          <a:defRPr sz="26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Sioux_presentation_16x9.potx" id="{A4D03578-764C-42D2-A1FC-7C7293C2C9BC}" vid="{567566E4-BF1D-4183-8F1D-0B55C74BD853}"/>
    </a:ext>
  </a:extLst>
</a:theme>
</file>

<file path=ppt/theme/theme2.xml><?xml version="1.0" encoding="utf-8"?>
<a:theme xmlns:a="http://schemas.openxmlformats.org/drawingml/2006/main" name="Custom Design">
  <a:themeElements>
    <a:clrScheme name="Sioux">
      <a:dk1>
        <a:sysClr val="windowText" lastClr="000000"/>
      </a:dk1>
      <a:lt1>
        <a:srgbClr val="FFFFFF"/>
      </a:lt1>
      <a:dk2>
        <a:srgbClr val="324D5A"/>
      </a:dk2>
      <a:lt2>
        <a:srgbClr val="CCD2D6"/>
      </a:lt2>
      <a:accent1>
        <a:srgbClr val="F15D03"/>
      </a:accent1>
      <a:accent2>
        <a:srgbClr val="70BF43"/>
      </a:accent2>
      <a:accent3>
        <a:srgbClr val="00AEEF"/>
      </a:accent3>
      <a:accent4>
        <a:srgbClr val="CCD2D6"/>
      </a:accent4>
      <a:accent5>
        <a:srgbClr val="AE2230"/>
      </a:accent5>
      <a:accent6>
        <a:srgbClr val="324D5A"/>
      </a:accent6>
      <a:hlink>
        <a:srgbClr val="AE2230"/>
      </a:hlink>
      <a:folHlink>
        <a:srgbClr val="5D6A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oux_presentation_16x9.potx" id="{A4D03578-764C-42D2-A1FC-7C7293C2C9BC}" vid="{8A9A55D6-460C-4F21-886A-EB3CFEACE7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Sioux_16x9</Template>
  <TotalTime>0</TotalTime>
  <Words>2163</Words>
  <Application>Microsoft Office PowerPoint</Application>
  <PresentationFormat>Widescreen</PresentationFormat>
  <Paragraphs>377</Paragraphs>
  <Slides>45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Office Theme</vt:lpstr>
      <vt:lpstr>Custom Design</vt:lpstr>
      <vt:lpstr>PowerPoint Presentation</vt:lpstr>
      <vt:lpstr>Value semantics</vt:lpstr>
      <vt:lpstr>Semantics</vt:lpstr>
      <vt:lpstr>Reference semantics</vt:lpstr>
      <vt:lpstr>Reference semantics</vt:lpstr>
      <vt:lpstr>Reference semantics</vt:lpstr>
      <vt:lpstr>Value semantics</vt:lpstr>
      <vt:lpstr>Value semantics</vt:lpstr>
      <vt:lpstr>Value semantics</vt:lpstr>
      <vt:lpstr>Value/Reference semantics in C++</vt:lpstr>
      <vt:lpstr>Value/Reference semantics in C++</vt:lpstr>
      <vt:lpstr>What’s better/easier to use?</vt:lpstr>
      <vt:lpstr>PowerPoint Presentation</vt:lpstr>
      <vt:lpstr>Why don’t we always use value semantics?</vt:lpstr>
      <vt:lpstr>Problem</vt:lpstr>
      <vt:lpstr>Problem</vt:lpstr>
      <vt:lpstr>Problem</vt:lpstr>
      <vt:lpstr>Problem</vt:lpstr>
      <vt:lpstr>PowerPoint Presentation</vt:lpstr>
      <vt:lpstr>PowerPoint Presentation</vt:lpstr>
      <vt:lpstr>Immutable data structures</vt:lpstr>
      <vt:lpstr>Immutable data structures</vt:lpstr>
      <vt:lpstr>Immutable data structures</vt:lpstr>
      <vt:lpstr>Immutable data structures</vt:lpstr>
      <vt:lpstr>PowerPoint Presentation</vt:lpstr>
      <vt:lpstr>Advantages</vt:lpstr>
      <vt:lpstr>Immutable data structures</vt:lpstr>
      <vt:lpstr>Real life use-case</vt:lpstr>
      <vt:lpstr>Type erasure</vt:lpstr>
      <vt:lpstr>Value semantics for class hierarchy</vt:lpstr>
      <vt:lpstr>Value semantics for class hierarchy</vt:lpstr>
      <vt:lpstr>Type erasure</vt:lpstr>
      <vt:lpstr>Type erasure (Goal)</vt:lpstr>
      <vt:lpstr>Type erasure</vt:lpstr>
      <vt:lpstr>Type erasure</vt:lpstr>
      <vt:lpstr>Type erasure</vt:lpstr>
      <vt:lpstr>Type erasure</vt:lpstr>
      <vt:lpstr>Type erasure</vt:lpstr>
      <vt:lpstr>Type erasure</vt:lpstr>
      <vt:lpstr>Type erasure</vt:lpstr>
      <vt:lpstr>Type erasure</vt:lpstr>
      <vt:lpstr>Type erasure in the STL</vt:lpstr>
      <vt:lpstr>Other use case</vt:lpstr>
      <vt:lpstr>Future</vt:lpstr>
      <vt:lpstr>Source of  your technology</vt:lpstr>
    </vt:vector>
  </TitlesOfParts>
  <Company>Sioux Group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Lode Mertens</dc:creator>
  <cp:lastModifiedBy>Lode Mertens</cp:lastModifiedBy>
  <cp:revision>47</cp:revision>
  <cp:lastPrinted>2019-05-28T07:15:45Z</cp:lastPrinted>
  <dcterms:created xsi:type="dcterms:W3CDTF">2021-03-18T21:29:44Z</dcterms:created>
  <dcterms:modified xsi:type="dcterms:W3CDTF">2021-09-19T11:42:14Z</dcterms:modified>
</cp:coreProperties>
</file>