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56"/>
  </p:notesMasterIdLst>
  <p:handoutMasterIdLst>
    <p:handoutMasterId r:id="rId57"/>
  </p:handoutMasterIdLst>
  <p:sldIdLst>
    <p:sldId id="265" r:id="rId3"/>
    <p:sldId id="256" r:id="rId4"/>
    <p:sldId id="257" r:id="rId5"/>
    <p:sldId id="284" r:id="rId6"/>
    <p:sldId id="287" r:id="rId7"/>
    <p:sldId id="292" r:id="rId8"/>
    <p:sldId id="286" r:id="rId9"/>
    <p:sldId id="289" r:id="rId10"/>
    <p:sldId id="294" r:id="rId11"/>
    <p:sldId id="290" r:id="rId12"/>
    <p:sldId id="291" r:id="rId13"/>
    <p:sldId id="293" r:id="rId14"/>
    <p:sldId id="298" r:id="rId15"/>
    <p:sldId id="301" r:id="rId16"/>
    <p:sldId id="299" r:id="rId17"/>
    <p:sldId id="300" r:id="rId18"/>
    <p:sldId id="297" r:id="rId19"/>
    <p:sldId id="295" r:id="rId20"/>
    <p:sldId id="302" r:id="rId21"/>
    <p:sldId id="303" r:id="rId22"/>
    <p:sldId id="304" r:id="rId23"/>
    <p:sldId id="305" r:id="rId24"/>
    <p:sldId id="306" r:id="rId25"/>
    <p:sldId id="307" r:id="rId26"/>
    <p:sldId id="308" r:id="rId27"/>
    <p:sldId id="309" r:id="rId28"/>
    <p:sldId id="312" r:id="rId29"/>
    <p:sldId id="313" r:id="rId30"/>
    <p:sldId id="314" r:id="rId31"/>
    <p:sldId id="315" r:id="rId32"/>
    <p:sldId id="316" r:id="rId33"/>
    <p:sldId id="311" r:id="rId34"/>
    <p:sldId id="318" r:id="rId35"/>
    <p:sldId id="319" r:id="rId36"/>
    <p:sldId id="320" r:id="rId37"/>
    <p:sldId id="321" r:id="rId38"/>
    <p:sldId id="322" r:id="rId39"/>
    <p:sldId id="323" r:id="rId40"/>
    <p:sldId id="324" r:id="rId41"/>
    <p:sldId id="325" r:id="rId42"/>
    <p:sldId id="328" r:id="rId43"/>
    <p:sldId id="317" r:id="rId44"/>
    <p:sldId id="326" r:id="rId45"/>
    <p:sldId id="327" r:id="rId46"/>
    <p:sldId id="329" r:id="rId47"/>
    <p:sldId id="330" r:id="rId48"/>
    <p:sldId id="331" r:id="rId49"/>
    <p:sldId id="332" r:id="rId50"/>
    <p:sldId id="333" r:id="rId51"/>
    <p:sldId id="334" r:id="rId52"/>
    <p:sldId id="310" r:id="rId53"/>
    <p:sldId id="285" r:id="rId54"/>
    <p:sldId id="264" r:id="rId55"/>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811" autoAdjust="0"/>
  </p:normalViewPr>
  <p:slideViewPr>
    <p:cSldViewPr snapToGrid="0" showGuides="1">
      <p:cViewPr varScale="1">
        <p:scale>
          <a:sx n="95" d="100"/>
          <a:sy n="95" d="100"/>
        </p:scale>
        <p:origin x="1134" y="6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75" d="100"/>
          <a:sy n="75" d="100"/>
        </p:scale>
        <p:origin x="4104" y="2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8465084A-E12C-481A-B355-BE040308F854}"/>
              </a:ext>
            </a:extLst>
          </p:cNvPr>
          <p:cNvSpPr/>
          <p:nvPr/>
        </p:nvSpPr>
        <p:spPr>
          <a:xfrm>
            <a:off x="-1" y="9761197"/>
            <a:ext cx="6797676" cy="165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3480" tIns="51740" rIns="103480" bIns="51740" spcCol="0" rtlCol="0" anchor="ctr"/>
          <a:lstStyle/>
          <a:p>
            <a:pPr algn="ctr"/>
            <a:endParaRPr lang="nl-NL"/>
          </a:p>
        </p:txBody>
      </p:sp>
      <p:sp>
        <p:nvSpPr>
          <p:cNvPr id="16" name="Tijdelijke aanduiding voor voettekst 1">
            <a:extLst>
              <a:ext uri="{FF2B5EF4-FFF2-40B4-BE49-F238E27FC236}">
                <a16:creationId xmlns:a16="http://schemas.microsoft.com/office/drawing/2014/main" id="{F4E4BB99-1663-4D4B-B4C5-A2D58C29F70E}"/>
              </a:ext>
            </a:extLst>
          </p:cNvPr>
          <p:cNvSpPr>
            <a:spLocks noGrp="1"/>
          </p:cNvSpPr>
          <p:nvPr>
            <p:ph type="ftr" sz="quarter" idx="2"/>
          </p:nvPr>
        </p:nvSpPr>
        <p:spPr>
          <a:xfrm>
            <a:off x="222484" y="9543827"/>
            <a:ext cx="3051087" cy="382814"/>
          </a:xfrm>
          <a:prstGeom prst="rect">
            <a:avLst/>
          </a:prstGeom>
        </p:spPr>
        <p:txBody>
          <a:bodyPr vert="horz" lIns="95532" tIns="47767" rIns="95532" bIns="47767" rtlCol="0" anchor="b"/>
          <a:lstStyle>
            <a:lvl1pPr algn="l">
              <a:defRPr sz="1300"/>
            </a:lvl1pPr>
          </a:lstStyle>
          <a:p>
            <a:r>
              <a:rPr lang="nl-NL" sz="1200">
                <a:latin typeface="Arial" panose="020B0604020202020204" pitchFamily="34" charset="0"/>
                <a:cs typeface="Arial" panose="020B0604020202020204" pitchFamily="34" charset="0"/>
              </a:rPr>
              <a:t>www.sioux.eu</a:t>
            </a:r>
            <a:endParaRPr lang="nl-NL" sz="1200" dirty="0">
              <a:latin typeface="Arial" panose="020B0604020202020204" pitchFamily="34" charset="0"/>
              <a:cs typeface="Arial" panose="020B0604020202020204" pitchFamily="34" charset="0"/>
            </a:endParaRPr>
          </a:p>
        </p:txBody>
      </p:sp>
      <p:pic>
        <p:nvPicPr>
          <p:cNvPr id="5" name="Afbeelding 6">
            <a:extLst>
              <a:ext uri="{FF2B5EF4-FFF2-40B4-BE49-F238E27FC236}">
                <a16:creationId xmlns:a16="http://schemas.microsoft.com/office/drawing/2014/main" id="{AB2EC0D0-43FA-41BE-B853-1FFE0DA3DF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991" y="271315"/>
            <a:ext cx="1225995" cy="427286"/>
          </a:xfrm>
          <a:prstGeom prst="rect">
            <a:avLst/>
          </a:prstGeom>
        </p:spPr>
      </p:pic>
    </p:spTree>
    <p:extLst>
      <p:ext uri="{BB962C8B-B14F-4D97-AF65-F5344CB8AC3E}">
        <p14:creationId xmlns:p14="http://schemas.microsoft.com/office/powerpoint/2010/main" val="3757332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2945659" cy="498056"/>
          </a:xfrm>
          <a:prstGeom prst="rect">
            <a:avLst/>
          </a:prstGeom>
        </p:spPr>
        <p:txBody>
          <a:bodyPr vert="horz" lIns="95532" tIns="47767" rIns="95532" bIns="47767" rtlCol="0"/>
          <a:lstStyle>
            <a:lvl1pPr algn="l">
              <a:defRPr sz="1300"/>
            </a:lvl1pPr>
          </a:lstStyle>
          <a:p>
            <a:endParaRPr lang="nl-NL"/>
          </a:p>
        </p:txBody>
      </p:sp>
      <p:sp>
        <p:nvSpPr>
          <p:cNvPr id="3" name="Date Placeholder 2"/>
          <p:cNvSpPr>
            <a:spLocks noGrp="1"/>
          </p:cNvSpPr>
          <p:nvPr>
            <p:ph type="dt" idx="1"/>
          </p:nvPr>
        </p:nvSpPr>
        <p:spPr>
          <a:xfrm>
            <a:off x="3850443" y="2"/>
            <a:ext cx="2945659" cy="498056"/>
          </a:xfrm>
          <a:prstGeom prst="rect">
            <a:avLst/>
          </a:prstGeom>
        </p:spPr>
        <p:txBody>
          <a:bodyPr vert="horz" lIns="95532" tIns="47767" rIns="95532" bIns="47767" rtlCol="0"/>
          <a:lstStyle>
            <a:lvl1pPr algn="r">
              <a:defRPr sz="1300"/>
            </a:lvl1pPr>
          </a:lstStyle>
          <a:p>
            <a:fld id="{824CB664-1D7D-4928-9E51-F023012F9627}" type="datetimeFigureOut">
              <a:rPr lang="nl-NL" smtClean="0"/>
              <a:t>19-9-2021</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5532" tIns="47767" rIns="95532" bIns="47767" rtlCol="0" anchor="ctr"/>
          <a:lstStyle/>
          <a:p>
            <a:endParaRPr lang="nl-NL"/>
          </a:p>
        </p:txBody>
      </p:sp>
      <p:sp>
        <p:nvSpPr>
          <p:cNvPr id="5" name="Notes Placeholder 4"/>
          <p:cNvSpPr>
            <a:spLocks noGrp="1"/>
          </p:cNvSpPr>
          <p:nvPr>
            <p:ph type="body" sz="quarter" idx="3"/>
          </p:nvPr>
        </p:nvSpPr>
        <p:spPr>
          <a:xfrm>
            <a:off x="679768" y="4777197"/>
            <a:ext cx="5438140" cy="3908613"/>
          </a:xfrm>
          <a:prstGeom prst="rect">
            <a:avLst/>
          </a:prstGeom>
        </p:spPr>
        <p:txBody>
          <a:bodyPr vert="horz" lIns="95532" tIns="47767" rIns="95532" bIns="4776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3" y="9428587"/>
            <a:ext cx="2945659" cy="498055"/>
          </a:xfrm>
          <a:prstGeom prst="rect">
            <a:avLst/>
          </a:prstGeom>
        </p:spPr>
        <p:txBody>
          <a:bodyPr vert="horz" lIns="95532" tIns="47767" rIns="95532" bIns="47767" rtlCol="0" anchor="b"/>
          <a:lstStyle>
            <a:lvl1pPr algn="l">
              <a:defRPr sz="1300"/>
            </a:lvl1pPr>
          </a:lstStyle>
          <a:p>
            <a:endParaRPr lang="nl-NL"/>
          </a:p>
        </p:txBody>
      </p:sp>
      <p:sp>
        <p:nvSpPr>
          <p:cNvPr id="7" name="Slide Number Placeholder 6"/>
          <p:cNvSpPr>
            <a:spLocks noGrp="1"/>
          </p:cNvSpPr>
          <p:nvPr>
            <p:ph type="sldNum" sz="quarter" idx="5"/>
          </p:nvPr>
        </p:nvSpPr>
        <p:spPr>
          <a:xfrm>
            <a:off x="3850443" y="9428587"/>
            <a:ext cx="2945659" cy="498055"/>
          </a:xfrm>
          <a:prstGeom prst="rect">
            <a:avLst/>
          </a:prstGeom>
        </p:spPr>
        <p:txBody>
          <a:bodyPr vert="horz" lIns="95532" tIns="47767" rIns="95532" bIns="47767" rtlCol="0" anchor="b"/>
          <a:lstStyle>
            <a:lvl1pPr algn="r">
              <a:defRPr sz="1300"/>
            </a:lvl1pPr>
          </a:lstStyle>
          <a:p>
            <a:fld id="{A2865B37-E7C2-4203-AAEB-E7CE60D906CA}" type="slidenum">
              <a:rPr lang="nl-NL" smtClean="0"/>
              <a:t>‹#›</a:t>
            </a:fld>
            <a:endParaRPr lang="nl-NL"/>
          </a:p>
        </p:txBody>
      </p:sp>
    </p:spTree>
    <p:extLst>
      <p:ext uri="{BB962C8B-B14F-4D97-AF65-F5344CB8AC3E}">
        <p14:creationId xmlns:p14="http://schemas.microsoft.com/office/powerpoint/2010/main" val="55072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A2865B37-E7C2-4203-AAEB-E7CE60D906CA}" type="slidenum">
              <a:rPr lang="nl-NL" smtClean="0"/>
              <a:t>1</a:t>
            </a:fld>
            <a:endParaRPr lang="nl-NL"/>
          </a:p>
        </p:txBody>
      </p:sp>
    </p:spTree>
    <p:extLst>
      <p:ext uri="{BB962C8B-B14F-4D97-AF65-F5344CB8AC3E}">
        <p14:creationId xmlns:p14="http://schemas.microsoft.com/office/powerpoint/2010/main" val="2944608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 </a:t>
            </a:r>
            <a:r>
              <a:rPr lang="nl-NL" dirty="0" err="1"/>
              <a:t>coroutines</a:t>
            </a:r>
            <a:r>
              <a:rPr lang="nl-NL" dirty="0"/>
              <a:t> are First-class </a:t>
            </a:r>
            <a:r>
              <a:rPr lang="nl-NL" dirty="0" err="1"/>
              <a:t>citizens</a:t>
            </a:r>
            <a:endParaRPr lang="nl-NL" dirty="0"/>
          </a:p>
          <a:p>
            <a:r>
              <a:rPr lang="nl-NL" dirty="0"/>
              <a:t>The </a:t>
            </a:r>
            <a:r>
              <a:rPr lang="nl-NL" dirty="0" err="1"/>
              <a:t>language</a:t>
            </a:r>
            <a:r>
              <a:rPr lang="nl-NL" dirty="0"/>
              <a:t> </a:t>
            </a:r>
            <a:r>
              <a:rPr lang="nl-NL" dirty="0" err="1"/>
              <a:t>provides</a:t>
            </a:r>
            <a:r>
              <a:rPr lang="nl-NL" dirty="0"/>
              <a:t> a handle </a:t>
            </a:r>
            <a:r>
              <a:rPr lang="nl-NL" dirty="0" err="1"/>
              <a:t>to</a:t>
            </a:r>
            <a:r>
              <a:rPr lang="nl-NL" dirty="0"/>
              <a:t> </a:t>
            </a:r>
            <a:r>
              <a:rPr lang="nl-NL" dirty="0" err="1"/>
              <a:t>the</a:t>
            </a:r>
            <a:r>
              <a:rPr lang="nl-NL" dirty="0"/>
              <a:t> </a:t>
            </a:r>
            <a:r>
              <a:rPr lang="nl-NL" dirty="0" err="1"/>
              <a:t>coroutine</a:t>
            </a:r>
            <a:r>
              <a:rPr lang="nl-NL" dirty="0"/>
              <a:t> </a:t>
            </a:r>
            <a:r>
              <a:rPr lang="nl-NL" dirty="0" err="1"/>
              <a:t>that</a:t>
            </a:r>
            <a:r>
              <a:rPr lang="nl-NL" dirty="0"/>
              <a:t> </a:t>
            </a:r>
            <a:r>
              <a:rPr lang="nl-NL" dirty="0" err="1"/>
              <a:t>can</a:t>
            </a:r>
            <a:r>
              <a:rPr lang="nl-NL" dirty="0"/>
              <a:t> </a:t>
            </a:r>
            <a:r>
              <a:rPr lang="nl-NL" dirty="0" err="1"/>
              <a:t>be</a:t>
            </a:r>
            <a:r>
              <a:rPr lang="nl-NL" dirty="0"/>
              <a:t> </a:t>
            </a:r>
            <a:r>
              <a:rPr lang="nl-NL" dirty="0" err="1"/>
              <a:t>saved</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10</a:t>
            </a:fld>
            <a:endParaRPr lang="nl-NL"/>
          </a:p>
        </p:txBody>
      </p:sp>
    </p:spTree>
    <p:extLst>
      <p:ext uri="{BB962C8B-B14F-4D97-AF65-F5344CB8AC3E}">
        <p14:creationId xmlns:p14="http://schemas.microsoft.com/office/powerpoint/2010/main" val="1300042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 </a:t>
            </a:r>
            <a:r>
              <a:rPr lang="nl-NL" dirty="0" err="1"/>
              <a:t>uses</a:t>
            </a:r>
            <a:r>
              <a:rPr lang="nl-NL" dirty="0"/>
              <a:t> </a:t>
            </a:r>
            <a:r>
              <a:rPr lang="nl-NL" dirty="0" err="1"/>
              <a:t>symetric</a:t>
            </a:r>
            <a:r>
              <a:rPr lang="nl-NL" dirty="0"/>
              <a:t> </a:t>
            </a:r>
            <a:r>
              <a:rPr lang="nl-NL" dirty="0" err="1"/>
              <a:t>coroutines</a:t>
            </a:r>
            <a:endParaRPr lang="nl-NL" dirty="0"/>
          </a:p>
          <a:p>
            <a:r>
              <a:rPr lang="nl-NL" dirty="0" err="1"/>
              <a:t>Eventhough</a:t>
            </a:r>
            <a:r>
              <a:rPr lang="nl-NL" dirty="0"/>
              <a:t> t</a:t>
            </a:r>
            <a:r>
              <a:rPr lang="en-US" dirty="0"/>
              <a:t>he two models actually have the same expressive power, </a:t>
            </a:r>
            <a:r>
              <a:rPr lang="en-US" dirty="0" err="1"/>
              <a:t>symetric</a:t>
            </a:r>
            <a:r>
              <a:rPr lang="en-US" dirty="0"/>
              <a:t> coroutines can do the same thing with less stack space.</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11</a:t>
            </a:fld>
            <a:endParaRPr lang="nl-NL"/>
          </a:p>
        </p:txBody>
      </p:sp>
    </p:spTree>
    <p:extLst>
      <p:ext uri="{BB962C8B-B14F-4D97-AF65-F5344CB8AC3E}">
        <p14:creationId xmlns:p14="http://schemas.microsoft.com/office/powerpoint/2010/main" val="3637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12</a:t>
            </a:fld>
            <a:endParaRPr lang="nl-NL"/>
          </a:p>
        </p:txBody>
      </p:sp>
    </p:spTree>
    <p:extLst>
      <p:ext uri="{BB962C8B-B14F-4D97-AF65-F5344CB8AC3E}">
        <p14:creationId xmlns:p14="http://schemas.microsoft.com/office/powerpoint/2010/main" val="567813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C+20 </a:t>
            </a:r>
            <a:r>
              <a:rPr lang="nl-NL" dirty="0" err="1"/>
              <a:t>introduces</a:t>
            </a:r>
            <a:r>
              <a:rPr lang="nl-NL" dirty="0"/>
              <a:t> </a:t>
            </a:r>
            <a:r>
              <a:rPr lang="nl-NL" dirty="0" err="1"/>
              <a:t>three</a:t>
            </a:r>
            <a:r>
              <a:rPr lang="nl-NL" dirty="0"/>
              <a:t> new </a:t>
            </a:r>
            <a:r>
              <a:rPr lang="nl-NL" dirty="0" err="1"/>
              <a:t>keywords</a:t>
            </a:r>
            <a:r>
              <a:rPr lang="nl-NL" dirty="0"/>
              <a:t>.</a:t>
            </a:r>
          </a:p>
          <a:p>
            <a:r>
              <a:rPr lang="nl-NL" dirty="0" err="1"/>
              <a:t>Any</a:t>
            </a:r>
            <a:r>
              <a:rPr lang="nl-NL" dirty="0"/>
              <a:t> </a:t>
            </a:r>
            <a:r>
              <a:rPr lang="nl-NL" dirty="0" err="1"/>
              <a:t>function</a:t>
            </a:r>
            <a:r>
              <a:rPr lang="nl-NL" dirty="0"/>
              <a:t> </a:t>
            </a:r>
            <a:r>
              <a:rPr lang="nl-NL" dirty="0" err="1"/>
              <a:t>that</a:t>
            </a:r>
            <a:r>
              <a:rPr lang="nl-NL" dirty="0"/>
              <a:t> </a:t>
            </a:r>
            <a:r>
              <a:rPr lang="nl-NL" dirty="0" err="1"/>
              <a:t>uses</a:t>
            </a:r>
            <a:r>
              <a:rPr lang="nl-NL" dirty="0"/>
              <a:t> </a:t>
            </a:r>
            <a:r>
              <a:rPr lang="nl-NL" dirty="0" err="1"/>
              <a:t>one</a:t>
            </a:r>
            <a:r>
              <a:rPr lang="nl-NL" dirty="0"/>
              <a:t> of these </a:t>
            </a:r>
            <a:r>
              <a:rPr lang="nl-NL" dirty="0" err="1"/>
              <a:t>keywords</a:t>
            </a:r>
            <a:r>
              <a:rPr lang="nl-NL" dirty="0"/>
              <a:t> is a </a:t>
            </a:r>
            <a:r>
              <a:rPr lang="nl-NL" dirty="0" err="1"/>
              <a:t>coroutine</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13</a:t>
            </a:fld>
            <a:endParaRPr lang="nl-NL"/>
          </a:p>
        </p:txBody>
      </p:sp>
    </p:spTree>
    <p:extLst>
      <p:ext uri="{BB962C8B-B14F-4D97-AF65-F5344CB8AC3E}">
        <p14:creationId xmlns:p14="http://schemas.microsoft.com/office/powerpoint/2010/main" val="394762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14</a:t>
            </a:fld>
            <a:endParaRPr lang="nl-NL"/>
          </a:p>
        </p:txBody>
      </p:sp>
    </p:spTree>
    <p:extLst>
      <p:ext uri="{BB962C8B-B14F-4D97-AF65-F5344CB8AC3E}">
        <p14:creationId xmlns:p14="http://schemas.microsoft.com/office/powerpoint/2010/main" val="178594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Just </a:t>
            </a:r>
            <a:r>
              <a:rPr lang="nl-NL" dirty="0" err="1"/>
              <a:t>to</a:t>
            </a:r>
            <a:r>
              <a:rPr lang="nl-NL" dirty="0"/>
              <a:t> </a:t>
            </a:r>
            <a:r>
              <a:rPr lang="nl-NL" dirty="0" err="1"/>
              <a:t>remind</a:t>
            </a:r>
            <a:r>
              <a:rPr lang="nl-NL" dirty="0"/>
              <a:t> </a:t>
            </a:r>
            <a:r>
              <a:rPr lang="nl-NL" dirty="0" err="1"/>
              <a:t>you</a:t>
            </a:r>
            <a:r>
              <a:rPr lang="nl-NL" dirty="0"/>
              <a:t> </a:t>
            </a:r>
            <a:r>
              <a:rPr lang="nl-NL" dirty="0" err="1"/>
              <a:t>what</a:t>
            </a:r>
            <a:r>
              <a:rPr lang="nl-NL" dirty="0"/>
              <a:t> </a:t>
            </a:r>
            <a:r>
              <a:rPr lang="nl-NL" dirty="0" err="1"/>
              <a:t>our</a:t>
            </a:r>
            <a:r>
              <a:rPr lang="nl-NL" dirty="0"/>
              <a:t> end goal is</a:t>
            </a:r>
          </a:p>
        </p:txBody>
      </p:sp>
      <p:sp>
        <p:nvSpPr>
          <p:cNvPr id="4" name="Slide Number Placeholder 3"/>
          <p:cNvSpPr>
            <a:spLocks noGrp="1"/>
          </p:cNvSpPr>
          <p:nvPr>
            <p:ph type="sldNum" sz="quarter" idx="10"/>
          </p:nvPr>
        </p:nvSpPr>
        <p:spPr/>
        <p:txBody>
          <a:bodyPr/>
          <a:lstStyle/>
          <a:p>
            <a:fld id="{A2865B37-E7C2-4203-AAEB-E7CE60D906CA}" type="slidenum">
              <a:rPr lang="nl-NL" smtClean="0"/>
              <a:t>15</a:t>
            </a:fld>
            <a:endParaRPr lang="nl-NL"/>
          </a:p>
        </p:txBody>
      </p:sp>
    </p:spTree>
    <p:extLst>
      <p:ext uri="{BB962C8B-B14F-4D97-AF65-F5344CB8AC3E}">
        <p14:creationId xmlns:p14="http://schemas.microsoft.com/office/powerpoint/2010/main" val="4086339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Copy/paste </a:t>
            </a:r>
            <a:r>
              <a:rPr lang="nl-NL" dirty="0" err="1"/>
              <a:t>into</a:t>
            </a:r>
            <a:r>
              <a:rPr lang="nl-NL" dirty="0"/>
              <a:t> compiler </a:t>
            </a:r>
            <a:r>
              <a:rPr lang="nl-NL" dirty="0" err="1"/>
              <a:t>explorer</a:t>
            </a:r>
            <a:r>
              <a:rPr lang="nl-NL" dirty="0"/>
              <a:t>,</a:t>
            </a:r>
          </a:p>
          <a:p>
            <a:r>
              <a:rPr lang="nl-NL" dirty="0"/>
              <a:t>The compiler </a:t>
            </a:r>
            <a:r>
              <a:rPr lang="nl-NL" dirty="0" err="1"/>
              <a:t>will</a:t>
            </a:r>
            <a:r>
              <a:rPr lang="nl-NL" dirty="0"/>
              <a:t> </a:t>
            </a:r>
            <a:r>
              <a:rPr lang="nl-NL" dirty="0" err="1"/>
              <a:t>give</a:t>
            </a:r>
            <a:r>
              <a:rPr lang="nl-NL" dirty="0"/>
              <a:t> </a:t>
            </a:r>
            <a:r>
              <a:rPr lang="nl-NL" dirty="0" err="1"/>
              <a:t>an</a:t>
            </a:r>
            <a:r>
              <a:rPr lang="nl-NL" dirty="0"/>
              <a:t> error </a:t>
            </a:r>
            <a:r>
              <a:rPr lang="nl-NL" dirty="0" err="1"/>
              <a:t>about</a:t>
            </a:r>
            <a:r>
              <a:rPr lang="nl-NL" dirty="0"/>
              <a:t> </a:t>
            </a:r>
            <a:r>
              <a:rPr lang="nl-NL" dirty="0" err="1"/>
              <a:t>the</a:t>
            </a:r>
            <a:r>
              <a:rPr lang="nl-NL" dirty="0"/>
              <a:t> </a:t>
            </a:r>
            <a:r>
              <a:rPr lang="nl-NL" dirty="0" err="1"/>
              <a:t>promise</a:t>
            </a:r>
            <a:r>
              <a:rPr lang="nl-NL" dirty="0"/>
              <a:t> type</a:t>
            </a:r>
          </a:p>
        </p:txBody>
      </p:sp>
      <p:sp>
        <p:nvSpPr>
          <p:cNvPr id="4" name="Slide Number Placeholder 3"/>
          <p:cNvSpPr>
            <a:spLocks noGrp="1"/>
          </p:cNvSpPr>
          <p:nvPr>
            <p:ph type="sldNum" sz="quarter" idx="10"/>
          </p:nvPr>
        </p:nvSpPr>
        <p:spPr/>
        <p:txBody>
          <a:bodyPr/>
          <a:lstStyle/>
          <a:p>
            <a:fld id="{A2865B37-E7C2-4203-AAEB-E7CE60D906CA}" type="slidenum">
              <a:rPr lang="nl-NL" smtClean="0"/>
              <a:t>16</a:t>
            </a:fld>
            <a:endParaRPr lang="nl-NL"/>
          </a:p>
        </p:txBody>
      </p:sp>
    </p:spTree>
    <p:extLst>
      <p:ext uri="{BB962C8B-B14F-4D97-AF65-F5344CB8AC3E}">
        <p14:creationId xmlns:p14="http://schemas.microsoft.com/office/powerpoint/2010/main" val="4079018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As </a:t>
            </a:r>
            <a:r>
              <a:rPr lang="nl-NL" dirty="0" err="1"/>
              <a:t>the</a:t>
            </a:r>
            <a:r>
              <a:rPr lang="nl-NL" dirty="0"/>
              <a:t> error </a:t>
            </a:r>
            <a:r>
              <a:rPr lang="nl-NL" dirty="0" err="1"/>
              <a:t>from</a:t>
            </a:r>
            <a:r>
              <a:rPr lang="nl-NL" dirty="0"/>
              <a:t> </a:t>
            </a:r>
            <a:r>
              <a:rPr lang="nl-NL" dirty="0" err="1"/>
              <a:t>the</a:t>
            </a:r>
            <a:r>
              <a:rPr lang="nl-NL" dirty="0"/>
              <a:t> </a:t>
            </a:r>
            <a:r>
              <a:rPr lang="nl-NL" dirty="0" err="1"/>
              <a:t>previous</a:t>
            </a:r>
            <a:r>
              <a:rPr lang="nl-NL" dirty="0"/>
              <a:t> slide </a:t>
            </a:r>
            <a:r>
              <a:rPr lang="nl-NL" dirty="0" err="1"/>
              <a:t>indicates</a:t>
            </a:r>
            <a:r>
              <a:rPr lang="nl-NL" dirty="0"/>
              <a:t>, we </a:t>
            </a:r>
            <a:r>
              <a:rPr lang="nl-NL" dirty="0" err="1"/>
              <a:t>need</a:t>
            </a:r>
            <a:r>
              <a:rPr lang="nl-NL" dirty="0"/>
              <a:t> </a:t>
            </a:r>
            <a:r>
              <a:rPr lang="nl-NL" dirty="0" err="1"/>
              <a:t>some</a:t>
            </a:r>
            <a:r>
              <a:rPr lang="nl-NL" dirty="0"/>
              <a:t> </a:t>
            </a:r>
            <a:r>
              <a:rPr lang="nl-NL" dirty="0" err="1"/>
              <a:t>glue</a:t>
            </a:r>
            <a:r>
              <a:rPr lang="nl-NL" dirty="0"/>
              <a:t> types </a:t>
            </a:r>
            <a:r>
              <a:rPr lang="nl-NL" dirty="0" err="1"/>
              <a:t>to</a:t>
            </a:r>
            <a:r>
              <a:rPr lang="nl-NL" dirty="0"/>
              <a:t> </a:t>
            </a:r>
            <a:r>
              <a:rPr lang="nl-NL" dirty="0" err="1"/>
              <a:t>hold</a:t>
            </a:r>
            <a:r>
              <a:rPr lang="nl-NL" dirty="0"/>
              <a:t> </a:t>
            </a:r>
            <a:r>
              <a:rPr lang="nl-NL" dirty="0" err="1"/>
              <a:t>the</a:t>
            </a:r>
            <a:r>
              <a:rPr lang="nl-NL" dirty="0"/>
              <a:t> </a:t>
            </a:r>
            <a:r>
              <a:rPr lang="nl-NL" dirty="0" err="1"/>
              <a:t>coroutine</a:t>
            </a:r>
            <a:r>
              <a:rPr lang="nl-NL" dirty="0"/>
              <a:t> </a:t>
            </a:r>
            <a:r>
              <a:rPr lang="nl-NL" dirty="0" err="1"/>
              <a:t>together</a:t>
            </a:r>
            <a:endParaRPr lang="nl-NL" dirty="0"/>
          </a:p>
          <a:p>
            <a:endParaRPr lang="nl-NL" dirty="0"/>
          </a:p>
          <a:p>
            <a:r>
              <a:rPr lang="nl-NL" dirty="0" err="1"/>
              <a:t>Lewiss</a:t>
            </a:r>
            <a:r>
              <a:rPr lang="nl-NL" dirty="0"/>
              <a:t> Baker has a few blog </a:t>
            </a:r>
            <a:r>
              <a:rPr lang="nl-NL" dirty="0" err="1"/>
              <a:t>posts</a:t>
            </a:r>
            <a:r>
              <a:rPr lang="nl-NL" dirty="0"/>
              <a:t> </a:t>
            </a:r>
            <a:r>
              <a:rPr lang="nl-NL" dirty="0" err="1"/>
              <a:t>about</a:t>
            </a:r>
            <a:r>
              <a:rPr lang="nl-NL" dirty="0"/>
              <a:t> </a:t>
            </a:r>
            <a:r>
              <a:rPr lang="nl-NL" dirty="0" err="1"/>
              <a:t>coroutines</a:t>
            </a:r>
            <a:r>
              <a:rPr lang="nl-NL" dirty="0"/>
              <a:t> </a:t>
            </a:r>
            <a:r>
              <a:rPr lang="nl-NL" dirty="0" err="1"/>
              <a:t>and</a:t>
            </a:r>
            <a:r>
              <a:rPr lang="nl-NL" dirty="0"/>
              <a:t> he </a:t>
            </a:r>
            <a:r>
              <a:rPr lang="nl-NL" dirty="0" err="1"/>
              <a:t>introduced</a:t>
            </a:r>
            <a:r>
              <a:rPr lang="nl-NL" dirty="0"/>
              <a:t> </a:t>
            </a:r>
            <a:r>
              <a:rPr lang="nl-NL" dirty="0" err="1"/>
              <a:t>the</a:t>
            </a:r>
            <a:r>
              <a:rPr lang="nl-NL" dirty="0"/>
              <a:t> concept of </a:t>
            </a:r>
            <a:r>
              <a:rPr lang="nl-NL" dirty="0" err="1"/>
              <a:t>Awaiter</a:t>
            </a:r>
            <a:r>
              <a:rPr lang="nl-NL" dirty="0"/>
              <a:t> </a:t>
            </a:r>
            <a:r>
              <a:rPr lang="nl-NL" dirty="0" err="1"/>
              <a:t>and</a:t>
            </a:r>
            <a:r>
              <a:rPr lang="nl-NL" dirty="0"/>
              <a:t> </a:t>
            </a:r>
            <a:r>
              <a:rPr lang="nl-NL" dirty="0" err="1"/>
              <a:t>Awaitable</a:t>
            </a:r>
            <a:r>
              <a:rPr lang="nl-NL" dirty="0"/>
              <a:t>.</a:t>
            </a:r>
          </a:p>
          <a:p>
            <a:r>
              <a:rPr lang="nl-NL" dirty="0"/>
              <a:t>These are </a:t>
            </a:r>
            <a:r>
              <a:rPr lang="nl-NL" dirty="0" err="1"/>
              <a:t>not</a:t>
            </a:r>
            <a:r>
              <a:rPr lang="nl-NL" dirty="0"/>
              <a:t> part of </a:t>
            </a:r>
            <a:r>
              <a:rPr lang="nl-NL" dirty="0" err="1"/>
              <a:t>the</a:t>
            </a:r>
            <a:r>
              <a:rPr lang="nl-NL" dirty="0"/>
              <a:t> standard, but </a:t>
            </a:r>
            <a:r>
              <a:rPr lang="nl-NL" dirty="0" err="1"/>
              <a:t>used</a:t>
            </a:r>
            <a:r>
              <a:rPr lang="nl-NL" dirty="0"/>
              <a:t> </a:t>
            </a:r>
            <a:r>
              <a:rPr lang="nl-NL" dirty="0" err="1"/>
              <a:t>to</a:t>
            </a:r>
            <a:r>
              <a:rPr lang="nl-NL" dirty="0"/>
              <a:t> </a:t>
            </a:r>
            <a:r>
              <a:rPr lang="nl-NL" dirty="0" err="1"/>
              <a:t>differentiate</a:t>
            </a:r>
            <a:r>
              <a:rPr lang="nl-NL" dirty="0"/>
              <a:t> </a:t>
            </a:r>
            <a:r>
              <a:rPr lang="nl-NL" dirty="0" err="1"/>
              <a:t>between</a:t>
            </a:r>
            <a:r>
              <a:rPr lang="nl-NL" dirty="0"/>
              <a:t> different </a:t>
            </a:r>
            <a:r>
              <a:rPr lang="nl-NL" dirty="0" err="1"/>
              <a:t>responsibilities</a:t>
            </a:r>
            <a:r>
              <a:rPr lang="nl-NL" dirty="0"/>
              <a:t>.</a:t>
            </a:r>
          </a:p>
          <a:p>
            <a:r>
              <a:rPr lang="nl-NL" dirty="0"/>
              <a:t>A </a:t>
            </a:r>
            <a:r>
              <a:rPr lang="nl-NL" dirty="0" err="1"/>
              <a:t>coroutine</a:t>
            </a:r>
            <a:r>
              <a:rPr lang="nl-NL" dirty="0"/>
              <a:t> </a:t>
            </a:r>
            <a:r>
              <a:rPr lang="nl-NL" dirty="0" err="1"/>
              <a:t>can</a:t>
            </a:r>
            <a:r>
              <a:rPr lang="nl-NL" dirty="0"/>
              <a:t> </a:t>
            </a:r>
            <a:r>
              <a:rPr lang="nl-NL" dirty="0" err="1"/>
              <a:t>also</a:t>
            </a:r>
            <a:r>
              <a:rPr lang="nl-NL" dirty="0"/>
              <a:t> </a:t>
            </a:r>
            <a:r>
              <a:rPr lang="nl-NL" dirty="0" err="1"/>
              <a:t>be</a:t>
            </a:r>
            <a:r>
              <a:rPr lang="nl-NL" dirty="0"/>
              <a:t> </a:t>
            </a:r>
            <a:r>
              <a:rPr lang="nl-NL" dirty="0" err="1"/>
              <a:t>its</a:t>
            </a:r>
            <a:r>
              <a:rPr lang="nl-NL" dirty="0"/>
              <a:t> </a:t>
            </a:r>
            <a:r>
              <a:rPr lang="nl-NL" dirty="0" err="1"/>
              <a:t>own</a:t>
            </a:r>
            <a:r>
              <a:rPr lang="nl-NL" dirty="0"/>
              <a:t> </a:t>
            </a:r>
            <a:r>
              <a:rPr lang="nl-NL" dirty="0" err="1"/>
              <a:t>awaitable</a:t>
            </a:r>
            <a:r>
              <a:rPr lang="nl-NL" dirty="0"/>
              <a:t>/</a:t>
            </a:r>
            <a:r>
              <a:rPr lang="nl-NL" dirty="0" err="1"/>
              <a:t>awaiter</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17</a:t>
            </a:fld>
            <a:endParaRPr lang="nl-NL"/>
          </a:p>
        </p:txBody>
      </p:sp>
    </p:spTree>
    <p:extLst>
      <p:ext uri="{BB962C8B-B14F-4D97-AF65-F5344CB8AC3E}">
        <p14:creationId xmlns:p14="http://schemas.microsoft.com/office/powerpoint/2010/main" val="1662822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C+20 </a:t>
            </a:r>
            <a:r>
              <a:rPr lang="nl-NL" dirty="0" err="1"/>
              <a:t>introduces</a:t>
            </a:r>
            <a:r>
              <a:rPr lang="nl-NL" dirty="0"/>
              <a:t> </a:t>
            </a:r>
            <a:r>
              <a:rPr lang="nl-NL" dirty="0" err="1"/>
              <a:t>three</a:t>
            </a:r>
            <a:r>
              <a:rPr lang="nl-NL" dirty="0"/>
              <a:t> new </a:t>
            </a:r>
            <a:r>
              <a:rPr lang="nl-NL" dirty="0" err="1"/>
              <a:t>keywords</a:t>
            </a:r>
            <a:r>
              <a:rPr lang="nl-NL" dirty="0"/>
              <a:t>.</a:t>
            </a:r>
          </a:p>
          <a:p>
            <a:r>
              <a:rPr lang="nl-NL" dirty="0" err="1"/>
              <a:t>Any</a:t>
            </a:r>
            <a:r>
              <a:rPr lang="nl-NL" dirty="0"/>
              <a:t> </a:t>
            </a:r>
            <a:r>
              <a:rPr lang="nl-NL" dirty="0" err="1"/>
              <a:t>function</a:t>
            </a:r>
            <a:r>
              <a:rPr lang="nl-NL" dirty="0"/>
              <a:t> </a:t>
            </a:r>
            <a:r>
              <a:rPr lang="nl-NL" dirty="0" err="1"/>
              <a:t>that</a:t>
            </a:r>
            <a:r>
              <a:rPr lang="nl-NL" dirty="0"/>
              <a:t> </a:t>
            </a:r>
            <a:r>
              <a:rPr lang="nl-NL" dirty="0" err="1"/>
              <a:t>uses</a:t>
            </a:r>
            <a:r>
              <a:rPr lang="nl-NL" dirty="0"/>
              <a:t> </a:t>
            </a:r>
            <a:r>
              <a:rPr lang="nl-NL" dirty="0" err="1"/>
              <a:t>one</a:t>
            </a:r>
            <a:r>
              <a:rPr lang="nl-NL" dirty="0"/>
              <a:t> of these </a:t>
            </a:r>
            <a:r>
              <a:rPr lang="nl-NL" dirty="0" err="1"/>
              <a:t>keywords</a:t>
            </a:r>
            <a:r>
              <a:rPr lang="nl-NL" dirty="0"/>
              <a:t> is a </a:t>
            </a:r>
            <a:r>
              <a:rPr lang="nl-NL" dirty="0" err="1"/>
              <a:t>coroutine</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18</a:t>
            </a:fld>
            <a:endParaRPr lang="nl-NL"/>
          </a:p>
        </p:txBody>
      </p:sp>
    </p:spTree>
    <p:extLst>
      <p:ext uri="{BB962C8B-B14F-4D97-AF65-F5344CB8AC3E}">
        <p14:creationId xmlns:p14="http://schemas.microsoft.com/office/powerpoint/2010/main" val="3271739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a:t>
            </a:r>
            <a:r>
              <a:rPr lang="nl-NL" dirty="0" err="1"/>
              <a:t>promise</a:t>
            </a:r>
            <a:r>
              <a:rPr lang="nl-NL" dirty="0"/>
              <a:t> type </a:t>
            </a:r>
            <a:r>
              <a:rPr lang="nl-NL" dirty="0" err="1"/>
              <a:t>can</a:t>
            </a:r>
            <a:r>
              <a:rPr lang="nl-NL" dirty="0"/>
              <a:t> </a:t>
            </a:r>
            <a:r>
              <a:rPr lang="nl-NL" dirty="0" err="1"/>
              <a:t>be</a:t>
            </a:r>
            <a:r>
              <a:rPr lang="nl-NL" dirty="0"/>
              <a:t> </a:t>
            </a:r>
            <a:r>
              <a:rPr lang="nl-NL" dirty="0" err="1"/>
              <a:t>void</a:t>
            </a:r>
            <a:r>
              <a:rPr lang="nl-NL" dirty="0"/>
              <a:t>. </a:t>
            </a:r>
            <a:r>
              <a:rPr lang="nl-NL" dirty="0" err="1"/>
              <a:t>And</a:t>
            </a:r>
            <a:r>
              <a:rPr lang="nl-NL" dirty="0"/>
              <a:t> </a:t>
            </a:r>
            <a:r>
              <a:rPr lang="nl-NL" dirty="0" err="1"/>
              <a:t>all</a:t>
            </a:r>
            <a:r>
              <a:rPr lang="nl-NL" dirty="0"/>
              <a:t> </a:t>
            </a:r>
            <a:r>
              <a:rPr lang="nl-NL" dirty="0" err="1"/>
              <a:t>coroutine</a:t>
            </a:r>
            <a:r>
              <a:rPr lang="nl-NL" dirty="0"/>
              <a:t> handles </a:t>
            </a:r>
            <a:r>
              <a:rPr lang="nl-NL" dirty="0" err="1"/>
              <a:t>can</a:t>
            </a:r>
            <a:r>
              <a:rPr lang="nl-NL" dirty="0"/>
              <a:t> </a:t>
            </a:r>
            <a:r>
              <a:rPr lang="nl-NL" dirty="0" err="1"/>
              <a:t>be</a:t>
            </a:r>
            <a:r>
              <a:rPr lang="nl-NL" dirty="0"/>
              <a:t> </a:t>
            </a:r>
            <a:r>
              <a:rPr lang="nl-NL" dirty="0" err="1"/>
              <a:t>converted</a:t>
            </a:r>
            <a:r>
              <a:rPr lang="nl-NL" dirty="0"/>
              <a:t> </a:t>
            </a:r>
            <a:r>
              <a:rPr lang="nl-NL" dirty="0" err="1"/>
              <a:t>to</a:t>
            </a:r>
            <a:r>
              <a:rPr lang="nl-NL" dirty="0"/>
              <a:t> </a:t>
            </a:r>
            <a:r>
              <a:rPr lang="nl-NL" dirty="0" err="1"/>
              <a:t>std</a:t>
            </a:r>
            <a:r>
              <a:rPr lang="nl-NL" dirty="0"/>
              <a:t>::</a:t>
            </a:r>
            <a:r>
              <a:rPr lang="nl-NL" dirty="0" err="1"/>
              <a:t>coroutine_handle</a:t>
            </a:r>
            <a:r>
              <a:rPr lang="nl-NL" dirty="0"/>
              <a:t>&lt;</a:t>
            </a:r>
            <a:r>
              <a:rPr lang="nl-NL" dirty="0" err="1"/>
              <a:t>void</a:t>
            </a:r>
            <a:r>
              <a:rPr lang="nl-NL" dirty="0"/>
              <a:t>&gt;</a:t>
            </a:r>
          </a:p>
          <a:p>
            <a:r>
              <a:rPr lang="nl-NL" dirty="0" err="1"/>
              <a:t>With</a:t>
            </a:r>
            <a:r>
              <a:rPr lang="nl-NL" dirty="0"/>
              <a:t> type </a:t>
            </a:r>
            <a:r>
              <a:rPr lang="nl-NL" dirty="0" err="1"/>
              <a:t>erasure</a:t>
            </a:r>
            <a:r>
              <a:rPr lang="nl-NL" dirty="0"/>
              <a:t> (</a:t>
            </a:r>
            <a:r>
              <a:rPr lang="nl-NL" dirty="0" err="1"/>
              <a:t>see</a:t>
            </a:r>
            <a:r>
              <a:rPr lang="nl-NL" dirty="0"/>
              <a:t> </a:t>
            </a:r>
            <a:r>
              <a:rPr lang="nl-NL" dirty="0" err="1"/>
              <a:t>previous</a:t>
            </a:r>
            <a:r>
              <a:rPr lang="nl-NL" dirty="0"/>
              <a:t> </a:t>
            </a:r>
            <a:r>
              <a:rPr lang="nl-NL" dirty="0" err="1"/>
              <a:t>chapters</a:t>
            </a:r>
            <a:r>
              <a:rPr lang="nl-NL" dirty="0"/>
              <a:t>)</a:t>
            </a:r>
          </a:p>
        </p:txBody>
      </p:sp>
      <p:sp>
        <p:nvSpPr>
          <p:cNvPr id="4" name="Slide Number Placeholder 3"/>
          <p:cNvSpPr>
            <a:spLocks noGrp="1"/>
          </p:cNvSpPr>
          <p:nvPr>
            <p:ph type="sldNum" sz="quarter" idx="10"/>
          </p:nvPr>
        </p:nvSpPr>
        <p:spPr/>
        <p:txBody>
          <a:bodyPr/>
          <a:lstStyle/>
          <a:p>
            <a:fld id="{A2865B37-E7C2-4203-AAEB-E7CE60D906CA}" type="slidenum">
              <a:rPr lang="nl-NL" smtClean="0"/>
              <a:t>19</a:t>
            </a:fld>
            <a:endParaRPr lang="nl-NL"/>
          </a:p>
        </p:txBody>
      </p:sp>
    </p:spTree>
    <p:extLst>
      <p:ext uri="{BB962C8B-B14F-4D97-AF65-F5344CB8AC3E}">
        <p14:creationId xmlns:p14="http://schemas.microsoft.com/office/powerpoint/2010/main" val="25077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A2865B37-E7C2-4203-AAEB-E7CE60D906CA}" type="slidenum">
              <a:rPr lang="nl-NL" smtClean="0"/>
              <a:t>2</a:t>
            </a:fld>
            <a:endParaRPr lang="nl-NL"/>
          </a:p>
        </p:txBody>
      </p:sp>
    </p:spTree>
    <p:extLst>
      <p:ext uri="{BB962C8B-B14F-4D97-AF65-F5344CB8AC3E}">
        <p14:creationId xmlns:p14="http://schemas.microsoft.com/office/powerpoint/2010/main" val="1358797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20</a:t>
            </a:fld>
            <a:endParaRPr lang="nl-NL"/>
          </a:p>
        </p:txBody>
      </p:sp>
    </p:spTree>
    <p:extLst>
      <p:ext uri="{BB962C8B-B14F-4D97-AF65-F5344CB8AC3E}">
        <p14:creationId xmlns:p14="http://schemas.microsoft.com/office/powerpoint/2010/main" val="98340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This</a:t>
            </a:r>
            <a:r>
              <a:rPr lang="nl-NL" dirty="0"/>
              <a:t> is </a:t>
            </a:r>
            <a:r>
              <a:rPr lang="nl-NL" dirty="0" err="1"/>
              <a:t>the</a:t>
            </a:r>
            <a:r>
              <a:rPr lang="nl-NL" dirty="0"/>
              <a:t> most basic form of a </a:t>
            </a:r>
            <a:r>
              <a:rPr lang="nl-NL" dirty="0" err="1"/>
              <a:t>coroutine</a:t>
            </a:r>
            <a:r>
              <a:rPr lang="nl-NL" dirty="0"/>
              <a:t> return object</a:t>
            </a:r>
          </a:p>
        </p:txBody>
      </p:sp>
      <p:sp>
        <p:nvSpPr>
          <p:cNvPr id="4" name="Slide Number Placeholder 3"/>
          <p:cNvSpPr>
            <a:spLocks noGrp="1"/>
          </p:cNvSpPr>
          <p:nvPr>
            <p:ph type="sldNum" sz="quarter" idx="10"/>
          </p:nvPr>
        </p:nvSpPr>
        <p:spPr/>
        <p:txBody>
          <a:bodyPr/>
          <a:lstStyle/>
          <a:p>
            <a:fld id="{A2865B37-E7C2-4203-AAEB-E7CE60D906CA}" type="slidenum">
              <a:rPr lang="nl-NL" smtClean="0"/>
              <a:t>21</a:t>
            </a:fld>
            <a:endParaRPr lang="nl-NL"/>
          </a:p>
        </p:txBody>
      </p:sp>
    </p:spTree>
    <p:extLst>
      <p:ext uri="{BB962C8B-B14F-4D97-AF65-F5344CB8AC3E}">
        <p14:creationId xmlns:p14="http://schemas.microsoft.com/office/powerpoint/2010/main" val="3356468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This</a:t>
            </a:r>
            <a:r>
              <a:rPr lang="nl-NL" dirty="0"/>
              <a:t> is a </a:t>
            </a:r>
            <a:r>
              <a:rPr lang="nl-NL" dirty="0" err="1"/>
              <a:t>coroutine</a:t>
            </a:r>
            <a:r>
              <a:rPr lang="nl-NL" dirty="0"/>
              <a:t> </a:t>
            </a:r>
            <a:r>
              <a:rPr lang="nl-NL" dirty="0" err="1"/>
              <a:t>that</a:t>
            </a:r>
            <a:r>
              <a:rPr lang="nl-NL" dirty="0"/>
              <a:t> </a:t>
            </a:r>
            <a:r>
              <a:rPr lang="nl-NL" dirty="0" err="1"/>
              <a:t>uses</a:t>
            </a:r>
            <a:r>
              <a:rPr lang="nl-NL" dirty="0"/>
              <a:t> </a:t>
            </a:r>
            <a:r>
              <a:rPr lang="nl-NL" dirty="0" err="1"/>
              <a:t>the</a:t>
            </a:r>
            <a:r>
              <a:rPr lang="nl-NL" dirty="0"/>
              <a:t> </a:t>
            </a:r>
            <a:r>
              <a:rPr lang="nl-NL" dirty="0" err="1"/>
              <a:t>just</a:t>
            </a:r>
            <a:r>
              <a:rPr lang="nl-NL" dirty="0"/>
              <a:t> </a:t>
            </a:r>
            <a:r>
              <a:rPr lang="nl-NL" dirty="0" err="1"/>
              <a:t>defined</a:t>
            </a:r>
            <a:r>
              <a:rPr lang="nl-NL" dirty="0"/>
              <a:t> </a:t>
            </a:r>
            <a:r>
              <a:rPr lang="nl-NL" dirty="0" err="1"/>
              <a:t>ReturnObject</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22</a:t>
            </a:fld>
            <a:endParaRPr lang="nl-NL"/>
          </a:p>
        </p:txBody>
      </p:sp>
    </p:spTree>
    <p:extLst>
      <p:ext uri="{BB962C8B-B14F-4D97-AF65-F5344CB8AC3E}">
        <p14:creationId xmlns:p14="http://schemas.microsoft.com/office/powerpoint/2010/main" val="2466344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return object </a:t>
            </a:r>
            <a:r>
              <a:rPr lang="nl-NL" dirty="0" err="1"/>
              <a:t>from</a:t>
            </a:r>
            <a:r>
              <a:rPr lang="nl-NL" dirty="0"/>
              <a:t> </a:t>
            </a:r>
            <a:r>
              <a:rPr lang="nl-NL" dirty="0" err="1"/>
              <a:t>the</a:t>
            </a:r>
            <a:r>
              <a:rPr lang="nl-NL" dirty="0"/>
              <a:t> </a:t>
            </a:r>
            <a:r>
              <a:rPr lang="nl-NL" dirty="0" err="1"/>
              <a:t>previous</a:t>
            </a:r>
            <a:r>
              <a:rPr lang="nl-NL" dirty="0"/>
              <a:t> slides </a:t>
            </a:r>
            <a:r>
              <a:rPr lang="nl-NL" dirty="0" err="1"/>
              <a:t>canf’t</a:t>
            </a:r>
            <a:r>
              <a:rPr lang="nl-NL" dirty="0"/>
              <a:t> </a:t>
            </a:r>
            <a:r>
              <a:rPr lang="nl-NL" dirty="0" err="1"/>
              <a:t>actually</a:t>
            </a:r>
            <a:r>
              <a:rPr lang="nl-NL" dirty="0"/>
              <a:t> </a:t>
            </a:r>
            <a:r>
              <a:rPr lang="nl-NL" dirty="0" err="1"/>
              <a:t>be</a:t>
            </a:r>
            <a:r>
              <a:rPr lang="nl-NL" dirty="0"/>
              <a:t> </a:t>
            </a:r>
            <a:r>
              <a:rPr lang="nl-NL" dirty="0" err="1"/>
              <a:t>used</a:t>
            </a:r>
            <a:r>
              <a:rPr lang="nl-NL" dirty="0"/>
              <a:t> </a:t>
            </a:r>
            <a:r>
              <a:rPr lang="nl-NL" dirty="0" err="1"/>
              <a:t>to</a:t>
            </a:r>
            <a:r>
              <a:rPr lang="nl-NL" dirty="0"/>
              <a:t> resume/</a:t>
            </a:r>
            <a:r>
              <a:rPr lang="nl-NL" dirty="0" err="1"/>
              <a:t>pasue</a:t>
            </a:r>
            <a:r>
              <a:rPr lang="nl-NL" dirty="0"/>
              <a:t> </a:t>
            </a:r>
            <a:r>
              <a:rPr lang="nl-NL" dirty="0" err="1"/>
              <a:t>the</a:t>
            </a:r>
            <a:r>
              <a:rPr lang="nl-NL" dirty="0"/>
              <a:t> </a:t>
            </a:r>
            <a:r>
              <a:rPr lang="nl-NL" dirty="0" err="1"/>
              <a:t>coroutine</a:t>
            </a:r>
            <a:r>
              <a:rPr lang="nl-NL" dirty="0"/>
              <a:t>.</a:t>
            </a:r>
          </a:p>
          <a:p>
            <a:r>
              <a:rPr lang="nl-NL" dirty="0"/>
              <a:t>We </a:t>
            </a:r>
            <a:r>
              <a:rPr lang="nl-NL" dirty="0" err="1"/>
              <a:t>don’t</a:t>
            </a:r>
            <a:r>
              <a:rPr lang="nl-NL" dirty="0"/>
              <a:t> have </a:t>
            </a:r>
            <a:r>
              <a:rPr lang="nl-NL" dirty="0" err="1"/>
              <a:t>the</a:t>
            </a:r>
            <a:r>
              <a:rPr lang="nl-NL" dirty="0"/>
              <a:t> handle </a:t>
            </a:r>
            <a:r>
              <a:rPr lang="nl-NL" dirty="0" err="1"/>
              <a:t>to</a:t>
            </a:r>
            <a:r>
              <a:rPr lang="nl-NL" dirty="0"/>
              <a:t> resume it. We </a:t>
            </a:r>
            <a:r>
              <a:rPr lang="nl-NL" dirty="0" err="1"/>
              <a:t>need</a:t>
            </a:r>
            <a:r>
              <a:rPr lang="nl-NL" dirty="0"/>
              <a:t> </a:t>
            </a:r>
            <a:r>
              <a:rPr lang="nl-NL" dirty="0" err="1"/>
              <a:t>to</a:t>
            </a:r>
            <a:r>
              <a:rPr lang="nl-NL" dirty="0"/>
              <a:t> change </a:t>
            </a:r>
            <a:r>
              <a:rPr lang="nl-NL" dirty="0" err="1"/>
              <a:t>it</a:t>
            </a:r>
            <a:r>
              <a:rPr lang="nl-NL" dirty="0"/>
              <a:t> </a:t>
            </a:r>
            <a:r>
              <a:rPr lang="nl-NL" dirty="0" err="1"/>
              <a:t>to</a:t>
            </a:r>
            <a:r>
              <a:rPr lang="nl-NL" dirty="0"/>
              <a:t> get </a:t>
            </a:r>
            <a:r>
              <a:rPr lang="nl-NL" dirty="0" err="1"/>
              <a:t>the</a:t>
            </a:r>
            <a:r>
              <a:rPr lang="nl-NL" dirty="0"/>
              <a:t> handle.</a:t>
            </a:r>
          </a:p>
        </p:txBody>
      </p:sp>
      <p:sp>
        <p:nvSpPr>
          <p:cNvPr id="4" name="Slide Number Placeholder 3"/>
          <p:cNvSpPr>
            <a:spLocks noGrp="1"/>
          </p:cNvSpPr>
          <p:nvPr>
            <p:ph type="sldNum" sz="quarter" idx="10"/>
          </p:nvPr>
        </p:nvSpPr>
        <p:spPr/>
        <p:txBody>
          <a:bodyPr/>
          <a:lstStyle/>
          <a:p>
            <a:fld id="{A2865B37-E7C2-4203-AAEB-E7CE60D906CA}" type="slidenum">
              <a:rPr lang="nl-NL" smtClean="0"/>
              <a:t>23</a:t>
            </a:fld>
            <a:endParaRPr lang="nl-NL"/>
          </a:p>
        </p:txBody>
      </p:sp>
    </p:spTree>
    <p:extLst>
      <p:ext uri="{BB962C8B-B14F-4D97-AF65-F5344CB8AC3E}">
        <p14:creationId xmlns:p14="http://schemas.microsoft.com/office/powerpoint/2010/main" val="1394598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This</a:t>
            </a:r>
            <a:r>
              <a:rPr lang="nl-NL" dirty="0"/>
              <a:t> is </a:t>
            </a:r>
            <a:r>
              <a:rPr lang="nl-NL" dirty="0" err="1"/>
              <a:t>how</a:t>
            </a:r>
            <a:r>
              <a:rPr lang="nl-NL" dirty="0"/>
              <a:t> we </a:t>
            </a:r>
            <a:r>
              <a:rPr lang="nl-NL" dirty="0" err="1"/>
              <a:t>can</a:t>
            </a:r>
            <a:r>
              <a:rPr lang="nl-NL" dirty="0"/>
              <a:t> </a:t>
            </a:r>
            <a:r>
              <a:rPr lang="nl-NL" dirty="0" err="1"/>
              <a:t>use</a:t>
            </a:r>
            <a:r>
              <a:rPr lang="nl-NL" dirty="0"/>
              <a:t> </a:t>
            </a:r>
            <a:r>
              <a:rPr lang="nl-NL" dirty="0" err="1"/>
              <a:t>the</a:t>
            </a:r>
            <a:r>
              <a:rPr lang="nl-NL" dirty="0"/>
              <a:t> </a:t>
            </a:r>
            <a:r>
              <a:rPr lang="nl-NL" dirty="0" err="1"/>
              <a:t>just</a:t>
            </a:r>
            <a:r>
              <a:rPr lang="nl-NL" dirty="0"/>
              <a:t> </a:t>
            </a:r>
            <a:r>
              <a:rPr lang="nl-NL" dirty="0" err="1"/>
              <a:t>created</a:t>
            </a:r>
            <a:r>
              <a:rPr lang="nl-NL" dirty="0"/>
              <a:t> </a:t>
            </a:r>
            <a:r>
              <a:rPr lang="nl-NL" dirty="0" err="1"/>
              <a:t>coroutine</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24</a:t>
            </a:fld>
            <a:endParaRPr lang="nl-NL"/>
          </a:p>
        </p:txBody>
      </p:sp>
    </p:spTree>
    <p:extLst>
      <p:ext uri="{BB962C8B-B14F-4D97-AF65-F5344CB8AC3E}">
        <p14:creationId xmlns:p14="http://schemas.microsoft.com/office/powerpoint/2010/main" val="1604452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This</a:t>
            </a:r>
            <a:r>
              <a:rPr lang="nl-NL" dirty="0"/>
              <a:t> is </a:t>
            </a:r>
            <a:r>
              <a:rPr lang="nl-NL" dirty="0" err="1"/>
              <a:t>how</a:t>
            </a:r>
            <a:r>
              <a:rPr lang="nl-NL" dirty="0"/>
              <a:t> we </a:t>
            </a:r>
            <a:r>
              <a:rPr lang="nl-NL" dirty="0" err="1"/>
              <a:t>can</a:t>
            </a:r>
            <a:r>
              <a:rPr lang="nl-NL" dirty="0"/>
              <a:t> </a:t>
            </a:r>
            <a:r>
              <a:rPr lang="nl-NL" dirty="0" err="1"/>
              <a:t>use</a:t>
            </a:r>
            <a:r>
              <a:rPr lang="nl-NL" dirty="0"/>
              <a:t> </a:t>
            </a:r>
            <a:r>
              <a:rPr lang="nl-NL" dirty="0" err="1"/>
              <a:t>the</a:t>
            </a:r>
            <a:r>
              <a:rPr lang="nl-NL" dirty="0"/>
              <a:t> </a:t>
            </a:r>
            <a:r>
              <a:rPr lang="nl-NL" dirty="0" err="1"/>
              <a:t>just</a:t>
            </a:r>
            <a:r>
              <a:rPr lang="nl-NL" dirty="0"/>
              <a:t> </a:t>
            </a:r>
            <a:r>
              <a:rPr lang="nl-NL" dirty="0" err="1"/>
              <a:t>created</a:t>
            </a:r>
            <a:r>
              <a:rPr lang="nl-NL" dirty="0"/>
              <a:t> </a:t>
            </a:r>
            <a:r>
              <a:rPr lang="nl-NL" dirty="0" err="1"/>
              <a:t>coroutine</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25</a:t>
            </a:fld>
            <a:endParaRPr lang="nl-NL"/>
          </a:p>
        </p:txBody>
      </p:sp>
    </p:spTree>
    <p:extLst>
      <p:ext uri="{BB962C8B-B14F-4D97-AF65-F5344CB8AC3E}">
        <p14:creationId xmlns:p14="http://schemas.microsoft.com/office/powerpoint/2010/main" val="2009626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 </a:t>
            </a:r>
            <a:r>
              <a:rPr lang="nl-NL" dirty="0" err="1"/>
              <a:t>saw</a:t>
            </a:r>
            <a:r>
              <a:rPr lang="nl-NL" dirty="0"/>
              <a:t> a small </a:t>
            </a:r>
            <a:r>
              <a:rPr lang="nl-NL" dirty="0" err="1"/>
              <a:t>and</a:t>
            </a:r>
            <a:r>
              <a:rPr lang="nl-NL" dirty="0"/>
              <a:t> </a:t>
            </a:r>
            <a:r>
              <a:rPr lang="nl-NL" dirty="0" err="1"/>
              <a:t>simple</a:t>
            </a:r>
            <a:r>
              <a:rPr lang="nl-NL" dirty="0"/>
              <a:t> </a:t>
            </a:r>
            <a:r>
              <a:rPr lang="nl-NL" dirty="0" err="1"/>
              <a:t>example</a:t>
            </a:r>
            <a:r>
              <a:rPr lang="nl-NL" dirty="0"/>
              <a:t> of </a:t>
            </a:r>
            <a:r>
              <a:rPr lang="nl-NL" dirty="0" err="1"/>
              <a:t>coroutines</a:t>
            </a:r>
            <a:r>
              <a:rPr lang="nl-NL" dirty="0"/>
              <a:t>, </a:t>
            </a:r>
            <a:r>
              <a:rPr lang="nl-NL" dirty="0" err="1"/>
              <a:t>let’s</a:t>
            </a:r>
            <a:r>
              <a:rPr lang="nl-NL" dirty="0"/>
              <a:t> </a:t>
            </a:r>
            <a:r>
              <a:rPr lang="nl-NL" dirty="0" err="1"/>
              <a:t>dive</a:t>
            </a:r>
            <a:r>
              <a:rPr lang="nl-NL" dirty="0"/>
              <a:t> </a:t>
            </a:r>
            <a:r>
              <a:rPr lang="nl-NL" dirty="0" err="1"/>
              <a:t>deeper</a:t>
            </a:r>
            <a:r>
              <a:rPr lang="nl-NL" dirty="0"/>
              <a:t> </a:t>
            </a:r>
            <a:r>
              <a:rPr lang="nl-NL" dirty="0" err="1"/>
              <a:t>to</a:t>
            </a:r>
            <a:r>
              <a:rPr lang="nl-NL" dirty="0"/>
              <a:t> </a:t>
            </a:r>
            <a:r>
              <a:rPr lang="nl-NL" dirty="0" err="1"/>
              <a:t>understand</a:t>
            </a:r>
            <a:r>
              <a:rPr lang="nl-NL" dirty="0"/>
              <a:t> </a:t>
            </a:r>
            <a:r>
              <a:rPr lang="nl-NL" dirty="0" err="1"/>
              <a:t>what’s</a:t>
            </a:r>
            <a:r>
              <a:rPr lang="nl-NL" dirty="0"/>
              <a:t> </a:t>
            </a:r>
            <a:r>
              <a:rPr lang="nl-NL" dirty="0" err="1"/>
              <a:t>actually</a:t>
            </a:r>
            <a:r>
              <a:rPr lang="nl-NL" dirty="0"/>
              <a:t> happening</a:t>
            </a:r>
          </a:p>
        </p:txBody>
      </p:sp>
      <p:sp>
        <p:nvSpPr>
          <p:cNvPr id="4" name="Slide Number Placeholder 3"/>
          <p:cNvSpPr>
            <a:spLocks noGrp="1"/>
          </p:cNvSpPr>
          <p:nvPr>
            <p:ph type="sldNum" sz="quarter" idx="10"/>
          </p:nvPr>
        </p:nvSpPr>
        <p:spPr/>
        <p:txBody>
          <a:bodyPr/>
          <a:lstStyle/>
          <a:p>
            <a:fld id="{A2865B37-E7C2-4203-AAEB-E7CE60D906CA}" type="slidenum">
              <a:rPr lang="nl-NL" smtClean="0"/>
              <a:t>26</a:t>
            </a:fld>
            <a:endParaRPr lang="nl-NL"/>
          </a:p>
        </p:txBody>
      </p:sp>
    </p:spTree>
    <p:extLst>
      <p:ext uri="{BB962C8B-B14F-4D97-AF65-F5344CB8AC3E}">
        <p14:creationId xmlns:p14="http://schemas.microsoft.com/office/powerpoint/2010/main" val="2764276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27</a:t>
            </a:fld>
            <a:endParaRPr lang="nl-NL"/>
          </a:p>
        </p:txBody>
      </p:sp>
    </p:spTree>
    <p:extLst>
      <p:ext uri="{BB962C8B-B14F-4D97-AF65-F5344CB8AC3E}">
        <p14:creationId xmlns:p14="http://schemas.microsoft.com/office/powerpoint/2010/main" val="1789510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28</a:t>
            </a:fld>
            <a:endParaRPr lang="nl-NL"/>
          </a:p>
        </p:txBody>
      </p:sp>
    </p:spTree>
    <p:extLst>
      <p:ext uri="{BB962C8B-B14F-4D97-AF65-F5344CB8AC3E}">
        <p14:creationId xmlns:p14="http://schemas.microsoft.com/office/powerpoint/2010/main" val="181355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29</a:t>
            </a:fld>
            <a:endParaRPr lang="nl-NL"/>
          </a:p>
        </p:txBody>
      </p:sp>
    </p:spTree>
    <p:extLst>
      <p:ext uri="{BB962C8B-B14F-4D97-AF65-F5344CB8AC3E}">
        <p14:creationId xmlns:p14="http://schemas.microsoft.com/office/powerpoint/2010/main" val="1287296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a:t>
            </a:fld>
            <a:endParaRPr lang="nl-NL"/>
          </a:p>
        </p:txBody>
      </p:sp>
    </p:spTree>
    <p:extLst>
      <p:ext uri="{BB962C8B-B14F-4D97-AF65-F5344CB8AC3E}">
        <p14:creationId xmlns:p14="http://schemas.microsoft.com/office/powerpoint/2010/main" val="2458478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30</a:t>
            </a:fld>
            <a:endParaRPr lang="nl-NL"/>
          </a:p>
        </p:txBody>
      </p:sp>
    </p:spTree>
    <p:extLst>
      <p:ext uri="{BB962C8B-B14F-4D97-AF65-F5344CB8AC3E}">
        <p14:creationId xmlns:p14="http://schemas.microsoft.com/office/powerpoint/2010/main" val="911341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31</a:t>
            </a:fld>
            <a:endParaRPr lang="nl-NL"/>
          </a:p>
        </p:txBody>
      </p:sp>
    </p:spTree>
    <p:extLst>
      <p:ext uri="{BB962C8B-B14F-4D97-AF65-F5344CB8AC3E}">
        <p14:creationId xmlns:p14="http://schemas.microsoft.com/office/powerpoint/2010/main" val="2094652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32</a:t>
            </a:fld>
            <a:endParaRPr lang="nl-NL"/>
          </a:p>
        </p:txBody>
      </p:sp>
    </p:spTree>
    <p:extLst>
      <p:ext uri="{BB962C8B-B14F-4D97-AF65-F5344CB8AC3E}">
        <p14:creationId xmlns:p14="http://schemas.microsoft.com/office/powerpoint/2010/main" val="1346807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33</a:t>
            </a:fld>
            <a:endParaRPr lang="nl-NL"/>
          </a:p>
        </p:txBody>
      </p:sp>
    </p:spTree>
    <p:extLst>
      <p:ext uri="{BB962C8B-B14F-4D97-AF65-F5344CB8AC3E}">
        <p14:creationId xmlns:p14="http://schemas.microsoft.com/office/powerpoint/2010/main" val="3516509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promise type, P, has a member named </a:t>
            </a:r>
            <a:r>
              <a:rPr lang="en-US" dirty="0" err="1"/>
              <a:t>await_transform</a:t>
            </a:r>
            <a:r>
              <a:rPr lang="en-US" dirty="0"/>
              <a:t> then &lt;expr&gt; is first passed into a call to </a:t>
            </a:r>
            <a:r>
              <a:rPr lang="en-US" dirty="0" err="1"/>
              <a:t>promise.await_transform</a:t>
            </a:r>
            <a:r>
              <a:rPr lang="en-US" dirty="0"/>
              <a:t>(&lt;expr&gt;) to obtain the </a:t>
            </a:r>
            <a:r>
              <a:rPr lang="en-US" b="1" dirty="0" err="1"/>
              <a:t>Awaitable</a:t>
            </a:r>
            <a:r>
              <a:rPr lang="en-US" dirty="0"/>
              <a:t> value, </a:t>
            </a:r>
            <a:r>
              <a:rPr lang="en-US" dirty="0" err="1"/>
              <a:t>awaitable</a:t>
            </a:r>
            <a:r>
              <a:rPr lang="en-US" dirty="0"/>
              <a:t>. Otherwise, if the promise type does not have an </a:t>
            </a:r>
            <a:r>
              <a:rPr lang="en-US" dirty="0" err="1"/>
              <a:t>await_transform</a:t>
            </a:r>
            <a:r>
              <a:rPr lang="en-US" dirty="0"/>
              <a:t> member then we use the result of evaluating &lt;expr&gt; directly as the </a:t>
            </a:r>
            <a:r>
              <a:rPr lang="en-US" b="1" dirty="0" err="1"/>
              <a:t>Awaitable</a:t>
            </a:r>
            <a:r>
              <a:rPr lang="en-US" dirty="0"/>
              <a:t> object, </a:t>
            </a:r>
            <a:r>
              <a:rPr lang="en-US" dirty="0" err="1"/>
              <a:t>awaitable</a:t>
            </a:r>
            <a:r>
              <a:rPr lang="en-US" dirty="0"/>
              <a:t>.</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34</a:t>
            </a:fld>
            <a:endParaRPr lang="nl-NL"/>
          </a:p>
        </p:txBody>
      </p:sp>
    </p:spTree>
    <p:extLst>
      <p:ext uri="{BB962C8B-B14F-4D97-AF65-F5344CB8AC3E}">
        <p14:creationId xmlns:p14="http://schemas.microsoft.com/office/powerpoint/2010/main" val="4118265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the </a:t>
            </a:r>
            <a:r>
              <a:rPr lang="en-US" b="1" dirty="0" err="1"/>
              <a:t>Awaitable</a:t>
            </a:r>
            <a:r>
              <a:rPr lang="en-US" dirty="0"/>
              <a:t> object, </a:t>
            </a:r>
            <a:r>
              <a:rPr lang="en-US" dirty="0" err="1"/>
              <a:t>awaitable</a:t>
            </a:r>
            <a:r>
              <a:rPr lang="en-US" dirty="0"/>
              <a:t>, has an applicable operator </a:t>
            </a:r>
            <a:r>
              <a:rPr lang="en-US" dirty="0" err="1"/>
              <a:t>co_await</a:t>
            </a:r>
            <a:r>
              <a:rPr lang="en-US" dirty="0"/>
              <a:t>() overload then this is called to obtain the </a:t>
            </a:r>
            <a:r>
              <a:rPr lang="en-US" b="1" dirty="0" err="1"/>
              <a:t>Awaiter</a:t>
            </a:r>
            <a:r>
              <a:rPr lang="en-US" dirty="0"/>
              <a:t> object. Otherwise the object, </a:t>
            </a:r>
            <a:r>
              <a:rPr lang="en-US" dirty="0" err="1"/>
              <a:t>awaitable</a:t>
            </a:r>
            <a:r>
              <a:rPr lang="en-US" dirty="0"/>
              <a:t>, is used as the </a:t>
            </a:r>
            <a:r>
              <a:rPr lang="en-US" dirty="0" err="1"/>
              <a:t>awaiter</a:t>
            </a:r>
            <a:r>
              <a:rPr lang="en-US" dirty="0"/>
              <a:t> object.</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35</a:t>
            </a:fld>
            <a:endParaRPr lang="nl-NL"/>
          </a:p>
        </p:txBody>
      </p:sp>
    </p:spTree>
    <p:extLst>
      <p:ext uri="{BB962C8B-B14F-4D97-AF65-F5344CB8AC3E}">
        <p14:creationId xmlns:p14="http://schemas.microsoft.com/office/powerpoint/2010/main" val="4156139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pseudo code for a </a:t>
            </a:r>
            <a:r>
              <a:rPr lang="en-US" dirty="0" err="1"/>
              <a:t>co_await</a:t>
            </a:r>
            <a:r>
              <a:rPr lang="en-US" dirty="0"/>
              <a:t> call</a:t>
            </a:r>
          </a:p>
          <a:p>
            <a:endParaRPr lang="en-US" dirty="0"/>
          </a:p>
          <a:p>
            <a:r>
              <a:rPr lang="en-US" dirty="0"/>
              <a:t>The bool-returning version of </a:t>
            </a:r>
            <a:r>
              <a:rPr lang="en-US" dirty="0" err="1"/>
              <a:t>await_suspend</a:t>
            </a:r>
            <a:r>
              <a:rPr lang="en-US" dirty="0"/>
              <a:t>() can be useful in cases where the </a:t>
            </a:r>
            <a:r>
              <a:rPr lang="en-US" dirty="0" err="1"/>
              <a:t>awaiter</a:t>
            </a:r>
            <a:r>
              <a:rPr lang="en-US" dirty="0"/>
              <a:t> might start an async operation that can sometimes complete synchronously. In the cases where it completes synchronously, the </a:t>
            </a:r>
            <a:r>
              <a:rPr lang="en-US" dirty="0" err="1"/>
              <a:t>await_suspend</a:t>
            </a:r>
            <a:r>
              <a:rPr lang="en-US" dirty="0"/>
              <a:t>() method can return false to indicate that the coroutine should be immediately resumed and continue execution.</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36</a:t>
            </a:fld>
            <a:endParaRPr lang="nl-NL"/>
          </a:p>
        </p:txBody>
      </p:sp>
    </p:spTree>
    <p:extLst>
      <p:ext uri="{BB962C8B-B14F-4D97-AF65-F5344CB8AC3E}">
        <p14:creationId xmlns:p14="http://schemas.microsoft.com/office/powerpoint/2010/main" val="1519945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37</a:t>
            </a:fld>
            <a:endParaRPr lang="nl-NL"/>
          </a:p>
        </p:txBody>
      </p:sp>
    </p:spTree>
    <p:extLst>
      <p:ext uri="{BB962C8B-B14F-4D97-AF65-F5344CB8AC3E}">
        <p14:creationId xmlns:p14="http://schemas.microsoft.com/office/powerpoint/2010/main" val="3797034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38</a:t>
            </a:fld>
            <a:endParaRPr lang="nl-NL"/>
          </a:p>
        </p:txBody>
      </p:sp>
    </p:spTree>
    <p:extLst>
      <p:ext uri="{BB962C8B-B14F-4D97-AF65-F5344CB8AC3E}">
        <p14:creationId xmlns:p14="http://schemas.microsoft.com/office/powerpoint/2010/main" val="2165671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39</a:t>
            </a:fld>
            <a:endParaRPr lang="nl-NL"/>
          </a:p>
        </p:txBody>
      </p:sp>
    </p:spTree>
    <p:extLst>
      <p:ext uri="{BB962C8B-B14F-4D97-AF65-F5344CB8AC3E}">
        <p14:creationId xmlns:p14="http://schemas.microsoft.com/office/powerpoint/2010/main" val="513594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a:t>
            </a:fld>
            <a:endParaRPr lang="nl-NL"/>
          </a:p>
        </p:txBody>
      </p:sp>
    </p:spTree>
    <p:extLst>
      <p:ext uri="{BB962C8B-B14F-4D97-AF65-F5344CB8AC3E}">
        <p14:creationId xmlns:p14="http://schemas.microsoft.com/office/powerpoint/2010/main" val="36789543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https://lewissbaker.github.io/2017/11/17/understanding-operator-co-await</a:t>
            </a:r>
          </a:p>
        </p:txBody>
      </p:sp>
      <p:sp>
        <p:nvSpPr>
          <p:cNvPr id="4" name="Slide Number Placeholder 3"/>
          <p:cNvSpPr>
            <a:spLocks noGrp="1"/>
          </p:cNvSpPr>
          <p:nvPr>
            <p:ph type="sldNum" sz="quarter" idx="10"/>
          </p:nvPr>
        </p:nvSpPr>
        <p:spPr/>
        <p:txBody>
          <a:bodyPr/>
          <a:lstStyle/>
          <a:p>
            <a:fld id="{A2865B37-E7C2-4203-AAEB-E7CE60D906CA}" type="slidenum">
              <a:rPr lang="nl-NL" smtClean="0"/>
              <a:t>40</a:t>
            </a:fld>
            <a:endParaRPr lang="nl-NL"/>
          </a:p>
        </p:txBody>
      </p:sp>
    </p:spTree>
    <p:extLst>
      <p:ext uri="{BB962C8B-B14F-4D97-AF65-F5344CB8AC3E}">
        <p14:creationId xmlns:p14="http://schemas.microsoft.com/office/powerpoint/2010/main" val="3461310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41</a:t>
            </a:fld>
            <a:endParaRPr lang="nl-NL"/>
          </a:p>
        </p:txBody>
      </p:sp>
    </p:spTree>
    <p:extLst>
      <p:ext uri="{BB962C8B-B14F-4D97-AF65-F5344CB8AC3E}">
        <p14:creationId xmlns:p14="http://schemas.microsoft.com/office/powerpoint/2010/main" val="359121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42</a:t>
            </a:fld>
            <a:endParaRPr lang="nl-NL"/>
          </a:p>
        </p:txBody>
      </p:sp>
    </p:spTree>
    <p:extLst>
      <p:ext uri="{BB962C8B-B14F-4D97-AF65-F5344CB8AC3E}">
        <p14:creationId xmlns:p14="http://schemas.microsoft.com/office/powerpoint/2010/main" val="2627979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43</a:t>
            </a:fld>
            <a:endParaRPr lang="nl-NL"/>
          </a:p>
        </p:txBody>
      </p:sp>
    </p:spTree>
    <p:extLst>
      <p:ext uri="{BB962C8B-B14F-4D97-AF65-F5344CB8AC3E}">
        <p14:creationId xmlns:p14="http://schemas.microsoft.com/office/powerpoint/2010/main" val="766481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body of a </a:t>
            </a:r>
            <a:r>
              <a:rPr lang="nl-NL" dirty="0" err="1"/>
              <a:t>coroutine</a:t>
            </a:r>
            <a:r>
              <a:rPr lang="nl-NL" dirty="0"/>
              <a:t> is </a:t>
            </a:r>
            <a:r>
              <a:rPr lang="nl-NL" dirty="0" err="1"/>
              <a:t>transformed</a:t>
            </a:r>
            <a:r>
              <a:rPr lang="nl-NL" dirty="0"/>
              <a:t> </a:t>
            </a:r>
            <a:r>
              <a:rPr lang="nl-NL" dirty="0" err="1"/>
              <a:t>into</a:t>
            </a:r>
            <a:r>
              <a:rPr lang="nl-NL" dirty="0"/>
              <a:t> </a:t>
            </a:r>
            <a:r>
              <a:rPr lang="nl-NL" dirty="0" err="1"/>
              <a:t>something</a:t>
            </a:r>
            <a:r>
              <a:rPr lang="nl-NL" dirty="0"/>
              <a:t> like </a:t>
            </a:r>
            <a:r>
              <a:rPr lang="nl-NL" dirty="0" err="1"/>
              <a:t>this</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44</a:t>
            </a:fld>
            <a:endParaRPr lang="nl-NL"/>
          </a:p>
        </p:txBody>
      </p:sp>
    </p:spTree>
    <p:extLst>
      <p:ext uri="{BB962C8B-B14F-4D97-AF65-F5344CB8AC3E}">
        <p14:creationId xmlns:p14="http://schemas.microsoft.com/office/powerpoint/2010/main" val="436025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45</a:t>
            </a:fld>
            <a:endParaRPr lang="nl-NL"/>
          </a:p>
        </p:txBody>
      </p:sp>
    </p:spTree>
    <p:extLst>
      <p:ext uri="{BB962C8B-B14F-4D97-AF65-F5344CB8AC3E}">
        <p14:creationId xmlns:p14="http://schemas.microsoft.com/office/powerpoint/2010/main" val="35732047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46</a:t>
            </a:fld>
            <a:endParaRPr lang="nl-NL"/>
          </a:p>
        </p:txBody>
      </p:sp>
    </p:spTree>
    <p:extLst>
      <p:ext uri="{BB962C8B-B14F-4D97-AF65-F5344CB8AC3E}">
        <p14:creationId xmlns:p14="http://schemas.microsoft.com/office/powerpoint/2010/main" val="409834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47</a:t>
            </a:fld>
            <a:endParaRPr lang="nl-NL"/>
          </a:p>
        </p:txBody>
      </p:sp>
    </p:spTree>
    <p:extLst>
      <p:ext uri="{BB962C8B-B14F-4D97-AF65-F5344CB8AC3E}">
        <p14:creationId xmlns:p14="http://schemas.microsoft.com/office/powerpoint/2010/main" val="1241335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48</a:t>
            </a:fld>
            <a:endParaRPr lang="nl-NL"/>
          </a:p>
        </p:txBody>
      </p:sp>
    </p:spTree>
    <p:extLst>
      <p:ext uri="{BB962C8B-B14F-4D97-AF65-F5344CB8AC3E}">
        <p14:creationId xmlns:p14="http://schemas.microsoft.com/office/powerpoint/2010/main" val="2177152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49</a:t>
            </a:fld>
            <a:endParaRPr lang="nl-NL"/>
          </a:p>
        </p:txBody>
      </p:sp>
    </p:spTree>
    <p:extLst>
      <p:ext uri="{BB962C8B-B14F-4D97-AF65-F5344CB8AC3E}">
        <p14:creationId xmlns:p14="http://schemas.microsoft.com/office/powerpoint/2010/main" val="273685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5</a:t>
            </a:fld>
            <a:endParaRPr lang="nl-NL"/>
          </a:p>
        </p:txBody>
      </p:sp>
    </p:spTree>
    <p:extLst>
      <p:ext uri="{BB962C8B-B14F-4D97-AF65-F5344CB8AC3E}">
        <p14:creationId xmlns:p14="http://schemas.microsoft.com/office/powerpoint/2010/main" val="3641155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 </a:t>
            </a:r>
            <a:r>
              <a:rPr lang="nl-NL" dirty="0" err="1"/>
              <a:t>didn’t</a:t>
            </a:r>
            <a:r>
              <a:rPr lang="nl-NL" dirty="0"/>
              <a:t> talk </a:t>
            </a:r>
            <a:r>
              <a:rPr lang="nl-NL" dirty="0" err="1"/>
              <a:t>about</a:t>
            </a:r>
            <a:r>
              <a:rPr lang="nl-NL" dirty="0"/>
              <a:t> </a:t>
            </a:r>
            <a:r>
              <a:rPr lang="nl-NL" dirty="0" err="1"/>
              <a:t>the</a:t>
            </a:r>
            <a:r>
              <a:rPr lang="nl-NL" dirty="0"/>
              <a:t> </a:t>
            </a:r>
            <a:r>
              <a:rPr lang="nl-NL" dirty="0" err="1"/>
              <a:t>co_yield</a:t>
            </a:r>
            <a:r>
              <a:rPr lang="nl-NL" dirty="0"/>
              <a:t> operator </a:t>
            </a:r>
            <a:r>
              <a:rPr lang="nl-NL" dirty="0" err="1"/>
              <a:t>yet</a:t>
            </a:r>
            <a:r>
              <a:rPr lang="nl-NL" dirty="0"/>
              <a:t>.</a:t>
            </a:r>
          </a:p>
          <a:p>
            <a:r>
              <a:rPr lang="nl-NL" dirty="0"/>
              <a:t>It’s </a:t>
            </a:r>
            <a:r>
              <a:rPr lang="nl-NL" dirty="0" err="1"/>
              <a:t>just</a:t>
            </a:r>
            <a:r>
              <a:rPr lang="nl-NL" dirty="0"/>
              <a:t> </a:t>
            </a:r>
            <a:r>
              <a:rPr lang="nl-NL" dirty="0" err="1"/>
              <a:t>syntactic</a:t>
            </a:r>
            <a:r>
              <a:rPr lang="nl-NL" dirty="0"/>
              <a:t> </a:t>
            </a:r>
            <a:r>
              <a:rPr lang="nl-NL" dirty="0" err="1"/>
              <a:t>sugar</a:t>
            </a:r>
            <a:r>
              <a:rPr lang="nl-NL" dirty="0"/>
              <a:t> </a:t>
            </a:r>
            <a:r>
              <a:rPr lang="nl-NL" dirty="0" err="1"/>
              <a:t>around</a:t>
            </a:r>
            <a:r>
              <a:rPr lang="nl-NL" dirty="0"/>
              <a:t> </a:t>
            </a:r>
            <a:r>
              <a:rPr lang="nl-NL" dirty="0" err="1"/>
              <a:t>co_await</a:t>
            </a:r>
            <a:r>
              <a:rPr lang="nl-NL" dirty="0"/>
              <a:t>.</a:t>
            </a:r>
          </a:p>
        </p:txBody>
      </p:sp>
      <p:sp>
        <p:nvSpPr>
          <p:cNvPr id="4" name="Slide Number Placeholder 3"/>
          <p:cNvSpPr>
            <a:spLocks noGrp="1"/>
          </p:cNvSpPr>
          <p:nvPr>
            <p:ph type="sldNum" sz="quarter" idx="10"/>
          </p:nvPr>
        </p:nvSpPr>
        <p:spPr/>
        <p:txBody>
          <a:bodyPr/>
          <a:lstStyle/>
          <a:p>
            <a:fld id="{A2865B37-E7C2-4203-AAEB-E7CE60D906CA}" type="slidenum">
              <a:rPr lang="nl-NL" smtClean="0"/>
              <a:t>50</a:t>
            </a:fld>
            <a:endParaRPr lang="nl-NL"/>
          </a:p>
        </p:txBody>
      </p:sp>
    </p:spTree>
    <p:extLst>
      <p:ext uri="{BB962C8B-B14F-4D97-AF65-F5344CB8AC3E}">
        <p14:creationId xmlns:p14="http://schemas.microsoft.com/office/powerpoint/2010/main" val="12426318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51</a:t>
            </a:fld>
            <a:endParaRPr lang="nl-NL"/>
          </a:p>
        </p:txBody>
      </p:sp>
    </p:spTree>
    <p:extLst>
      <p:ext uri="{BB962C8B-B14F-4D97-AF65-F5344CB8AC3E}">
        <p14:creationId xmlns:p14="http://schemas.microsoft.com/office/powerpoint/2010/main" val="881883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52</a:t>
            </a:fld>
            <a:endParaRPr lang="nl-NL"/>
          </a:p>
        </p:txBody>
      </p:sp>
    </p:spTree>
    <p:extLst>
      <p:ext uri="{BB962C8B-B14F-4D97-AF65-F5344CB8AC3E}">
        <p14:creationId xmlns:p14="http://schemas.microsoft.com/office/powerpoint/2010/main" val="1775408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10"/>
          </p:nvPr>
        </p:nvSpPr>
        <p:spPr/>
        <p:txBody>
          <a:bodyPr/>
          <a:lstStyle/>
          <a:p>
            <a:fld id="{A2865B37-E7C2-4203-AAEB-E7CE60D906CA}" type="slidenum">
              <a:rPr lang="nl-NL" smtClean="0"/>
              <a:t>53</a:t>
            </a:fld>
            <a:endParaRPr lang="nl-NL"/>
          </a:p>
        </p:txBody>
      </p:sp>
    </p:spTree>
    <p:extLst>
      <p:ext uri="{BB962C8B-B14F-4D97-AF65-F5344CB8AC3E}">
        <p14:creationId xmlns:p14="http://schemas.microsoft.com/office/powerpoint/2010/main" val="313874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6</a:t>
            </a:fld>
            <a:endParaRPr lang="nl-NL"/>
          </a:p>
        </p:txBody>
      </p:sp>
    </p:spTree>
    <p:extLst>
      <p:ext uri="{BB962C8B-B14F-4D97-AF65-F5344CB8AC3E}">
        <p14:creationId xmlns:p14="http://schemas.microsoft.com/office/powerpoint/2010/main" val="3174488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Even </a:t>
            </a:r>
            <a:r>
              <a:rPr lang="nl-NL" dirty="0" err="1"/>
              <a:t>though</a:t>
            </a:r>
            <a:r>
              <a:rPr lang="nl-NL" dirty="0"/>
              <a:t> </a:t>
            </a:r>
            <a:r>
              <a:rPr lang="nl-NL" dirty="0" err="1"/>
              <a:t>it’s</a:t>
            </a:r>
            <a:r>
              <a:rPr lang="nl-NL" dirty="0"/>
              <a:t> </a:t>
            </a:r>
            <a:r>
              <a:rPr lang="nl-NL" dirty="0" err="1"/>
              <a:t>called</a:t>
            </a:r>
            <a:r>
              <a:rPr lang="nl-NL" dirty="0"/>
              <a:t> “</a:t>
            </a:r>
            <a:r>
              <a:rPr lang="nl-NL" dirty="0" err="1"/>
              <a:t>reference</a:t>
            </a:r>
            <a:r>
              <a:rPr lang="nl-NL" dirty="0"/>
              <a:t> </a:t>
            </a:r>
            <a:r>
              <a:rPr lang="nl-NL" dirty="0" err="1"/>
              <a:t>semantics</a:t>
            </a:r>
            <a:r>
              <a:rPr lang="nl-NL" dirty="0"/>
              <a:t>” </a:t>
            </a:r>
            <a:r>
              <a:rPr lang="nl-NL" dirty="0" err="1"/>
              <a:t>it’s</a:t>
            </a:r>
            <a:r>
              <a:rPr lang="nl-NL" dirty="0"/>
              <a:t> </a:t>
            </a:r>
            <a:r>
              <a:rPr lang="nl-NL" dirty="0" err="1"/>
              <a:t>just</a:t>
            </a:r>
            <a:r>
              <a:rPr lang="nl-NL" dirty="0"/>
              <a:t> </a:t>
            </a:r>
            <a:r>
              <a:rPr lang="nl-NL" dirty="0" err="1"/>
              <a:t>terminology</a:t>
            </a:r>
            <a:r>
              <a:rPr lang="nl-NL" dirty="0"/>
              <a:t>.</a:t>
            </a:r>
          </a:p>
          <a:p>
            <a:r>
              <a:rPr lang="nl-NL" dirty="0"/>
              <a:t>C++ </a:t>
            </a:r>
            <a:r>
              <a:rPr lang="nl-NL" dirty="0" err="1"/>
              <a:t>references</a:t>
            </a:r>
            <a:r>
              <a:rPr lang="nl-NL" dirty="0"/>
              <a:t> are a mix of </a:t>
            </a:r>
            <a:r>
              <a:rPr lang="nl-NL" dirty="0" err="1"/>
              <a:t>reference</a:t>
            </a:r>
            <a:r>
              <a:rPr lang="nl-NL" dirty="0"/>
              <a:t> </a:t>
            </a:r>
            <a:r>
              <a:rPr lang="nl-NL" dirty="0" err="1"/>
              <a:t>and</a:t>
            </a:r>
            <a:r>
              <a:rPr lang="nl-NL" dirty="0"/>
              <a:t> </a:t>
            </a:r>
            <a:r>
              <a:rPr lang="nl-NL" dirty="0" err="1"/>
              <a:t>value</a:t>
            </a:r>
            <a:r>
              <a:rPr lang="nl-NL" dirty="0"/>
              <a:t> </a:t>
            </a:r>
            <a:r>
              <a:rPr lang="nl-NL" dirty="0" err="1"/>
              <a:t>semantics</a:t>
            </a:r>
            <a:r>
              <a:rPr lang="nl-NL" dirty="0"/>
              <a:t>.</a:t>
            </a:r>
          </a:p>
          <a:p>
            <a:r>
              <a:rPr lang="nl-NL" dirty="0"/>
              <a:t>A pointer does </a:t>
            </a:r>
            <a:r>
              <a:rPr lang="nl-NL" dirty="0" err="1"/>
              <a:t>adhere</a:t>
            </a:r>
            <a:r>
              <a:rPr lang="nl-NL" dirty="0"/>
              <a:t> more </a:t>
            </a:r>
            <a:r>
              <a:rPr lang="nl-NL" dirty="0" err="1"/>
              <a:t>to</a:t>
            </a:r>
            <a:r>
              <a:rPr lang="nl-NL" dirty="0"/>
              <a:t> </a:t>
            </a:r>
            <a:r>
              <a:rPr lang="nl-NL" dirty="0" err="1"/>
              <a:t>the</a:t>
            </a:r>
            <a:r>
              <a:rPr lang="nl-NL" dirty="0"/>
              <a:t> </a:t>
            </a:r>
            <a:r>
              <a:rPr lang="nl-NL" dirty="0" err="1"/>
              <a:t>value</a:t>
            </a:r>
            <a:r>
              <a:rPr lang="nl-NL" dirty="0"/>
              <a:t> </a:t>
            </a:r>
            <a:r>
              <a:rPr lang="nl-NL" dirty="0" err="1"/>
              <a:t>semantics</a:t>
            </a:r>
            <a:endParaRPr lang="nl-NL" dirty="0"/>
          </a:p>
        </p:txBody>
      </p:sp>
      <p:sp>
        <p:nvSpPr>
          <p:cNvPr id="4" name="Slide Number Placeholder 3"/>
          <p:cNvSpPr>
            <a:spLocks noGrp="1"/>
          </p:cNvSpPr>
          <p:nvPr>
            <p:ph type="sldNum" sz="quarter" idx="10"/>
          </p:nvPr>
        </p:nvSpPr>
        <p:spPr/>
        <p:txBody>
          <a:bodyPr/>
          <a:lstStyle/>
          <a:p>
            <a:fld id="{A2865B37-E7C2-4203-AAEB-E7CE60D906CA}" type="slidenum">
              <a:rPr lang="nl-NL" smtClean="0"/>
              <a:t>7</a:t>
            </a:fld>
            <a:endParaRPr lang="nl-NL"/>
          </a:p>
        </p:txBody>
      </p:sp>
    </p:spTree>
    <p:extLst>
      <p:ext uri="{BB962C8B-B14F-4D97-AF65-F5344CB8AC3E}">
        <p14:creationId xmlns:p14="http://schemas.microsoft.com/office/powerpoint/2010/main" val="167865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Coroutines</a:t>
            </a:r>
            <a:r>
              <a:rPr lang="nl-NL" dirty="0"/>
              <a:t> </a:t>
            </a:r>
            <a:r>
              <a:rPr lang="nl-NL" dirty="0" err="1"/>
              <a:t>can</a:t>
            </a:r>
            <a:r>
              <a:rPr lang="nl-NL" dirty="0"/>
              <a:t> </a:t>
            </a:r>
            <a:r>
              <a:rPr lang="nl-NL" dirty="0" err="1"/>
              <a:t>be</a:t>
            </a:r>
            <a:r>
              <a:rPr lang="nl-NL" dirty="0"/>
              <a:t> </a:t>
            </a:r>
            <a:r>
              <a:rPr lang="nl-NL" dirty="0" err="1"/>
              <a:t>stackful</a:t>
            </a:r>
            <a:r>
              <a:rPr lang="nl-NL" dirty="0"/>
              <a:t> or </a:t>
            </a:r>
            <a:r>
              <a:rPr lang="nl-NL" dirty="0" err="1"/>
              <a:t>stackless</a:t>
            </a:r>
            <a:r>
              <a:rPr lang="nl-NL" dirty="0"/>
              <a:t>.</a:t>
            </a:r>
          </a:p>
          <a:p>
            <a:r>
              <a:rPr lang="nl-NL" dirty="0" err="1"/>
              <a:t>Stackful</a:t>
            </a:r>
            <a:r>
              <a:rPr lang="nl-NL" dirty="0"/>
              <a:t>: go, boost fibers, Rust, Python</a:t>
            </a:r>
          </a:p>
          <a:p>
            <a:r>
              <a:rPr lang="nl-NL" dirty="0" err="1"/>
              <a:t>Stackless</a:t>
            </a:r>
            <a:r>
              <a:rPr lang="nl-NL" dirty="0"/>
              <a:t>: C++, Rust</a:t>
            </a:r>
          </a:p>
          <a:p>
            <a:endParaRPr lang="nl-NL" dirty="0"/>
          </a:p>
          <a:p>
            <a:r>
              <a:rPr lang="nl-NL" dirty="0" err="1"/>
              <a:t>Tldr</a:t>
            </a:r>
            <a:r>
              <a:rPr lang="nl-NL" dirty="0"/>
              <a:t>: do we </a:t>
            </a:r>
            <a:r>
              <a:rPr lang="nl-NL" dirty="0" err="1"/>
              <a:t>need</a:t>
            </a:r>
            <a:r>
              <a:rPr lang="nl-NL" dirty="0"/>
              <a:t> a stack </a:t>
            </a:r>
            <a:r>
              <a:rPr lang="nl-NL" dirty="0" err="1"/>
              <a:t>when</a:t>
            </a:r>
            <a:r>
              <a:rPr lang="nl-NL" dirty="0"/>
              <a:t> </a:t>
            </a:r>
            <a:r>
              <a:rPr lang="nl-NL" dirty="0" err="1"/>
              <a:t>being</a:t>
            </a:r>
            <a:r>
              <a:rPr lang="nl-NL" dirty="0"/>
              <a:t> </a:t>
            </a:r>
            <a:r>
              <a:rPr lang="nl-NL" dirty="0" err="1"/>
              <a:t>suspended</a:t>
            </a:r>
            <a:r>
              <a:rPr lang="nl-NL" dirty="0"/>
              <a:t>, </a:t>
            </a:r>
            <a:r>
              <a:rPr lang="nl-NL" dirty="0" err="1"/>
              <a:t>You</a:t>
            </a:r>
            <a:r>
              <a:rPr lang="nl-NL" dirty="0"/>
              <a:t> </a:t>
            </a:r>
            <a:r>
              <a:rPr lang="nl-NL" dirty="0" err="1"/>
              <a:t>can</a:t>
            </a:r>
            <a:r>
              <a:rPr lang="nl-NL" dirty="0"/>
              <a:t> </a:t>
            </a:r>
            <a:r>
              <a:rPr lang="nl-NL" dirty="0" err="1"/>
              <a:t>still</a:t>
            </a:r>
            <a:r>
              <a:rPr lang="nl-NL" dirty="0"/>
              <a:t> call </a:t>
            </a:r>
            <a:r>
              <a:rPr lang="nl-NL" dirty="0" err="1"/>
              <a:t>functions</a:t>
            </a:r>
            <a:r>
              <a:rPr lang="nl-NL" dirty="0"/>
              <a:t> </a:t>
            </a:r>
            <a:r>
              <a:rPr lang="nl-NL" dirty="0" err="1"/>
              <a:t>thus</a:t>
            </a:r>
            <a:r>
              <a:rPr lang="nl-NL" dirty="0"/>
              <a:t> </a:t>
            </a:r>
            <a:r>
              <a:rPr lang="nl-NL" dirty="0" err="1"/>
              <a:t>requiring</a:t>
            </a:r>
            <a:r>
              <a:rPr lang="nl-NL" dirty="0"/>
              <a:t> a stack.</a:t>
            </a:r>
          </a:p>
        </p:txBody>
      </p:sp>
      <p:sp>
        <p:nvSpPr>
          <p:cNvPr id="4" name="Slide Number Placeholder 3"/>
          <p:cNvSpPr>
            <a:spLocks noGrp="1"/>
          </p:cNvSpPr>
          <p:nvPr>
            <p:ph type="sldNum" sz="quarter" idx="10"/>
          </p:nvPr>
        </p:nvSpPr>
        <p:spPr/>
        <p:txBody>
          <a:bodyPr/>
          <a:lstStyle/>
          <a:p>
            <a:fld id="{A2865B37-E7C2-4203-AAEB-E7CE60D906CA}" type="slidenum">
              <a:rPr lang="nl-NL" smtClean="0"/>
              <a:t>8</a:t>
            </a:fld>
            <a:endParaRPr lang="nl-NL"/>
          </a:p>
        </p:txBody>
      </p:sp>
    </p:spTree>
    <p:extLst>
      <p:ext uri="{BB962C8B-B14F-4D97-AF65-F5344CB8AC3E}">
        <p14:creationId xmlns:p14="http://schemas.microsoft.com/office/powerpoint/2010/main" val="365135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Top </a:t>
            </a:r>
            <a:r>
              <a:rPr lang="nl-NL" dirty="0" err="1"/>
              <a:t>example</a:t>
            </a:r>
            <a:r>
              <a:rPr lang="nl-NL" dirty="0"/>
              <a:t> is </a:t>
            </a:r>
            <a:r>
              <a:rPr lang="nl-NL" dirty="0" err="1"/>
              <a:t>written</a:t>
            </a:r>
            <a:r>
              <a:rPr lang="nl-NL" dirty="0"/>
              <a:t> in Wren.</a:t>
            </a:r>
          </a:p>
          <a:p>
            <a:r>
              <a:rPr lang="nl-NL" dirty="0" err="1"/>
              <a:t>You</a:t>
            </a:r>
            <a:r>
              <a:rPr lang="nl-NL" dirty="0"/>
              <a:t> </a:t>
            </a:r>
            <a:r>
              <a:rPr lang="nl-NL" dirty="0" err="1"/>
              <a:t>can</a:t>
            </a:r>
            <a:r>
              <a:rPr lang="nl-NL" dirty="0"/>
              <a:t> </a:t>
            </a:r>
            <a:r>
              <a:rPr lang="nl-NL" dirty="0" err="1"/>
              <a:t>yield</a:t>
            </a:r>
            <a:r>
              <a:rPr lang="nl-NL" dirty="0"/>
              <a:t> </a:t>
            </a:r>
            <a:r>
              <a:rPr lang="nl-NL" dirty="0" err="1"/>
              <a:t>from</a:t>
            </a:r>
            <a:r>
              <a:rPr lang="nl-NL" dirty="0"/>
              <a:t> </a:t>
            </a:r>
            <a:r>
              <a:rPr lang="nl-NL" dirty="0" err="1"/>
              <a:t>within</a:t>
            </a:r>
            <a:r>
              <a:rPr lang="nl-NL" dirty="0"/>
              <a:t> a </a:t>
            </a:r>
            <a:r>
              <a:rPr lang="nl-NL" dirty="0" err="1"/>
              <a:t>lambda</a:t>
            </a:r>
            <a:r>
              <a:rPr lang="nl-NL" dirty="0"/>
              <a:t> </a:t>
            </a:r>
            <a:r>
              <a:rPr lang="nl-NL" dirty="0" err="1"/>
              <a:t>passed</a:t>
            </a:r>
            <a:r>
              <a:rPr lang="nl-NL" dirty="0"/>
              <a:t> </a:t>
            </a:r>
            <a:r>
              <a:rPr lang="nl-NL" dirty="0" err="1"/>
              <a:t>to</a:t>
            </a:r>
            <a:r>
              <a:rPr lang="nl-NL" dirty="0"/>
              <a:t> a </a:t>
            </a:r>
            <a:r>
              <a:rPr lang="nl-NL" dirty="0" err="1"/>
              <a:t>function</a:t>
            </a:r>
            <a:r>
              <a:rPr lang="nl-NL" dirty="0"/>
              <a:t>.</a:t>
            </a:r>
          </a:p>
          <a:p>
            <a:endParaRPr lang="nl-NL" dirty="0"/>
          </a:p>
          <a:p>
            <a:r>
              <a:rPr lang="nl-NL" dirty="0"/>
              <a:t>Bottom </a:t>
            </a:r>
            <a:r>
              <a:rPr lang="nl-NL" dirty="0" err="1"/>
              <a:t>example</a:t>
            </a:r>
            <a:r>
              <a:rPr lang="nl-NL" dirty="0"/>
              <a:t> is </a:t>
            </a:r>
            <a:r>
              <a:rPr lang="nl-NL" dirty="0" err="1"/>
              <a:t>Lua</a:t>
            </a:r>
            <a:r>
              <a:rPr lang="nl-NL" dirty="0"/>
              <a:t>.</a:t>
            </a:r>
          </a:p>
          <a:p>
            <a:r>
              <a:rPr lang="nl-NL" dirty="0"/>
              <a:t>Same </a:t>
            </a:r>
            <a:r>
              <a:rPr lang="nl-NL" dirty="0" err="1"/>
              <a:t>thing</a:t>
            </a:r>
            <a:r>
              <a:rPr lang="nl-NL" dirty="0"/>
              <a:t> here, we </a:t>
            </a:r>
            <a:r>
              <a:rPr lang="nl-NL" dirty="0" err="1"/>
              <a:t>yield</a:t>
            </a:r>
            <a:r>
              <a:rPr lang="nl-NL" dirty="0"/>
              <a:t> </a:t>
            </a:r>
            <a:r>
              <a:rPr lang="nl-NL" dirty="0" err="1"/>
              <a:t>from</a:t>
            </a:r>
            <a:r>
              <a:rPr lang="nl-NL" dirty="0"/>
              <a:t> </a:t>
            </a:r>
            <a:r>
              <a:rPr lang="nl-NL" dirty="0" err="1"/>
              <a:t>within</a:t>
            </a:r>
            <a:r>
              <a:rPr lang="nl-NL" dirty="0"/>
              <a:t> a </a:t>
            </a:r>
            <a:r>
              <a:rPr lang="nl-NL" dirty="0" err="1"/>
              <a:t>lambda</a:t>
            </a:r>
            <a:endParaRPr lang="nl-NL" dirty="0"/>
          </a:p>
          <a:p>
            <a:endParaRPr lang="nl-NL" dirty="0"/>
          </a:p>
          <a:p>
            <a:r>
              <a:rPr lang="nl-NL" dirty="0"/>
              <a:t>In </a:t>
            </a:r>
            <a:r>
              <a:rPr lang="nl-NL" dirty="0" err="1"/>
              <a:t>both</a:t>
            </a:r>
            <a:r>
              <a:rPr lang="nl-NL" dirty="0"/>
              <a:t> cases we </a:t>
            </a:r>
            <a:r>
              <a:rPr lang="nl-NL" dirty="0" err="1"/>
              <a:t>need</a:t>
            </a:r>
            <a:r>
              <a:rPr lang="nl-NL" dirty="0"/>
              <a:t> </a:t>
            </a:r>
            <a:r>
              <a:rPr lang="nl-NL" dirty="0" err="1"/>
              <a:t>to</a:t>
            </a:r>
            <a:r>
              <a:rPr lang="nl-NL" dirty="0"/>
              <a:t> preserve </a:t>
            </a:r>
            <a:r>
              <a:rPr lang="nl-NL" dirty="0" err="1"/>
              <a:t>the</a:t>
            </a:r>
            <a:r>
              <a:rPr lang="nl-NL" dirty="0"/>
              <a:t> </a:t>
            </a:r>
            <a:r>
              <a:rPr lang="nl-NL" dirty="0" err="1"/>
              <a:t>whole</a:t>
            </a:r>
            <a:r>
              <a:rPr lang="nl-NL" dirty="0"/>
              <a:t> stack </a:t>
            </a:r>
            <a:r>
              <a:rPr lang="nl-NL" dirty="0" err="1"/>
              <a:t>if</a:t>
            </a:r>
            <a:r>
              <a:rPr lang="nl-NL" dirty="0"/>
              <a:t> we </a:t>
            </a:r>
            <a:r>
              <a:rPr lang="nl-NL" dirty="0" err="1"/>
              <a:t>suspend</a:t>
            </a:r>
            <a:r>
              <a:rPr lang="nl-NL" dirty="0"/>
              <a:t>.</a:t>
            </a:r>
          </a:p>
        </p:txBody>
      </p:sp>
      <p:sp>
        <p:nvSpPr>
          <p:cNvPr id="4" name="Slide Number Placeholder 3"/>
          <p:cNvSpPr>
            <a:spLocks noGrp="1"/>
          </p:cNvSpPr>
          <p:nvPr>
            <p:ph type="sldNum" sz="quarter" idx="10"/>
          </p:nvPr>
        </p:nvSpPr>
        <p:spPr/>
        <p:txBody>
          <a:bodyPr/>
          <a:lstStyle/>
          <a:p>
            <a:fld id="{A2865B37-E7C2-4203-AAEB-E7CE60D906CA}" type="slidenum">
              <a:rPr lang="nl-NL" smtClean="0"/>
              <a:t>9</a:t>
            </a:fld>
            <a:endParaRPr lang="nl-NL"/>
          </a:p>
        </p:txBody>
      </p:sp>
    </p:spTree>
    <p:extLst>
      <p:ext uri="{BB962C8B-B14F-4D97-AF65-F5344CB8AC3E}">
        <p14:creationId xmlns:p14="http://schemas.microsoft.com/office/powerpoint/2010/main" val="1729235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4" y="552701"/>
            <a:ext cx="7766200" cy="1117073"/>
          </a:xfrm>
          <a:prstGeom prst="rect">
            <a:avLst/>
          </a:prstGeom>
        </p:spPr>
        <p:txBody>
          <a:bodyPr lIns="0" tIns="0" rIns="0" bIns="0" anchor="t"/>
          <a:lstStyle>
            <a:lvl1pPr algn="l">
              <a:defRPr sz="3600" b="1"/>
            </a:lvl1pPr>
          </a:lstStyle>
          <a:p>
            <a:r>
              <a:rPr lang="en-GB" noProof="0" dirty="0"/>
              <a:t>Click to add title</a:t>
            </a:r>
          </a:p>
        </p:txBody>
      </p:sp>
      <p:sp>
        <p:nvSpPr>
          <p:cNvPr id="8" name="Picture Placeholder 2"/>
          <p:cNvSpPr>
            <a:spLocks noGrp="1"/>
          </p:cNvSpPr>
          <p:nvPr>
            <p:ph type="pic" idx="13" hasCustomPrompt="1"/>
          </p:nvPr>
        </p:nvSpPr>
        <p:spPr>
          <a:xfrm>
            <a:off x="0" y="1800000"/>
            <a:ext cx="12192000" cy="46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9" name="Text Placeholder 2"/>
          <p:cNvSpPr>
            <a:spLocks noGrp="1"/>
          </p:cNvSpPr>
          <p:nvPr>
            <p:ph type="body" idx="1" hasCustomPrompt="1"/>
          </p:nvPr>
        </p:nvSpPr>
        <p:spPr>
          <a:xfrm>
            <a:off x="466010" y="6595180"/>
            <a:ext cx="2089799" cy="152349"/>
          </a:xfrm>
          <a:prstGeom prst="rect">
            <a:avLst/>
          </a:prstGeom>
          <a:solidFill>
            <a:schemeClr val="accent1"/>
          </a:solidFill>
        </p:spPr>
        <p:txBody>
          <a:bodyPr wrap="none" lIns="36000" tIns="0" rIns="0" bIns="0" anchor="ctr" anchorCtr="0">
            <a:spAutoFit/>
          </a:bodyPr>
          <a:lstStyle>
            <a:lvl1pPr marL="0" indent="0">
              <a:buNone/>
              <a:defRPr sz="11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a:t>Click to edit Master text styles </a:t>
            </a:r>
          </a:p>
        </p:txBody>
      </p:sp>
      <p:pic>
        <p:nvPicPr>
          <p:cNvPr id="10" name="Afbeelding 3">
            <a:extLst>
              <a:ext uri="{FF2B5EF4-FFF2-40B4-BE49-F238E27FC236}">
                <a16:creationId xmlns:a16="http://schemas.microsoft.com/office/drawing/2014/main" id="{45AA004F-18A9-44F1-B76A-BCF56F8DF7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5000" y="568405"/>
            <a:ext cx="1908000" cy="662330"/>
          </a:xfrm>
          <a:prstGeom prst="rect">
            <a:avLst/>
          </a:prstGeom>
        </p:spPr>
      </p:pic>
      <p:sp>
        <p:nvSpPr>
          <p:cNvPr id="11" name="Date Placeholder 3"/>
          <p:cNvSpPr>
            <a:spLocks noGrp="1"/>
          </p:cNvSpPr>
          <p:nvPr>
            <p:ph type="dt" sz="half" idx="10"/>
          </p:nvPr>
        </p:nvSpPr>
        <p:spPr>
          <a:xfrm>
            <a:off x="10881378" y="6595180"/>
            <a:ext cx="828000" cy="152349"/>
          </a:xfrm>
          <a:prstGeom prst="rect">
            <a:avLst/>
          </a:prstGeom>
          <a:solidFill>
            <a:schemeClr val="accent1"/>
          </a:solidFill>
        </p:spPr>
        <p:txBody>
          <a:bodyPr lIns="0" tIns="0" rIns="36000" bIns="0"/>
          <a:lstStyle>
            <a:lvl1pPr algn="r">
              <a:defRPr sz="1100" b="1">
                <a:solidFill>
                  <a:schemeClr val="bg1"/>
                </a:solidFill>
              </a:defRPr>
            </a:lvl1pPr>
          </a:lstStyle>
          <a:p>
            <a:endParaRPr lang="en-GB" dirty="0"/>
          </a:p>
        </p:txBody>
      </p:sp>
      <p:sp>
        <p:nvSpPr>
          <p:cNvPr id="7" name="Footer Placeholder 4">
            <a:extLst>
              <a:ext uri="{FF2B5EF4-FFF2-40B4-BE49-F238E27FC236}">
                <a16:creationId xmlns:a16="http://schemas.microsoft.com/office/drawing/2014/main" id="{436E156C-7639-4DB6-87AC-B6FE48C76596}"/>
              </a:ext>
            </a:extLst>
          </p:cNvPr>
          <p:cNvSpPr>
            <a:spLocks noGrp="1"/>
          </p:cNvSpPr>
          <p:nvPr>
            <p:ph type="ftr" sz="quarter" idx="11"/>
          </p:nvPr>
        </p:nvSpPr>
        <p:spPr>
          <a:xfrm>
            <a:off x="9806734" y="7188487"/>
            <a:ext cx="1834404" cy="169277"/>
          </a:xfrm>
          <a:prstGeom prst="rect">
            <a:avLst/>
          </a:prstGeom>
          <a:noFill/>
        </p:spPr>
        <p:txBody>
          <a:bodyPr wrap="none" lIns="36000" tIns="0" rIns="36000" bIns="0" anchor="ctr">
            <a:spAutoFit/>
          </a:bodyPr>
          <a:lstStyle>
            <a:lvl1pPr algn="r">
              <a:defRPr sz="1100">
                <a:solidFill>
                  <a:schemeClr val="bg2">
                    <a:lumMod val="65000"/>
                  </a:schemeClr>
                </a:solidFill>
                <a:latin typeface="+mn-lt"/>
              </a:defRPr>
            </a:lvl1pPr>
          </a:lstStyle>
          <a:p>
            <a:r>
              <a:rPr lang="en-GB">
                <a:ea typeface="Open Sans" panose="020B0606030504020204" pitchFamily="34" charset="0"/>
                <a:cs typeface="Open Sans" panose="020B0606030504020204" pitchFamily="34" charset="0"/>
              </a:rPr>
              <a:t>© Sioux 2020 | Confidential</a:t>
            </a:r>
            <a:endParaRPr lang="en-GB"/>
          </a:p>
        </p:txBody>
      </p:sp>
      <p:sp>
        <p:nvSpPr>
          <p:cNvPr id="12" name="Slide Number Placeholder 5">
            <a:extLst>
              <a:ext uri="{FF2B5EF4-FFF2-40B4-BE49-F238E27FC236}">
                <a16:creationId xmlns:a16="http://schemas.microsoft.com/office/drawing/2014/main" id="{4CBD1C53-902A-4BA5-8C2B-AC8D9063C662}"/>
              </a:ext>
            </a:extLst>
          </p:cNvPr>
          <p:cNvSpPr>
            <a:spLocks noGrp="1"/>
          </p:cNvSpPr>
          <p:nvPr>
            <p:ph type="sldNum" sz="quarter" idx="12"/>
          </p:nvPr>
        </p:nvSpPr>
        <p:spPr>
          <a:xfrm>
            <a:off x="11718263" y="7169219"/>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Tree>
    <p:extLst>
      <p:ext uri="{BB962C8B-B14F-4D97-AF65-F5344CB8AC3E}">
        <p14:creationId xmlns:p14="http://schemas.microsoft.com/office/powerpoint/2010/main" val="11067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39750" y="552700"/>
            <a:ext cx="11101388" cy="4825415"/>
          </a:xfrm>
          <a:prstGeom prst="rect">
            <a:avLst/>
          </a:prstGeom>
        </p:spPr>
        <p:txBody>
          <a:bodyPr anchor="ctr"/>
          <a:lstStyle>
            <a:lvl1pPr algn="l">
              <a:defRPr sz="6000" b="1">
                <a:solidFill>
                  <a:schemeClr val="bg1"/>
                </a:solidFill>
              </a:defRPr>
            </a:lvl1pPr>
          </a:lstStyle>
          <a:p>
            <a:r>
              <a:rPr lang="en-GB" noProof="0" dirty="0"/>
              <a:t>Click to add title</a:t>
            </a:r>
          </a:p>
        </p:txBody>
      </p:sp>
      <p:sp>
        <p:nvSpPr>
          <p:cNvPr id="4" name="TextBox 3"/>
          <p:cNvSpPr txBox="1"/>
          <p:nvPr userDrawn="1"/>
        </p:nvSpPr>
        <p:spPr>
          <a:xfrm>
            <a:off x="10430772" y="6385039"/>
            <a:ext cx="1182238" cy="200055"/>
          </a:xfrm>
          <a:prstGeom prst="rect">
            <a:avLst/>
          </a:prstGeom>
          <a:solidFill>
            <a:schemeClr val="accent1"/>
          </a:solidFill>
        </p:spPr>
        <p:txBody>
          <a:bodyPr wrap="none" lIns="36000" tIns="0" rIns="36000" bIns="0" rtlCol="0">
            <a:spAutoFit/>
          </a:bodyPr>
          <a:lstStyle/>
          <a:p>
            <a:r>
              <a:rPr lang="en-GB" sz="1300" b="1" noProof="0" dirty="0">
                <a:solidFill>
                  <a:schemeClr val="bg1"/>
                </a:solidFill>
              </a:rPr>
              <a:t>www.sioux.eu</a:t>
            </a:r>
          </a:p>
        </p:txBody>
      </p:sp>
      <p:sp>
        <p:nvSpPr>
          <p:cNvPr id="5" name="Date Placeholder 3">
            <a:extLst>
              <a:ext uri="{FF2B5EF4-FFF2-40B4-BE49-F238E27FC236}">
                <a16:creationId xmlns:a16="http://schemas.microsoft.com/office/drawing/2014/main" id="{B8842D1D-4A9B-4D37-A97F-9CF3858C57E2}"/>
              </a:ext>
            </a:extLst>
          </p:cNvPr>
          <p:cNvSpPr>
            <a:spLocks noGrp="1"/>
          </p:cNvSpPr>
          <p:nvPr>
            <p:ph type="dt" sz="half" idx="13"/>
          </p:nvPr>
        </p:nvSpPr>
        <p:spPr>
          <a:xfrm>
            <a:off x="10827932" y="7039124"/>
            <a:ext cx="828000" cy="152349"/>
          </a:xfrm>
          <a:prstGeom prst="rect">
            <a:avLst/>
          </a:prstGeom>
          <a:noFill/>
        </p:spPr>
        <p:txBody>
          <a:bodyPr lIns="0" tIns="0" rIns="36000" bIns="0"/>
          <a:lstStyle>
            <a:lvl1pPr algn="r">
              <a:defRPr sz="1100" b="0">
                <a:solidFill>
                  <a:schemeClr val="bg2">
                    <a:lumMod val="90000"/>
                  </a:schemeClr>
                </a:solidFill>
              </a:defRPr>
            </a:lvl1pPr>
          </a:lstStyle>
          <a:p>
            <a:endParaRPr lang="en-GB" dirty="0"/>
          </a:p>
        </p:txBody>
      </p:sp>
      <p:sp>
        <p:nvSpPr>
          <p:cNvPr id="6" name="Footer Placeholder 4">
            <a:extLst>
              <a:ext uri="{FF2B5EF4-FFF2-40B4-BE49-F238E27FC236}">
                <a16:creationId xmlns:a16="http://schemas.microsoft.com/office/drawing/2014/main" id="{1F93D9CA-5735-4F52-AE56-13C9B285C798}"/>
              </a:ext>
            </a:extLst>
          </p:cNvPr>
          <p:cNvSpPr>
            <a:spLocks noGrp="1"/>
          </p:cNvSpPr>
          <p:nvPr>
            <p:ph type="ftr" sz="quarter" idx="11"/>
          </p:nvPr>
        </p:nvSpPr>
        <p:spPr>
          <a:xfrm>
            <a:off x="8699294" y="7022196"/>
            <a:ext cx="1834404" cy="169277"/>
          </a:xfrm>
          <a:prstGeom prst="rect">
            <a:avLst/>
          </a:prstGeom>
          <a:noFill/>
        </p:spPr>
        <p:txBody>
          <a:bodyPr wrap="none" lIns="36000" tIns="0" rIns="36000" bIns="0" anchor="ctr">
            <a:spAutoFit/>
          </a:bodyPr>
          <a:lstStyle>
            <a:lvl1pPr algn="r">
              <a:defRPr sz="1100">
                <a:solidFill>
                  <a:schemeClr val="bg2">
                    <a:lumMod val="90000"/>
                  </a:schemeClr>
                </a:solidFill>
                <a:latin typeface="+mn-lt"/>
              </a:defRPr>
            </a:lvl1pPr>
          </a:lstStyle>
          <a:p>
            <a:r>
              <a:rPr lang="en-GB">
                <a:ea typeface="Open Sans" panose="020B0606030504020204" pitchFamily="34" charset="0"/>
                <a:cs typeface="Open Sans" panose="020B0606030504020204" pitchFamily="34" charset="0"/>
              </a:rPr>
              <a:t>© Sioux 2020 | Confidential</a:t>
            </a:r>
            <a:endParaRPr lang="en-GB" dirty="0"/>
          </a:p>
        </p:txBody>
      </p:sp>
      <p:sp>
        <p:nvSpPr>
          <p:cNvPr id="2" name="Tijdelijke aanduiding voor dianummer 1">
            <a:extLst>
              <a:ext uri="{FF2B5EF4-FFF2-40B4-BE49-F238E27FC236}">
                <a16:creationId xmlns:a16="http://schemas.microsoft.com/office/drawing/2014/main" id="{719DEFF8-97F9-4950-903B-AB7F2558FC74}"/>
              </a:ext>
            </a:extLst>
          </p:cNvPr>
          <p:cNvSpPr>
            <a:spLocks noGrp="1"/>
          </p:cNvSpPr>
          <p:nvPr>
            <p:ph type="sldNum" sz="quarter" idx="14"/>
          </p:nvPr>
        </p:nvSpPr>
        <p:spPr>
          <a:xfrm>
            <a:off x="11809369" y="7011473"/>
            <a:ext cx="281594" cy="180000"/>
          </a:xfrm>
          <a:solidFill>
            <a:schemeClr val="accent1"/>
          </a:solidFill>
        </p:spPr>
        <p:txBody>
          <a:bodyPr/>
          <a:lstStyle/>
          <a:p>
            <a:fld id="{8E5DB763-12CC-464D-90CD-5DE35E233077}" type="slidenum">
              <a:rPr lang="en-GB" noProof="0" smtClean="0"/>
              <a:pPr/>
              <a:t>‹#›</a:t>
            </a:fld>
            <a:endParaRPr lang="en-GB" noProof="0"/>
          </a:p>
        </p:txBody>
      </p:sp>
    </p:spTree>
    <p:extLst>
      <p:ext uri="{BB962C8B-B14F-4D97-AF65-F5344CB8AC3E}">
        <p14:creationId xmlns:p14="http://schemas.microsoft.com/office/powerpoint/2010/main" val="277527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GB" noProof="0" dirty="0"/>
              <a:t>Click to add title</a:t>
            </a:r>
          </a:p>
        </p:txBody>
      </p:sp>
      <p:sp>
        <p:nvSpPr>
          <p:cNvPr id="11" name="Content Placeholder 2"/>
          <p:cNvSpPr>
            <a:spLocks noGrp="1"/>
          </p:cNvSpPr>
          <p:nvPr>
            <p:ph idx="10" hasCustomPrompt="1"/>
          </p:nvPr>
        </p:nvSpPr>
        <p:spPr>
          <a:xfrm>
            <a:off x="550863" y="1584000"/>
            <a:ext cx="11090275"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6"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noProof="0">
                <a:ea typeface="Open Sans" panose="020B0606030504020204" pitchFamily="34" charset="0"/>
                <a:cs typeface="Open Sans" panose="020B0606030504020204" pitchFamily="34" charset="0"/>
              </a:rPr>
              <a:t>© Sioux 2020 | Confidential</a:t>
            </a:r>
            <a:endParaRPr lang="en-GB" noProof="0"/>
          </a:p>
        </p:txBody>
      </p:sp>
      <p:sp>
        <p:nvSpPr>
          <p:cNvPr id="7" name="Date Placeholder 3">
            <a:extLst>
              <a:ext uri="{FF2B5EF4-FFF2-40B4-BE49-F238E27FC236}">
                <a16:creationId xmlns:a16="http://schemas.microsoft.com/office/drawing/2014/main" id="{E758889F-1D3C-4F27-926C-BC89D9804D78}"/>
              </a:ext>
            </a:extLst>
          </p:cNvPr>
          <p:cNvSpPr>
            <a:spLocks noGrp="1"/>
          </p:cNvSpPr>
          <p:nvPr>
            <p:ph type="dt" sz="half" idx="13"/>
          </p:nvPr>
        </p:nvSpPr>
        <p:spPr>
          <a:xfrm>
            <a:off x="10827932" y="7039124"/>
            <a:ext cx="828000" cy="152349"/>
          </a:xfrm>
          <a:prstGeom prst="rect">
            <a:avLst/>
          </a:prstGeom>
          <a:noFill/>
        </p:spPr>
        <p:txBody>
          <a:bodyPr lIns="0" tIns="0" rIns="36000" bIns="0"/>
          <a:lstStyle>
            <a:lvl1pPr algn="r">
              <a:defRPr sz="1100" b="0">
                <a:solidFill>
                  <a:schemeClr val="bg2">
                    <a:lumMod val="65000"/>
                  </a:schemeClr>
                </a:solidFill>
              </a:defRPr>
            </a:lvl1pPr>
          </a:lstStyle>
          <a:p>
            <a:endParaRPr lang="en-GB" dirty="0"/>
          </a:p>
        </p:txBody>
      </p:sp>
    </p:spTree>
    <p:extLst>
      <p:ext uri="{BB962C8B-B14F-4D97-AF65-F5344CB8AC3E}">
        <p14:creationId xmlns:p14="http://schemas.microsoft.com/office/powerpoint/2010/main" val="33517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text +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552701"/>
            <a:ext cx="7705725" cy="1116000"/>
          </a:xfrm>
          <a:prstGeom prst="rect">
            <a:avLst/>
          </a:prstGeom>
        </p:spPr>
        <p:txBody>
          <a:bodyPr lIns="0" tIns="0" rIns="0" bIns="0" anchor="t"/>
          <a:lstStyle>
            <a:lvl1pPr algn="l">
              <a:defRPr sz="3600" b="1">
                <a:solidFill>
                  <a:schemeClr val="accent1"/>
                </a:solidFill>
              </a:defRPr>
            </a:lvl1pPr>
          </a:lstStyle>
          <a:p>
            <a:r>
              <a:rPr lang="en-GB" noProof="0" dirty="0"/>
              <a:t>Click to add title</a:t>
            </a:r>
          </a:p>
        </p:txBody>
      </p:sp>
      <p:sp>
        <p:nvSpPr>
          <p:cNvPr id="11" name="Content Placeholder 2"/>
          <p:cNvSpPr>
            <a:spLocks noGrp="1"/>
          </p:cNvSpPr>
          <p:nvPr>
            <p:ph idx="10" hasCustomPrompt="1"/>
          </p:nvPr>
        </p:nvSpPr>
        <p:spPr>
          <a:xfrm>
            <a:off x="550863" y="1584000"/>
            <a:ext cx="7705725"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6" name="Picture Placeholder 2"/>
          <p:cNvSpPr>
            <a:spLocks noGrp="1"/>
          </p:cNvSpPr>
          <p:nvPr>
            <p:ph type="pic" idx="13" hasCustomPrompt="1"/>
          </p:nvPr>
        </p:nvSpPr>
        <p:spPr>
          <a:xfrm>
            <a:off x="8616950" y="1"/>
            <a:ext cx="3575050" cy="64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8"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noProof="0">
                <a:ea typeface="Open Sans" panose="020B0606030504020204" pitchFamily="34" charset="0"/>
                <a:cs typeface="Open Sans" panose="020B0606030504020204" pitchFamily="34" charset="0"/>
              </a:rPr>
              <a:t>© Sioux 2020 | Confidential</a:t>
            </a:r>
            <a:endParaRPr lang="en-GB" noProof="0"/>
          </a:p>
        </p:txBody>
      </p:sp>
      <p:sp>
        <p:nvSpPr>
          <p:cNvPr id="7" name="Date Placeholder 3">
            <a:extLst>
              <a:ext uri="{FF2B5EF4-FFF2-40B4-BE49-F238E27FC236}">
                <a16:creationId xmlns:a16="http://schemas.microsoft.com/office/drawing/2014/main" id="{9B16008C-9F0D-47FD-9B78-658753ADCDAF}"/>
              </a:ext>
            </a:extLst>
          </p:cNvPr>
          <p:cNvSpPr>
            <a:spLocks noGrp="1"/>
          </p:cNvSpPr>
          <p:nvPr>
            <p:ph type="dt" sz="half" idx="14"/>
          </p:nvPr>
        </p:nvSpPr>
        <p:spPr>
          <a:xfrm>
            <a:off x="10827932" y="7039124"/>
            <a:ext cx="828000" cy="152349"/>
          </a:xfrm>
          <a:prstGeom prst="rect">
            <a:avLst/>
          </a:prstGeom>
          <a:noFill/>
        </p:spPr>
        <p:txBody>
          <a:bodyPr lIns="0" tIns="0" rIns="36000" bIns="0"/>
          <a:lstStyle>
            <a:lvl1pPr algn="r">
              <a:defRPr sz="1100" b="0">
                <a:solidFill>
                  <a:schemeClr val="bg2">
                    <a:lumMod val="65000"/>
                  </a:schemeClr>
                </a:solidFill>
              </a:defRPr>
            </a:lvl1pPr>
          </a:lstStyle>
          <a:p>
            <a:endParaRPr lang="en-GB" dirty="0"/>
          </a:p>
        </p:txBody>
      </p:sp>
    </p:spTree>
    <p:extLst>
      <p:ext uri="{BB962C8B-B14F-4D97-AF65-F5344CB8AC3E}">
        <p14:creationId xmlns:p14="http://schemas.microsoft.com/office/powerpoint/2010/main" val="1789959035"/>
      </p:ext>
    </p:extLst>
  </p:cSld>
  <p:clrMapOvr>
    <a:masterClrMapping/>
  </p:clrMapOvr>
  <p:extLst>
    <p:ext uri="{DCECCB84-F9BA-43D5-87BE-67443E8EF086}">
      <p15:sldGuideLst xmlns:p15="http://schemas.microsoft.com/office/powerpoint/2012/main">
        <p15:guide id="1" pos="5201" userDrawn="1">
          <p15:clr>
            <a:srgbClr val="FBAE40"/>
          </p15:clr>
        </p15:guide>
        <p15:guide id="2" pos="542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x bullet 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GB" noProof="0" dirty="0"/>
              <a:t>Click to add title</a:t>
            </a:r>
          </a:p>
        </p:txBody>
      </p:sp>
      <p:sp>
        <p:nvSpPr>
          <p:cNvPr id="11" name="Content Placeholder 2"/>
          <p:cNvSpPr>
            <a:spLocks noGrp="1"/>
          </p:cNvSpPr>
          <p:nvPr>
            <p:ph idx="10" hasCustomPrompt="1"/>
          </p:nvPr>
        </p:nvSpPr>
        <p:spPr>
          <a:xfrm>
            <a:off x="550864" y="1584000"/>
            <a:ext cx="5365750"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6" name="Content Placeholder 2"/>
          <p:cNvSpPr>
            <a:spLocks noGrp="1"/>
          </p:cNvSpPr>
          <p:nvPr>
            <p:ph idx="13" hasCustomPrompt="1"/>
          </p:nvPr>
        </p:nvSpPr>
        <p:spPr>
          <a:xfrm>
            <a:off x="6275389" y="1584000"/>
            <a:ext cx="5365750" cy="4500000"/>
          </a:xfrm>
          <a:prstGeom prst="rect">
            <a:avLst/>
          </a:prstGeom>
        </p:spPr>
        <p:txBody>
          <a:bodyPr lIns="0" tIns="0" rIns="0" bIns="0">
            <a:normAutofit/>
          </a:bodyPr>
          <a:lstStyle>
            <a:lvl1pPr marL="228600" indent="-228600">
              <a:lnSpc>
                <a:spcPct val="150000"/>
              </a:lnSpc>
              <a:buClr>
                <a:schemeClr val="accent1"/>
              </a:buClr>
              <a:buFont typeface="Wingdings" panose="05000000000000000000" pitchFamily="2" charset="2"/>
              <a:buChar char="§"/>
              <a:defRPr sz="2600"/>
            </a:lvl1pPr>
            <a:lvl2pPr marL="685800" indent="-228600">
              <a:lnSpc>
                <a:spcPct val="150000"/>
              </a:lnSpc>
              <a:buClr>
                <a:schemeClr val="accent1"/>
              </a:buClr>
              <a:buFont typeface="Wingdings" panose="05000000000000000000" pitchFamily="2" charset="2"/>
              <a:buChar char="§"/>
              <a:defRPr sz="2200"/>
            </a:lvl2pPr>
            <a:lvl3pPr marL="1143000" indent="-228600">
              <a:lnSpc>
                <a:spcPct val="150000"/>
              </a:lnSpc>
              <a:buClr>
                <a:schemeClr val="accent1"/>
              </a:buClr>
              <a:buFont typeface="Wingdings" panose="05000000000000000000" pitchFamily="2" charset="2"/>
              <a:buChar char="§"/>
              <a:defRPr sz="2200"/>
            </a:lvl3pPr>
            <a:lvl4pPr marL="1600200" indent="-228600">
              <a:lnSpc>
                <a:spcPct val="150000"/>
              </a:lnSpc>
              <a:buClr>
                <a:schemeClr val="accent1"/>
              </a:buClr>
              <a:buFont typeface="Wingdings" panose="05000000000000000000" pitchFamily="2" charset="2"/>
              <a:buChar char="§"/>
              <a:defRPr sz="2200"/>
            </a:lvl4pPr>
            <a:lvl5pPr marL="2057400" indent="-228600">
              <a:lnSpc>
                <a:spcPct val="150000"/>
              </a:lnSpc>
              <a:buClr>
                <a:schemeClr val="accent1"/>
              </a:buClr>
              <a:buFont typeface="Wingdings" panose="05000000000000000000" pitchFamily="2" charset="2"/>
              <a:buChar char="§"/>
              <a:defRPr sz="22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noProof="0">
                <a:ea typeface="Open Sans" panose="020B0606030504020204" pitchFamily="34" charset="0"/>
                <a:cs typeface="Open Sans" panose="020B0606030504020204" pitchFamily="34" charset="0"/>
              </a:rPr>
              <a:t>© Sioux 2020 | Confidential</a:t>
            </a:r>
            <a:endParaRPr lang="en-GB" noProof="0"/>
          </a:p>
        </p:txBody>
      </p:sp>
      <p:sp>
        <p:nvSpPr>
          <p:cNvPr id="7" name="Date Placeholder 3">
            <a:extLst>
              <a:ext uri="{FF2B5EF4-FFF2-40B4-BE49-F238E27FC236}">
                <a16:creationId xmlns:a16="http://schemas.microsoft.com/office/drawing/2014/main" id="{F6CC4854-3259-4525-8BE1-B07D96F22C97}"/>
              </a:ext>
            </a:extLst>
          </p:cNvPr>
          <p:cNvSpPr>
            <a:spLocks noGrp="1"/>
          </p:cNvSpPr>
          <p:nvPr>
            <p:ph type="dt" sz="half" idx="14"/>
          </p:nvPr>
        </p:nvSpPr>
        <p:spPr>
          <a:xfrm>
            <a:off x="10827932" y="7039124"/>
            <a:ext cx="828000" cy="152349"/>
          </a:xfrm>
          <a:prstGeom prst="rect">
            <a:avLst/>
          </a:prstGeom>
          <a:noFill/>
        </p:spPr>
        <p:txBody>
          <a:bodyPr lIns="0" tIns="0" rIns="36000" bIns="0"/>
          <a:lstStyle>
            <a:lvl1pPr algn="r">
              <a:defRPr sz="1100" b="0">
                <a:solidFill>
                  <a:schemeClr val="bg2">
                    <a:lumMod val="65000"/>
                  </a:schemeClr>
                </a:solidFill>
              </a:defRPr>
            </a:lvl1pPr>
          </a:lstStyle>
          <a:p>
            <a:endParaRPr lang="en-GB" dirty="0"/>
          </a:p>
        </p:txBody>
      </p:sp>
    </p:spTree>
    <p:extLst>
      <p:ext uri="{BB962C8B-B14F-4D97-AF65-F5344CB8AC3E}">
        <p14:creationId xmlns:p14="http://schemas.microsoft.com/office/powerpoint/2010/main" val="415498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x imag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GB" noProof="0" dirty="0"/>
              <a:t>Click to add title</a:t>
            </a:r>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7" name="Picture Placeholder 2"/>
          <p:cNvSpPr>
            <a:spLocks noGrp="1"/>
          </p:cNvSpPr>
          <p:nvPr>
            <p:ph type="pic" idx="13" hasCustomPrompt="1"/>
          </p:nvPr>
        </p:nvSpPr>
        <p:spPr>
          <a:xfrm>
            <a:off x="550864" y="1584000"/>
            <a:ext cx="5365750" cy="4500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8" name="Picture Placeholder 2"/>
          <p:cNvSpPr>
            <a:spLocks noGrp="1"/>
          </p:cNvSpPr>
          <p:nvPr>
            <p:ph type="pic" idx="14" hasCustomPrompt="1"/>
          </p:nvPr>
        </p:nvSpPr>
        <p:spPr>
          <a:xfrm>
            <a:off x="6275388" y="1584000"/>
            <a:ext cx="5365750" cy="4500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10"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noProof="0">
                <a:ea typeface="Open Sans" panose="020B0606030504020204" pitchFamily="34" charset="0"/>
                <a:cs typeface="Open Sans" panose="020B0606030504020204" pitchFamily="34" charset="0"/>
              </a:rPr>
              <a:t>© Sioux 2020 | Confidential</a:t>
            </a:r>
            <a:endParaRPr lang="en-GB" noProof="0"/>
          </a:p>
        </p:txBody>
      </p:sp>
      <p:sp>
        <p:nvSpPr>
          <p:cNvPr id="9" name="Date Placeholder 3">
            <a:extLst>
              <a:ext uri="{FF2B5EF4-FFF2-40B4-BE49-F238E27FC236}">
                <a16:creationId xmlns:a16="http://schemas.microsoft.com/office/drawing/2014/main" id="{2A4902D0-5C5D-4168-827F-B9822A8A8777}"/>
              </a:ext>
            </a:extLst>
          </p:cNvPr>
          <p:cNvSpPr>
            <a:spLocks noGrp="1"/>
          </p:cNvSpPr>
          <p:nvPr>
            <p:ph type="dt" sz="half" idx="15"/>
          </p:nvPr>
        </p:nvSpPr>
        <p:spPr>
          <a:xfrm>
            <a:off x="10827932" y="7039124"/>
            <a:ext cx="828000" cy="152349"/>
          </a:xfrm>
          <a:prstGeom prst="rect">
            <a:avLst/>
          </a:prstGeom>
          <a:noFill/>
        </p:spPr>
        <p:txBody>
          <a:bodyPr lIns="0" tIns="0" rIns="36000" bIns="0"/>
          <a:lstStyle>
            <a:lvl1pPr algn="r">
              <a:defRPr sz="1100" b="0">
                <a:solidFill>
                  <a:schemeClr val="bg2">
                    <a:lumMod val="65000"/>
                  </a:schemeClr>
                </a:solidFill>
              </a:defRPr>
            </a:lvl1pPr>
          </a:lstStyle>
          <a:p>
            <a:endParaRPr lang="en-GB" dirty="0"/>
          </a:p>
        </p:txBody>
      </p:sp>
    </p:spTree>
    <p:extLst>
      <p:ext uri="{BB962C8B-B14F-4D97-AF65-F5344CB8AC3E}">
        <p14:creationId xmlns:p14="http://schemas.microsoft.com/office/powerpoint/2010/main" val="199282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7" name="Picture Placeholder 2"/>
          <p:cNvSpPr>
            <a:spLocks noGrp="1"/>
          </p:cNvSpPr>
          <p:nvPr>
            <p:ph type="pic" idx="13" hasCustomPrompt="1"/>
          </p:nvPr>
        </p:nvSpPr>
        <p:spPr>
          <a:xfrm>
            <a:off x="0" y="-1"/>
            <a:ext cx="12192000" cy="6498000"/>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8" name="Content Placeholder 2"/>
          <p:cNvSpPr>
            <a:spLocks noGrp="1"/>
          </p:cNvSpPr>
          <p:nvPr>
            <p:ph idx="15" hasCustomPrompt="1"/>
          </p:nvPr>
        </p:nvSpPr>
        <p:spPr>
          <a:xfrm>
            <a:off x="6275388" y="5940645"/>
            <a:ext cx="5916612" cy="360000"/>
          </a:xfrm>
          <a:prstGeom prst="rect">
            <a:avLst/>
          </a:prstGeom>
          <a:solidFill>
            <a:schemeClr val="tx1">
              <a:alpha val="50000"/>
            </a:schemeClr>
          </a:solidFill>
        </p:spPr>
        <p:txBody>
          <a:bodyPr lIns="0" tIns="0" rIns="324000" bIns="0">
            <a:normAutofit/>
          </a:bodyPr>
          <a:lstStyle>
            <a:lvl1pPr marL="0" indent="0" algn="r">
              <a:lnSpc>
                <a:spcPct val="150000"/>
              </a:lnSpc>
              <a:buClr>
                <a:schemeClr val="accent1"/>
              </a:buClr>
              <a:buFont typeface="Wingdings" panose="05000000000000000000" pitchFamily="2" charset="2"/>
              <a:buNone/>
              <a:defRPr sz="1400">
                <a:solidFill>
                  <a:schemeClr val="bg1"/>
                </a:solidFill>
              </a:defRPr>
            </a:lvl1pPr>
            <a:lvl2pPr marL="685800" indent="-228600">
              <a:lnSpc>
                <a:spcPct val="150000"/>
              </a:lnSpc>
              <a:buClr>
                <a:schemeClr val="accent1"/>
              </a:buClr>
              <a:buFont typeface="Wingdings" panose="05000000000000000000" pitchFamily="2" charset="2"/>
              <a:buChar char="§"/>
              <a:defRPr sz="1400"/>
            </a:lvl2pPr>
            <a:lvl3pPr marL="1143000" indent="-228600">
              <a:lnSpc>
                <a:spcPct val="150000"/>
              </a:lnSpc>
              <a:buClr>
                <a:schemeClr val="accent1"/>
              </a:buClr>
              <a:buFont typeface="Wingdings" panose="05000000000000000000" pitchFamily="2" charset="2"/>
              <a:buChar char="§"/>
              <a:defRPr sz="1400"/>
            </a:lvl3pPr>
            <a:lvl4pPr marL="1600200" indent="-228600">
              <a:lnSpc>
                <a:spcPct val="150000"/>
              </a:lnSpc>
              <a:buClr>
                <a:schemeClr val="accent1"/>
              </a:buClr>
              <a:buFont typeface="Wingdings" panose="05000000000000000000" pitchFamily="2" charset="2"/>
              <a:buChar char="§"/>
              <a:defRPr sz="1400"/>
            </a:lvl4pPr>
            <a:lvl5pPr marL="2057400" indent="-228600">
              <a:lnSpc>
                <a:spcPct val="150000"/>
              </a:lnSpc>
              <a:buClr>
                <a:schemeClr val="accent1"/>
              </a:buClr>
              <a:buFont typeface="Wingdings" panose="05000000000000000000" pitchFamily="2" charset="2"/>
              <a:buChar char="§"/>
              <a:defRPr sz="1400"/>
            </a:lvl5pPr>
          </a:lstStyle>
          <a:p>
            <a:pPr lvl="0"/>
            <a:r>
              <a:rPr lang="en-GB" noProof="0" dirty="0"/>
              <a:t>Click to edit Master text styles</a:t>
            </a:r>
          </a:p>
        </p:txBody>
      </p:sp>
      <p:sp>
        <p:nvSpPr>
          <p:cNvPr id="9" name="Footer Placeholder 4"/>
          <p:cNvSpPr>
            <a:spLocks noGrp="1"/>
          </p:cNvSpPr>
          <p:nvPr>
            <p:ph type="ftr" sz="quarter" idx="11"/>
          </p:nvPr>
        </p:nvSpPr>
        <p:spPr>
          <a:xfrm>
            <a:off x="9732310" y="6589047"/>
            <a:ext cx="1834404"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noProof="0">
                <a:ea typeface="Open Sans" panose="020B0606030504020204" pitchFamily="34" charset="0"/>
                <a:cs typeface="Open Sans" panose="020B0606030504020204" pitchFamily="34" charset="0"/>
              </a:rPr>
              <a:t>© Sioux 2020 | Confidential</a:t>
            </a:r>
            <a:endParaRPr lang="en-GB" noProof="0" dirty="0"/>
          </a:p>
        </p:txBody>
      </p:sp>
      <p:sp>
        <p:nvSpPr>
          <p:cNvPr id="6" name="Date Placeholder 3">
            <a:extLst>
              <a:ext uri="{FF2B5EF4-FFF2-40B4-BE49-F238E27FC236}">
                <a16:creationId xmlns:a16="http://schemas.microsoft.com/office/drawing/2014/main" id="{F78FD86A-C7D2-43FA-BB87-F761A16AD45C}"/>
              </a:ext>
            </a:extLst>
          </p:cNvPr>
          <p:cNvSpPr>
            <a:spLocks noGrp="1"/>
          </p:cNvSpPr>
          <p:nvPr>
            <p:ph type="dt" sz="half" idx="16"/>
          </p:nvPr>
        </p:nvSpPr>
        <p:spPr>
          <a:xfrm>
            <a:off x="10827932" y="7039124"/>
            <a:ext cx="828000" cy="152349"/>
          </a:xfrm>
          <a:prstGeom prst="rect">
            <a:avLst/>
          </a:prstGeom>
          <a:noFill/>
        </p:spPr>
        <p:txBody>
          <a:bodyPr lIns="0" tIns="0" rIns="36000" bIns="0"/>
          <a:lstStyle>
            <a:lvl1pPr algn="r">
              <a:defRPr sz="1100" b="0">
                <a:solidFill>
                  <a:schemeClr val="bg2">
                    <a:lumMod val="90000"/>
                  </a:schemeClr>
                </a:solidFill>
              </a:defRPr>
            </a:lvl1pPr>
          </a:lstStyle>
          <a:p>
            <a:endParaRPr lang="en-GB" dirty="0"/>
          </a:p>
        </p:txBody>
      </p:sp>
    </p:spTree>
    <p:extLst>
      <p:ext uri="{BB962C8B-B14F-4D97-AF65-F5344CB8AC3E}">
        <p14:creationId xmlns:p14="http://schemas.microsoft.com/office/powerpoint/2010/main" val="62190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_no footer">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11795389" y="7011473"/>
            <a:ext cx="281594" cy="180000"/>
          </a:xfrm>
          <a:prstGeom prst="rect">
            <a:avLst/>
          </a:prstGeom>
          <a:no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a:p>
        </p:txBody>
      </p:sp>
      <p:sp>
        <p:nvSpPr>
          <p:cNvPr id="7" name="Picture Placeholder 2"/>
          <p:cNvSpPr>
            <a:spLocks noGrp="1"/>
          </p:cNvSpPr>
          <p:nvPr>
            <p:ph type="pic" idx="13" hasCustomPrompt="1"/>
          </p:nvPr>
        </p:nvSpPr>
        <p:spPr>
          <a:xfrm>
            <a:off x="0" y="-2"/>
            <a:ext cx="12192000" cy="6858001"/>
          </a:xfrm>
          <a:prstGeom prst="rect">
            <a:avLst/>
          </a:prstGeom>
          <a:solidFill>
            <a:schemeClr val="bg1">
              <a:lumMod val="95000"/>
            </a:schemeClr>
          </a:solidFill>
        </p:spPr>
        <p:txBody>
          <a:bodyPr anchor="t"/>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Click icon to add picture</a:t>
            </a:r>
          </a:p>
        </p:txBody>
      </p:sp>
      <p:sp>
        <p:nvSpPr>
          <p:cNvPr id="8" name="Content Placeholder 2"/>
          <p:cNvSpPr>
            <a:spLocks noGrp="1"/>
          </p:cNvSpPr>
          <p:nvPr>
            <p:ph idx="15" hasCustomPrompt="1"/>
          </p:nvPr>
        </p:nvSpPr>
        <p:spPr>
          <a:xfrm>
            <a:off x="6275388" y="5940645"/>
            <a:ext cx="5916612" cy="360000"/>
          </a:xfrm>
          <a:prstGeom prst="rect">
            <a:avLst/>
          </a:prstGeom>
          <a:solidFill>
            <a:schemeClr val="tx1">
              <a:alpha val="50000"/>
            </a:schemeClr>
          </a:solidFill>
        </p:spPr>
        <p:txBody>
          <a:bodyPr lIns="0" tIns="0" rIns="324000" bIns="0">
            <a:normAutofit/>
          </a:bodyPr>
          <a:lstStyle>
            <a:lvl1pPr marL="0" indent="0" algn="r">
              <a:lnSpc>
                <a:spcPct val="150000"/>
              </a:lnSpc>
              <a:buClr>
                <a:schemeClr val="accent1"/>
              </a:buClr>
              <a:buFont typeface="Wingdings" panose="05000000000000000000" pitchFamily="2" charset="2"/>
              <a:buNone/>
              <a:defRPr sz="1400">
                <a:solidFill>
                  <a:schemeClr val="bg1"/>
                </a:solidFill>
              </a:defRPr>
            </a:lvl1pPr>
            <a:lvl2pPr marL="685800" indent="-228600">
              <a:lnSpc>
                <a:spcPct val="150000"/>
              </a:lnSpc>
              <a:buClr>
                <a:schemeClr val="accent1"/>
              </a:buClr>
              <a:buFont typeface="Wingdings" panose="05000000000000000000" pitchFamily="2" charset="2"/>
              <a:buChar char="§"/>
              <a:defRPr sz="1400"/>
            </a:lvl2pPr>
            <a:lvl3pPr marL="1143000" indent="-228600">
              <a:lnSpc>
                <a:spcPct val="150000"/>
              </a:lnSpc>
              <a:buClr>
                <a:schemeClr val="accent1"/>
              </a:buClr>
              <a:buFont typeface="Wingdings" panose="05000000000000000000" pitchFamily="2" charset="2"/>
              <a:buChar char="§"/>
              <a:defRPr sz="1400"/>
            </a:lvl3pPr>
            <a:lvl4pPr marL="1600200" indent="-228600">
              <a:lnSpc>
                <a:spcPct val="150000"/>
              </a:lnSpc>
              <a:buClr>
                <a:schemeClr val="accent1"/>
              </a:buClr>
              <a:buFont typeface="Wingdings" panose="05000000000000000000" pitchFamily="2" charset="2"/>
              <a:buChar char="§"/>
              <a:defRPr sz="1400"/>
            </a:lvl4pPr>
            <a:lvl5pPr marL="2057400" indent="-228600">
              <a:lnSpc>
                <a:spcPct val="150000"/>
              </a:lnSpc>
              <a:buClr>
                <a:schemeClr val="accent1"/>
              </a:buClr>
              <a:buFont typeface="Wingdings" panose="05000000000000000000" pitchFamily="2" charset="2"/>
              <a:buChar char="§"/>
              <a:defRPr sz="1400"/>
            </a:lvl5pPr>
          </a:lstStyle>
          <a:p>
            <a:pPr lvl="0"/>
            <a:r>
              <a:rPr lang="en-GB" noProof="0" dirty="0"/>
              <a:t>Click to edit Master text styles</a:t>
            </a:r>
          </a:p>
        </p:txBody>
      </p:sp>
      <p:sp>
        <p:nvSpPr>
          <p:cNvPr id="9" name="Footer Placeholder 4"/>
          <p:cNvSpPr>
            <a:spLocks noGrp="1"/>
          </p:cNvSpPr>
          <p:nvPr>
            <p:ph type="ftr" sz="quarter" idx="11"/>
          </p:nvPr>
        </p:nvSpPr>
        <p:spPr>
          <a:xfrm>
            <a:off x="8849994" y="7053568"/>
            <a:ext cx="1834404" cy="169277"/>
          </a:xfrm>
          <a:prstGeom prst="rect">
            <a:avLst/>
          </a:prstGeom>
          <a:noFill/>
        </p:spPr>
        <p:txBody>
          <a:bodyPr wrap="none" lIns="36000" tIns="0" rIns="36000" bIns="0" anchor="ctr">
            <a:spAutoFit/>
          </a:bodyPr>
          <a:lstStyle>
            <a:lvl1pPr algn="r">
              <a:defRPr sz="1100">
                <a:solidFill>
                  <a:schemeClr val="bg1"/>
                </a:solidFill>
                <a:latin typeface="+mn-lt"/>
              </a:defRPr>
            </a:lvl1pPr>
          </a:lstStyle>
          <a:p>
            <a:r>
              <a:rPr lang="en-GB">
                <a:ea typeface="Open Sans" panose="020B0606030504020204" pitchFamily="34" charset="0"/>
                <a:cs typeface="Open Sans" panose="020B0606030504020204" pitchFamily="34" charset="0"/>
              </a:rPr>
              <a:t>© Sioux 2020 | Confidential</a:t>
            </a:r>
            <a:endParaRPr lang="en-GB" dirty="0"/>
          </a:p>
        </p:txBody>
      </p:sp>
      <p:sp>
        <p:nvSpPr>
          <p:cNvPr id="6" name="Date Placeholder 3">
            <a:extLst>
              <a:ext uri="{FF2B5EF4-FFF2-40B4-BE49-F238E27FC236}">
                <a16:creationId xmlns:a16="http://schemas.microsoft.com/office/drawing/2014/main" id="{F78FD86A-C7D2-43FA-BB87-F761A16AD45C}"/>
              </a:ext>
            </a:extLst>
          </p:cNvPr>
          <p:cNvSpPr>
            <a:spLocks noGrp="1"/>
          </p:cNvSpPr>
          <p:nvPr>
            <p:ph type="dt" sz="half" idx="16"/>
          </p:nvPr>
        </p:nvSpPr>
        <p:spPr>
          <a:xfrm>
            <a:off x="10827932" y="7039124"/>
            <a:ext cx="828000" cy="152349"/>
          </a:xfrm>
          <a:prstGeom prst="rect">
            <a:avLst/>
          </a:prstGeom>
          <a:noFill/>
        </p:spPr>
        <p:txBody>
          <a:bodyPr lIns="0" tIns="0" rIns="36000" bIns="0"/>
          <a:lstStyle>
            <a:lvl1pPr algn="r">
              <a:defRPr sz="1100" b="0">
                <a:solidFill>
                  <a:schemeClr val="bg2">
                    <a:lumMod val="90000"/>
                  </a:schemeClr>
                </a:solidFill>
              </a:defRPr>
            </a:lvl1pPr>
          </a:lstStyle>
          <a:p>
            <a:endParaRPr lang="en-GB" dirty="0"/>
          </a:p>
        </p:txBody>
      </p:sp>
    </p:spTree>
    <p:extLst>
      <p:ext uri="{BB962C8B-B14F-4D97-AF65-F5344CB8AC3E}">
        <p14:creationId xmlns:p14="http://schemas.microsoft.com/office/powerpoint/2010/main" val="96719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3" y="552701"/>
            <a:ext cx="11090275" cy="1116000"/>
          </a:xfrm>
          <a:prstGeom prst="rect">
            <a:avLst/>
          </a:prstGeom>
        </p:spPr>
        <p:txBody>
          <a:bodyPr lIns="0" tIns="0" rIns="0" bIns="0" anchor="t"/>
          <a:lstStyle>
            <a:lvl1pPr algn="l">
              <a:defRPr sz="3600" b="1">
                <a:solidFill>
                  <a:schemeClr val="accent1"/>
                </a:solidFill>
              </a:defRPr>
            </a:lvl1pPr>
          </a:lstStyle>
          <a:p>
            <a:r>
              <a:rPr lang="en-GB" noProof="0" dirty="0"/>
              <a:t>Click to add title</a:t>
            </a:r>
          </a:p>
        </p:txBody>
      </p:sp>
      <p:sp>
        <p:nvSpPr>
          <p:cNvPr id="12" name="Footer Placeholder 4"/>
          <p:cNvSpPr>
            <a:spLocks noGrp="1"/>
          </p:cNvSpPr>
          <p:nvPr>
            <p:ph type="ftr" sz="quarter" idx="11"/>
          </p:nvPr>
        </p:nvSpPr>
        <p:spPr>
          <a:xfrm>
            <a:off x="9783606" y="6589047"/>
            <a:ext cx="1783108" cy="169277"/>
          </a:xfrm>
          <a:prstGeom prst="rect">
            <a:avLst/>
          </a:prstGeom>
          <a:solidFill>
            <a:schemeClr val="accent1"/>
          </a:solidFill>
        </p:spPr>
        <p:txBody>
          <a:bodyPr wrap="none" lIns="36000" tIns="0" rIns="36000" bIns="0" anchor="ctr">
            <a:spAutoFit/>
          </a:bodyPr>
          <a:lstStyle>
            <a:lvl1pPr algn="r">
              <a:defRPr sz="1100">
                <a:solidFill>
                  <a:schemeClr val="bg1"/>
                </a:solidFill>
                <a:latin typeface="+mn-lt"/>
              </a:defRPr>
            </a:lvl1pPr>
          </a:lstStyle>
          <a:p>
            <a:r>
              <a:rPr lang="en-GB">
                <a:ea typeface="Open Sans" panose="020B0606030504020204" pitchFamily="34" charset="0"/>
                <a:cs typeface="Open Sans" panose="020B0606030504020204" pitchFamily="34" charset="0"/>
              </a:rPr>
              <a:t>© Sioux 2020 | Confidential</a:t>
            </a:r>
            <a:endParaRPr lang="en-GB" dirty="0"/>
          </a:p>
        </p:txBody>
      </p:sp>
      <p:sp>
        <p:nvSpPr>
          <p:cNvPr id="13" name="Slide Number Placeholder 5"/>
          <p:cNvSpPr>
            <a:spLocks noGrp="1"/>
          </p:cNvSpPr>
          <p:nvPr>
            <p:ph type="sldNum" sz="quarter" idx="12"/>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dirty="0"/>
          </a:p>
        </p:txBody>
      </p:sp>
      <p:sp>
        <p:nvSpPr>
          <p:cNvPr id="5" name="Date Placeholder 3">
            <a:extLst>
              <a:ext uri="{FF2B5EF4-FFF2-40B4-BE49-F238E27FC236}">
                <a16:creationId xmlns:a16="http://schemas.microsoft.com/office/drawing/2014/main" id="{F2FFAD36-0EFB-4D53-9EF8-3D7BAEE3E0B3}"/>
              </a:ext>
            </a:extLst>
          </p:cNvPr>
          <p:cNvSpPr>
            <a:spLocks noGrp="1"/>
          </p:cNvSpPr>
          <p:nvPr>
            <p:ph type="dt" sz="half" idx="13"/>
          </p:nvPr>
        </p:nvSpPr>
        <p:spPr>
          <a:xfrm>
            <a:off x="10827932" y="7039124"/>
            <a:ext cx="828000" cy="152349"/>
          </a:xfrm>
          <a:prstGeom prst="rect">
            <a:avLst/>
          </a:prstGeom>
          <a:noFill/>
        </p:spPr>
        <p:txBody>
          <a:bodyPr lIns="0" tIns="0" rIns="36000" bIns="0"/>
          <a:lstStyle>
            <a:lvl1pPr algn="r">
              <a:defRPr sz="1100" b="0">
                <a:solidFill>
                  <a:schemeClr val="bg2">
                    <a:lumMod val="65000"/>
                  </a:schemeClr>
                </a:solidFill>
              </a:defRPr>
            </a:lvl1pPr>
          </a:lstStyle>
          <a:p>
            <a:endParaRPr lang="en-GB" dirty="0"/>
          </a:p>
        </p:txBody>
      </p:sp>
    </p:spTree>
    <p:extLst>
      <p:ext uri="{BB962C8B-B14F-4D97-AF65-F5344CB8AC3E}">
        <p14:creationId xmlns:p14="http://schemas.microsoft.com/office/powerpoint/2010/main" val="236220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 quo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39750" y="552700"/>
            <a:ext cx="11101388" cy="4825415"/>
          </a:xfrm>
          <a:prstGeom prst="rect">
            <a:avLst/>
          </a:prstGeom>
        </p:spPr>
        <p:txBody>
          <a:bodyPr anchor="ctr"/>
          <a:lstStyle>
            <a:lvl1pPr algn="l">
              <a:defRPr sz="6000" b="1">
                <a:solidFill>
                  <a:schemeClr val="bg1"/>
                </a:solidFill>
              </a:defRPr>
            </a:lvl1pPr>
          </a:lstStyle>
          <a:p>
            <a:r>
              <a:rPr lang="en-GB" noProof="0" dirty="0"/>
              <a:t>Click to add title</a:t>
            </a:r>
          </a:p>
        </p:txBody>
      </p:sp>
      <p:sp>
        <p:nvSpPr>
          <p:cNvPr id="4" name="Tijdelijke aanduiding voor dianummer 3">
            <a:extLst>
              <a:ext uri="{FF2B5EF4-FFF2-40B4-BE49-F238E27FC236}">
                <a16:creationId xmlns:a16="http://schemas.microsoft.com/office/drawing/2014/main" id="{056715D4-E606-4271-AC37-89BA0C957042}"/>
              </a:ext>
            </a:extLst>
          </p:cNvPr>
          <p:cNvSpPr>
            <a:spLocks noGrp="1"/>
          </p:cNvSpPr>
          <p:nvPr>
            <p:ph type="sldNum" sz="quarter" idx="10"/>
          </p:nvPr>
        </p:nvSpPr>
        <p:spPr>
          <a:solidFill>
            <a:schemeClr val="accent1"/>
          </a:solidFill>
        </p:spPr>
        <p:txBody>
          <a:bodyPr/>
          <a:lstStyle/>
          <a:p>
            <a:fld id="{8E5DB763-12CC-464D-90CD-5DE35E233077}" type="slidenum">
              <a:rPr lang="en-GB" noProof="0" smtClean="0"/>
              <a:pPr/>
              <a:t>‹#›</a:t>
            </a:fld>
            <a:endParaRPr lang="en-GB" noProof="0"/>
          </a:p>
        </p:txBody>
      </p:sp>
    </p:spTree>
    <p:extLst>
      <p:ext uri="{BB962C8B-B14F-4D97-AF65-F5344CB8AC3E}">
        <p14:creationId xmlns:p14="http://schemas.microsoft.com/office/powerpoint/2010/main" val="164348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98000"/>
            <a:ext cx="12192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9" name="Picture 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498000"/>
            <a:ext cx="12193057" cy="359695"/>
          </a:xfrm>
          <a:prstGeom prst="rect">
            <a:avLst/>
          </a:prstGeom>
        </p:spPr>
      </p:pic>
    </p:spTree>
    <p:extLst>
      <p:ext uri="{BB962C8B-B14F-4D97-AF65-F5344CB8AC3E}">
        <p14:creationId xmlns:p14="http://schemas.microsoft.com/office/powerpoint/2010/main" val="381373775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70" r:id="rId7"/>
    <p:sldLayoutId id="2147483669"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userDrawn="1">
          <p15:clr>
            <a:srgbClr val="F26B43"/>
          </p15:clr>
        </p15:guide>
        <p15:guide id="2" pos="3840" userDrawn="1">
          <p15:clr>
            <a:srgbClr val="F26B43"/>
          </p15:clr>
        </p15:guide>
        <p15:guide id="3" pos="347" userDrawn="1">
          <p15:clr>
            <a:srgbClr val="F26B43"/>
          </p15:clr>
        </p15:guide>
        <p15:guide id="4" pos="7333" userDrawn="1">
          <p15:clr>
            <a:srgbClr val="F26B43"/>
          </p15:clr>
        </p15:guide>
        <p15:guide id="5" orient="horz" pos="346" userDrawn="1">
          <p15:clr>
            <a:srgbClr val="F26B43"/>
          </p15:clr>
        </p15:guide>
        <p15:guide id="6" pos="3727" userDrawn="1">
          <p15:clr>
            <a:srgbClr val="F26B43"/>
          </p15:clr>
        </p15:guide>
        <p15:guide id="7" pos="395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F15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5236464"/>
            <a:ext cx="12192000" cy="1621536"/>
          </a:xfrm>
          <a:prstGeom prst="rect">
            <a:avLst/>
          </a:prstGeom>
        </p:spPr>
      </p:pic>
      <p:sp>
        <p:nvSpPr>
          <p:cNvPr id="4" name="Slide Number Placeholder 5">
            <a:extLst>
              <a:ext uri="{FF2B5EF4-FFF2-40B4-BE49-F238E27FC236}">
                <a16:creationId xmlns:a16="http://schemas.microsoft.com/office/drawing/2014/main" id="{A532C53E-C566-4D44-B8AB-E04CD5835555}"/>
              </a:ext>
            </a:extLst>
          </p:cNvPr>
          <p:cNvSpPr>
            <a:spLocks noGrp="1"/>
          </p:cNvSpPr>
          <p:nvPr>
            <p:ph type="sldNum" sz="quarter" idx="4"/>
          </p:nvPr>
        </p:nvSpPr>
        <p:spPr>
          <a:xfrm>
            <a:off x="11718263" y="6583686"/>
            <a:ext cx="281594" cy="180000"/>
          </a:xfrm>
          <a:prstGeom prst="rect">
            <a:avLst/>
          </a:prstGeom>
          <a:solidFill>
            <a:schemeClr val="accent1"/>
          </a:solidFill>
        </p:spPr>
        <p:txBody>
          <a:bodyPr lIns="0" tIns="0" rIns="0" bIns="0" anchor="ctr"/>
          <a:lstStyle>
            <a:lvl1pPr algn="ctr">
              <a:defRPr sz="1100">
                <a:solidFill>
                  <a:schemeClr val="bg1"/>
                </a:solidFill>
              </a:defRPr>
            </a:lvl1pPr>
          </a:lstStyle>
          <a:p>
            <a:fld id="{8E5DB763-12CC-464D-90CD-5DE35E233077}" type="slidenum">
              <a:rPr lang="en-GB" noProof="0" smtClean="0"/>
              <a:pPr/>
              <a:t>‹#›</a:t>
            </a:fld>
            <a:endParaRPr lang="en-GB" noProof="0" dirty="0"/>
          </a:p>
        </p:txBody>
      </p:sp>
    </p:spTree>
    <p:extLst>
      <p:ext uri="{BB962C8B-B14F-4D97-AF65-F5344CB8AC3E}">
        <p14:creationId xmlns:p14="http://schemas.microsoft.com/office/powerpoint/2010/main" val="975341964"/>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347" userDrawn="1">
          <p15:clr>
            <a:srgbClr val="F26B43"/>
          </p15:clr>
        </p15:guide>
        <p15:guide id="3" pos="3840" userDrawn="1">
          <p15:clr>
            <a:srgbClr val="F26B43"/>
          </p15:clr>
        </p15:guide>
        <p15:guide id="4" pos="7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hyperlink" Target="https://en.cppreference.com/w/cpp/coroutine/coroutine_handl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lewissbaker/cppcoro"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github.com/LoopPerfect/conduit" TargetMode="External"/><Relationship Id="rId4" Type="http://schemas.openxmlformats.org/officeDocument/2006/relationships/hyperlink" Target="https://github.com/facebook/folly/tree/master/folly/experimental/coro"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vishalchovatiya.com/coroutine-in-c-language/"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docs.microsoft.com/en-us/archive/msdn-magazine/2003/september/implement-coroutines-for-net-by-wrapping-the-unmanaged-fiber-api" TargetMode="External"/><Relationship Id="rId5" Type="http://schemas.openxmlformats.org/officeDocument/2006/relationships/hyperlink" Target="https://tour.golang.org/concurrency/1" TargetMode="External"/><Relationship Id="rId4" Type="http://schemas.openxmlformats.org/officeDocument/2006/relationships/hyperlink" Target="https://blog.rust-lang.org/2019/11/07/Rust-1.39.0.html"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58D0E049-0207-43AC-9E6E-31B9188B5E08}"/>
              </a:ext>
            </a:extLst>
          </p:cNvPr>
          <p:cNvSpPr>
            <a:spLocks noGrp="1"/>
          </p:cNvSpPr>
          <p:nvPr>
            <p:ph type="sldNum" sz="quarter" idx="12"/>
          </p:nvPr>
        </p:nvSpPr>
        <p:spPr>
          <a:xfrm>
            <a:off x="11795389" y="7011473"/>
            <a:ext cx="281594" cy="180000"/>
          </a:xfrm>
          <a:prstGeom prst="rect">
            <a:avLst/>
          </a:prstGeom>
        </p:spPr>
        <p:txBody>
          <a:bodyPr/>
          <a:lstStyle/>
          <a:p>
            <a:fld id="{8E5DB763-12CC-464D-90CD-5DE35E233077}" type="slidenum">
              <a:rPr lang="en-GB" noProof="0" smtClean="0"/>
              <a:pPr/>
              <a:t>1</a:t>
            </a:fld>
            <a:endParaRPr lang="en-GB" noProof="0"/>
          </a:p>
        </p:txBody>
      </p:sp>
      <p:sp>
        <p:nvSpPr>
          <p:cNvPr id="6" name="Tijdelijke aanduiding voor afbeelding 5">
            <a:extLst>
              <a:ext uri="{FF2B5EF4-FFF2-40B4-BE49-F238E27FC236}">
                <a16:creationId xmlns:a16="http://schemas.microsoft.com/office/drawing/2014/main" id="{9945EBF2-D568-4E17-A764-4FA925C12305}"/>
              </a:ext>
            </a:extLst>
          </p:cNvPr>
          <p:cNvSpPr>
            <a:spLocks noGrp="1"/>
          </p:cNvSpPr>
          <p:nvPr>
            <p:ph type="pic" idx="13"/>
          </p:nvPr>
        </p:nvSpPr>
        <p:spPr/>
      </p:sp>
      <p:sp>
        <p:nvSpPr>
          <p:cNvPr id="7" name="Tijdelijke aanduiding voor inhoud 6">
            <a:extLst>
              <a:ext uri="{FF2B5EF4-FFF2-40B4-BE49-F238E27FC236}">
                <a16:creationId xmlns:a16="http://schemas.microsoft.com/office/drawing/2014/main" id="{4E07D3D7-133A-43D5-AB67-E3C4F04194F6}"/>
              </a:ext>
            </a:extLst>
          </p:cNvPr>
          <p:cNvSpPr>
            <a:spLocks noGrp="1"/>
          </p:cNvSpPr>
          <p:nvPr>
            <p:ph idx="15"/>
          </p:nvPr>
        </p:nvSpPr>
        <p:spPr/>
        <p:txBody>
          <a:bodyPr/>
          <a:lstStyle/>
          <a:p>
            <a:endParaRPr lang="nl-NL"/>
          </a:p>
        </p:txBody>
      </p:sp>
      <p:sp>
        <p:nvSpPr>
          <p:cNvPr id="3" name="Tijdelijke aanduiding voor voettekst 2">
            <a:extLst>
              <a:ext uri="{FF2B5EF4-FFF2-40B4-BE49-F238E27FC236}">
                <a16:creationId xmlns:a16="http://schemas.microsoft.com/office/drawing/2014/main" id="{CCD4CFD5-3DC2-486B-B51B-EA6F4FCEDD3F}"/>
              </a:ext>
            </a:extLst>
          </p:cNvPr>
          <p:cNvSpPr>
            <a:spLocks noGrp="1"/>
          </p:cNvSpPr>
          <p:nvPr>
            <p:ph type="ftr" sz="quarter" idx="11"/>
          </p:nvPr>
        </p:nvSpPr>
        <p:spPr>
          <a:xfrm>
            <a:off x="8849994" y="7053568"/>
            <a:ext cx="1834404" cy="169277"/>
          </a:xfrm>
          <a:prstGeom prst="rect">
            <a:avLst/>
          </a:prstGeom>
          <a:noFill/>
        </p:spPr>
        <p:txBody>
          <a:bodyPr/>
          <a:lstStyle/>
          <a:p>
            <a:r>
              <a:rPr lang="en-GB" noProof="0">
                <a:solidFill>
                  <a:schemeClr val="bg2">
                    <a:lumMod val="65000"/>
                  </a:schemeClr>
                </a:solidFill>
                <a:ea typeface="Open Sans" panose="020B0606030504020204" pitchFamily="34" charset="0"/>
                <a:cs typeface="Open Sans" panose="020B0606030504020204" pitchFamily="34" charset="0"/>
              </a:rPr>
              <a:t>© Sioux 2020 | Confidential</a:t>
            </a:r>
            <a:endParaRPr lang="en-GB" noProof="0" dirty="0">
              <a:solidFill>
                <a:schemeClr val="bg2">
                  <a:lumMod val="65000"/>
                </a:schemeClr>
              </a:solidFill>
            </a:endParaRPr>
          </a:p>
        </p:txBody>
      </p:sp>
      <p:sp>
        <p:nvSpPr>
          <p:cNvPr id="2" name="Tijdelijke aanduiding voor datum 1">
            <a:extLst>
              <a:ext uri="{FF2B5EF4-FFF2-40B4-BE49-F238E27FC236}">
                <a16:creationId xmlns:a16="http://schemas.microsoft.com/office/drawing/2014/main" id="{29525EAC-A0A2-4275-9A20-EFA509862A4D}"/>
              </a:ext>
            </a:extLst>
          </p:cNvPr>
          <p:cNvSpPr>
            <a:spLocks noGrp="1"/>
          </p:cNvSpPr>
          <p:nvPr>
            <p:ph type="dt" sz="half" idx="16"/>
          </p:nvPr>
        </p:nvSpPr>
        <p:spPr>
          <a:xfrm>
            <a:off x="10827932" y="7039124"/>
            <a:ext cx="828000" cy="152349"/>
          </a:xfrm>
          <a:prstGeom prst="rect">
            <a:avLst/>
          </a:prstGeom>
        </p:spPr>
        <p:txBody>
          <a:bodyPr/>
          <a:lstStyle/>
          <a:p>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7142"/>
          </a:xfrm>
          <a:prstGeom prst="rect">
            <a:avLst/>
          </a:prstGeom>
        </p:spPr>
      </p:pic>
    </p:spTree>
    <p:extLst>
      <p:ext uri="{BB962C8B-B14F-4D97-AF65-F5344CB8AC3E}">
        <p14:creationId xmlns:p14="http://schemas.microsoft.com/office/powerpoint/2010/main" val="2242382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10</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r>
              <a:rPr lang="en-US" dirty="0"/>
              <a:t>First-class</a:t>
            </a:r>
          </a:p>
          <a:p>
            <a:pPr marL="457200" lvl="1" indent="0">
              <a:buNone/>
            </a:pPr>
            <a:r>
              <a:rPr lang="en-US" dirty="0"/>
              <a:t>Can be stored in a data structure and passed around as a parameter</a:t>
            </a:r>
          </a:p>
          <a:p>
            <a:r>
              <a:rPr lang="en-US" dirty="0"/>
              <a:t>Constrained</a:t>
            </a:r>
          </a:p>
          <a:p>
            <a:pPr marL="457200" lvl="1" indent="0">
              <a:buNone/>
            </a:pPr>
            <a:r>
              <a:rPr lang="en-US" dirty="0"/>
              <a:t>Cannot be stored in a data structure and passed around as a parameter</a:t>
            </a:r>
          </a:p>
        </p:txBody>
      </p:sp>
    </p:spTree>
    <p:extLst>
      <p:ext uri="{BB962C8B-B14F-4D97-AF65-F5344CB8AC3E}">
        <p14:creationId xmlns:p14="http://schemas.microsoft.com/office/powerpoint/2010/main" val="97289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11</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r>
              <a:rPr lang="en-US" dirty="0" err="1"/>
              <a:t>Asymetric</a:t>
            </a:r>
            <a:endParaRPr lang="en-US" dirty="0"/>
          </a:p>
          <a:p>
            <a:pPr marL="457200" lvl="1" indent="0">
              <a:buNone/>
            </a:pPr>
            <a:r>
              <a:rPr lang="en-US" dirty="0"/>
              <a:t>there is a stack-like caller–callee relationship between coroutines. A coroutine can either </a:t>
            </a:r>
            <a:r>
              <a:rPr lang="en-US" dirty="0">
                <a:solidFill>
                  <a:srgbClr val="FF0000"/>
                </a:solidFill>
              </a:rPr>
              <a:t>call another coroutine </a:t>
            </a:r>
            <a:r>
              <a:rPr lang="en-US" dirty="0"/>
              <a:t>or suspend itself by </a:t>
            </a:r>
            <a:r>
              <a:rPr lang="en-US" dirty="0">
                <a:solidFill>
                  <a:srgbClr val="FF0000"/>
                </a:solidFill>
              </a:rPr>
              <a:t>yielding control to its caller</a:t>
            </a:r>
          </a:p>
          <a:p>
            <a:r>
              <a:rPr lang="en-US" dirty="0" err="1"/>
              <a:t>Symetric</a:t>
            </a:r>
            <a:endParaRPr lang="en-US" dirty="0"/>
          </a:p>
          <a:p>
            <a:pPr marL="457200" lvl="1" indent="0">
              <a:buNone/>
            </a:pPr>
            <a:r>
              <a:rPr lang="en-US" dirty="0"/>
              <a:t>A coroutine may yield control to any other coroutine without restriction.</a:t>
            </a:r>
          </a:p>
        </p:txBody>
      </p:sp>
    </p:spTree>
    <p:extLst>
      <p:ext uri="{BB962C8B-B14F-4D97-AF65-F5344CB8AC3E}">
        <p14:creationId xmlns:p14="http://schemas.microsoft.com/office/powerpoint/2010/main" val="26170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Design goals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12</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fontScale="92500"/>
          </a:bodyPr>
          <a:lstStyle/>
          <a:p>
            <a:r>
              <a:rPr lang="en-US" dirty="0"/>
              <a:t>Scalable</a:t>
            </a:r>
          </a:p>
          <a:p>
            <a:pPr marL="457200" lvl="1" indent="0">
              <a:buNone/>
            </a:pPr>
            <a:r>
              <a:rPr lang="en-US" dirty="0"/>
              <a:t>The idea is that it should be able to support billions of coroutines</a:t>
            </a:r>
          </a:p>
          <a:p>
            <a:r>
              <a:rPr lang="en-US" dirty="0"/>
              <a:t>Efficient</a:t>
            </a:r>
          </a:p>
          <a:p>
            <a:pPr marL="457200" lvl="1" indent="0">
              <a:buNone/>
            </a:pPr>
            <a:r>
              <a:rPr lang="en-US" dirty="0"/>
              <a:t>resume and suspend operations comparable in cost to function call overhead</a:t>
            </a:r>
          </a:p>
          <a:p>
            <a:r>
              <a:rPr lang="en-US" dirty="0"/>
              <a:t>Open ended</a:t>
            </a:r>
          </a:p>
          <a:p>
            <a:pPr marL="457200" lvl="1" indent="0">
              <a:buNone/>
            </a:pPr>
            <a:r>
              <a:rPr lang="en-US" dirty="0"/>
              <a:t>Helps designers to develop coroutine libraries exposing high-level semantics, such as generators, green threads, tasks, and more.</a:t>
            </a:r>
          </a:p>
          <a:p>
            <a:r>
              <a:rPr lang="en-US" dirty="0"/>
              <a:t>Not based on exceptions</a:t>
            </a:r>
          </a:p>
        </p:txBody>
      </p:sp>
    </p:spTree>
    <p:extLst>
      <p:ext uri="{BB962C8B-B14F-4D97-AF65-F5344CB8AC3E}">
        <p14:creationId xmlns:p14="http://schemas.microsoft.com/office/powerpoint/2010/main" val="177865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13</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pPr marL="0" indent="0">
              <a:buNone/>
            </a:pPr>
            <a:r>
              <a:rPr lang="en-US" dirty="0"/>
              <a:t>A coroutine is any function using any of the coroutine keywords:</a:t>
            </a:r>
          </a:p>
          <a:p>
            <a:r>
              <a:rPr lang="en-US" dirty="0" err="1"/>
              <a:t>co_return</a:t>
            </a:r>
            <a:endParaRPr lang="en-US" dirty="0"/>
          </a:p>
          <a:p>
            <a:pPr marL="457200" lvl="1" indent="0">
              <a:buNone/>
            </a:pPr>
            <a:r>
              <a:rPr lang="en-US" dirty="0"/>
              <a:t>Return a value and exit the coroutine (you can’t use a normal return statement)</a:t>
            </a:r>
          </a:p>
          <a:p>
            <a:r>
              <a:rPr lang="en-US" dirty="0" err="1"/>
              <a:t>co_yield</a:t>
            </a:r>
            <a:endParaRPr lang="en-US" dirty="0"/>
          </a:p>
          <a:p>
            <a:pPr marL="457200" lvl="1" indent="0">
              <a:buNone/>
            </a:pPr>
            <a:r>
              <a:rPr lang="en-US" dirty="0"/>
              <a:t>Return a value and suspend</a:t>
            </a:r>
          </a:p>
          <a:p>
            <a:r>
              <a:rPr lang="en-US" dirty="0" err="1"/>
              <a:t>co_await</a:t>
            </a:r>
            <a:endParaRPr lang="en-US" dirty="0"/>
          </a:p>
          <a:p>
            <a:pPr marL="457200" lvl="1" indent="0">
              <a:buNone/>
            </a:pPr>
            <a:r>
              <a:rPr lang="en-US" dirty="0"/>
              <a:t>causes the execution of the coroutine to be suspended or resumed</a:t>
            </a:r>
          </a:p>
        </p:txBody>
      </p:sp>
    </p:spTree>
    <p:extLst>
      <p:ext uri="{BB962C8B-B14F-4D97-AF65-F5344CB8AC3E}">
        <p14:creationId xmlns:p14="http://schemas.microsoft.com/office/powerpoint/2010/main" val="344146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14</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lnSpcReduction="10000"/>
          </a:bodyPr>
          <a:lstStyle/>
          <a:p>
            <a:r>
              <a:rPr lang="en-US" dirty="0"/>
              <a:t>Cannot use:</a:t>
            </a:r>
          </a:p>
          <a:p>
            <a:pPr lvl="1"/>
            <a:r>
              <a:rPr lang="en-US" dirty="0"/>
              <a:t>variadic arguments</a:t>
            </a:r>
          </a:p>
          <a:p>
            <a:pPr lvl="1"/>
            <a:r>
              <a:rPr lang="en-US" dirty="0"/>
              <a:t>Plain return statements</a:t>
            </a:r>
          </a:p>
          <a:p>
            <a:pPr lvl="1"/>
            <a:r>
              <a:rPr lang="en-US" dirty="0"/>
              <a:t>Placeholder return types (auto)</a:t>
            </a:r>
          </a:p>
          <a:p>
            <a:r>
              <a:rPr lang="en-US" dirty="0"/>
              <a:t>Can’t be coroutines:</a:t>
            </a:r>
          </a:p>
          <a:p>
            <a:pPr lvl="1"/>
            <a:r>
              <a:rPr lang="en-US" dirty="0" err="1"/>
              <a:t>Constexpr</a:t>
            </a:r>
            <a:r>
              <a:rPr lang="en-US" dirty="0"/>
              <a:t> functions</a:t>
            </a:r>
          </a:p>
          <a:p>
            <a:pPr lvl="1"/>
            <a:r>
              <a:rPr lang="en-US" dirty="0"/>
              <a:t>Constructors / Destructors</a:t>
            </a:r>
          </a:p>
          <a:p>
            <a:pPr lvl="1"/>
            <a:r>
              <a:rPr lang="en-US" dirty="0"/>
              <a:t>main</a:t>
            </a:r>
          </a:p>
        </p:txBody>
      </p:sp>
    </p:spTree>
    <p:extLst>
      <p:ext uri="{BB962C8B-B14F-4D97-AF65-F5344CB8AC3E}">
        <p14:creationId xmlns:p14="http://schemas.microsoft.com/office/powerpoint/2010/main" val="253324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Goal</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15</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fontScale="55000" lnSpcReduction="20000"/>
          </a:bodyPr>
          <a:lstStyle/>
          <a:p>
            <a:pPr marL="0" indent="0">
              <a:lnSpc>
                <a:spcPct val="120000"/>
              </a:lnSpc>
              <a:buNone/>
            </a:pPr>
            <a:r>
              <a:rPr lang="en-US" sz="2800" dirty="0">
                <a:solidFill>
                  <a:srgbClr val="000000"/>
                </a:solidFill>
                <a:highlight>
                  <a:srgbClr val="FFFFFF"/>
                </a:highlight>
                <a:latin typeface="Consolas" panose="020B0609020204030204" pitchFamily="49" charset="0"/>
              </a:rPr>
              <a:t>Acceptor acceptor</a:t>
            </a:r>
            <a:r>
              <a:rPr lang="en-US" sz="2800" b="1" dirty="0">
                <a:solidFill>
                  <a:srgbClr val="000080"/>
                </a:solidFill>
                <a:highlight>
                  <a:srgbClr val="FFFFFF"/>
                </a:highlight>
                <a:latin typeface="Consolas" panose="020B0609020204030204" pitchFamily="49" charset="0"/>
              </a:rPr>
              <a:t>{</a:t>
            </a:r>
            <a:r>
              <a:rPr lang="en-US" sz="2800" b="0" dirty="0">
                <a:solidFill>
                  <a:srgbClr val="FF8000"/>
                </a:solidFill>
                <a:highlight>
                  <a:srgbClr val="FFFFFF"/>
                </a:highlight>
                <a:latin typeface="Consolas" panose="020B0609020204030204" pitchFamily="49" charset="0"/>
              </a:rPr>
              <a:t>443</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1" dirty="0">
                <a:solidFill>
                  <a:srgbClr val="0000FF"/>
                </a:solidFill>
                <a:highlight>
                  <a:srgbClr val="FFFFFF"/>
                </a:highlight>
                <a:latin typeface="Consolas" panose="020B0609020204030204" pitchFamily="49" charset="0"/>
              </a:rPr>
              <a:t>while</a:t>
            </a:r>
            <a:r>
              <a:rPr lang="en-US" sz="2800" b="0" dirty="0">
                <a:solidFill>
                  <a:srgbClr val="000000"/>
                </a:solidFill>
                <a:highlight>
                  <a:srgbClr val="FFFFFF"/>
                </a:highlight>
                <a:latin typeface="Consolas" panose="020B0609020204030204" pitchFamily="49" charset="0"/>
              </a:rPr>
              <a:t> </a:t>
            </a:r>
            <a:r>
              <a:rPr lang="en-US" sz="2800" b="1" dirty="0">
                <a:solidFill>
                  <a:srgbClr val="000080"/>
                </a:solidFill>
                <a:highlight>
                  <a:srgbClr val="FFFFFF"/>
                </a:highlight>
                <a:latin typeface="Consolas" panose="020B0609020204030204" pitchFamily="49" charset="0"/>
              </a:rPr>
              <a:t>(</a:t>
            </a:r>
            <a:r>
              <a:rPr lang="en-US" sz="2800" b="1" dirty="0">
                <a:solidFill>
                  <a:srgbClr val="0000FF"/>
                </a:solidFill>
                <a:highlight>
                  <a:srgbClr val="FFFFFF"/>
                </a:highlight>
                <a:latin typeface="Consolas" panose="020B0609020204030204" pitchFamily="49" charset="0"/>
              </a:rPr>
              <a:t>true</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BE"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sv-SE" sz="2800" b="0" dirty="0">
                <a:solidFill>
                  <a:srgbClr val="000000"/>
                </a:solidFill>
                <a:highlight>
                  <a:srgbClr val="FFFFFF"/>
                </a:highlight>
                <a:latin typeface="Consolas" panose="020B0609020204030204" pitchFamily="49" charset="0"/>
              </a:rPr>
              <a:t>  Socket socket</a:t>
            </a:r>
            <a:r>
              <a:rPr lang="sv-SE" sz="2800" b="1" dirty="0">
                <a:solidFill>
                  <a:srgbClr val="000080"/>
                </a:solidFill>
                <a:highlight>
                  <a:srgbClr val="FFFFFF"/>
                </a:highlight>
                <a:latin typeface="Consolas" panose="020B0609020204030204" pitchFamily="49" charset="0"/>
              </a:rPr>
              <a:t>=</a:t>
            </a:r>
            <a:r>
              <a:rPr lang="sv-SE" sz="2800" b="0" dirty="0">
                <a:solidFill>
                  <a:srgbClr val="000000"/>
                </a:solidFill>
                <a:highlight>
                  <a:srgbClr val="FFFFFF"/>
                </a:highlight>
                <a:latin typeface="Consolas" panose="020B0609020204030204" pitchFamily="49" charset="0"/>
              </a:rPr>
              <a:t> acceptor</a:t>
            </a:r>
            <a:r>
              <a:rPr lang="sv-SE" sz="2800" b="1" dirty="0">
                <a:solidFill>
                  <a:srgbClr val="000080"/>
                </a:solidFill>
                <a:highlight>
                  <a:srgbClr val="FFFFFF"/>
                </a:highlight>
                <a:latin typeface="Consolas" panose="020B0609020204030204" pitchFamily="49" charset="0"/>
              </a:rPr>
              <a:t>.</a:t>
            </a:r>
            <a:r>
              <a:rPr lang="sv-SE" sz="2800" b="0" dirty="0">
                <a:solidFill>
                  <a:srgbClr val="000000"/>
                </a:solidFill>
                <a:highlight>
                  <a:srgbClr val="FFFFFF"/>
                </a:highlight>
                <a:latin typeface="Consolas" panose="020B0609020204030204" pitchFamily="49" charset="0"/>
              </a:rPr>
              <a:t>accept</a:t>
            </a:r>
            <a:r>
              <a:rPr lang="sv-SE" sz="2800" b="1" dirty="0">
                <a:solidFill>
                  <a:srgbClr val="000080"/>
                </a:solidFill>
                <a:highlight>
                  <a:srgbClr val="FFFFFF"/>
                </a:highlight>
                <a:latin typeface="Consolas" panose="020B0609020204030204" pitchFamily="49" charset="0"/>
              </a:rPr>
              <a:t>();</a:t>
            </a:r>
            <a:r>
              <a:rPr lang="sv-SE" sz="2800" b="0" dirty="0">
                <a:solidFill>
                  <a:srgbClr val="000000"/>
                </a:solidFill>
                <a:highlight>
                  <a:srgbClr val="FFFFFF"/>
                </a:highlight>
                <a:latin typeface="Consolas" panose="020B0609020204030204" pitchFamily="49" charset="0"/>
              </a:rPr>
              <a:t> </a:t>
            </a:r>
            <a:r>
              <a:rPr lang="sv-SE" sz="2800" b="0" dirty="0">
                <a:solidFill>
                  <a:srgbClr val="008000"/>
                </a:solidFill>
                <a:highlight>
                  <a:srgbClr val="FFFFFF"/>
                </a:highlight>
                <a:latin typeface="Consolas" panose="020B0609020204030204" pitchFamily="49" charset="0"/>
              </a:rPr>
              <a:t>// blocking</a:t>
            </a:r>
            <a:br>
              <a:rPr lang="sv-SE" sz="2800" b="0" dirty="0">
                <a:solidFill>
                  <a:srgbClr val="00800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a:solidFill>
                  <a:srgbClr val="8000FF"/>
                </a:solidFill>
                <a:highlight>
                  <a:srgbClr val="FFFFFF"/>
                </a:highlight>
                <a:latin typeface="Consolas" panose="020B0609020204030204" pitchFamily="49" charset="0"/>
              </a:rPr>
              <a:t>auto</a:t>
            </a:r>
            <a:r>
              <a:rPr lang="en-US" sz="2800" b="0" dirty="0">
                <a:solidFill>
                  <a:srgbClr val="000000"/>
                </a:solidFill>
                <a:highlight>
                  <a:srgbClr val="FFFFFF"/>
                </a:highlight>
                <a:latin typeface="Consolas" panose="020B0609020204030204" pitchFamily="49" charset="0"/>
              </a:rPr>
              <a:t> request</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socket</a:t>
            </a:r>
            <a:r>
              <a:rPr lang="en-US" sz="2800" b="1" dirty="0" err="1">
                <a:solidFill>
                  <a:srgbClr val="000080"/>
                </a:solidFill>
                <a:highlight>
                  <a:srgbClr val="FFFFFF"/>
                </a:highlight>
                <a:latin typeface="Consolas" panose="020B0609020204030204" pitchFamily="49" charset="0"/>
              </a:rPr>
              <a:t>.</a:t>
            </a:r>
            <a:r>
              <a:rPr lang="en-US" sz="2800" b="0" dirty="0" err="1">
                <a:solidFill>
                  <a:srgbClr val="000000"/>
                </a:solidFill>
                <a:highlight>
                  <a:srgbClr val="FFFFFF"/>
                </a:highlight>
                <a:latin typeface="Consolas" panose="020B0609020204030204" pitchFamily="49" charset="0"/>
              </a:rPr>
              <a:t>read</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a:solidFill>
                  <a:srgbClr val="008000"/>
                </a:solidFill>
                <a:highlight>
                  <a:srgbClr val="FFFFFF"/>
                </a:highlight>
                <a:latin typeface="Consolas" panose="020B0609020204030204" pitchFamily="49" charset="0"/>
              </a:rPr>
              <a:t>// blocking</a:t>
            </a:r>
            <a:br>
              <a:rPr lang="en-US" sz="2800" b="0" dirty="0">
                <a:solidFill>
                  <a:srgbClr val="00800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a:solidFill>
                  <a:srgbClr val="8000FF"/>
                </a:solidFill>
                <a:highlight>
                  <a:srgbClr val="FFFFFF"/>
                </a:highlight>
                <a:latin typeface="Consolas" panose="020B0609020204030204" pitchFamily="49" charset="0"/>
              </a:rPr>
              <a:t>auto</a:t>
            </a:r>
            <a:r>
              <a:rPr lang="en-US" sz="2800" b="0" dirty="0">
                <a:solidFill>
                  <a:srgbClr val="000000"/>
                </a:solidFill>
                <a:highlight>
                  <a:srgbClr val="FFFFFF"/>
                </a:highlight>
                <a:latin typeface="Consolas" panose="020B0609020204030204" pitchFamily="49" charset="0"/>
              </a:rPr>
              <a:t> response</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handleRequest</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request</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socket</a:t>
            </a:r>
            <a:r>
              <a:rPr lang="en-US" sz="2800" b="1" dirty="0" err="1">
                <a:solidFill>
                  <a:srgbClr val="000080"/>
                </a:solidFill>
                <a:highlight>
                  <a:srgbClr val="FFFFFF"/>
                </a:highlight>
                <a:latin typeface="Consolas" panose="020B0609020204030204" pitchFamily="49" charset="0"/>
              </a:rPr>
              <a:t>.</a:t>
            </a:r>
            <a:r>
              <a:rPr lang="en-US" sz="2800" b="0" dirty="0" err="1">
                <a:solidFill>
                  <a:srgbClr val="000000"/>
                </a:solidFill>
                <a:highlight>
                  <a:srgbClr val="FFFFFF"/>
                </a:highlight>
                <a:latin typeface="Consolas" panose="020B0609020204030204" pitchFamily="49" charset="0"/>
              </a:rPr>
              <a:t>write</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response</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a:solidFill>
                  <a:srgbClr val="008000"/>
                </a:solidFill>
                <a:highlight>
                  <a:srgbClr val="FFFFFF"/>
                </a:highlight>
                <a:latin typeface="Consolas" panose="020B0609020204030204" pitchFamily="49" charset="0"/>
              </a:rPr>
              <a:t>// blocking</a:t>
            </a:r>
            <a:br>
              <a:rPr lang="en-US" sz="2800" b="0" dirty="0">
                <a:solidFill>
                  <a:srgbClr val="008000"/>
                </a:solidFill>
                <a:highlight>
                  <a:srgbClr val="FFFFFF"/>
                </a:highlight>
                <a:latin typeface="Consolas" panose="020B0609020204030204" pitchFamily="49" charset="0"/>
              </a:rPr>
            </a:br>
            <a:r>
              <a:rPr lang="en-BE"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endParaRPr lang="en-US" sz="2800" b="1" dirty="0">
              <a:solidFill>
                <a:srgbClr val="000080"/>
              </a:solidFill>
              <a:highlight>
                <a:srgbClr val="FFFFFF"/>
              </a:highlight>
              <a:latin typeface="Consolas" panose="020B0609020204030204" pitchFamily="49" charset="0"/>
            </a:endParaRPr>
          </a:p>
          <a:p>
            <a:pPr marL="0" indent="0">
              <a:lnSpc>
                <a:spcPct val="120000"/>
              </a:lnSpc>
              <a:buNone/>
            </a:pPr>
            <a:endParaRPr lang="en-BE" sz="2800" b="0" dirty="0">
              <a:solidFill>
                <a:srgbClr val="000000"/>
              </a:solidFill>
              <a:highlight>
                <a:srgbClr val="FFFFFF"/>
              </a:highlight>
              <a:latin typeface="Consolas" panose="020B0609020204030204" pitchFamily="49" charset="0"/>
            </a:endParaRPr>
          </a:p>
          <a:p>
            <a:pPr marL="0" indent="0">
              <a:lnSpc>
                <a:spcPct val="120000"/>
              </a:lnSpc>
              <a:buNone/>
            </a:pPr>
            <a:r>
              <a:rPr lang="en-US" sz="2800" b="0" dirty="0">
                <a:solidFill>
                  <a:srgbClr val="000000"/>
                </a:solidFill>
                <a:highlight>
                  <a:srgbClr val="FFFFFF"/>
                </a:highlight>
                <a:latin typeface="Consolas" panose="020B0609020204030204" pitchFamily="49" charset="0"/>
              </a:rPr>
              <a:t>Acceptor acceptor</a:t>
            </a:r>
            <a:r>
              <a:rPr lang="en-US" sz="2800" b="1" dirty="0">
                <a:solidFill>
                  <a:srgbClr val="000080"/>
                </a:solidFill>
                <a:highlight>
                  <a:srgbClr val="FFFFFF"/>
                </a:highlight>
                <a:latin typeface="Consolas" panose="020B0609020204030204" pitchFamily="49" charset="0"/>
              </a:rPr>
              <a:t>{</a:t>
            </a:r>
            <a:r>
              <a:rPr lang="en-US" sz="2800" b="0" dirty="0">
                <a:solidFill>
                  <a:srgbClr val="FF8000"/>
                </a:solidFill>
                <a:highlight>
                  <a:srgbClr val="FFFFFF"/>
                </a:highlight>
                <a:latin typeface="Consolas" panose="020B0609020204030204" pitchFamily="49" charset="0"/>
              </a:rPr>
              <a:t>443</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1" dirty="0">
                <a:solidFill>
                  <a:srgbClr val="0000FF"/>
                </a:solidFill>
                <a:highlight>
                  <a:srgbClr val="FFFFFF"/>
                </a:highlight>
                <a:latin typeface="Consolas" panose="020B0609020204030204" pitchFamily="49" charset="0"/>
              </a:rPr>
              <a:t>while</a:t>
            </a:r>
            <a:r>
              <a:rPr lang="en-US" sz="2800" b="0" dirty="0">
                <a:solidFill>
                  <a:srgbClr val="000000"/>
                </a:solidFill>
                <a:highlight>
                  <a:srgbClr val="FFFFFF"/>
                </a:highlight>
                <a:latin typeface="Consolas" panose="020B0609020204030204" pitchFamily="49" charset="0"/>
              </a:rPr>
              <a:t> </a:t>
            </a:r>
            <a:r>
              <a:rPr lang="en-US" sz="2800" b="1" dirty="0">
                <a:solidFill>
                  <a:srgbClr val="000080"/>
                </a:solidFill>
                <a:highlight>
                  <a:srgbClr val="FFFFFF"/>
                </a:highlight>
                <a:latin typeface="Consolas" panose="020B0609020204030204" pitchFamily="49" charset="0"/>
              </a:rPr>
              <a:t>(</a:t>
            </a:r>
            <a:r>
              <a:rPr lang="en-US" sz="2800" b="1" dirty="0">
                <a:solidFill>
                  <a:srgbClr val="0000FF"/>
                </a:solidFill>
                <a:highlight>
                  <a:srgbClr val="FFFFFF"/>
                </a:highlight>
                <a:latin typeface="Consolas" panose="020B0609020204030204" pitchFamily="49" charset="0"/>
              </a:rPr>
              <a:t>true</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BE"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Socket socket</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co_await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acceptor</a:t>
            </a:r>
            <a:r>
              <a:rPr lang="en-US" sz="2800" b="1" dirty="0" err="1">
                <a:solidFill>
                  <a:srgbClr val="000080"/>
                </a:solidFill>
                <a:highlight>
                  <a:srgbClr val="FFFFFF"/>
                </a:highlight>
                <a:latin typeface="Consolas" panose="020B0609020204030204" pitchFamily="49" charset="0"/>
              </a:rPr>
              <a:t>.</a:t>
            </a:r>
            <a:r>
              <a:rPr lang="en-US" sz="2800" b="0" dirty="0" err="1">
                <a:solidFill>
                  <a:srgbClr val="000000"/>
                </a:solidFill>
                <a:highlight>
                  <a:srgbClr val="FFFFFF"/>
                </a:highlight>
                <a:latin typeface="Consolas" panose="020B0609020204030204" pitchFamily="49" charset="0"/>
              </a:rPr>
              <a:t>accept</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a:solidFill>
                  <a:srgbClr val="8000FF"/>
                </a:solidFill>
                <a:highlight>
                  <a:srgbClr val="FFFFFF"/>
                </a:highlight>
                <a:latin typeface="Consolas" panose="020B0609020204030204" pitchFamily="49" charset="0"/>
              </a:rPr>
              <a:t>auto</a:t>
            </a:r>
            <a:r>
              <a:rPr lang="en-US" sz="2800" b="0" dirty="0">
                <a:solidFill>
                  <a:srgbClr val="000000"/>
                </a:solidFill>
                <a:highlight>
                  <a:srgbClr val="FFFFFF"/>
                </a:highlight>
                <a:latin typeface="Consolas" panose="020B0609020204030204" pitchFamily="49" charset="0"/>
              </a:rPr>
              <a:t> request</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co_await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socket</a:t>
            </a:r>
            <a:r>
              <a:rPr lang="en-US" sz="2800" b="1" dirty="0" err="1">
                <a:solidFill>
                  <a:srgbClr val="000080"/>
                </a:solidFill>
                <a:highlight>
                  <a:srgbClr val="FFFFFF"/>
                </a:highlight>
                <a:latin typeface="Consolas" panose="020B0609020204030204" pitchFamily="49" charset="0"/>
              </a:rPr>
              <a:t>.</a:t>
            </a:r>
            <a:r>
              <a:rPr lang="en-US" sz="2800" b="0" dirty="0" err="1">
                <a:solidFill>
                  <a:srgbClr val="000000"/>
                </a:solidFill>
                <a:highlight>
                  <a:srgbClr val="FFFFFF"/>
                </a:highlight>
                <a:latin typeface="Consolas" panose="020B0609020204030204" pitchFamily="49" charset="0"/>
              </a:rPr>
              <a:t>read</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a:solidFill>
                  <a:srgbClr val="8000FF"/>
                </a:solidFill>
                <a:highlight>
                  <a:srgbClr val="FFFFFF"/>
                </a:highlight>
                <a:latin typeface="Consolas" panose="020B0609020204030204" pitchFamily="49" charset="0"/>
              </a:rPr>
              <a:t>auto</a:t>
            </a:r>
            <a:r>
              <a:rPr lang="en-US" sz="2800" b="0" dirty="0">
                <a:solidFill>
                  <a:srgbClr val="000000"/>
                </a:solidFill>
                <a:highlight>
                  <a:srgbClr val="FFFFFF"/>
                </a:highlight>
                <a:latin typeface="Consolas" panose="020B0609020204030204" pitchFamily="49" charset="0"/>
              </a:rPr>
              <a:t> response</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handleRequest</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request</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co_await</a:t>
            </a:r>
            <a:r>
              <a:rPr lang="en-US" sz="2800" b="0" dirty="0">
                <a:solidFill>
                  <a:srgbClr val="000000"/>
                </a:solidFill>
                <a:highlight>
                  <a:srgbClr val="FFFFFF"/>
                </a:highlight>
                <a:latin typeface="Consolas" panose="020B0609020204030204" pitchFamily="49" charset="0"/>
              </a:rPr>
              <a:t> </a:t>
            </a:r>
            <a:r>
              <a:rPr lang="en-US" sz="2800" b="0" dirty="0" err="1">
                <a:solidFill>
                  <a:srgbClr val="000000"/>
                </a:solidFill>
                <a:highlight>
                  <a:srgbClr val="FFFFFF"/>
                </a:highlight>
                <a:latin typeface="Consolas" panose="020B0609020204030204" pitchFamily="49" charset="0"/>
              </a:rPr>
              <a:t>socket</a:t>
            </a:r>
            <a:r>
              <a:rPr lang="en-US" sz="2800" b="1" dirty="0" err="1">
                <a:solidFill>
                  <a:srgbClr val="000080"/>
                </a:solidFill>
                <a:highlight>
                  <a:srgbClr val="FFFFFF"/>
                </a:highlight>
                <a:latin typeface="Consolas" panose="020B0609020204030204" pitchFamily="49" charset="0"/>
              </a:rPr>
              <a:t>.</a:t>
            </a:r>
            <a:r>
              <a:rPr lang="en-US" sz="2800" b="0" dirty="0" err="1">
                <a:solidFill>
                  <a:srgbClr val="000000"/>
                </a:solidFill>
                <a:highlight>
                  <a:srgbClr val="FFFFFF"/>
                </a:highlight>
                <a:latin typeface="Consolas" panose="020B0609020204030204" pitchFamily="49" charset="0"/>
              </a:rPr>
              <a:t>write</a:t>
            </a:r>
            <a:r>
              <a:rPr lang="en-US" sz="2800" b="1" dirty="0">
                <a:solidFill>
                  <a:srgbClr val="000080"/>
                </a:solidFill>
                <a:highlight>
                  <a:srgbClr val="FFFFFF"/>
                </a:highlight>
                <a:latin typeface="Consolas" panose="020B0609020204030204" pitchFamily="49" charset="0"/>
              </a:rPr>
              <a:t>(</a:t>
            </a:r>
            <a:r>
              <a:rPr lang="en-US" sz="2800" b="0" dirty="0">
                <a:solidFill>
                  <a:srgbClr val="000000"/>
                </a:solidFill>
                <a:highlight>
                  <a:srgbClr val="FFFFFF"/>
                </a:highlight>
                <a:latin typeface="Consolas" panose="020B0609020204030204" pitchFamily="49" charset="0"/>
              </a:rPr>
              <a:t>response</a:t>
            </a:r>
            <a:r>
              <a:rPr lang="en-US" sz="2800" b="1" dirty="0">
                <a:solidFill>
                  <a:srgbClr val="000080"/>
                </a:solidFill>
                <a:highlight>
                  <a:srgbClr val="FFFFFF"/>
                </a:highlight>
                <a:latin typeface="Consolas" panose="020B0609020204030204" pitchFamily="49" charset="0"/>
              </a:rPr>
              <a:t>);</a:t>
            </a:r>
            <a:br>
              <a:rPr lang="en-US" sz="2800" b="1" dirty="0">
                <a:solidFill>
                  <a:srgbClr val="000080"/>
                </a:solidFill>
                <a:highlight>
                  <a:srgbClr val="FFFFFF"/>
                </a:highlight>
                <a:latin typeface="Consolas" panose="020B0609020204030204" pitchFamily="49" charset="0"/>
              </a:rPr>
            </a:br>
            <a:r>
              <a:rPr lang="en-BE" sz="2800" b="1" dirty="0">
                <a:solidFill>
                  <a:srgbClr val="000080"/>
                </a:solidFill>
                <a:highlight>
                  <a:srgbClr val="FFFFFF"/>
                </a:highlight>
                <a:latin typeface="Consolas" panose="020B0609020204030204" pitchFamily="49" charset="0"/>
              </a:rPr>
              <a:t>}</a:t>
            </a:r>
            <a:endParaRPr lang="en-US" dirty="0">
              <a:latin typeface="Consolas" panose="020B0609020204030204" pitchFamily="49" charset="0"/>
            </a:endParaRPr>
          </a:p>
        </p:txBody>
      </p:sp>
      <p:sp>
        <p:nvSpPr>
          <p:cNvPr id="6" name="Arrow: Down 5">
            <a:extLst>
              <a:ext uri="{FF2B5EF4-FFF2-40B4-BE49-F238E27FC236}">
                <a16:creationId xmlns:a16="http://schemas.microsoft.com/office/drawing/2014/main" id="{15D072AD-D7D9-4B93-8D82-0C0E9D699592}"/>
              </a:ext>
            </a:extLst>
          </p:cNvPr>
          <p:cNvSpPr/>
          <p:nvPr/>
        </p:nvSpPr>
        <p:spPr>
          <a:xfrm>
            <a:off x="3346101" y="3268226"/>
            <a:ext cx="763675" cy="8817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74423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16</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a:bodyPr>
          <a:lstStyle/>
          <a:p>
            <a:pPr marL="457200" lvl="1" indent="0">
              <a:buNone/>
            </a:pPr>
            <a:r>
              <a:rPr lang="en-US" sz="1400" dirty="0">
                <a:latin typeface="Consolas" panose="020B0609020204030204" pitchFamily="49" charset="0"/>
              </a:rPr>
              <a:t>int foo(){</a:t>
            </a:r>
            <a:r>
              <a:rPr lang="en-US" sz="1400" dirty="0" err="1">
                <a:latin typeface="Consolas" panose="020B0609020204030204" pitchFamily="49" charset="0"/>
              </a:rPr>
              <a:t>co_return</a:t>
            </a:r>
            <a:r>
              <a:rPr lang="en-US" sz="1400" dirty="0">
                <a:latin typeface="Consolas" panose="020B0609020204030204" pitchFamily="49" charset="0"/>
              </a:rPr>
              <a:t> 2;} // compilation error </a:t>
            </a:r>
          </a:p>
          <a:p>
            <a:pPr marL="457200" lvl="1" indent="0">
              <a:buNone/>
            </a:pPr>
            <a:r>
              <a:rPr lang="en-US" sz="1400" dirty="0">
                <a:latin typeface="Consolas" panose="020B0609020204030204" pitchFamily="49" charset="0"/>
              </a:rPr>
              <a:t>int bar(){</a:t>
            </a:r>
            <a:r>
              <a:rPr lang="en-US" sz="1400" dirty="0" err="1">
                <a:latin typeface="Consolas" panose="020B0609020204030204" pitchFamily="49" charset="0"/>
              </a:rPr>
              <a:t>co_await</a:t>
            </a:r>
            <a:r>
              <a:rPr lang="en-US" sz="1400" dirty="0">
                <a:latin typeface="Consolas" panose="020B0609020204030204" pitchFamily="49" charset="0"/>
              </a:rPr>
              <a:t> 2;}  // compilation error</a:t>
            </a:r>
          </a:p>
          <a:p>
            <a:pPr marL="457200" lvl="1" indent="0">
              <a:buNone/>
            </a:pPr>
            <a:r>
              <a:rPr lang="en-US" sz="1400" dirty="0">
                <a:latin typeface="Consolas" panose="020B0609020204030204" pitchFamily="49" charset="0"/>
              </a:rPr>
              <a:t>int foo2(){return 2;}   // ok</a:t>
            </a:r>
          </a:p>
          <a:p>
            <a:pPr marL="457200" lvl="1" indent="0">
              <a:buNone/>
            </a:pPr>
            <a:r>
              <a:rPr lang="en-US" sz="1400" dirty="0">
                <a:latin typeface="Consolas" panose="020B0609020204030204" pitchFamily="49" charset="0"/>
              </a:rPr>
              <a:t>int bar2(){return 2}    // ok</a:t>
            </a:r>
          </a:p>
        </p:txBody>
      </p:sp>
    </p:spTree>
    <p:extLst>
      <p:ext uri="{BB962C8B-B14F-4D97-AF65-F5344CB8AC3E}">
        <p14:creationId xmlns:p14="http://schemas.microsoft.com/office/powerpoint/2010/main" val="245906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Cooncepts</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17</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a:bodyPr>
          <a:lstStyle/>
          <a:p>
            <a:r>
              <a:rPr lang="en-US" dirty="0"/>
              <a:t>Promise type</a:t>
            </a:r>
          </a:p>
          <a:p>
            <a:pPr lvl="1"/>
            <a:r>
              <a:rPr lang="en-US" dirty="0"/>
              <a:t>Defines the overall coroutine </a:t>
            </a:r>
            <a:r>
              <a:rPr lang="en-US" dirty="0" err="1"/>
              <a:t>behaviour</a:t>
            </a:r>
            <a:endParaRPr lang="en-US" dirty="0"/>
          </a:p>
          <a:p>
            <a:pPr lvl="1"/>
            <a:r>
              <a:rPr lang="en-US" dirty="0"/>
              <a:t>Not to be confused with std::promise</a:t>
            </a:r>
          </a:p>
          <a:p>
            <a:r>
              <a:rPr lang="en-US" dirty="0" err="1"/>
              <a:t>Awaitable</a:t>
            </a:r>
            <a:endParaRPr lang="en-US" dirty="0"/>
          </a:p>
          <a:p>
            <a:pPr lvl="1"/>
            <a:r>
              <a:rPr lang="en-US" dirty="0"/>
              <a:t>Controls suspension and resumption </a:t>
            </a:r>
            <a:r>
              <a:rPr lang="en-US" dirty="0" err="1"/>
              <a:t>bevaviour</a:t>
            </a:r>
            <a:endParaRPr lang="en-US" dirty="0"/>
          </a:p>
          <a:p>
            <a:r>
              <a:rPr lang="en-US" dirty="0"/>
              <a:t>Coroutine handle</a:t>
            </a:r>
          </a:p>
          <a:p>
            <a:pPr lvl="1"/>
            <a:r>
              <a:rPr lang="en-US" dirty="0"/>
              <a:t>Controls execution </a:t>
            </a:r>
            <a:r>
              <a:rPr lang="en-US" dirty="0" err="1"/>
              <a:t>behaviour</a:t>
            </a:r>
            <a:endParaRPr lang="en-US" dirty="0"/>
          </a:p>
        </p:txBody>
      </p:sp>
    </p:spTree>
    <p:extLst>
      <p:ext uri="{BB962C8B-B14F-4D97-AF65-F5344CB8AC3E}">
        <p14:creationId xmlns:p14="http://schemas.microsoft.com/office/powerpoint/2010/main" val="4282758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Awaitable</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18</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r>
              <a:rPr lang="en-US" dirty="0"/>
              <a:t>std::</a:t>
            </a:r>
            <a:r>
              <a:rPr lang="en-US" dirty="0" err="1"/>
              <a:t>suspend_always</a:t>
            </a:r>
            <a:endParaRPr lang="en-US" dirty="0"/>
          </a:p>
          <a:p>
            <a:endParaRPr lang="en-US" dirty="0"/>
          </a:p>
          <a:p>
            <a:endParaRPr lang="en-US" dirty="0"/>
          </a:p>
          <a:p>
            <a:r>
              <a:rPr lang="en-US" dirty="0"/>
              <a:t>std::</a:t>
            </a:r>
            <a:r>
              <a:rPr lang="en-US" dirty="0" err="1"/>
              <a:t>suspend_never</a:t>
            </a:r>
            <a:endParaRPr lang="en-US" dirty="0"/>
          </a:p>
        </p:txBody>
      </p:sp>
      <p:pic>
        <p:nvPicPr>
          <p:cNvPr id="8" name="Picture 7">
            <a:extLst>
              <a:ext uri="{FF2B5EF4-FFF2-40B4-BE49-F238E27FC236}">
                <a16:creationId xmlns:a16="http://schemas.microsoft.com/office/drawing/2014/main" id="{4CACF62C-4A30-4DEC-8E40-36D074756E92}"/>
              </a:ext>
            </a:extLst>
          </p:cNvPr>
          <p:cNvPicPr>
            <a:picLocks noChangeAspect="1"/>
          </p:cNvPicPr>
          <p:nvPr/>
        </p:nvPicPr>
        <p:blipFill>
          <a:blip r:embed="rId3"/>
          <a:stretch>
            <a:fillRect/>
          </a:stretch>
        </p:blipFill>
        <p:spPr>
          <a:xfrm>
            <a:off x="2356915" y="2353894"/>
            <a:ext cx="7478169" cy="1286054"/>
          </a:xfrm>
          <a:prstGeom prst="rect">
            <a:avLst/>
          </a:prstGeom>
        </p:spPr>
      </p:pic>
      <p:pic>
        <p:nvPicPr>
          <p:cNvPr id="11" name="Picture 10">
            <a:extLst>
              <a:ext uri="{FF2B5EF4-FFF2-40B4-BE49-F238E27FC236}">
                <a16:creationId xmlns:a16="http://schemas.microsoft.com/office/drawing/2014/main" id="{9F58BE07-A95A-42EF-A19F-EDA5AE1CB95B}"/>
              </a:ext>
            </a:extLst>
          </p:cNvPr>
          <p:cNvPicPr>
            <a:picLocks noChangeAspect="1"/>
          </p:cNvPicPr>
          <p:nvPr/>
        </p:nvPicPr>
        <p:blipFill>
          <a:blip r:embed="rId4"/>
          <a:stretch>
            <a:fillRect/>
          </a:stretch>
        </p:blipFill>
        <p:spPr>
          <a:xfrm>
            <a:off x="2356915" y="4441275"/>
            <a:ext cx="7582958" cy="1371791"/>
          </a:xfrm>
          <a:prstGeom prst="rect">
            <a:avLst/>
          </a:prstGeom>
        </p:spPr>
      </p:pic>
    </p:spTree>
    <p:extLst>
      <p:ext uri="{BB962C8B-B14F-4D97-AF65-F5344CB8AC3E}">
        <p14:creationId xmlns:p14="http://schemas.microsoft.com/office/powerpoint/2010/main" val="57248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 handle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19</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pPr marL="0" indent="0">
              <a:buNone/>
            </a:pPr>
            <a:r>
              <a:rPr lang="en-US" dirty="0"/>
              <a:t>std::</a:t>
            </a:r>
            <a:r>
              <a:rPr lang="en-US" dirty="0" err="1"/>
              <a:t>coroutine_handle</a:t>
            </a:r>
            <a:r>
              <a:rPr lang="en-US" dirty="0"/>
              <a:t>&lt;Promise&gt;</a:t>
            </a:r>
          </a:p>
          <a:p>
            <a:r>
              <a:rPr lang="en-US" dirty="0"/>
              <a:t>Non owning</a:t>
            </a:r>
          </a:p>
          <a:p>
            <a:r>
              <a:rPr lang="en-US" dirty="0"/>
              <a:t>Can be created from the promise type</a:t>
            </a:r>
          </a:p>
          <a:p>
            <a:r>
              <a:rPr lang="en-US" dirty="0"/>
              <a:t>In a typical implementation holds a pointer to the coroutine state.</a:t>
            </a:r>
          </a:p>
          <a:p>
            <a:r>
              <a:rPr lang="en-US" dirty="0"/>
              <a:t>Can be used to check and resume the coroutine</a:t>
            </a:r>
          </a:p>
          <a:p>
            <a:pPr marL="457200" lvl="1" indent="0">
              <a:buNone/>
            </a:pPr>
            <a:r>
              <a:rPr lang="en-US" dirty="0">
                <a:hlinkClick r:id="rId3"/>
              </a:rPr>
              <a:t>https://en.cppreference.com/w/cpp/coroutine/coroutine_handle</a:t>
            </a:r>
            <a:endParaRPr lang="en-US" dirty="0"/>
          </a:p>
          <a:p>
            <a:pPr marL="457200" lvl="1" indent="0">
              <a:buNone/>
            </a:pPr>
            <a:endParaRPr lang="en-US" dirty="0"/>
          </a:p>
        </p:txBody>
      </p:sp>
    </p:spTree>
    <p:extLst>
      <p:ext uri="{BB962C8B-B14F-4D97-AF65-F5344CB8AC3E}">
        <p14:creationId xmlns:p14="http://schemas.microsoft.com/office/powerpoint/2010/main" val="35270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err="1"/>
              <a:t>Couroutines</a:t>
            </a:r>
            <a:endParaRPr lang="en-GB" b="0" dirty="0"/>
          </a:p>
        </p:txBody>
      </p:sp>
      <p:pic>
        <p:nvPicPr>
          <p:cNvPr id="7" name="Picture Placeholder 6"/>
          <p:cNvPicPr>
            <a:picLocks noGrp="1" noChangeAspect="1"/>
          </p:cNvPicPr>
          <p:nvPr>
            <p:ph type="pic" idx="13"/>
          </p:nvPr>
        </p:nvPicPr>
        <p:blipFill>
          <a:blip r:embed="rId3" cstate="print">
            <a:extLst>
              <a:ext uri="{28A0092B-C50C-407E-A947-70E740481C1C}">
                <a14:useLocalDpi xmlns:a14="http://schemas.microsoft.com/office/drawing/2010/main" val="0"/>
              </a:ext>
            </a:extLst>
          </a:blip>
          <a:srcRect t="71" b="71"/>
          <a:stretch>
            <a:fillRect/>
          </a:stretch>
        </p:blipFill>
        <p:spPr/>
      </p:pic>
      <p:sp>
        <p:nvSpPr>
          <p:cNvPr id="6" name="Text Placeholder 5"/>
          <p:cNvSpPr>
            <a:spLocks noGrp="1"/>
          </p:cNvSpPr>
          <p:nvPr>
            <p:ph type="body" idx="1"/>
          </p:nvPr>
        </p:nvSpPr>
        <p:spPr>
          <a:xfrm>
            <a:off x="466010" y="6595180"/>
            <a:ext cx="1956749" cy="152349"/>
          </a:xfrm>
        </p:spPr>
        <p:txBody>
          <a:bodyPr/>
          <a:lstStyle/>
          <a:p>
            <a:r>
              <a:rPr lang="nl-NL" dirty="0"/>
              <a:t>Author: Sioux Technologies </a:t>
            </a:r>
          </a:p>
        </p:txBody>
      </p:sp>
      <p:sp>
        <p:nvSpPr>
          <p:cNvPr id="3" name="Tijdelijke aanduiding voor datum 2">
            <a:extLst>
              <a:ext uri="{FF2B5EF4-FFF2-40B4-BE49-F238E27FC236}">
                <a16:creationId xmlns:a16="http://schemas.microsoft.com/office/drawing/2014/main" id="{F774B40F-1134-4123-B711-847458929457}"/>
              </a:ext>
            </a:extLst>
          </p:cNvPr>
          <p:cNvSpPr>
            <a:spLocks noGrp="1"/>
          </p:cNvSpPr>
          <p:nvPr>
            <p:ph type="dt" sz="half" idx="10"/>
          </p:nvPr>
        </p:nvSpPr>
        <p:spPr/>
        <p:txBody>
          <a:bodyPr/>
          <a:lstStyle/>
          <a:p>
            <a:endParaRPr lang="en-GB" dirty="0"/>
          </a:p>
        </p:txBody>
      </p:sp>
      <p:sp>
        <p:nvSpPr>
          <p:cNvPr id="10" name="Tijdelijke aanduiding voor voettekst 9">
            <a:extLst>
              <a:ext uri="{FF2B5EF4-FFF2-40B4-BE49-F238E27FC236}">
                <a16:creationId xmlns:a16="http://schemas.microsoft.com/office/drawing/2014/main" id="{3A322539-BF2F-443B-995C-D63DB6276908}"/>
              </a:ext>
            </a:extLst>
          </p:cNvPr>
          <p:cNvSpPr>
            <a:spLocks noGrp="1"/>
          </p:cNvSpPr>
          <p:nvPr>
            <p:ph type="ftr" sz="quarter" idx="11"/>
          </p:nvPr>
        </p:nvSpPr>
        <p:spPr/>
        <p:txBody>
          <a:bodyPr/>
          <a:lstStyle/>
          <a:p>
            <a:r>
              <a:rPr lang="en-GB">
                <a:ea typeface="Open Sans" panose="020B0606030504020204" pitchFamily="34" charset="0"/>
                <a:cs typeface="Open Sans" panose="020B0606030504020204" pitchFamily="34" charset="0"/>
              </a:rPr>
              <a:t>© Sioux 2020 | Confidential</a:t>
            </a:r>
            <a:endParaRPr lang="en-GB"/>
          </a:p>
        </p:txBody>
      </p:sp>
    </p:spTree>
    <p:extLst>
      <p:ext uri="{BB962C8B-B14F-4D97-AF65-F5344CB8AC3E}">
        <p14:creationId xmlns:p14="http://schemas.microsoft.com/office/powerpoint/2010/main" val="182690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20</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a:bodyPr>
          <a:lstStyle/>
          <a:p>
            <a:pPr marL="0" indent="0">
              <a:buNone/>
            </a:pPr>
            <a:r>
              <a:rPr lang="en-US" dirty="0"/>
              <a:t>The return type of a coroutine requires a nested type “</a:t>
            </a:r>
            <a:r>
              <a:rPr lang="en-US" dirty="0" err="1"/>
              <a:t>promise_type</a:t>
            </a:r>
            <a:r>
              <a:rPr lang="en-US" dirty="0"/>
              <a:t>”.</a:t>
            </a:r>
          </a:p>
          <a:p>
            <a:r>
              <a:rPr lang="en-US" dirty="0"/>
              <a:t>Can be a “using” declaration or a real type</a:t>
            </a:r>
          </a:p>
          <a:p>
            <a:r>
              <a:rPr lang="en-US" dirty="0"/>
              <a:t>Requires a valid constructor (a default </a:t>
            </a:r>
            <a:r>
              <a:rPr lang="en-US" dirty="0" err="1"/>
              <a:t>constr</a:t>
            </a:r>
            <a:r>
              <a:rPr lang="en-US" dirty="0"/>
              <a:t> is enough)</a:t>
            </a:r>
          </a:p>
          <a:p>
            <a:r>
              <a:rPr lang="en-US" dirty="0"/>
              <a:t>A “</a:t>
            </a:r>
            <a:r>
              <a:rPr lang="en-US" dirty="0" err="1"/>
              <a:t>get_return_object</a:t>
            </a:r>
            <a:r>
              <a:rPr lang="en-US" dirty="0"/>
              <a:t>” method that returns the return type of the coroutine</a:t>
            </a:r>
          </a:p>
          <a:p>
            <a:r>
              <a:rPr lang="en-US" dirty="0"/>
              <a:t>An “</a:t>
            </a:r>
            <a:r>
              <a:rPr lang="en-US" dirty="0" err="1"/>
              <a:t>initial_suspend</a:t>
            </a:r>
            <a:r>
              <a:rPr lang="en-US" dirty="0"/>
              <a:t>” method returning an </a:t>
            </a:r>
            <a:r>
              <a:rPr lang="en-US" dirty="0" err="1"/>
              <a:t>Awaitable</a:t>
            </a:r>
            <a:endParaRPr lang="en-US" dirty="0"/>
          </a:p>
          <a:p>
            <a:r>
              <a:rPr lang="en-US" dirty="0"/>
              <a:t>An “</a:t>
            </a:r>
            <a:r>
              <a:rPr lang="en-US" dirty="0" err="1"/>
              <a:t>final_suspend</a:t>
            </a:r>
            <a:r>
              <a:rPr lang="en-US" dirty="0"/>
              <a:t>” method returning an </a:t>
            </a:r>
            <a:r>
              <a:rPr lang="en-US" dirty="0" err="1"/>
              <a:t>Awaitable</a:t>
            </a:r>
            <a:endParaRPr lang="en-US" dirty="0"/>
          </a:p>
        </p:txBody>
      </p:sp>
    </p:spTree>
    <p:extLst>
      <p:ext uri="{BB962C8B-B14F-4D97-AF65-F5344CB8AC3E}">
        <p14:creationId xmlns:p14="http://schemas.microsoft.com/office/powerpoint/2010/main" val="403908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21</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a:bodyPr>
          <a:lstStyle/>
          <a:p>
            <a:pPr marL="0" indent="0">
              <a:lnSpc>
                <a:spcPct val="100000"/>
              </a:lnSpc>
              <a:buNone/>
            </a:pPr>
            <a:r>
              <a:rPr lang="en-US" sz="2400" dirty="0">
                <a:latin typeface="Consolas" panose="020B0609020204030204" pitchFamily="49" charset="0"/>
              </a:rPr>
              <a:t>struct </a:t>
            </a:r>
            <a:r>
              <a:rPr lang="en-US" sz="2400" dirty="0" err="1">
                <a:latin typeface="Consolas" panose="020B0609020204030204" pitchFamily="49" charset="0"/>
              </a:rPr>
              <a:t>ReturnObject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struct </a:t>
            </a:r>
            <a:r>
              <a:rPr lang="en-US" sz="2400" dirty="0" err="1">
                <a:latin typeface="Consolas" panose="020B0609020204030204" pitchFamily="49" charset="0"/>
              </a:rPr>
              <a:t>promise_type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promise_type</a:t>
            </a:r>
            <a:r>
              <a:rPr lang="en-US" sz="2400" dirty="0">
                <a:latin typeface="Consolas" panose="020B0609020204030204" pitchFamily="49" charset="0"/>
              </a:rPr>
              <a:t>() = default;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ReturnObject</a:t>
            </a:r>
            <a:r>
              <a:rPr lang="en-US" sz="2400" dirty="0">
                <a:latin typeface="Consolas" panose="020B0609020204030204" pitchFamily="49" charset="0"/>
              </a:rPr>
              <a:t> </a:t>
            </a:r>
            <a:r>
              <a:rPr lang="en-US" sz="2400" dirty="0" err="1">
                <a:latin typeface="Consolas" panose="020B0609020204030204" pitchFamily="49" charset="0"/>
              </a:rPr>
              <a:t>get_return_object</a:t>
            </a:r>
            <a:r>
              <a:rPr lang="en-US" sz="2400" dirty="0">
                <a:latin typeface="Consolas" panose="020B0609020204030204" pitchFamily="49" charset="0"/>
              </a:rPr>
              <a:t>() {return {}; } </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Awaitable</a:t>
            </a:r>
            <a:r>
              <a:rPr lang="en-US" sz="2400" dirty="0">
                <a:latin typeface="Consolas" panose="020B0609020204030204" pitchFamily="49" charset="0"/>
              </a:rPr>
              <a:t> </a:t>
            </a:r>
            <a:r>
              <a:rPr lang="en-US" sz="2400" dirty="0" err="1">
                <a:latin typeface="Consolas" panose="020B0609020204030204" pitchFamily="49" charset="0"/>
              </a:rPr>
              <a:t>initial_suspend</a:t>
            </a:r>
            <a:r>
              <a:rPr lang="en-US" sz="2400" dirty="0">
                <a:latin typeface="Consolas" panose="020B0609020204030204" pitchFamily="49" charset="0"/>
              </a:rPr>
              <a:t>() {return {};}</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Awaitable</a:t>
            </a:r>
            <a:r>
              <a:rPr lang="en-US" sz="2400" dirty="0">
                <a:latin typeface="Consolas" panose="020B0609020204030204" pitchFamily="49" charset="0"/>
              </a:rPr>
              <a:t> </a:t>
            </a:r>
            <a:r>
              <a:rPr lang="en-US" sz="2400" dirty="0" err="1">
                <a:latin typeface="Consolas" panose="020B0609020204030204" pitchFamily="49" charset="0"/>
              </a:rPr>
              <a:t>final_suspend</a:t>
            </a:r>
            <a:r>
              <a:rPr lang="en-US" sz="2400" dirty="0">
                <a:latin typeface="Consolas" panose="020B0609020204030204" pitchFamily="49" charset="0"/>
              </a:rPr>
              <a:t>()   {return {};}</a:t>
            </a:r>
            <a:br>
              <a:rPr lang="en-US" sz="2400" dirty="0">
                <a:latin typeface="Consolas" panose="020B0609020204030204" pitchFamily="49" charset="0"/>
              </a:rPr>
            </a:br>
            <a:r>
              <a:rPr lang="en-US" sz="2400" dirty="0">
                <a:latin typeface="Consolas" panose="020B0609020204030204" pitchFamily="49" charset="0"/>
              </a:rPr>
              <a:t>    void </a:t>
            </a:r>
            <a:r>
              <a:rPr lang="en-US" sz="2400" dirty="0" err="1">
                <a:latin typeface="Consolas" panose="020B0609020204030204" pitchFamily="49" charset="0"/>
              </a:rPr>
              <a:t>unhandled_exception</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a:t>
            </a:r>
          </a:p>
        </p:txBody>
      </p:sp>
    </p:spTree>
    <p:extLst>
      <p:ext uri="{BB962C8B-B14F-4D97-AF65-F5344CB8AC3E}">
        <p14:creationId xmlns:p14="http://schemas.microsoft.com/office/powerpoint/2010/main" val="1960709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22</a:t>
            </a:fld>
            <a:endParaRPr lang="en-GB" noProof="0"/>
          </a:p>
        </p:txBody>
      </p:sp>
      <p:sp>
        <p:nvSpPr>
          <p:cNvPr id="6" name="Rectangle 2">
            <a:extLst>
              <a:ext uri="{FF2B5EF4-FFF2-40B4-BE49-F238E27FC236}">
                <a16:creationId xmlns:a16="http://schemas.microsoft.com/office/drawing/2014/main" id="{15DE1550-610B-4224-B629-FCA76B73095C}"/>
              </a:ext>
            </a:extLst>
          </p:cNvPr>
          <p:cNvSpPr>
            <a:spLocks noGrp="1" noChangeArrowheads="1"/>
          </p:cNvSpPr>
          <p:nvPr>
            <p:ph idx="10"/>
          </p:nvPr>
        </p:nvSpPr>
        <p:spPr bwMode="auto">
          <a:xfrm>
            <a:off x="4474402" y="2644170"/>
            <a:ext cx="32431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2400" b="0" i="0" u="none" strike="noStrike" cap="none" normalizeH="0" baseline="0" dirty="0" err="1">
                <a:ln>
                  <a:noFill/>
                </a:ln>
                <a:solidFill>
                  <a:schemeClr val="tx1"/>
                </a:solidFill>
                <a:effectLst/>
                <a:latin typeface="Consolas" panose="020B0609020204030204" pitchFamily="49" charset="0"/>
              </a:rPr>
              <a:t>ReturnObject</a:t>
            </a:r>
            <a:r>
              <a:rPr kumimoji="0" lang="en-BE" altLang="en-BE" sz="2400" b="0" i="0" u="none" strike="noStrike" cap="none" normalizeH="0" baseline="0" dirty="0">
                <a:ln>
                  <a:noFill/>
                </a:ln>
                <a:solidFill>
                  <a:schemeClr val="tx1"/>
                </a:solidFill>
                <a:effectLst/>
                <a:latin typeface="Consolas" panose="020B0609020204030204" pitchFamily="49" charset="0"/>
              </a:rPr>
              <a:t> </a:t>
            </a:r>
            <a:r>
              <a:rPr kumimoji="0" lang="en-US" altLang="en-BE" sz="2400" b="0" i="0" u="none" strike="noStrike" cap="none" normalizeH="0" baseline="0" dirty="0">
                <a:ln>
                  <a:noFill/>
                </a:ln>
                <a:solidFill>
                  <a:schemeClr val="tx1"/>
                </a:solidFill>
                <a:effectLst/>
                <a:latin typeface="Consolas" panose="020B0609020204030204" pitchFamily="49" charset="0"/>
              </a:rPr>
              <a:t>foo</a:t>
            </a:r>
            <a:r>
              <a:rPr kumimoji="0" lang="en-BE" altLang="en-BE" sz="2400" b="0" i="0" u="none" strike="noStrike" cap="none" normalizeH="0" baseline="0" dirty="0">
                <a:ln>
                  <a:noFill/>
                </a:ln>
                <a:solidFill>
                  <a:schemeClr val="tx1"/>
                </a:solidFill>
                <a:effectLst/>
                <a:latin typeface="Consolas" panose="020B0609020204030204" pitchFamily="49" charset="0"/>
              </a:rPr>
              <a:t>()</a:t>
            </a:r>
            <a:br>
              <a:rPr kumimoji="0" lang="en-US" altLang="en-BE" sz="2400" b="0" i="0" u="none" strike="noStrike" cap="none" normalizeH="0" baseline="0" dirty="0">
                <a:ln>
                  <a:noFill/>
                </a:ln>
                <a:solidFill>
                  <a:schemeClr val="tx1"/>
                </a:solidFill>
                <a:effectLst/>
                <a:latin typeface="Consolas" panose="020B0609020204030204" pitchFamily="49" charset="0"/>
              </a:rPr>
            </a:br>
            <a:r>
              <a:rPr kumimoji="0" lang="en-BE" altLang="en-BE" sz="2400" b="0" i="0" u="none" strike="noStrike" cap="none" normalizeH="0" baseline="0" dirty="0">
                <a:ln>
                  <a:noFill/>
                </a:ln>
                <a:solidFill>
                  <a:schemeClr val="tx1"/>
                </a:solidFill>
                <a:effectLst/>
                <a:latin typeface="Consolas" panose="020B0609020204030204" pitchFamily="49" charset="0"/>
              </a:rPr>
              <a:t>{</a:t>
            </a:r>
            <a:br>
              <a:rPr kumimoji="0" lang="en-US" altLang="en-BE" sz="2400" b="0" i="0" u="none" strike="noStrike" cap="none" normalizeH="0" baseline="0" dirty="0">
                <a:ln>
                  <a:noFill/>
                </a:ln>
                <a:solidFill>
                  <a:schemeClr val="tx1"/>
                </a:solidFill>
                <a:effectLst/>
                <a:latin typeface="Consolas" panose="020B0609020204030204" pitchFamily="49" charset="0"/>
              </a:rPr>
            </a:br>
            <a:r>
              <a:rPr kumimoji="0" lang="en-US" altLang="en-BE" sz="2400" b="0" i="0" u="none" strike="noStrike" cap="none" normalizeH="0" baseline="0" dirty="0">
                <a:ln>
                  <a:noFill/>
                </a:ln>
                <a:solidFill>
                  <a:schemeClr val="tx1"/>
                </a:solidFill>
                <a:effectLst/>
                <a:latin typeface="Consolas" panose="020B0609020204030204" pitchFamily="49" charset="0"/>
              </a:rPr>
              <a:t>  </a:t>
            </a:r>
            <a:r>
              <a:rPr kumimoji="0" lang="en-BE" altLang="en-BE" sz="2400" b="0" i="0" u="none" strike="noStrike" cap="none" normalizeH="0" baseline="0" dirty="0" err="1">
                <a:ln>
                  <a:noFill/>
                </a:ln>
                <a:solidFill>
                  <a:schemeClr val="tx1"/>
                </a:solidFill>
                <a:effectLst/>
                <a:latin typeface="Consolas" panose="020B0609020204030204" pitchFamily="49" charset="0"/>
              </a:rPr>
              <a:t>co_await</a:t>
            </a:r>
            <a:r>
              <a:rPr kumimoji="0" lang="en-BE" altLang="en-BE" sz="2400" b="0" i="0" u="none" strike="noStrike" cap="none" normalizeH="0" baseline="0" dirty="0">
                <a:ln>
                  <a:noFill/>
                </a:ln>
                <a:solidFill>
                  <a:schemeClr val="tx1"/>
                </a:solidFill>
                <a:effectLst/>
                <a:latin typeface="Consolas" panose="020B0609020204030204" pitchFamily="49" charset="0"/>
              </a:rPr>
              <a:t> expr;</a:t>
            </a:r>
            <a:br>
              <a:rPr kumimoji="0" lang="en-US" altLang="en-BE" sz="2400" b="0" i="0" u="none" strike="noStrike" cap="none" normalizeH="0" baseline="0" dirty="0">
                <a:ln>
                  <a:noFill/>
                </a:ln>
                <a:solidFill>
                  <a:schemeClr val="tx1"/>
                </a:solidFill>
                <a:effectLst/>
                <a:latin typeface="Consolas" panose="020B0609020204030204" pitchFamily="49" charset="0"/>
              </a:rPr>
            </a:br>
            <a:r>
              <a:rPr kumimoji="0" lang="en-BE" altLang="en-BE" sz="24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492154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23</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fontScale="92500" lnSpcReduction="10000"/>
          </a:bodyPr>
          <a:lstStyle/>
          <a:p>
            <a:pPr marL="0" indent="0">
              <a:lnSpc>
                <a:spcPct val="120000"/>
              </a:lnSpc>
              <a:buNone/>
            </a:pPr>
            <a:r>
              <a:rPr lang="en-US" sz="2400" dirty="0">
                <a:latin typeface="Consolas" panose="020B0609020204030204" pitchFamily="49" charset="0"/>
              </a:rPr>
              <a:t>struct </a:t>
            </a:r>
            <a:r>
              <a:rPr lang="en-US" sz="2400" dirty="0" err="1">
                <a:latin typeface="Consolas" panose="020B0609020204030204" pitchFamily="49" charset="0"/>
              </a:rPr>
              <a:t>ReturnObject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struct </a:t>
            </a:r>
            <a:r>
              <a:rPr lang="en-US" sz="2400" dirty="0" err="1">
                <a:latin typeface="Consolas" panose="020B0609020204030204" pitchFamily="49" charset="0"/>
              </a:rPr>
              <a:t>promise_type</a:t>
            </a:r>
            <a:br>
              <a:rPr lang="en-US" sz="2400" dirty="0">
                <a:latin typeface="Consolas" panose="020B0609020204030204" pitchFamily="49" charset="0"/>
              </a:rPr>
            </a:b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ReturnObject</a:t>
            </a:r>
            <a:r>
              <a:rPr lang="en-US" sz="2400" dirty="0">
                <a:latin typeface="Consolas" panose="020B0609020204030204" pitchFamily="49" charset="0"/>
              </a:rPr>
              <a:t> </a:t>
            </a:r>
            <a:r>
              <a:rPr lang="en-US" sz="2400" dirty="0" err="1">
                <a:latin typeface="Consolas" panose="020B0609020204030204" pitchFamily="49" charset="0"/>
              </a:rPr>
              <a:t>get_return_object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return {std::</a:t>
            </a:r>
            <a:r>
              <a:rPr lang="en-US" sz="2400" dirty="0" err="1">
                <a:latin typeface="Consolas" panose="020B0609020204030204" pitchFamily="49" charset="0"/>
              </a:rPr>
              <a:t>coroutine_handle</a:t>
            </a:r>
            <a:r>
              <a:rPr lang="en-US" sz="2400" dirty="0">
                <a:latin typeface="Consolas" panose="020B0609020204030204" pitchFamily="49" charset="0"/>
              </a:rPr>
              <a:t>&lt;</a:t>
            </a:r>
            <a:r>
              <a:rPr lang="en-US" sz="2400" dirty="0" err="1">
                <a:latin typeface="Consolas" panose="020B0609020204030204" pitchFamily="49" charset="0"/>
              </a:rPr>
              <a:t>promise_type</a:t>
            </a:r>
            <a:r>
              <a:rPr lang="en-US" sz="2400" dirty="0">
                <a:latin typeface="Consolas" panose="020B0609020204030204" pitchFamily="49" charset="0"/>
              </a:rPr>
              <a:t>&gt;::</a:t>
            </a:r>
            <a:r>
              <a:rPr lang="en-US" sz="2400" dirty="0" err="1">
                <a:latin typeface="Consolas" panose="020B0609020204030204" pitchFamily="49" charset="0"/>
              </a:rPr>
              <a:t>from_promise</a:t>
            </a:r>
            <a:r>
              <a:rPr lang="en-US" sz="2400" dirty="0">
                <a:latin typeface="Consolas" panose="020B0609020204030204" pitchFamily="49" charset="0"/>
              </a:rPr>
              <a:t>(*this)}; </a:t>
            </a:r>
            <a:br>
              <a:rPr lang="en-US" sz="2400" dirty="0">
                <a:latin typeface="Consolas" panose="020B0609020204030204" pitchFamily="49" charset="0"/>
              </a:rPr>
            </a:br>
            <a:r>
              <a:rPr lang="en-US" sz="2400" dirty="0">
                <a:latin typeface="Consolas" panose="020B0609020204030204" pitchFamily="49" charset="0"/>
              </a:rPr>
              <a:t>    }</a:t>
            </a:r>
          </a:p>
          <a:p>
            <a:pPr marL="0" indent="0">
              <a:lnSpc>
                <a:spcPct val="120000"/>
              </a:lnSpc>
              <a:buNone/>
            </a:pP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std::</a:t>
            </a:r>
            <a:r>
              <a:rPr lang="en-US" sz="2400" dirty="0" err="1">
                <a:latin typeface="Consolas" panose="020B0609020204030204" pitchFamily="49" charset="0"/>
              </a:rPr>
              <a:t>coroutine_handle</a:t>
            </a:r>
            <a:r>
              <a:rPr lang="en-US" sz="2400" dirty="0">
                <a:latin typeface="Consolas" panose="020B0609020204030204" pitchFamily="49" charset="0"/>
              </a:rPr>
              <a:t>&lt;&gt; h;</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ReturnObject</a:t>
            </a:r>
            <a:r>
              <a:rPr lang="en-US" sz="2400" dirty="0">
                <a:latin typeface="Consolas" panose="020B0609020204030204" pitchFamily="49" charset="0"/>
              </a:rPr>
              <a:t>(std::</a:t>
            </a:r>
            <a:r>
              <a:rPr lang="en-US" sz="2400" dirty="0" err="1">
                <a:latin typeface="Consolas" panose="020B0609020204030204" pitchFamily="49" charset="0"/>
              </a:rPr>
              <a:t>coroutine_handle</a:t>
            </a:r>
            <a:r>
              <a:rPr lang="en-US" sz="2400" dirty="0">
                <a:latin typeface="Consolas" panose="020B0609020204030204" pitchFamily="49" charset="0"/>
              </a:rPr>
              <a:t>&lt;&gt; handle):h{handle}{ }</a:t>
            </a:r>
            <a:br>
              <a:rPr lang="en-US" sz="2400" dirty="0">
                <a:latin typeface="Consolas" panose="020B0609020204030204" pitchFamily="49" charset="0"/>
              </a:rPr>
            </a:br>
            <a:r>
              <a:rPr lang="en-US" sz="2400" dirty="0">
                <a:latin typeface="Consolas" panose="020B0609020204030204" pitchFamily="49" charset="0"/>
              </a:rPr>
              <a:t>  operator std::</a:t>
            </a:r>
            <a:r>
              <a:rPr lang="en-US" sz="2400" dirty="0" err="1">
                <a:latin typeface="Consolas" panose="020B0609020204030204" pitchFamily="49" charset="0"/>
              </a:rPr>
              <a:t>coroutine_handle</a:t>
            </a:r>
            <a:r>
              <a:rPr lang="en-US" sz="2400" dirty="0">
                <a:latin typeface="Consolas" panose="020B0609020204030204" pitchFamily="49" charset="0"/>
              </a:rPr>
              <a:t>&lt;</a:t>
            </a:r>
            <a:r>
              <a:rPr lang="en-US" sz="2400" dirty="0" err="1">
                <a:latin typeface="Consolas" panose="020B0609020204030204" pitchFamily="49" charset="0"/>
              </a:rPr>
              <a:t>promise_type</a:t>
            </a:r>
            <a:r>
              <a:rPr lang="en-US" sz="2400" dirty="0">
                <a:latin typeface="Consolas" panose="020B0609020204030204" pitchFamily="49" charset="0"/>
              </a:rPr>
              <a:t>&gt;() const { return h_; }</a:t>
            </a:r>
            <a:br>
              <a:rPr lang="en-US" sz="2400" dirty="0">
                <a:latin typeface="Consolas" panose="020B0609020204030204" pitchFamily="49" charset="0"/>
              </a:rPr>
            </a:br>
            <a:r>
              <a:rPr lang="en-US" sz="2400" dirty="0">
                <a:latin typeface="Consolas" panose="020B0609020204030204" pitchFamily="49" charset="0"/>
              </a:rPr>
              <a:t>};</a:t>
            </a:r>
          </a:p>
        </p:txBody>
      </p:sp>
    </p:spTree>
    <p:extLst>
      <p:ext uri="{BB962C8B-B14F-4D97-AF65-F5344CB8AC3E}">
        <p14:creationId xmlns:p14="http://schemas.microsoft.com/office/powerpoint/2010/main" val="393386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24</a:t>
            </a:fld>
            <a:endParaRPr lang="en-GB" noProof="0"/>
          </a:p>
        </p:txBody>
      </p:sp>
      <p:sp>
        <p:nvSpPr>
          <p:cNvPr id="6" name="Rectangle 2">
            <a:extLst>
              <a:ext uri="{FF2B5EF4-FFF2-40B4-BE49-F238E27FC236}">
                <a16:creationId xmlns:a16="http://schemas.microsoft.com/office/drawing/2014/main" id="{15DE1550-610B-4224-B629-FCA76B73095C}"/>
              </a:ext>
            </a:extLst>
          </p:cNvPr>
          <p:cNvSpPr>
            <a:spLocks noGrp="1" noChangeArrowheads="1"/>
          </p:cNvSpPr>
          <p:nvPr>
            <p:ph idx="10"/>
          </p:nvPr>
        </p:nvSpPr>
        <p:spPr bwMode="auto">
          <a:xfrm>
            <a:off x="2690260" y="2414920"/>
            <a:ext cx="64716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2400" b="0" i="0" u="none" strike="noStrike" cap="none" normalizeH="0" baseline="0" dirty="0">
                <a:ln>
                  <a:noFill/>
                </a:ln>
                <a:solidFill>
                  <a:schemeClr val="tx1"/>
                </a:solidFill>
                <a:effectLst/>
                <a:latin typeface="Consolas" panose="020B0609020204030204" pitchFamily="49" charset="0"/>
              </a:rPr>
              <a:t>int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24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2400" b="0" i="0" u="none" strike="noStrike" cap="none" normalizeH="0" baseline="0" dirty="0">
                <a:ln>
                  <a:noFill/>
                </a:ln>
                <a:solidFill>
                  <a:schemeClr val="tx1"/>
                </a:solidFill>
                <a:effectLst/>
                <a:latin typeface="Consolas" panose="020B0609020204030204" pitchFamily="49" charset="0"/>
              </a:rPr>
              <a:t>  std::</a:t>
            </a:r>
            <a:r>
              <a:rPr kumimoji="0" lang="en-US" altLang="en-BE" sz="2400" b="0" i="0" u="none" strike="noStrike" cap="none" normalizeH="0" baseline="0" dirty="0" err="1">
                <a:ln>
                  <a:noFill/>
                </a:ln>
                <a:solidFill>
                  <a:schemeClr val="tx1"/>
                </a:solidFill>
                <a:effectLst/>
                <a:latin typeface="Consolas" panose="020B0609020204030204" pitchFamily="49" charset="0"/>
              </a:rPr>
              <a:t>coroutine_handle</a:t>
            </a:r>
            <a:r>
              <a:rPr kumimoji="0" lang="en-US" altLang="en-BE" sz="2400" b="0" i="0" u="none" strike="noStrike" cap="none" normalizeH="0" baseline="0" dirty="0">
                <a:ln>
                  <a:noFill/>
                </a:ln>
                <a:solidFill>
                  <a:schemeClr val="tx1"/>
                </a:solidFill>
                <a:effectLst/>
                <a:latin typeface="Consolas" panose="020B0609020204030204" pitchFamily="49" charset="0"/>
              </a:rPr>
              <a:t>&lt;&gt; h =  foo();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2400" b="0" i="0" u="none" strike="noStrike" cap="none" normalizeH="0" baseline="0" dirty="0">
                <a:ln>
                  <a:noFill/>
                </a:ln>
                <a:solidFill>
                  <a:schemeClr val="tx1"/>
                </a:solidFill>
                <a:effectLst/>
                <a:latin typeface="Consolas" panose="020B0609020204030204" pitchFamily="49" charset="0"/>
              </a:rPr>
              <a:t>  </a:t>
            </a:r>
            <a:r>
              <a:rPr kumimoji="0" lang="en-US" altLang="en-BE" sz="2400" b="0" i="0" u="none" strike="noStrike" cap="none" normalizeH="0" baseline="0" dirty="0" err="1">
                <a:ln>
                  <a:noFill/>
                </a:ln>
                <a:solidFill>
                  <a:schemeClr val="tx1"/>
                </a:solidFill>
                <a:effectLst/>
                <a:latin typeface="Consolas" panose="020B0609020204030204" pitchFamily="49" charset="0"/>
              </a:rPr>
              <a:t>h.resume</a:t>
            </a:r>
            <a:r>
              <a:rPr kumimoji="0" lang="en-US" altLang="en-BE" sz="24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BE" sz="2400" b="0" i="0" u="none" strike="noStrike" cap="none" normalizeH="0" baseline="0" dirty="0">
                <a:ln>
                  <a:noFill/>
                </a:ln>
                <a:solidFill>
                  <a:schemeClr val="tx1"/>
                </a:solidFill>
                <a:effectLst/>
                <a:latin typeface="Consolas" panose="020B0609020204030204" pitchFamily="49" charset="0"/>
              </a:rPr>
              <a:t>}</a:t>
            </a:r>
            <a:endParaRPr kumimoji="0" lang="en-BE" altLang="en-BE" sz="2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716958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return object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25</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r>
              <a:rPr lang="en-US" dirty="0"/>
              <a:t>Look at Ex1.cpp</a:t>
            </a:r>
          </a:p>
          <a:p>
            <a:pPr lvl="1"/>
            <a:r>
              <a:rPr lang="en-US" dirty="0"/>
              <a:t>Change the number of resumes, what happens?</a:t>
            </a:r>
          </a:p>
          <a:p>
            <a:pPr lvl="1"/>
            <a:r>
              <a:rPr lang="en-US" dirty="0"/>
              <a:t>Add your own </a:t>
            </a:r>
            <a:r>
              <a:rPr lang="en-US" dirty="0" err="1"/>
              <a:t>co_awaits</a:t>
            </a:r>
            <a:r>
              <a:rPr lang="en-US" dirty="0"/>
              <a:t> with </a:t>
            </a:r>
            <a:r>
              <a:rPr lang="en-US" dirty="0" err="1"/>
              <a:t>suspend_always</a:t>
            </a:r>
            <a:r>
              <a:rPr lang="en-US" dirty="0"/>
              <a:t> and </a:t>
            </a:r>
            <a:r>
              <a:rPr lang="en-US" dirty="0" err="1"/>
              <a:t>suspend_never</a:t>
            </a:r>
            <a:r>
              <a:rPr lang="en-US" dirty="0"/>
              <a:t>. What happens?</a:t>
            </a:r>
          </a:p>
          <a:p>
            <a:pPr lvl="1"/>
            <a:r>
              <a:rPr lang="en-US" dirty="0"/>
              <a:t>Remove a resume? What happens.</a:t>
            </a:r>
          </a:p>
          <a:p>
            <a:pPr lvl="1"/>
            <a:r>
              <a:rPr lang="en-US" dirty="0"/>
              <a:t>Can you write a while loop that runs the coroutine till the end?</a:t>
            </a:r>
            <a:endParaRPr lang="en-BE" dirty="0"/>
          </a:p>
        </p:txBody>
      </p:sp>
    </p:spTree>
    <p:extLst>
      <p:ext uri="{BB962C8B-B14F-4D97-AF65-F5344CB8AC3E}">
        <p14:creationId xmlns:p14="http://schemas.microsoft.com/office/powerpoint/2010/main" val="266299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(coroutine start)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26</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starts it:</a:t>
            </a:r>
          </a:p>
          <a:p>
            <a:r>
              <a:rPr lang="en-US" dirty="0"/>
              <a:t>Allocates the coroutine state object using the “operator new”</a:t>
            </a:r>
          </a:p>
          <a:p>
            <a:r>
              <a:rPr lang="en-US" dirty="0"/>
              <a:t>Copy all function params to the coroutine state</a:t>
            </a:r>
          </a:p>
          <a:p>
            <a:pPr lvl="1"/>
            <a:r>
              <a:rPr lang="en-US" dirty="0"/>
              <a:t>By value params are copied or moved</a:t>
            </a:r>
          </a:p>
          <a:p>
            <a:pPr lvl="1"/>
            <a:r>
              <a:rPr lang="en-US" dirty="0"/>
              <a:t>By reference params remain references (be careful here)</a:t>
            </a:r>
          </a:p>
          <a:p>
            <a:r>
              <a:rPr lang="en-US" dirty="0"/>
              <a:t>Calls the constructor of the promise object</a:t>
            </a:r>
          </a:p>
        </p:txBody>
      </p:sp>
    </p:spTree>
    <p:extLst>
      <p:ext uri="{BB962C8B-B14F-4D97-AF65-F5344CB8AC3E}">
        <p14:creationId xmlns:p14="http://schemas.microsoft.com/office/powerpoint/2010/main" val="218480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(coroutine start)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27</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starts it:</a:t>
            </a:r>
          </a:p>
          <a:p>
            <a:r>
              <a:rPr lang="en-US" dirty="0"/>
              <a:t>Calls </a:t>
            </a:r>
            <a:r>
              <a:rPr lang="en-US" dirty="0" err="1"/>
              <a:t>promise.get_return_object</a:t>
            </a:r>
            <a:r>
              <a:rPr lang="en-US" dirty="0"/>
              <a:t>() and keeps the result in a local variable. This is returned to the caller when the coroutine suspends.</a:t>
            </a:r>
          </a:p>
          <a:p>
            <a:r>
              <a:rPr lang="en-US" dirty="0"/>
              <a:t>Call </a:t>
            </a:r>
            <a:r>
              <a:rPr lang="en-US" dirty="0" err="1"/>
              <a:t>promise.initial_suspend</a:t>
            </a:r>
            <a:r>
              <a:rPr lang="en-US" dirty="0"/>
              <a:t>() and </a:t>
            </a:r>
            <a:r>
              <a:rPr lang="en-US" dirty="0" err="1"/>
              <a:t>co_await’s</a:t>
            </a:r>
            <a:r>
              <a:rPr lang="en-US" dirty="0"/>
              <a:t> the result</a:t>
            </a:r>
          </a:p>
          <a:p>
            <a:r>
              <a:rPr lang="en-US" dirty="0"/>
              <a:t>When </a:t>
            </a:r>
            <a:r>
              <a:rPr lang="en-US" dirty="0" err="1"/>
              <a:t>initial_suspend</a:t>
            </a:r>
            <a:r>
              <a:rPr lang="en-US" dirty="0"/>
              <a:t> resumes, the body of the coroutine is executed</a:t>
            </a:r>
          </a:p>
        </p:txBody>
      </p:sp>
    </p:spTree>
    <p:extLst>
      <p:ext uri="{BB962C8B-B14F-4D97-AF65-F5344CB8AC3E}">
        <p14:creationId xmlns:p14="http://schemas.microsoft.com/office/powerpoint/2010/main" val="138888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(coroutine suspension)</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28</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reaches a suspension point:</a:t>
            </a:r>
          </a:p>
          <a:p>
            <a:r>
              <a:rPr lang="en-US" dirty="0"/>
              <a:t>The return object is returned to the caller/</a:t>
            </a:r>
            <a:r>
              <a:rPr lang="en-US" dirty="0" err="1"/>
              <a:t>resumer</a:t>
            </a:r>
            <a:endParaRPr lang="en-US" dirty="0"/>
          </a:p>
        </p:txBody>
      </p:sp>
    </p:spTree>
    <p:extLst>
      <p:ext uri="{BB962C8B-B14F-4D97-AF65-F5344CB8AC3E}">
        <p14:creationId xmlns:p14="http://schemas.microsoft.com/office/powerpoint/2010/main" val="398845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a:t>
            </a:r>
            <a:r>
              <a:rPr lang="en-GB" dirty="0" err="1"/>
              <a:t>co_return</a:t>
            </a:r>
            <a:r>
              <a:rPr lang="en-GB" dirty="0"/>
              <a: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29</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reaches a </a:t>
            </a:r>
            <a:r>
              <a:rPr lang="en-US" dirty="0" err="1"/>
              <a:t>co_return</a:t>
            </a:r>
            <a:r>
              <a:rPr lang="en-US" dirty="0"/>
              <a:t>:</a:t>
            </a:r>
          </a:p>
          <a:p>
            <a:r>
              <a:rPr lang="en-US" dirty="0"/>
              <a:t>Calls </a:t>
            </a:r>
            <a:r>
              <a:rPr lang="en-US" dirty="0" err="1"/>
              <a:t>promise.return_void</a:t>
            </a:r>
            <a:r>
              <a:rPr lang="en-US" dirty="0"/>
              <a:t>() for</a:t>
            </a:r>
          </a:p>
          <a:p>
            <a:pPr lvl="1"/>
            <a:r>
              <a:rPr lang="en-US" dirty="0" err="1"/>
              <a:t>co_return</a:t>
            </a:r>
            <a:r>
              <a:rPr lang="en-US" dirty="0"/>
              <a:t>;</a:t>
            </a:r>
          </a:p>
          <a:p>
            <a:pPr lvl="1"/>
            <a:r>
              <a:rPr lang="en-US" dirty="0" err="1"/>
              <a:t>co_return</a:t>
            </a:r>
            <a:r>
              <a:rPr lang="en-US" dirty="0"/>
              <a:t> expr; where expr has type void</a:t>
            </a:r>
          </a:p>
          <a:p>
            <a:pPr lvl="1"/>
            <a:r>
              <a:rPr lang="en-US" dirty="0"/>
              <a:t>If the coroutine falls of the end of the body</a:t>
            </a:r>
          </a:p>
          <a:p>
            <a:r>
              <a:rPr lang="en-US" dirty="0"/>
              <a:t>Or calls </a:t>
            </a:r>
            <a:r>
              <a:rPr lang="en-US" dirty="0" err="1"/>
              <a:t>promise.return_value</a:t>
            </a:r>
            <a:r>
              <a:rPr lang="en-US" dirty="0"/>
              <a:t>(expr)</a:t>
            </a:r>
          </a:p>
        </p:txBody>
      </p:sp>
    </p:spTree>
    <p:extLst>
      <p:ext uri="{BB962C8B-B14F-4D97-AF65-F5344CB8AC3E}">
        <p14:creationId xmlns:p14="http://schemas.microsoft.com/office/powerpoint/2010/main" val="267145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a:t>
            </a:fld>
            <a:endParaRPr lang="en-GB" noProof="0"/>
          </a:p>
        </p:txBody>
      </p:sp>
      <p:sp>
        <p:nvSpPr>
          <p:cNvPr id="9" name="Content Placeholder 8">
            <a:extLst>
              <a:ext uri="{FF2B5EF4-FFF2-40B4-BE49-F238E27FC236}">
                <a16:creationId xmlns:a16="http://schemas.microsoft.com/office/drawing/2014/main" id="{965FAE7C-8088-409F-AC81-B9BAC0EE8A11}"/>
              </a:ext>
            </a:extLst>
          </p:cNvPr>
          <p:cNvSpPr>
            <a:spLocks noGrp="1"/>
          </p:cNvSpPr>
          <p:nvPr>
            <p:ph idx="10"/>
          </p:nvPr>
        </p:nvSpPr>
        <p:spPr/>
        <p:txBody>
          <a:bodyPr/>
          <a:lstStyle/>
          <a:p>
            <a:r>
              <a:rPr lang="en-US" dirty="0"/>
              <a:t>A generalization of a subroutine.</a:t>
            </a:r>
          </a:p>
          <a:p>
            <a:r>
              <a:rPr lang="en-US" dirty="0"/>
              <a:t>Retains the call/return operations.</a:t>
            </a:r>
          </a:p>
          <a:p>
            <a:r>
              <a:rPr lang="en-US" dirty="0"/>
              <a:t>Adds a suspend and a resume operation.</a:t>
            </a:r>
            <a:endParaRPr lang="en-BE" dirty="0"/>
          </a:p>
        </p:txBody>
      </p:sp>
    </p:spTree>
    <p:extLst>
      <p:ext uri="{BB962C8B-B14F-4D97-AF65-F5344CB8AC3E}">
        <p14:creationId xmlns:p14="http://schemas.microsoft.com/office/powerpoint/2010/main" val="3015645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a:t>
            </a:r>
            <a:r>
              <a:rPr lang="en-GB" dirty="0" err="1"/>
              <a:t>co_return</a:t>
            </a:r>
            <a:r>
              <a:rPr lang="en-GB" dirty="0"/>
              <a:t>)</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30</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reaches a </a:t>
            </a:r>
            <a:r>
              <a:rPr lang="en-US" dirty="0" err="1"/>
              <a:t>co_return</a:t>
            </a:r>
            <a:r>
              <a:rPr lang="en-US" dirty="0"/>
              <a:t>:</a:t>
            </a:r>
          </a:p>
          <a:p>
            <a:r>
              <a:rPr lang="en-US" dirty="0"/>
              <a:t>Destroys all variables</a:t>
            </a:r>
          </a:p>
          <a:p>
            <a:r>
              <a:rPr lang="en-US" dirty="0"/>
              <a:t>Calls </a:t>
            </a:r>
            <a:r>
              <a:rPr lang="en-US" dirty="0" err="1"/>
              <a:t>promise.final_suspend</a:t>
            </a:r>
            <a:r>
              <a:rPr lang="en-US" dirty="0"/>
              <a:t>() and awaits the result</a:t>
            </a:r>
          </a:p>
        </p:txBody>
      </p:sp>
    </p:spTree>
    <p:extLst>
      <p:ext uri="{BB962C8B-B14F-4D97-AF65-F5344CB8AC3E}">
        <p14:creationId xmlns:p14="http://schemas.microsoft.com/office/powerpoint/2010/main" val="94271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 (destruction)</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31</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pPr marL="0" indent="0">
              <a:buNone/>
            </a:pPr>
            <a:r>
              <a:rPr lang="en-US" dirty="0"/>
              <a:t>When a coroutine is destroyed:</a:t>
            </a:r>
          </a:p>
          <a:p>
            <a:r>
              <a:rPr lang="en-US" dirty="0"/>
              <a:t>Calls the destructor of the promise object</a:t>
            </a:r>
          </a:p>
          <a:p>
            <a:r>
              <a:rPr lang="en-US" dirty="0"/>
              <a:t>Calls the destructor of the function parameter copies</a:t>
            </a:r>
          </a:p>
          <a:p>
            <a:r>
              <a:rPr lang="en-US" dirty="0"/>
              <a:t>Calls operator delete for the coroutine state</a:t>
            </a:r>
          </a:p>
          <a:p>
            <a:r>
              <a:rPr lang="en-US" dirty="0"/>
              <a:t>Transfers execution back to the caller/</a:t>
            </a:r>
            <a:r>
              <a:rPr lang="en-US" dirty="0" err="1"/>
              <a:t>resumer</a:t>
            </a:r>
            <a:endParaRPr lang="en-US" dirty="0"/>
          </a:p>
        </p:txBody>
      </p:sp>
    </p:spTree>
    <p:extLst>
      <p:ext uri="{BB962C8B-B14F-4D97-AF65-F5344CB8AC3E}">
        <p14:creationId xmlns:p14="http://schemas.microsoft.com/office/powerpoint/2010/main" val="257046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32</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b="1" dirty="0"/>
              <a:t>The </a:t>
            </a:r>
            <a:r>
              <a:rPr lang="en-US" b="1" dirty="0" err="1"/>
              <a:t>awaitable</a:t>
            </a:r>
            <a:r>
              <a:rPr lang="en-US" b="1" dirty="0"/>
              <a:t> interface</a:t>
            </a:r>
            <a:br>
              <a:rPr lang="en-US" b="1" dirty="0"/>
            </a:br>
            <a:br>
              <a:rPr lang="en-US" dirty="0"/>
            </a:br>
            <a:r>
              <a:rPr lang="en-US" dirty="0"/>
              <a:t>specifies methods that control the semantics of a </a:t>
            </a:r>
            <a:r>
              <a:rPr lang="en-US" dirty="0" err="1"/>
              <a:t>co_await</a:t>
            </a:r>
            <a:r>
              <a:rPr lang="en-US" dirty="0"/>
              <a:t> expression. When a value is </a:t>
            </a:r>
            <a:r>
              <a:rPr lang="en-US" dirty="0" err="1"/>
              <a:t>co_awaited</a:t>
            </a:r>
            <a:r>
              <a:rPr lang="en-US" dirty="0"/>
              <a:t>, the code is translated into a series of calls to methods on the </a:t>
            </a:r>
            <a:r>
              <a:rPr lang="en-US" dirty="0" err="1"/>
              <a:t>awaitable</a:t>
            </a:r>
            <a:r>
              <a:rPr lang="en-US" dirty="0"/>
              <a:t> object that allow it to specify: whether to suspend the current coroutine, execute some logic after it has suspended to schedule the coroutine for later resumption, and execute some logic after the coroutine resumes to produce the result of the </a:t>
            </a:r>
            <a:r>
              <a:rPr lang="en-US" dirty="0" err="1"/>
              <a:t>co_await</a:t>
            </a:r>
            <a:r>
              <a:rPr lang="en-US" dirty="0"/>
              <a:t> expression.</a:t>
            </a:r>
          </a:p>
        </p:txBody>
      </p:sp>
    </p:spTree>
    <p:extLst>
      <p:ext uri="{BB962C8B-B14F-4D97-AF65-F5344CB8AC3E}">
        <p14:creationId xmlns:p14="http://schemas.microsoft.com/office/powerpoint/2010/main" val="56972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33</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marL="0" indent="0">
              <a:lnSpc>
                <a:spcPct val="100000"/>
              </a:lnSpc>
              <a:buNone/>
            </a:pPr>
            <a:r>
              <a:rPr lang="en-US" dirty="0"/>
              <a:t>The </a:t>
            </a:r>
            <a:r>
              <a:rPr lang="en-US" b="1" dirty="0" err="1"/>
              <a:t>awaitable</a:t>
            </a:r>
            <a:r>
              <a:rPr lang="en-US" dirty="0"/>
              <a:t> interface:</a:t>
            </a:r>
          </a:p>
          <a:p>
            <a:pPr lvl="1">
              <a:lnSpc>
                <a:spcPct val="100000"/>
              </a:lnSpc>
            </a:pPr>
            <a:r>
              <a:rPr lang="en-US" dirty="0" err="1"/>
              <a:t>co_await</a:t>
            </a:r>
            <a:br>
              <a:rPr lang="en-US" b="1" dirty="0"/>
            </a:br>
            <a:endParaRPr lang="en-US" b="1" dirty="0"/>
          </a:p>
          <a:p>
            <a:pPr marL="0" indent="0">
              <a:lnSpc>
                <a:spcPct val="100000"/>
              </a:lnSpc>
              <a:buNone/>
            </a:pPr>
            <a:r>
              <a:rPr lang="en-US" dirty="0"/>
              <a:t>The </a:t>
            </a:r>
            <a:r>
              <a:rPr lang="en-US" b="1" dirty="0" err="1"/>
              <a:t>awaiter</a:t>
            </a:r>
            <a:r>
              <a:rPr lang="en-US" dirty="0"/>
              <a:t> interface:</a:t>
            </a:r>
          </a:p>
          <a:p>
            <a:pPr lvl="1">
              <a:lnSpc>
                <a:spcPct val="100000"/>
              </a:lnSpc>
            </a:pPr>
            <a:r>
              <a:rPr lang="en-US" dirty="0" err="1"/>
              <a:t>await_ready</a:t>
            </a:r>
            <a:endParaRPr lang="en-US" dirty="0"/>
          </a:p>
          <a:p>
            <a:pPr lvl="1">
              <a:lnSpc>
                <a:spcPct val="100000"/>
              </a:lnSpc>
            </a:pPr>
            <a:r>
              <a:rPr lang="en-US" dirty="0" err="1"/>
              <a:t>await_suspend</a:t>
            </a:r>
            <a:endParaRPr lang="en-US" dirty="0"/>
          </a:p>
          <a:p>
            <a:pPr lvl="1">
              <a:lnSpc>
                <a:spcPct val="100000"/>
              </a:lnSpc>
            </a:pPr>
            <a:r>
              <a:rPr lang="en-US" dirty="0" err="1"/>
              <a:t>await_resume</a:t>
            </a:r>
            <a:endParaRPr lang="en-US" dirty="0"/>
          </a:p>
          <a:p>
            <a:pPr marL="0" indent="0">
              <a:lnSpc>
                <a:spcPct val="100000"/>
              </a:lnSpc>
              <a:buNone/>
            </a:pPr>
            <a:endParaRPr lang="en-US" dirty="0"/>
          </a:p>
        </p:txBody>
      </p:sp>
    </p:spTree>
    <p:extLst>
      <p:ext uri="{BB962C8B-B14F-4D97-AF65-F5344CB8AC3E}">
        <p14:creationId xmlns:p14="http://schemas.microsoft.com/office/powerpoint/2010/main" val="357445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a:t>
            </a:r>
            <a:r>
              <a:rPr lang="en-GB" dirty="0" err="1"/>
              <a:t>awaitable</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34</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marL="0" indent="0">
              <a:lnSpc>
                <a:spcPct val="100000"/>
              </a:lnSpc>
              <a:buNone/>
            </a:pPr>
            <a:r>
              <a:rPr lang="en-US" dirty="0"/>
              <a:t>Obtaining the </a:t>
            </a:r>
            <a:r>
              <a:rPr lang="en-US" dirty="0" err="1"/>
              <a:t>awaitable</a:t>
            </a:r>
            <a:r>
              <a:rPr lang="en-US" dirty="0"/>
              <a:t> for “</a:t>
            </a:r>
            <a:r>
              <a:rPr lang="en-US" dirty="0" err="1">
                <a:solidFill>
                  <a:schemeClr val="accent1">
                    <a:lumMod val="60000"/>
                    <a:lumOff val="40000"/>
                  </a:schemeClr>
                </a:solidFill>
                <a:latin typeface="Consolas" panose="020B0609020204030204" pitchFamily="49" charset="0"/>
              </a:rPr>
              <a:t>co_await</a:t>
            </a:r>
            <a:r>
              <a:rPr lang="en-US" dirty="0">
                <a:solidFill>
                  <a:schemeClr val="accent1">
                    <a:lumMod val="60000"/>
                    <a:lumOff val="40000"/>
                  </a:schemeClr>
                </a:solidFill>
                <a:latin typeface="Consolas" panose="020B0609020204030204" pitchFamily="49" charset="0"/>
              </a:rPr>
              <a:t> expr</a:t>
            </a:r>
            <a:r>
              <a:rPr lang="en-US" dirty="0"/>
              <a:t>”:</a:t>
            </a:r>
          </a:p>
          <a:p>
            <a:pPr>
              <a:lnSpc>
                <a:spcPct val="100000"/>
              </a:lnSpc>
            </a:pPr>
            <a:r>
              <a:rPr lang="en-US" dirty="0"/>
              <a:t>If </a:t>
            </a:r>
            <a:r>
              <a:rPr lang="en-US" dirty="0" err="1"/>
              <a:t>promise.await_transform</a:t>
            </a:r>
            <a:r>
              <a:rPr lang="en-US" dirty="0"/>
              <a:t> exists</a:t>
            </a:r>
            <a:br>
              <a:rPr lang="en-US" dirty="0"/>
            </a:br>
            <a:r>
              <a:rPr lang="en-US" dirty="0"/>
              <a:t>	</a:t>
            </a:r>
            <a:r>
              <a:rPr lang="en-US" dirty="0" err="1"/>
              <a:t>awaitable</a:t>
            </a:r>
            <a:r>
              <a:rPr lang="en-US" dirty="0"/>
              <a:t> = </a:t>
            </a:r>
            <a:r>
              <a:rPr lang="en-US" dirty="0" err="1"/>
              <a:t>promise.await_transform</a:t>
            </a:r>
            <a:r>
              <a:rPr lang="en-US" dirty="0"/>
              <a:t>(expr)</a:t>
            </a:r>
          </a:p>
          <a:p>
            <a:pPr>
              <a:lnSpc>
                <a:spcPct val="100000"/>
              </a:lnSpc>
            </a:pPr>
            <a:r>
              <a:rPr lang="en-US" dirty="0"/>
              <a:t>Else</a:t>
            </a:r>
          </a:p>
          <a:p>
            <a:pPr marL="457200" lvl="1" indent="0">
              <a:lnSpc>
                <a:spcPct val="100000"/>
              </a:lnSpc>
              <a:buNone/>
            </a:pPr>
            <a:r>
              <a:rPr lang="en-US" sz="2600" dirty="0"/>
              <a:t>	</a:t>
            </a:r>
            <a:r>
              <a:rPr lang="en-US" sz="2600" dirty="0" err="1"/>
              <a:t>awaitable</a:t>
            </a:r>
            <a:r>
              <a:rPr lang="en-US" sz="2600" dirty="0"/>
              <a:t> = expression</a:t>
            </a:r>
          </a:p>
        </p:txBody>
      </p:sp>
    </p:spTree>
    <p:extLst>
      <p:ext uri="{BB962C8B-B14F-4D97-AF65-F5344CB8AC3E}">
        <p14:creationId xmlns:p14="http://schemas.microsoft.com/office/powerpoint/2010/main" val="3259927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a:t>
            </a:r>
            <a:r>
              <a:rPr lang="en-GB" dirty="0" err="1"/>
              <a:t>awaiter</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35</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marL="0" indent="0">
              <a:lnSpc>
                <a:spcPct val="100000"/>
              </a:lnSpc>
              <a:buNone/>
            </a:pPr>
            <a:r>
              <a:rPr lang="en-US" dirty="0"/>
              <a:t>Obtaining the </a:t>
            </a:r>
            <a:r>
              <a:rPr lang="en-US" dirty="0" err="1"/>
              <a:t>awaiter</a:t>
            </a:r>
            <a:r>
              <a:rPr lang="en-US" dirty="0"/>
              <a:t> from the </a:t>
            </a:r>
            <a:r>
              <a:rPr lang="en-US" dirty="0" err="1"/>
              <a:t>awaitable</a:t>
            </a:r>
            <a:r>
              <a:rPr lang="en-US" dirty="0"/>
              <a:t>:</a:t>
            </a:r>
          </a:p>
          <a:p>
            <a:pPr>
              <a:lnSpc>
                <a:spcPct val="100000"/>
              </a:lnSpc>
            </a:pPr>
            <a:r>
              <a:rPr lang="en-US" dirty="0"/>
              <a:t>If </a:t>
            </a:r>
            <a:r>
              <a:rPr lang="en-US" dirty="0" err="1"/>
              <a:t>awaitable.operator</a:t>
            </a:r>
            <a:r>
              <a:rPr lang="en-US" dirty="0"/>
              <a:t> </a:t>
            </a:r>
            <a:r>
              <a:rPr lang="en-US" dirty="0" err="1"/>
              <a:t>co_await</a:t>
            </a:r>
            <a:r>
              <a:rPr lang="en-US" dirty="0"/>
              <a:t> exists</a:t>
            </a:r>
            <a:br>
              <a:rPr lang="en-US" dirty="0"/>
            </a:br>
            <a:r>
              <a:rPr lang="en-US" dirty="0"/>
              <a:t>	</a:t>
            </a:r>
            <a:r>
              <a:rPr lang="en-US" dirty="0" err="1"/>
              <a:t>awaiter</a:t>
            </a:r>
            <a:r>
              <a:rPr lang="en-US" dirty="0"/>
              <a:t> = </a:t>
            </a:r>
            <a:r>
              <a:rPr lang="en-US" dirty="0" err="1"/>
              <a:t>awaitable.operator</a:t>
            </a:r>
            <a:r>
              <a:rPr lang="en-US" dirty="0"/>
              <a:t> </a:t>
            </a:r>
            <a:r>
              <a:rPr lang="en-US" dirty="0" err="1"/>
              <a:t>co_await</a:t>
            </a:r>
            <a:r>
              <a:rPr lang="en-US" dirty="0"/>
              <a:t>()</a:t>
            </a:r>
          </a:p>
          <a:p>
            <a:pPr>
              <a:lnSpc>
                <a:spcPct val="100000"/>
              </a:lnSpc>
            </a:pPr>
            <a:r>
              <a:rPr lang="en-US" dirty="0"/>
              <a:t>Else</a:t>
            </a:r>
          </a:p>
          <a:p>
            <a:pPr marL="457200" lvl="1" indent="0">
              <a:lnSpc>
                <a:spcPct val="100000"/>
              </a:lnSpc>
              <a:buNone/>
            </a:pPr>
            <a:r>
              <a:rPr lang="en-US" sz="2600" dirty="0"/>
              <a:t>	</a:t>
            </a:r>
            <a:r>
              <a:rPr lang="en-US" sz="2600" dirty="0" err="1"/>
              <a:t>awaiter</a:t>
            </a:r>
            <a:r>
              <a:rPr lang="en-US" sz="2600" dirty="0"/>
              <a:t> = </a:t>
            </a:r>
            <a:r>
              <a:rPr lang="en-US" sz="2600" dirty="0" err="1"/>
              <a:t>awaitable</a:t>
            </a:r>
            <a:endParaRPr lang="en-US" sz="2600" dirty="0"/>
          </a:p>
        </p:txBody>
      </p:sp>
    </p:spTree>
    <p:extLst>
      <p:ext uri="{BB962C8B-B14F-4D97-AF65-F5344CB8AC3E}">
        <p14:creationId xmlns:p14="http://schemas.microsoft.com/office/powerpoint/2010/main" val="112290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co_await</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36</a:t>
            </a:fld>
            <a:endParaRPr lang="en-GB" noProof="0"/>
          </a:p>
        </p:txBody>
      </p:sp>
      <p:pic>
        <p:nvPicPr>
          <p:cNvPr id="10" name="Picture 9">
            <a:extLst>
              <a:ext uri="{FF2B5EF4-FFF2-40B4-BE49-F238E27FC236}">
                <a16:creationId xmlns:a16="http://schemas.microsoft.com/office/drawing/2014/main" id="{F8409FB4-7CE7-4503-9A95-68A7CB91ED5F}"/>
              </a:ext>
            </a:extLst>
          </p:cNvPr>
          <p:cNvPicPr>
            <a:picLocks noChangeAspect="1"/>
          </p:cNvPicPr>
          <p:nvPr/>
        </p:nvPicPr>
        <p:blipFill>
          <a:blip r:embed="rId3"/>
          <a:stretch>
            <a:fillRect/>
          </a:stretch>
        </p:blipFill>
        <p:spPr>
          <a:xfrm>
            <a:off x="4697247" y="114904"/>
            <a:ext cx="5783183" cy="6221620"/>
          </a:xfrm>
          <a:prstGeom prst="rect">
            <a:avLst/>
          </a:prstGeom>
        </p:spPr>
      </p:pic>
    </p:spTree>
    <p:extLst>
      <p:ext uri="{BB962C8B-B14F-4D97-AF65-F5344CB8AC3E}">
        <p14:creationId xmlns:p14="http://schemas.microsoft.com/office/powerpoint/2010/main" val="1837594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a:t>
            </a:r>
            <a:r>
              <a:rPr lang="en-GB" dirty="0" err="1"/>
              <a:t>awaiter</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37</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sz="2600" dirty="0" err="1"/>
              <a:t>await_ready</a:t>
            </a:r>
            <a:br>
              <a:rPr lang="en-US" sz="2600" dirty="0"/>
            </a:br>
            <a:r>
              <a:rPr lang="en-US" sz="2600" dirty="0"/>
              <a:t>allow you to avoid the cost of the &lt;suspend-coroutine&gt; operation in cases where it is known that the operation will complete synchronously without needing to suspend.</a:t>
            </a:r>
          </a:p>
        </p:txBody>
      </p:sp>
    </p:spTree>
    <p:extLst>
      <p:ext uri="{BB962C8B-B14F-4D97-AF65-F5344CB8AC3E}">
        <p14:creationId xmlns:p14="http://schemas.microsoft.com/office/powerpoint/2010/main" val="2798137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a:t>
            </a:r>
            <a:r>
              <a:rPr lang="en-GB" dirty="0" err="1"/>
              <a:t>awaiter</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38</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sz="2600" dirty="0" err="1"/>
              <a:t>await_suspend</a:t>
            </a:r>
            <a:br>
              <a:rPr lang="en-US" sz="2600" dirty="0"/>
            </a:br>
            <a:r>
              <a:rPr lang="en-US" sz="2600" dirty="0"/>
              <a:t>can be useful in cases where the </a:t>
            </a:r>
            <a:r>
              <a:rPr lang="en-US" sz="2600" dirty="0" err="1"/>
              <a:t>awaiter</a:t>
            </a:r>
            <a:r>
              <a:rPr lang="en-US" sz="2600" dirty="0"/>
              <a:t> might start an async operation that can sometimes complete synchronously. In the cases where it completes synchronously, the </a:t>
            </a:r>
            <a:r>
              <a:rPr lang="en-US" sz="2600" dirty="0" err="1"/>
              <a:t>await_suspend</a:t>
            </a:r>
            <a:r>
              <a:rPr lang="en-US" sz="2600" dirty="0"/>
              <a:t>() method can return false to indicate that the coroutine should be immediately resumed and continue execution.</a:t>
            </a:r>
            <a:br>
              <a:rPr lang="en-US" dirty="0"/>
            </a:br>
            <a:br>
              <a:rPr lang="en-US" dirty="0"/>
            </a:br>
            <a:r>
              <a:rPr lang="en-US" dirty="0"/>
              <a:t>The first point at which you can observe the suspended coroutine.</a:t>
            </a:r>
            <a:br>
              <a:rPr lang="en-US" dirty="0"/>
            </a:br>
            <a:br>
              <a:rPr lang="en-US" dirty="0"/>
            </a:br>
            <a:r>
              <a:rPr lang="en-US" dirty="0"/>
              <a:t>You need to schedule the coroutine for resumption (or destruction) here. </a:t>
            </a:r>
            <a:endParaRPr lang="en-US" sz="2600" dirty="0"/>
          </a:p>
        </p:txBody>
      </p:sp>
    </p:spTree>
    <p:extLst>
      <p:ext uri="{BB962C8B-B14F-4D97-AF65-F5344CB8AC3E}">
        <p14:creationId xmlns:p14="http://schemas.microsoft.com/office/powerpoint/2010/main" val="1014138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a:t>
            </a:r>
            <a:r>
              <a:rPr lang="en-GB" dirty="0" err="1"/>
              <a:t>awaiter</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39</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sz="2600" dirty="0" err="1"/>
              <a:t>await_resume</a:t>
            </a:r>
            <a:br>
              <a:rPr lang="en-US" sz="2600" dirty="0"/>
            </a:br>
            <a:r>
              <a:rPr lang="en-US" sz="2600" dirty="0"/>
              <a:t>When coroutine is eventually resumed, execution resumes at the &lt;resume-point&gt;. </a:t>
            </a:r>
            <a:r>
              <a:rPr lang="en-US" sz="2600" dirty="0" err="1"/>
              <a:t>ie</a:t>
            </a:r>
            <a:r>
              <a:rPr lang="en-US" sz="2600" dirty="0"/>
              <a:t>. immediately before the </a:t>
            </a:r>
            <a:r>
              <a:rPr lang="en-US" sz="2600" dirty="0" err="1"/>
              <a:t>await_resume</a:t>
            </a:r>
            <a:r>
              <a:rPr lang="en-US" sz="2600" dirty="0"/>
              <a:t>().</a:t>
            </a:r>
            <a:r>
              <a:rPr lang="en-US" dirty="0"/>
              <a:t> </a:t>
            </a:r>
            <a:br>
              <a:rPr lang="en-US" dirty="0"/>
            </a:br>
            <a:br>
              <a:rPr lang="en-US" dirty="0"/>
            </a:br>
            <a:r>
              <a:rPr lang="en-US" dirty="0"/>
              <a:t>The return-value of the </a:t>
            </a:r>
            <a:r>
              <a:rPr lang="en-US" dirty="0" err="1"/>
              <a:t>await_resume</a:t>
            </a:r>
            <a:r>
              <a:rPr lang="en-US" dirty="0"/>
              <a:t>() method call becomes the result of the </a:t>
            </a:r>
            <a:r>
              <a:rPr lang="en-US" dirty="0" err="1"/>
              <a:t>co_await</a:t>
            </a:r>
            <a:r>
              <a:rPr lang="en-US" dirty="0"/>
              <a:t> expression.</a:t>
            </a:r>
            <a:endParaRPr lang="en-US" sz="2600" dirty="0"/>
          </a:p>
        </p:txBody>
      </p:sp>
    </p:spTree>
    <p:extLst>
      <p:ext uri="{BB962C8B-B14F-4D97-AF65-F5344CB8AC3E}">
        <p14:creationId xmlns:p14="http://schemas.microsoft.com/office/powerpoint/2010/main" val="369835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Functions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a:t>
            </a:fld>
            <a:endParaRPr lang="en-GB" noProof="0"/>
          </a:p>
        </p:txBody>
      </p:sp>
      <p:pic>
        <p:nvPicPr>
          <p:cNvPr id="15" name="Picture 14">
            <a:extLst>
              <a:ext uri="{FF2B5EF4-FFF2-40B4-BE49-F238E27FC236}">
                <a16:creationId xmlns:a16="http://schemas.microsoft.com/office/drawing/2014/main" id="{E4E23A11-BB59-4BFC-AFF4-39874DD749CD}"/>
              </a:ext>
            </a:extLst>
          </p:cNvPr>
          <p:cNvPicPr>
            <a:picLocks noChangeAspect="1"/>
          </p:cNvPicPr>
          <p:nvPr/>
        </p:nvPicPr>
        <p:blipFill>
          <a:blip r:embed="rId3"/>
          <a:stretch>
            <a:fillRect/>
          </a:stretch>
        </p:blipFill>
        <p:spPr>
          <a:xfrm>
            <a:off x="3407657" y="1091096"/>
            <a:ext cx="5376685" cy="5214203"/>
          </a:xfrm>
          <a:prstGeom prst="rect">
            <a:avLst/>
          </a:prstGeom>
        </p:spPr>
      </p:pic>
    </p:spTree>
    <p:extLst>
      <p:ext uri="{BB962C8B-B14F-4D97-AF65-F5344CB8AC3E}">
        <p14:creationId xmlns:p14="http://schemas.microsoft.com/office/powerpoint/2010/main" val="3769988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exercise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40</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sz="2600" dirty="0"/>
              <a:t>Ex2.cpp</a:t>
            </a:r>
          </a:p>
        </p:txBody>
      </p:sp>
    </p:spTree>
    <p:extLst>
      <p:ext uri="{BB962C8B-B14F-4D97-AF65-F5344CB8AC3E}">
        <p14:creationId xmlns:p14="http://schemas.microsoft.com/office/powerpoint/2010/main" val="146853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exercise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41</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sz="2600" dirty="0"/>
              <a:t>Look at ex1.cpp</a:t>
            </a:r>
            <a:br>
              <a:rPr lang="en-US" sz="2600" dirty="0"/>
            </a:br>
            <a:r>
              <a:rPr lang="en-US" sz="2600" dirty="0"/>
              <a:t>Can you explain how the code works?</a:t>
            </a:r>
          </a:p>
        </p:txBody>
      </p:sp>
    </p:spTree>
    <p:extLst>
      <p:ext uri="{BB962C8B-B14F-4D97-AF65-F5344CB8AC3E}">
        <p14:creationId xmlns:p14="http://schemas.microsoft.com/office/powerpoint/2010/main" val="155067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Lets dive deeper</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42</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b="1" dirty="0"/>
              <a:t>The promise interface</a:t>
            </a:r>
            <a:br>
              <a:rPr lang="en-US" b="1" dirty="0"/>
            </a:br>
            <a:br>
              <a:rPr lang="en-US" dirty="0"/>
            </a:br>
            <a:r>
              <a:rPr lang="en-US" dirty="0"/>
              <a:t>specifies methods for </a:t>
            </a:r>
            <a:r>
              <a:rPr lang="en-US" dirty="0" err="1"/>
              <a:t>customising</a:t>
            </a:r>
            <a:r>
              <a:rPr lang="en-US" dirty="0"/>
              <a:t> the </a:t>
            </a:r>
            <a:r>
              <a:rPr lang="en-US" dirty="0" err="1"/>
              <a:t>behaviour</a:t>
            </a:r>
            <a:r>
              <a:rPr lang="en-US" dirty="0"/>
              <a:t> of the coroutine itself. The library-writer is able to </a:t>
            </a:r>
            <a:r>
              <a:rPr lang="en-US" dirty="0" err="1"/>
              <a:t>customise</a:t>
            </a:r>
            <a:r>
              <a:rPr lang="en-US" dirty="0"/>
              <a:t> what happens when the coroutine is called, what happens when the coroutine returns (either by normal means or via an unhandled exception) and </a:t>
            </a:r>
            <a:r>
              <a:rPr lang="en-US" dirty="0" err="1"/>
              <a:t>customise</a:t>
            </a:r>
            <a:r>
              <a:rPr lang="en-US" dirty="0"/>
              <a:t> the </a:t>
            </a:r>
            <a:r>
              <a:rPr lang="en-US" dirty="0" err="1"/>
              <a:t>behaviour</a:t>
            </a:r>
            <a:r>
              <a:rPr lang="en-US" dirty="0"/>
              <a:t> of any </a:t>
            </a:r>
            <a:r>
              <a:rPr lang="en-US" dirty="0" err="1"/>
              <a:t>co_await</a:t>
            </a:r>
            <a:r>
              <a:rPr lang="en-US" dirty="0"/>
              <a:t> or </a:t>
            </a:r>
            <a:r>
              <a:rPr lang="en-US" dirty="0" err="1"/>
              <a:t>co_yield</a:t>
            </a:r>
            <a:r>
              <a:rPr lang="en-US" dirty="0"/>
              <a:t> expression within the coroutine.</a:t>
            </a:r>
          </a:p>
        </p:txBody>
      </p:sp>
    </p:spTree>
    <p:extLst>
      <p:ext uri="{BB962C8B-B14F-4D97-AF65-F5344CB8AC3E}">
        <p14:creationId xmlns:p14="http://schemas.microsoft.com/office/powerpoint/2010/main" val="28965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promise interface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43</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dirty="0"/>
              <a:t>An instance of the promise object is constructed within the coroutine frame</a:t>
            </a:r>
          </a:p>
          <a:p>
            <a:pPr>
              <a:lnSpc>
                <a:spcPct val="100000"/>
              </a:lnSpc>
            </a:pPr>
            <a:r>
              <a:rPr lang="en-US" dirty="0"/>
              <a:t>The coroutine frame is allocated by the “operator </a:t>
            </a:r>
            <a:r>
              <a:rPr lang="en-US" dirty="0" err="1"/>
              <a:t>new”of</a:t>
            </a:r>
            <a:r>
              <a:rPr lang="en-US" dirty="0"/>
              <a:t> the promise type.</a:t>
            </a:r>
            <a:br>
              <a:rPr lang="en-US" dirty="0"/>
            </a:br>
            <a:r>
              <a:rPr lang="en-US" dirty="0"/>
              <a:t>The size is automatically calculated by the compiler.</a:t>
            </a:r>
          </a:p>
          <a:p>
            <a:pPr>
              <a:lnSpc>
                <a:spcPct val="100000"/>
              </a:lnSpc>
            </a:pPr>
            <a:r>
              <a:rPr lang="en-US" dirty="0"/>
              <a:t>It is destructed together with the coroutine</a:t>
            </a:r>
            <a:br>
              <a:rPr lang="en-US" dirty="0"/>
            </a:br>
            <a:r>
              <a:rPr lang="en-US" dirty="0"/>
              <a:t>After </a:t>
            </a:r>
            <a:r>
              <a:rPr lang="en-US" dirty="0" err="1"/>
              <a:t>handle.destroy</a:t>
            </a:r>
            <a:r>
              <a:rPr lang="en-US" dirty="0"/>
              <a:t>() or “</a:t>
            </a:r>
            <a:r>
              <a:rPr lang="en-US" dirty="0" err="1"/>
              <a:t>final_suspend</a:t>
            </a:r>
            <a:r>
              <a:rPr lang="en-US" dirty="0"/>
              <a:t>” you can’t access it anymore</a:t>
            </a:r>
          </a:p>
          <a:p>
            <a:pPr>
              <a:lnSpc>
                <a:spcPct val="100000"/>
              </a:lnSpc>
            </a:pPr>
            <a:r>
              <a:rPr lang="en-US" dirty="0"/>
              <a:t>Not related to std::promise</a:t>
            </a:r>
            <a:br>
              <a:rPr lang="en-US" b="1" dirty="0"/>
            </a:br>
            <a:endParaRPr lang="en-US" dirty="0"/>
          </a:p>
        </p:txBody>
      </p:sp>
    </p:spTree>
    <p:extLst>
      <p:ext uri="{BB962C8B-B14F-4D97-AF65-F5344CB8AC3E}">
        <p14:creationId xmlns:p14="http://schemas.microsoft.com/office/powerpoint/2010/main" val="308964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The promise interface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44</a:t>
            </a:fld>
            <a:endParaRPr lang="en-GB" noProof="0"/>
          </a:p>
        </p:txBody>
      </p:sp>
      <p:pic>
        <p:nvPicPr>
          <p:cNvPr id="10" name="Picture 9">
            <a:extLst>
              <a:ext uri="{FF2B5EF4-FFF2-40B4-BE49-F238E27FC236}">
                <a16:creationId xmlns:a16="http://schemas.microsoft.com/office/drawing/2014/main" id="{9820D586-8E6A-4C32-BC56-B45AFE7CDDA3}"/>
              </a:ext>
            </a:extLst>
          </p:cNvPr>
          <p:cNvPicPr>
            <a:picLocks noChangeAspect="1"/>
          </p:cNvPicPr>
          <p:nvPr/>
        </p:nvPicPr>
        <p:blipFill>
          <a:blip r:embed="rId3"/>
          <a:stretch>
            <a:fillRect/>
          </a:stretch>
        </p:blipFill>
        <p:spPr>
          <a:xfrm>
            <a:off x="2776188" y="1105317"/>
            <a:ext cx="6639623" cy="5095321"/>
          </a:xfrm>
          <a:prstGeom prst="rect">
            <a:avLst/>
          </a:prstGeom>
        </p:spPr>
      </p:pic>
    </p:spTree>
    <p:extLst>
      <p:ext uri="{BB962C8B-B14F-4D97-AF65-F5344CB8AC3E}">
        <p14:creationId xmlns:p14="http://schemas.microsoft.com/office/powerpoint/2010/main" val="2252089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Initial_suspend</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45</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endParaRPr lang="en-US" dirty="0"/>
          </a:p>
          <a:p>
            <a:pPr>
              <a:lnSpc>
                <a:spcPct val="100000"/>
              </a:lnSpc>
            </a:pPr>
            <a:r>
              <a:rPr lang="en-US" dirty="0"/>
              <a:t>std::</a:t>
            </a:r>
            <a:r>
              <a:rPr lang="en-US" dirty="0" err="1"/>
              <a:t>suspend_always</a:t>
            </a:r>
            <a:endParaRPr lang="en-US" dirty="0"/>
          </a:p>
          <a:p>
            <a:pPr marL="457200" lvl="1" indent="0">
              <a:lnSpc>
                <a:spcPct val="100000"/>
              </a:lnSpc>
              <a:buNone/>
            </a:pPr>
            <a:r>
              <a:rPr lang="en-US" dirty="0"/>
              <a:t>A lazy coroutine</a:t>
            </a:r>
          </a:p>
          <a:p>
            <a:pPr>
              <a:lnSpc>
                <a:spcPct val="100000"/>
              </a:lnSpc>
            </a:pPr>
            <a:r>
              <a:rPr lang="en-US" dirty="0"/>
              <a:t>std::</a:t>
            </a:r>
            <a:r>
              <a:rPr lang="en-US" dirty="0" err="1"/>
              <a:t>suspend_never</a:t>
            </a:r>
            <a:endParaRPr lang="en-US" dirty="0"/>
          </a:p>
          <a:p>
            <a:pPr marL="457200" lvl="1" indent="0">
              <a:lnSpc>
                <a:spcPct val="100000"/>
              </a:lnSpc>
              <a:buNone/>
            </a:pPr>
            <a:r>
              <a:rPr lang="en-US" dirty="0"/>
              <a:t>An eager coroutine</a:t>
            </a:r>
          </a:p>
          <a:p>
            <a:pPr>
              <a:lnSpc>
                <a:spcPct val="100000"/>
              </a:lnSpc>
            </a:pPr>
            <a:r>
              <a:rPr lang="en-US" dirty="0"/>
              <a:t>The result of the </a:t>
            </a:r>
            <a:r>
              <a:rPr lang="en-US" dirty="0" err="1"/>
              <a:t>co_await</a:t>
            </a:r>
            <a:r>
              <a:rPr lang="en-US" dirty="0"/>
              <a:t> of the return value of </a:t>
            </a:r>
            <a:r>
              <a:rPr lang="en-US" dirty="0" err="1"/>
              <a:t>initial_suspend</a:t>
            </a:r>
            <a:r>
              <a:rPr lang="en-US" dirty="0"/>
              <a:t> is ignored.</a:t>
            </a:r>
          </a:p>
        </p:txBody>
      </p:sp>
    </p:spTree>
    <p:extLst>
      <p:ext uri="{BB962C8B-B14F-4D97-AF65-F5344CB8AC3E}">
        <p14:creationId xmlns:p14="http://schemas.microsoft.com/office/powerpoint/2010/main" val="3678129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co_return</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46</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endParaRPr lang="en-US" dirty="0"/>
          </a:p>
          <a:p>
            <a:pPr>
              <a:lnSpc>
                <a:spcPct val="100000"/>
              </a:lnSpc>
            </a:pPr>
            <a:r>
              <a:rPr lang="en-US" dirty="0"/>
              <a:t>Is translated to</a:t>
            </a:r>
          </a:p>
          <a:p>
            <a:pPr lvl="1">
              <a:lnSpc>
                <a:spcPct val="100000"/>
              </a:lnSpc>
            </a:pPr>
            <a:r>
              <a:rPr lang="en-US" dirty="0" err="1"/>
              <a:t>promise.return_void</a:t>
            </a:r>
            <a:r>
              <a:rPr lang="en-US" dirty="0"/>
              <a:t>()</a:t>
            </a:r>
          </a:p>
          <a:p>
            <a:pPr lvl="1">
              <a:lnSpc>
                <a:spcPct val="100000"/>
              </a:lnSpc>
            </a:pPr>
            <a:r>
              <a:rPr lang="en-US" dirty="0" err="1"/>
              <a:t>promise.return_value</a:t>
            </a:r>
            <a:r>
              <a:rPr lang="en-US" dirty="0"/>
              <a:t>(&lt;expr&gt;);</a:t>
            </a:r>
          </a:p>
          <a:p>
            <a:pPr marL="457200" lvl="1" indent="0">
              <a:lnSpc>
                <a:spcPct val="100000"/>
              </a:lnSpc>
              <a:buNone/>
            </a:pPr>
            <a:endParaRPr lang="en-US" dirty="0"/>
          </a:p>
        </p:txBody>
      </p:sp>
    </p:spTree>
    <p:extLst>
      <p:ext uri="{BB962C8B-B14F-4D97-AF65-F5344CB8AC3E}">
        <p14:creationId xmlns:p14="http://schemas.microsoft.com/office/powerpoint/2010/main" val="268318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final_suspend</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47</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dirty="0"/>
              <a:t>allows the coroutine to execute some logic, such as publishing a result, </a:t>
            </a:r>
            <a:r>
              <a:rPr lang="en-US" dirty="0" err="1"/>
              <a:t>signalling</a:t>
            </a:r>
            <a:r>
              <a:rPr lang="en-US" dirty="0"/>
              <a:t> completion or resuming a continuation.</a:t>
            </a:r>
          </a:p>
          <a:p>
            <a:pPr>
              <a:lnSpc>
                <a:spcPct val="100000"/>
              </a:lnSpc>
            </a:pPr>
            <a:r>
              <a:rPr lang="en-US" dirty="0"/>
              <a:t>Allows the coroutine to optionally suspend immediately before execution of the coroutine runs to completion and the coroutine frame is destroyed.</a:t>
            </a:r>
          </a:p>
          <a:p>
            <a:pPr>
              <a:lnSpc>
                <a:spcPct val="100000"/>
              </a:lnSpc>
            </a:pPr>
            <a:r>
              <a:rPr lang="en-US" dirty="0"/>
              <a:t>It is undefined </a:t>
            </a:r>
            <a:r>
              <a:rPr lang="en-US" dirty="0" err="1"/>
              <a:t>behaviour</a:t>
            </a:r>
            <a:r>
              <a:rPr lang="en-US" dirty="0"/>
              <a:t> to resume() a coroutine that is suspended at the </a:t>
            </a:r>
            <a:r>
              <a:rPr lang="en-US" dirty="0" err="1"/>
              <a:t>final_suspend</a:t>
            </a:r>
            <a:r>
              <a:rPr lang="en-US" dirty="0"/>
              <a:t> point. The only thing you can do with a coroutine suspended here is destroy() it.</a:t>
            </a:r>
          </a:p>
        </p:txBody>
      </p:sp>
    </p:spTree>
    <p:extLst>
      <p:ext uri="{BB962C8B-B14F-4D97-AF65-F5344CB8AC3E}">
        <p14:creationId xmlns:p14="http://schemas.microsoft.com/office/powerpoint/2010/main" val="2732340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final_suspend</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48</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dirty="0"/>
              <a:t>allows the coroutine to execute some logic, such as publishing a result, </a:t>
            </a:r>
            <a:r>
              <a:rPr lang="en-US" dirty="0" err="1"/>
              <a:t>signalling</a:t>
            </a:r>
            <a:r>
              <a:rPr lang="en-US" dirty="0"/>
              <a:t> completion or resuming a continuation.</a:t>
            </a:r>
          </a:p>
          <a:p>
            <a:pPr>
              <a:lnSpc>
                <a:spcPct val="100000"/>
              </a:lnSpc>
            </a:pPr>
            <a:r>
              <a:rPr lang="en-US" dirty="0"/>
              <a:t>Allows the coroutine to optionally suspend immediately before execution of the coroutine runs to completion and the coroutine frame is destroyed.</a:t>
            </a:r>
          </a:p>
          <a:p>
            <a:pPr>
              <a:lnSpc>
                <a:spcPct val="100000"/>
              </a:lnSpc>
            </a:pPr>
            <a:r>
              <a:rPr lang="en-US" dirty="0"/>
              <a:t>It is undefined </a:t>
            </a:r>
            <a:r>
              <a:rPr lang="en-US" dirty="0" err="1"/>
              <a:t>behaviour</a:t>
            </a:r>
            <a:r>
              <a:rPr lang="en-US" dirty="0"/>
              <a:t> to resume() a coroutine that is suspended at the </a:t>
            </a:r>
            <a:r>
              <a:rPr lang="en-US" dirty="0" err="1"/>
              <a:t>final_suspend</a:t>
            </a:r>
            <a:r>
              <a:rPr lang="en-US" dirty="0"/>
              <a:t> point. The only thing you can do with a coroutine suspended here is destroy() it.</a:t>
            </a:r>
          </a:p>
        </p:txBody>
      </p:sp>
    </p:spTree>
    <p:extLst>
      <p:ext uri="{BB962C8B-B14F-4D97-AF65-F5344CB8AC3E}">
        <p14:creationId xmlns:p14="http://schemas.microsoft.com/office/powerpoint/2010/main" val="1475890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await_transform</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49</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dirty="0"/>
              <a:t>The promise type can optionally </a:t>
            </a:r>
            <a:r>
              <a:rPr lang="en-US" dirty="0" err="1"/>
              <a:t>customise</a:t>
            </a:r>
            <a:r>
              <a:rPr lang="en-US" dirty="0"/>
              <a:t> the </a:t>
            </a:r>
            <a:r>
              <a:rPr lang="en-US" dirty="0" err="1"/>
              <a:t>behaviour</a:t>
            </a:r>
            <a:r>
              <a:rPr lang="en-US" dirty="0"/>
              <a:t> of every </a:t>
            </a:r>
            <a:r>
              <a:rPr lang="en-US" dirty="0" err="1"/>
              <a:t>co_await</a:t>
            </a:r>
            <a:r>
              <a:rPr lang="en-US" dirty="0"/>
              <a:t> expression that appears in the body of the coroutine.</a:t>
            </a:r>
          </a:p>
          <a:p>
            <a:pPr>
              <a:lnSpc>
                <a:spcPct val="100000"/>
              </a:lnSpc>
            </a:pPr>
            <a:endParaRPr lang="en-US" dirty="0"/>
          </a:p>
          <a:p>
            <a:pPr>
              <a:lnSpc>
                <a:spcPct val="100000"/>
              </a:lnSpc>
            </a:pPr>
            <a:r>
              <a:rPr lang="en-US" dirty="0"/>
              <a:t>By defining a method “</a:t>
            </a:r>
            <a:r>
              <a:rPr lang="en-US" dirty="0" err="1"/>
              <a:t>await_transform</a:t>
            </a:r>
            <a:r>
              <a:rPr lang="en-US" dirty="0"/>
              <a:t>()” on the promise type, the compiler will transform </a:t>
            </a:r>
            <a:r>
              <a:rPr lang="en-US" b="1" dirty="0"/>
              <a:t>every</a:t>
            </a:r>
            <a:r>
              <a:rPr lang="en-US" dirty="0"/>
              <a:t> </a:t>
            </a:r>
            <a:r>
              <a:rPr lang="en-US" dirty="0" err="1">
                <a:solidFill>
                  <a:schemeClr val="accent1">
                    <a:lumMod val="60000"/>
                    <a:lumOff val="40000"/>
                  </a:schemeClr>
                </a:solidFill>
              </a:rPr>
              <a:t>co_await</a:t>
            </a:r>
            <a:r>
              <a:rPr lang="en-US" dirty="0">
                <a:solidFill>
                  <a:schemeClr val="accent1">
                    <a:lumMod val="60000"/>
                    <a:lumOff val="40000"/>
                  </a:schemeClr>
                </a:solidFill>
              </a:rPr>
              <a:t> &lt;expr&gt; </a:t>
            </a:r>
            <a:r>
              <a:rPr lang="en-US" dirty="0"/>
              <a:t>into </a:t>
            </a:r>
            <a:r>
              <a:rPr lang="en-US" dirty="0" err="1">
                <a:solidFill>
                  <a:schemeClr val="accent1">
                    <a:lumMod val="60000"/>
                    <a:lumOff val="40000"/>
                  </a:schemeClr>
                </a:solidFill>
              </a:rPr>
              <a:t>co_await</a:t>
            </a:r>
            <a:r>
              <a:rPr lang="en-US" dirty="0">
                <a:solidFill>
                  <a:schemeClr val="accent1">
                    <a:lumMod val="60000"/>
                    <a:lumOff val="40000"/>
                  </a:schemeClr>
                </a:solidFill>
              </a:rPr>
              <a:t> </a:t>
            </a:r>
            <a:r>
              <a:rPr lang="en-US" dirty="0" err="1">
                <a:solidFill>
                  <a:schemeClr val="accent1">
                    <a:lumMod val="60000"/>
                    <a:lumOff val="40000"/>
                  </a:schemeClr>
                </a:solidFill>
              </a:rPr>
              <a:t>promise.await_transform</a:t>
            </a:r>
            <a:r>
              <a:rPr lang="en-US" dirty="0">
                <a:solidFill>
                  <a:schemeClr val="accent1">
                    <a:lumMod val="60000"/>
                    <a:lumOff val="40000"/>
                  </a:schemeClr>
                </a:solidFill>
              </a:rPr>
              <a:t>(&lt;expr&gt;)</a:t>
            </a:r>
            <a:r>
              <a:rPr lang="en-US" dirty="0"/>
              <a:t>.</a:t>
            </a:r>
          </a:p>
        </p:txBody>
      </p:sp>
    </p:spTree>
    <p:extLst>
      <p:ext uri="{BB962C8B-B14F-4D97-AF65-F5344CB8AC3E}">
        <p14:creationId xmlns:p14="http://schemas.microsoft.com/office/powerpoint/2010/main" val="197506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5</a:t>
            </a:fld>
            <a:endParaRPr lang="en-GB" noProof="0"/>
          </a:p>
        </p:txBody>
      </p:sp>
      <p:pic>
        <p:nvPicPr>
          <p:cNvPr id="6" name="Picture 5">
            <a:extLst>
              <a:ext uri="{FF2B5EF4-FFF2-40B4-BE49-F238E27FC236}">
                <a16:creationId xmlns:a16="http://schemas.microsoft.com/office/drawing/2014/main" id="{C2A34B99-00B0-4035-9655-366A83C3A65A}"/>
              </a:ext>
            </a:extLst>
          </p:cNvPr>
          <p:cNvPicPr>
            <a:picLocks noChangeAspect="1"/>
          </p:cNvPicPr>
          <p:nvPr/>
        </p:nvPicPr>
        <p:blipFill>
          <a:blip r:embed="rId3"/>
          <a:stretch>
            <a:fillRect/>
          </a:stretch>
        </p:blipFill>
        <p:spPr>
          <a:xfrm>
            <a:off x="3413241" y="1118632"/>
            <a:ext cx="5365518" cy="5186667"/>
          </a:xfrm>
          <a:prstGeom prst="rect">
            <a:avLst/>
          </a:prstGeom>
        </p:spPr>
      </p:pic>
    </p:spTree>
    <p:extLst>
      <p:ext uri="{BB962C8B-B14F-4D97-AF65-F5344CB8AC3E}">
        <p14:creationId xmlns:p14="http://schemas.microsoft.com/office/powerpoint/2010/main" val="2990710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co_yield</a:t>
            </a:r>
            <a:endParaRPr lang="en-GB" dirty="0"/>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50</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normAutofit/>
          </a:bodyPr>
          <a:lstStyle/>
          <a:p>
            <a:pPr>
              <a:lnSpc>
                <a:spcPct val="100000"/>
              </a:lnSpc>
            </a:pPr>
            <a:r>
              <a:rPr lang="en-US" dirty="0" err="1">
                <a:solidFill>
                  <a:schemeClr val="accent1">
                    <a:lumMod val="60000"/>
                    <a:lumOff val="40000"/>
                  </a:schemeClr>
                </a:solidFill>
              </a:rPr>
              <a:t>co_yield</a:t>
            </a:r>
            <a:r>
              <a:rPr lang="en-US" dirty="0">
                <a:solidFill>
                  <a:schemeClr val="accent1">
                    <a:lumMod val="60000"/>
                    <a:lumOff val="40000"/>
                  </a:schemeClr>
                </a:solidFill>
              </a:rPr>
              <a:t> &lt;expr&gt; </a:t>
            </a:r>
            <a:r>
              <a:rPr lang="en-US" dirty="0"/>
              <a:t>gets translated to </a:t>
            </a:r>
            <a:r>
              <a:rPr lang="en-US" dirty="0" err="1">
                <a:solidFill>
                  <a:schemeClr val="accent1">
                    <a:lumMod val="60000"/>
                    <a:lumOff val="40000"/>
                  </a:schemeClr>
                </a:solidFill>
              </a:rPr>
              <a:t>co_await</a:t>
            </a:r>
            <a:r>
              <a:rPr lang="en-US" dirty="0">
                <a:solidFill>
                  <a:schemeClr val="accent1">
                    <a:lumMod val="60000"/>
                    <a:lumOff val="40000"/>
                  </a:schemeClr>
                </a:solidFill>
              </a:rPr>
              <a:t> </a:t>
            </a:r>
            <a:r>
              <a:rPr lang="en-US" dirty="0" err="1">
                <a:solidFill>
                  <a:schemeClr val="accent1">
                    <a:lumMod val="60000"/>
                    <a:lumOff val="40000"/>
                  </a:schemeClr>
                </a:solidFill>
              </a:rPr>
              <a:t>promise.yield_value</a:t>
            </a:r>
            <a:r>
              <a:rPr lang="en-US" dirty="0">
                <a:solidFill>
                  <a:schemeClr val="accent1">
                    <a:lumMod val="60000"/>
                    <a:lumOff val="40000"/>
                  </a:schemeClr>
                </a:solidFill>
              </a:rPr>
              <a:t>(&lt;expr&gt;)</a:t>
            </a:r>
          </a:p>
          <a:p>
            <a:pPr>
              <a:lnSpc>
                <a:spcPct val="100000"/>
              </a:lnSpc>
            </a:pPr>
            <a:endParaRPr lang="en-US" dirty="0"/>
          </a:p>
        </p:txBody>
      </p:sp>
    </p:spTree>
    <p:extLst>
      <p:ext uri="{BB962C8B-B14F-4D97-AF65-F5344CB8AC3E}">
        <p14:creationId xmlns:p14="http://schemas.microsoft.com/office/powerpoint/2010/main" val="1385325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Libraries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51</a:t>
            </a:fld>
            <a:endParaRPr lang="en-GB" noProof="0"/>
          </a:p>
        </p:txBody>
      </p:sp>
      <p:sp>
        <p:nvSpPr>
          <p:cNvPr id="3" name="Content Placeholder 2">
            <a:extLst>
              <a:ext uri="{FF2B5EF4-FFF2-40B4-BE49-F238E27FC236}">
                <a16:creationId xmlns:a16="http://schemas.microsoft.com/office/drawing/2014/main" id="{87651FEB-41B7-4BAD-9A82-975EEAB99635}"/>
              </a:ext>
            </a:extLst>
          </p:cNvPr>
          <p:cNvSpPr>
            <a:spLocks noGrp="1"/>
          </p:cNvSpPr>
          <p:nvPr>
            <p:ph idx="10"/>
          </p:nvPr>
        </p:nvSpPr>
        <p:spPr/>
        <p:txBody>
          <a:bodyPr/>
          <a:lstStyle/>
          <a:p>
            <a:r>
              <a:rPr lang="en-US" dirty="0">
                <a:hlinkClick r:id="rId3"/>
              </a:rPr>
              <a:t>https://github.com/lewissbaker/cppcoro</a:t>
            </a:r>
            <a:endParaRPr lang="en-US" dirty="0"/>
          </a:p>
          <a:p>
            <a:r>
              <a:rPr lang="en-US" dirty="0">
                <a:hlinkClick r:id="rId4"/>
              </a:rPr>
              <a:t>https://github.com/facebook/folly/tree/master/folly/experimental/coro</a:t>
            </a:r>
            <a:endParaRPr lang="en-US" dirty="0"/>
          </a:p>
          <a:p>
            <a:r>
              <a:rPr lang="en-US" dirty="0">
                <a:hlinkClick r:id="rId5"/>
              </a:rPr>
              <a:t>https://github.com/LoopPerfect/conduit</a:t>
            </a:r>
            <a:endParaRPr lang="en-US" dirty="0"/>
          </a:p>
          <a:p>
            <a:r>
              <a:rPr lang="en-US"/>
              <a:t>…</a:t>
            </a:r>
            <a:endParaRPr lang="en-US" dirty="0"/>
          </a:p>
          <a:p>
            <a:endParaRPr lang="en-US" dirty="0"/>
          </a:p>
        </p:txBody>
      </p:sp>
    </p:spTree>
    <p:extLst>
      <p:ext uri="{BB962C8B-B14F-4D97-AF65-F5344CB8AC3E}">
        <p14:creationId xmlns:p14="http://schemas.microsoft.com/office/powerpoint/2010/main" val="2708461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 in other languages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52</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normAutofit fontScale="92500" lnSpcReduction="20000"/>
          </a:bodyPr>
          <a:lstStyle/>
          <a:p>
            <a:r>
              <a:rPr lang="en-US" dirty="0"/>
              <a:t>C</a:t>
            </a:r>
          </a:p>
          <a:p>
            <a:pPr lvl="1"/>
            <a:r>
              <a:rPr lang="en-US" dirty="0">
                <a:hlinkClick r:id="rId3"/>
              </a:rPr>
              <a:t>http://www.vishalchovatiya.com/coroutine-in-c-language/</a:t>
            </a:r>
            <a:endParaRPr lang="en-US" dirty="0"/>
          </a:p>
          <a:p>
            <a:r>
              <a:rPr lang="en-US" dirty="0"/>
              <a:t>Rust</a:t>
            </a:r>
          </a:p>
          <a:p>
            <a:pPr lvl="1"/>
            <a:r>
              <a:rPr lang="en-US" dirty="0">
                <a:hlinkClick r:id="rId4"/>
              </a:rPr>
              <a:t>https://blog.rust-lang.org/2019/11/07/Rust-1.39.0.html</a:t>
            </a:r>
            <a:endParaRPr lang="en-US" dirty="0"/>
          </a:p>
          <a:p>
            <a:r>
              <a:rPr lang="en-US" dirty="0"/>
              <a:t>Golang</a:t>
            </a:r>
          </a:p>
          <a:p>
            <a:pPr lvl="1"/>
            <a:r>
              <a:rPr lang="en-US" dirty="0">
                <a:hlinkClick r:id="rId5"/>
              </a:rPr>
              <a:t>https://tour.golang.org/concurrency/1</a:t>
            </a:r>
            <a:endParaRPr lang="en-US" dirty="0"/>
          </a:p>
          <a:p>
            <a:r>
              <a:rPr lang="en-US" dirty="0"/>
              <a:t>C#</a:t>
            </a:r>
          </a:p>
          <a:p>
            <a:pPr lvl="1"/>
            <a:r>
              <a:rPr lang="en-US" dirty="0">
                <a:hlinkClick r:id="rId6"/>
              </a:rPr>
              <a:t>https://docs.microsoft.com/en-us/archive/msdn-magazine/2003/september/implement-coroutines-for-net-by-wrapping-the-unmanaged-fiber-api</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76140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Source of </a:t>
            </a:r>
            <a:br>
              <a:rPr lang="en-GB" dirty="0"/>
            </a:br>
            <a:r>
              <a:rPr lang="en-GB" dirty="0"/>
              <a:t>your technology</a:t>
            </a:r>
          </a:p>
        </p:txBody>
      </p:sp>
      <p:sp>
        <p:nvSpPr>
          <p:cNvPr id="3" name="Tijdelijke aanduiding voor datum 2">
            <a:extLst>
              <a:ext uri="{FF2B5EF4-FFF2-40B4-BE49-F238E27FC236}">
                <a16:creationId xmlns:a16="http://schemas.microsoft.com/office/drawing/2014/main" id="{4EADE057-B1DF-4C93-9CD4-7FF6597C1867}"/>
              </a:ext>
            </a:extLst>
          </p:cNvPr>
          <p:cNvSpPr>
            <a:spLocks noGrp="1"/>
          </p:cNvSpPr>
          <p:nvPr>
            <p:ph type="dt" sz="half" idx="13"/>
          </p:nvPr>
        </p:nvSpPr>
        <p:spPr/>
        <p:txBody>
          <a:bodyPr/>
          <a:lstStyle/>
          <a:p>
            <a:endParaRPr lang="en-GB" dirty="0"/>
          </a:p>
        </p:txBody>
      </p:sp>
      <p:sp>
        <p:nvSpPr>
          <p:cNvPr id="4" name="Tijdelijke aanduiding voor voettekst 3">
            <a:extLst>
              <a:ext uri="{FF2B5EF4-FFF2-40B4-BE49-F238E27FC236}">
                <a16:creationId xmlns:a16="http://schemas.microsoft.com/office/drawing/2014/main" id="{A036C4C5-7B60-4868-822B-D3313D89136F}"/>
              </a:ext>
            </a:extLst>
          </p:cNvPr>
          <p:cNvSpPr>
            <a:spLocks noGrp="1"/>
          </p:cNvSpPr>
          <p:nvPr>
            <p:ph type="ftr" sz="quarter" idx="11"/>
          </p:nvPr>
        </p:nvSpPr>
        <p:spPr/>
        <p:txBody>
          <a:bodyPr/>
          <a:lstStyle/>
          <a:p>
            <a:r>
              <a:rPr lang="en-GB">
                <a:ea typeface="Open Sans" panose="020B0606030504020204" pitchFamily="34" charset="0"/>
                <a:cs typeface="Open Sans" panose="020B0606030504020204" pitchFamily="34" charset="0"/>
              </a:rPr>
              <a:t>© Sioux 2020 | Confidential</a:t>
            </a:r>
            <a:endParaRPr lang="en-GB" dirty="0"/>
          </a:p>
        </p:txBody>
      </p:sp>
    </p:spTree>
    <p:extLst>
      <p:ext uri="{BB962C8B-B14F-4D97-AF65-F5344CB8AC3E}">
        <p14:creationId xmlns:p14="http://schemas.microsoft.com/office/powerpoint/2010/main" val="27142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6</a:t>
            </a:fld>
            <a:endParaRPr lang="en-GB" noProof="0"/>
          </a:p>
        </p:txBody>
      </p:sp>
      <p:sp>
        <p:nvSpPr>
          <p:cNvPr id="9" name="Content Placeholder 8">
            <a:extLst>
              <a:ext uri="{FF2B5EF4-FFF2-40B4-BE49-F238E27FC236}">
                <a16:creationId xmlns:a16="http://schemas.microsoft.com/office/drawing/2014/main" id="{965FAE7C-8088-409F-AC81-B9BAC0EE8A11}"/>
              </a:ext>
            </a:extLst>
          </p:cNvPr>
          <p:cNvSpPr>
            <a:spLocks noGrp="1"/>
          </p:cNvSpPr>
          <p:nvPr>
            <p:ph idx="10"/>
          </p:nvPr>
        </p:nvSpPr>
        <p:spPr/>
        <p:txBody>
          <a:bodyPr/>
          <a:lstStyle/>
          <a:p>
            <a:r>
              <a:rPr lang="en-US" dirty="0"/>
              <a:t>Allows developers to write code that looks linear and logical, however, the execution flow is a cooperative multitasking between the coroutines.</a:t>
            </a:r>
          </a:p>
          <a:p>
            <a:r>
              <a:rPr lang="en-US" dirty="0"/>
              <a:t>Natural use cases:</a:t>
            </a:r>
          </a:p>
          <a:p>
            <a:pPr lvl="1"/>
            <a:r>
              <a:rPr lang="en-US" dirty="0"/>
              <a:t>lazy generators </a:t>
            </a:r>
          </a:p>
          <a:p>
            <a:pPr lvl="1"/>
            <a:r>
              <a:rPr lang="en-US" dirty="0"/>
              <a:t>structured concurrency. </a:t>
            </a:r>
          </a:p>
          <a:p>
            <a:pPr lvl="1"/>
            <a:r>
              <a:rPr lang="en-US" dirty="0"/>
              <a:t>Reactive stream programming</a:t>
            </a:r>
          </a:p>
          <a:p>
            <a:pPr lvl="1"/>
            <a:r>
              <a:rPr lang="en-US" dirty="0"/>
              <a:t>Implementing state machines</a:t>
            </a:r>
            <a:endParaRPr lang="en-BE" dirty="0"/>
          </a:p>
        </p:txBody>
      </p:sp>
    </p:spTree>
    <p:extLst>
      <p:ext uri="{BB962C8B-B14F-4D97-AF65-F5344CB8AC3E}">
        <p14:creationId xmlns:p14="http://schemas.microsoft.com/office/powerpoint/2010/main" val="278431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7</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r>
              <a:rPr lang="en-US" dirty="0" err="1"/>
              <a:t>Stackless</a:t>
            </a:r>
            <a:endParaRPr lang="en-US" dirty="0"/>
          </a:p>
          <a:p>
            <a:r>
              <a:rPr lang="en-US" dirty="0"/>
              <a:t>First-class</a:t>
            </a:r>
          </a:p>
          <a:p>
            <a:r>
              <a:rPr lang="en-US" dirty="0"/>
              <a:t>Offer asymmetric (or symmetric) transfer</a:t>
            </a:r>
          </a:p>
          <a:p>
            <a:endParaRPr lang="en-US" dirty="0"/>
          </a:p>
          <a:p>
            <a:pPr marL="0" indent="0" algn="r">
              <a:buNone/>
            </a:pPr>
            <a:r>
              <a:rPr lang="en-US" sz="2000" dirty="0"/>
              <a:t>“The most efficient, scalable, open ended, versatile coroutines.” – </a:t>
            </a:r>
            <a:r>
              <a:rPr lang="en-US" sz="2000" dirty="0" err="1"/>
              <a:t>Gor</a:t>
            </a:r>
            <a:r>
              <a:rPr lang="en-US" sz="2000" dirty="0"/>
              <a:t> </a:t>
            </a:r>
            <a:r>
              <a:rPr lang="en-US" sz="2000" dirty="0" err="1"/>
              <a:t>Nishanov</a:t>
            </a:r>
            <a:endParaRPr lang="en-US" sz="2000" dirty="0"/>
          </a:p>
        </p:txBody>
      </p:sp>
    </p:spTree>
    <p:extLst>
      <p:ext uri="{BB962C8B-B14F-4D97-AF65-F5344CB8AC3E}">
        <p14:creationId xmlns:p14="http://schemas.microsoft.com/office/powerpoint/2010/main" val="55068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a:t>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8</a:t>
            </a:fld>
            <a:endParaRPr lang="en-GB" noProof="0"/>
          </a:p>
        </p:txBody>
      </p:sp>
      <p:sp>
        <p:nvSpPr>
          <p:cNvPr id="9" name="Content Placeholder 8">
            <a:extLst>
              <a:ext uri="{FF2B5EF4-FFF2-40B4-BE49-F238E27FC236}">
                <a16:creationId xmlns:a16="http://schemas.microsoft.com/office/drawing/2014/main" id="{06AA35DD-C8C9-4724-A573-95242D1FC371}"/>
              </a:ext>
            </a:extLst>
          </p:cNvPr>
          <p:cNvSpPr>
            <a:spLocks noGrp="1"/>
          </p:cNvSpPr>
          <p:nvPr>
            <p:ph idx="10"/>
          </p:nvPr>
        </p:nvSpPr>
        <p:spPr>
          <a:xfrm>
            <a:off x="550863" y="1583999"/>
            <a:ext cx="11090275" cy="4568949"/>
          </a:xfrm>
        </p:spPr>
        <p:txBody>
          <a:bodyPr/>
          <a:lstStyle/>
          <a:p>
            <a:r>
              <a:rPr lang="en-US" dirty="0" err="1"/>
              <a:t>Stackful</a:t>
            </a:r>
            <a:endParaRPr lang="en-US" dirty="0"/>
          </a:p>
          <a:p>
            <a:pPr marL="457200" lvl="1" indent="0">
              <a:buNone/>
            </a:pPr>
            <a:r>
              <a:rPr lang="en-US" dirty="0"/>
              <a:t>Save the whole stack on suspend.</a:t>
            </a:r>
            <a:br>
              <a:rPr lang="en-US" dirty="0"/>
            </a:br>
            <a:r>
              <a:rPr lang="en-US" dirty="0"/>
              <a:t>Can be suspended from within a nested </a:t>
            </a:r>
            <a:r>
              <a:rPr lang="en-US" dirty="0" err="1"/>
              <a:t>stackframe</a:t>
            </a:r>
            <a:r>
              <a:rPr lang="en-US" dirty="0"/>
              <a:t>. Execution resumes at exactly the same point in the code where it was suspended before. </a:t>
            </a:r>
          </a:p>
          <a:p>
            <a:r>
              <a:rPr lang="en-US" dirty="0" err="1"/>
              <a:t>Stackless</a:t>
            </a:r>
            <a:endParaRPr lang="en-US" dirty="0"/>
          </a:p>
          <a:p>
            <a:pPr marL="457200" lvl="1" indent="0">
              <a:buNone/>
            </a:pPr>
            <a:r>
              <a:rPr lang="en-US" dirty="0"/>
              <a:t>Only save the frame on suspend.</a:t>
            </a:r>
            <a:br>
              <a:rPr lang="en-US" dirty="0"/>
            </a:br>
            <a:r>
              <a:rPr lang="en-US" dirty="0"/>
              <a:t>Only the top-level routine may be suspended. Any routine called by that top-level routine may not itself suspend.</a:t>
            </a:r>
          </a:p>
          <a:p>
            <a:pPr marL="457200" lvl="1" indent="0">
              <a:buNone/>
            </a:pPr>
            <a:endParaRPr lang="en-US" dirty="0"/>
          </a:p>
        </p:txBody>
      </p:sp>
    </p:spTree>
    <p:extLst>
      <p:ext uri="{BB962C8B-B14F-4D97-AF65-F5344CB8AC3E}">
        <p14:creationId xmlns:p14="http://schemas.microsoft.com/office/powerpoint/2010/main" val="64143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prstGeom prst="rect">
            <a:avLst/>
          </a:prstGeom>
        </p:spPr>
        <p:txBody>
          <a:bodyPr/>
          <a:lstStyle/>
          <a:p>
            <a:r>
              <a:rPr lang="nl-NL"/>
              <a:t>© Sioux 2020 | Confidential</a:t>
            </a:r>
            <a:endParaRPr lang="nl-NL" dirty="0"/>
          </a:p>
        </p:txBody>
      </p:sp>
      <p:sp>
        <p:nvSpPr>
          <p:cNvPr id="7" name="Titel 6">
            <a:extLst>
              <a:ext uri="{FF2B5EF4-FFF2-40B4-BE49-F238E27FC236}">
                <a16:creationId xmlns:a16="http://schemas.microsoft.com/office/drawing/2014/main" id="{A444E850-2B8B-4159-81B7-1757886DB4BB}"/>
              </a:ext>
            </a:extLst>
          </p:cNvPr>
          <p:cNvSpPr>
            <a:spLocks noGrp="1"/>
          </p:cNvSpPr>
          <p:nvPr>
            <p:ph type="ctrTitle"/>
          </p:nvPr>
        </p:nvSpPr>
        <p:spPr/>
        <p:txBody>
          <a:bodyPr/>
          <a:lstStyle/>
          <a:p>
            <a:r>
              <a:rPr lang="en-GB" dirty="0" err="1"/>
              <a:t>Stackful</a:t>
            </a:r>
            <a:r>
              <a:rPr lang="en-GB" dirty="0"/>
              <a:t> Coroutines</a:t>
            </a:r>
          </a:p>
        </p:txBody>
      </p:sp>
      <p:sp>
        <p:nvSpPr>
          <p:cNvPr id="2" name="Tijdelijke aanduiding voor datum 1">
            <a:extLst>
              <a:ext uri="{FF2B5EF4-FFF2-40B4-BE49-F238E27FC236}">
                <a16:creationId xmlns:a16="http://schemas.microsoft.com/office/drawing/2014/main" id="{0A6A3CA3-BA5D-4748-BDA0-4A8515069C91}"/>
              </a:ext>
            </a:extLst>
          </p:cNvPr>
          <p:cNvSpPr>
            <a:spLocks noGrp="1"/>
          </p:cNvSpPr>
          <p:nvPr>
            <p:ph type="dt" sz="half" idx="13"/>
          </p:nvPr>
        </p:nvSpPr>
        <p:spPr/>
        <p:txBody>
          <a:bodyPr/>
          <a:lstStyle/>
          <a:p>
            <a:endParaRPr lang="en-GB" dirty="0"/>
          </a:p>
        </p:txBody>
      </p:sp>
      <p:sp>
        <p:nvSpPr>
          <p:cNvPr id="5" name="Tijdelijke aanduiding voor dianummer 4">
            <a:extLst>
              <a:ext uri="{FF2B5EF4-FFF2-40B4-BE49-F238E27FC236}">
                <a16:creationId xmlns:a16="http://schemas.microsoft.com/office/drawing/2014/main" id="{07753D96-FBC0-47C0-9DBE-E354DE790B6B}"/>
              </a:ext>
            </a:extLst>
          </p:cNvPr>
          <p:cNvSpPr>
            <a:spLocks noGrp="1"/>
          </p:cNvSpPr>
          <p:nvPr>
            <p:ph type="sldNum" sz="quarter" idx="12"/>
          </p:nvPr>
        </p:nvSpPr>
        <p:spPr/>
        <p:txBody>
          <a:bodyPr/>
          <a:lstStyle/>
          <a:p>
            <a:fld id="{8E5DB763-12CC-464D-90CD-5DE35E233077}" type="slidenum">
              <a:rPr lang="en-GB" noProof="0" smtClean="0"/>
              <a:pPr/>
              <a:t>9</a:t>
            </a:fld>
            <a:endParaRPr lang="en-GB" noProof="0"/>
          </a:p>
        </p:txBody>
      </p:sp>
      <p:pic>
        <p:nvPicPr>
          <p:cNvPr id="10" name="Picture 9">
            <a:extLst>
              <a:ext uri="{FF2B5EF4-FFF2-40B4-BE49-F238E27FC236}">
                <a16:creationId xmlns:a16="http://schemas.microsoft.com/office/drawing/2014/main" id="{CB12BC8E-1DB2-4C28-8109-3042CC82AB47}"/>
              </a:ext>
            </a:extLst>
          </p:cNvPr>
          <p:cNvPicPr>
            <a:picLocks noChangeAspect="1"/>
          </p:cNvPicPr>
          <p:nvPr/>
        </p:nvPicPr>
        <p:blipFill>
          <a:blip r:embed="rId3"/>
          <a:stretch>
            <a:fillRect/>
          </a:stretch>
        </p:blipFill>
        <p:spPr>
          <a:xfrm>
            <a:off x="1548701" y="1229723"/>
            <a:ext cx="9100811" cy="1932767"/>
          </a:xfrm>
          <a:prstGeom prst="rect">
            <a:avLst/>
          </a:prstGeom>
        </p:spPr>
      </p:pic>
      <p:pic>
        <p:nvPicPr>
          <p:cNvPr id="12" name="Picture 11">
            <a:extLst>
              <a:ext uri="{FF2B5EF4-FFF2-40B4-BE49-F238E27FC236}">
                <a16:creationId xmlns:a16="http://schemas.microsoft.com/office/drawing/2014/main" id="{411F28ED-4591-43E4-9EE9-8C1AA7B011E0}"/>
              </a:ext>
            </a:extLst>
          </p:cNvPr>
          <p:cNvPicPr>
            <a:picLocks noChangeAspect="1"/>
          </p:cNvPicPr>
          <p:nvPr/>
        </p:nvPicPr>
        <p:blipFill>
          <a:blip r:embed="rId4"/>
          <a:stretch>
            <a:fillRect/>
          </a:stretch>
        </p:blipFill>
        <p:spPr>
          <a:xfrm>
            <a:off x="1548495" y="3312436"/>
            <a:ext cx="9100811" cy="2611026"/>
          </a:xfrm>
          <a:prstGeom prst="rect">
            <a:avLst/>
          </a:prstGeom>
        </p:spPr>
      </p:pic>
    </p:spTree>
    <p:extLst>
      <p:ext uri="{BB962C8B-B14F-4D97-AF65-F5344CB8AC3E}">
        <p14:creationId xmlns:p14="http://schemas.microsoft.com/office/powerpoint/2010/main" val="2353010475"/>
      </p:ext>
    </p:extLst>
  </p:cSld>
  <p:clrMapOvr>
    <a:masterClrMapping/>
  </p:clrMapOvr>
</p:sld>
</file>

<file path=ppt/theme/theme1.xml><?xml version="1.0" encoding="utf-8"?>
<a:theme xmlns:a="http://schemas.openxmlformats.org/drawingml/2006/main" name="Office Theme">
  <a:themeElements>
    <a:clrScheme name="Sioux style">
      <a:dk1>
        <a:sysClr val="windowText" lastClr="000000"/>
      </a:dk1>
      <a:lt1>
        <a:srgbClr val="FFFFFF"/>
      </a:lt1>
      <a:dk2>
        <a:srgbClr val="000000"/>
      </a:dk2>
      <a:lt2>
        <a:srgbClr val="FFFFFF"/>
      </a:lt2>
      <a:accent1>
        <a:srgbClr val="F15D03"/>
      </a:accent1>
      <a:accent2>
        <a:srgbClr val="AE2230"/>
      </a:accent2>
      <a:accent3>
        <a:srgbClr val="6E3695"/>
      </a:accent3>
      <a:accent4>
        <a:srgbClr val="00AEEF"/>
      </a:accent4>
      <a:accent5>
        <a:srgbClr val="6CBAC7"/>
      </a:accent5>
      <a:accent6>
        <a:srgbClr val="70BF43"/>
      </a:accent6>
      <a:hlink>
        <a:srgbClr val="F15D03"/>
      </a:hlink>
      <a:folHlink>
        <a:srgbClr val="6CBAC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Clr>
            <a:srgbClr val="F15D03"/>
          </a:buClr>
          <a:buFont typeface="Wingdings" panose="05000000000000000000" pitchFamily="2" charset="2"/>
          <a:buChar char="§"/>
          <a:defRPr sz="2600" dirty="0" err="1"/>
        </a:defPPr>
      </a:lstStyle>
    </a:txDef>
  </a:objectDefaults>
  <a:extraClrSchemeLst/>
  <a:extLst>
    <a:ext uri="{05A4C25C-085E-4340-85A3-A5531E510DB2}">
      <thm15:themeFamily xmlns:thm15="http://schemas.microsoft.com/office/thememl/2012/main" name="Sioux_presentation_16x9.potx" id="{A4D03578-764C-42D2-A1FC-7C7293C2C9BC}" vid="{567566E4-BF1D-4183-8F1D-0B55C74BD853}"/>
    </a:ext>
  </a:extLst>
</a:theme>
</file>

<file path=ppt/theme/theme2.xml><?xml version="1.0" encoding="utf-8"?>
<a:theme xmlns:a="http://schemas.openxmlformats.org/drawingml/2006/main" name="Custom Design">
  <a:themeElements>
    <a:clrScheme name="Sioux">
      <a:dk1>
        <a:sysClr val="windowText" lastClr="000000"/>
      </a:dk1>
      <a:lt1>
        <a:srgbClr val="FFFFFF"/>
      </a:lt1>
      <a:dk2>
        <a:srgbClr val="324D5A"/>
      </a:dk2>
      <a:lt2>
        <a:srgbClr val="CCD2D6"/>
      </a:lt2>
      <a:accent1>
        <a:srgbClr val="F15D03"/>
      </a:accent1>
      <a:accent2>
        <a:srgbClr val="70BF43"/>
      </a:accent2>
      <a:accent3>
        <a:srgbClr val="00AEEF"/>
      </a:accent3>
      <a:accent4>
        <a:srgbClr val="CCD2D6"/>
      </a:accent4>
      <a:accent5>
        <a:srgbClr val="AE2230"/>
      </a:accent5>
      <a:accent6>
        <a:srgbClr val="324D5A"/>
      </a:accent6>
      <a:hlink>
        <a:srgbClr val="AE2230"/>
      </a:hlink>
      <a:folHlink>
        <a:srgbClr val="5D6A7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oux_presentation_16x9.potx" id="{A4D03578-764C-42D2-A1FC-7C7293C2C9BC}" vid="{8A9A55D6-460C-4F21-886A-EB3CFEACE74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Sioux_16x9</Template>
  <TotalTime>0</TotalTime>
  <Words>3185</Words>
  <Application>Microsoft Office PowerPoint</Application>
  <PresentationFormat>Widescreen</PresentationFormat>
  <Paragraphs>435</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Consolas</vt:lpstr>
      <vt:lpstr>Wingdings</vt:lpstr>
      <vt:lpstr>Office Theme</vt:lpstr>
      <vt:lpstr>Custom Design</vt:lpstr>
      <vt:lpstr>PowerPoint Presentation</vt:lpstr>
      <vt:lpstr>Couroutines</vt:lpstr>
      <vt:lpstr>Coroutine</vt:lpstr>
      <vt:lpstr>Functions</vt:lpstr>
      <vt:lpstr>Coroutines</vt:lpstr>
      <vt:lpstr>Coroutine</vt:lpstr>
      <vt:lpstr>Coroutines</vt:lpstr>
      <vt:lpstr>Coroutines</vt:lpstr>
      <vt:lpstr>Stackful Coroutines</vt:lpstr>
      <vt:lpstr>Coroutines</vt:lpstr>
      <vt:lpstr>Coroutines</vt:lpstr>
      <vt:lpstr>Design goals</vt:lpstr>
      <vt:lpstr>Coroutines</vt:lpstr>
      <vt:lpstr>Coroutines</vt:lpstr>
      <vt:lpstr>Goal</vt:lpstr>
      <vt:lpstr>Coroutines</vt:lpstr>
      <vt:lpstr>Cooncepts</vt:lpstr>
      <vt:lpstr>Awaitable</vt:lpstr>
      <vt:lpstr>Coroutine handle</vt:lpstr>
      <vt:lpstr>The return object</vt:lpstr>
      <vt:lpstr>The return object</vt:lpstr>
      <vt:lpstr>The return object</vt:lpstr>
      <vt:lpstr>The return object</vt:lpstr>
      <vt:lpstr>The return object</vt:lpstr>
      <vt:lpstr>The return object</vt:lpstr>
      <vt:lpstr>Lets dive deeper (coroutine start)</vt:lpstr>
      <vt:lpstr>Lets dive deeper (coroutine start)</vt:lpstr>
      <vt:lpstr>Lets dive deeper (coroutine suspension)</vt:lpstr>
      <vt:lpstr>Lets dive deeper (co_return)</vt:lpstr>
      <vt:lpstr>Lets dive deeper (co_return)</vt:lpstr>
      <vt:lpstr>Lets dive deeper (destruction)</vt:lpstr>
      <vt:lpstr>Lets dive deeper</vt:lpstr>
      <vt:lpstr>Lets dive deeper</vt:lpstr>
      <vt:lpstr>The awaitable</vt:lpstr>
      <vt:lpstr>The awaiter</vt:lpstr>
      <vt:lpstr>co_await</vt:lpstr>
      <vt:lpstr>The awaiter</vt:lpstr>
      <vt:lpstr>The awaiter</vt:lpstr>
      <vt:lpstr>The awaiter</vt:lpstr>
      <vt:lpstr>exercise</vt:lpstr>
      <vt:lpstr>exercise</vt:lpstr>
      <vt:lpstr>Lets dive deeper</vt:lpstr>
      <vt:lpstr>The promise interface</vt:lpstr>
      <vt:lpstr>The promise interface</vt:lpstr>
      <vt:lpstr>Initial_suspend</vt:lpstr>
      <vt:lpstr>co_return</vt:lpstr>
      <vt:lpstr>final_suspend</vt:lpstr>
      <vt:lpstr>final_suspend</vt:lpstr>
      <vt:lpstr>await_transform</vt:lpstr>
      <vt:lpstr>co_yield</vt:lpstr>
      <vt:lpstr>Libraries</vt:lpstr>
      <vt:lpstr>Coroutines in other languages</vt:lpstr>
      <vt:lpstr>Source of  your technology</vt:lpstr>
    </vt:vector>
  </TitlesOfParts>
  <Company>Sioux Group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Lode Mertens</dc:creator>
  <cp:lastModifiedBy>Lode Mertens</cp:lastModifiedBy>
  <cp:revision>94</cp:revision>
  <cp:lastPrinted>2019-05-28T07:15:45Z</cp:lastPrinted>
  <dcterms:created xsi:type="dcterms:W3CDTF">2021-03-18T21:29:44Z</dcterms:created>
  <dcterms:modified xsi:type="dcterms:W3CDTF">2021-09-20T18:52:40Z</dcterms:modified>
</cp:coreProperties>
</file>