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4"/>
  </p:notesMasterIdLst>
  <p:handoutMasterIdLst>
    <p:handoutMasterId r:id="rId55"/>
  </p:handoutMasterIdLst>
  <p:sldIdLst>
    <p:sldId id="265" r:id="rId3"/>
    <p:sldId id="25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297" r:id="rId40"/>
    <p:sldId id="305" r:id="rId41"/>
    <p:sldId id="303" r:id="rId42"/>
    <p:sldId id="306" r:id="rId43"/>
    <p:sldId id="304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264" r:id="rId5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721" autoAdjust="0"/>
  </p:normalViewPr>
  <p:slideViewPr>
    <p:cSldViewPr snapToGrid="0" showGuides="1">
      <p:cViewPr varScale="1">
        <p:scale>
          <a:sx n="104" d="100"/>
          <a:sy n="104" d="100"/>
        </p:scale>
        <p:origin x="12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9-5-2021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does not actually move the object.</a:t>
            </a:r>
          </a:p>
          <a:p>
            <a:r>
              <a:rPr lang="en-US" dirty="0"/>
              <a:t>It just makes it possible that overload resolution select the </a:t>
            </a:r>
            <a:r>
              <a:rPr lang="en-US"/>
              <a:t>move variant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538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6291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4044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2088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7674E3-0D8D-4576-85AB-95C7A2A83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itself compiles and will work, but will probably not do what you want, pass everything to construct a B.</a:t>
            </a:r>
          </a:p>
          <a:p>
            <a:r>
              <a:rPr lang="en-US" dirty="0"/>
              <a:t>You will only notice this mistake if you want to pass a </a:t>
            </a:r>
            <a:r>
              <a:rPr lang="en-US" dirty="0" err="1"/>
              <a:t>lvalue</a:t>
            </a:r>
            <a:r>
              <a:rPr lang="en-US" dirty="0"/>
              <a:t> to the constructor.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20772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6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A41BEDD-501B-45EE-BFD5-4874A8F0E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duplicate move if t is passed as an </a:t>
            </a:r>
            <a:r>
              <a:rPr lang="en-US" dirty="0" err="1"/>
              <a:t>rvalue</a:t>
            </a:r>
            <a:r>
              <a:rPr lang="en-US" dirty="0"/>
              <a:t>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009690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2530149"/>
            <a:ext cx="7551737" cy="2402213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pt-BR" sz="18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pt-BR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br>
              <a:rPr lang="pt-BR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std::move(a1);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/>
              <a:t>L/R-values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178EC-02EC-4BD1-9DA3-C2621C3BCD32}"/>
              </a:ext>
            </a:extLst>
          </p:cNvPr>
          <p:cNvSpPr txBox="1"/>
          <p:nvPr/>
        </p:nvSpPr>
        <p:spPr>
          <a:xfrm>
            <a:off x="3409950" y="148111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000" dirty="0" err="1">
                <a:solidFill>
                  <a:schemeClr val="accent2"/>
                </a:solidFill>
              </a:rPr>
              <a:t>Rvalue</a:t>
            </a:r>
            <a:endParaRPr lang="en-BE" sz="2000" dirty="0" err="1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17F642-982F-42CB-AEFD-FB1A2F51FF3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365500" y="1881223"/>
            <a:ext cx="539750" cy="6489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FD5AD-A888-439F-AE7E-AB9D2C0F39A6}"/>
              </a:ext>
            </a:extLst>
          </p:cNvPr>
          <p:cNvSpPr/>
          <p:nvPr/>
        </p:nvSpPr>
        <p:spPr>
          <a:xfrm>
            <a:off x="2406650" y="3086100"/>
            <a:ext cx="311150" cy="279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1A5ED-1F0A-49E6-9A5B-516E5C00A905}"/>
              </a:ext>
            </a:extLst>
          </p:cNvPr>
          <p:cNvSpPr/>
          <p:nvPr/>
        </p:nvSpPr>
        <p:spPr>
          <a:xfrm>
            <a:off x="1136650" y="2984500"/>
            <a:ext cx="1809750" cy="508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14AFB-7FB1-4C6D-8477-97948759FA83}"/>
              </a:ext>
            </a:extLst>
          </p:cNvPr>
          <p:cNvSpPr txBox="1"/>
          <p:nvPr/>
        </p:nvSpPr>
        <p:spPr>
          <a:xfrm>
            <a:off x="1136650" y="392552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000" dirty="0" err="1">
                <a:solidFill>
                  <a:schemeClr val="accent2"/>
                </a:solidFill>
              </a:rPr>
              <a:t>Rvalue</a:t>
            </a:r>
            <a:endParaRPr lang="en-BE" sz="2000" dirty="0" err="1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FCDA62-89E2-4AC2-81D6-AF3E78A19A54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1631950" y="3492500"/>
            <a:ext cx="409575" cy="4330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9CA76D-47E6-4CC0-ABBE-BE289B2D191F}"/>
              </a:ext>
            </a:extLst>
          </p:cNvPr>
          <p:cNvSpPr txBox="1"/>
          <p:nvPr/>
        </p:nvSpPr>
        <p:spPr>
          <a:xfrm>
            <a:off x="2536825" y="370901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000" dirty="0" err="1">
                <a:solidFill>
                  <a:schemeClr val="accent2"/>
                </a:solidFill>
              </a:rPr>
              <a:t>Lvalue</a:t>
            </a:r>
            <a:endParaRPr lang="en-BE" sz="2000" dirty="0" err="1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439DF4-63E5-473A-9E1D-F21FDBF9212D}"/>
              </a:ext>
            </a:extLst>
          </p:cNvPr>
          <p:cNvCxnSpPr>
            <a:cxnSpLocks/>
            <a:stCxn id="38" idx="0"/>
            <a:endCxn id="14" idx="2"/>
          </p:cNvCxnSpPr>
          <p:nvPr/>
        </p:nvCxnSpPr>
        <p:spPr>
          <a:xfrm flipH="1" flipV="1">
            <a:off x="2562225" y="3365500"/>
            <a:ext cx="469900" cy="3435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1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943599" y="2187249"/>
            <a:ext cx="759619" cy="314651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/>
              <a:t>L/R-values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178EC-02EC-4BD1-9DA3-C2621C3BCD32}"/>
              </a:ext>
            </a:extLst>
          </p:cNvPr>
          <p:cNvSpPr txBox="1"/>
          <p:nvPr/>
        </p:nvSpPr>
        <p:spPr>
          <a:xfrm>
            <a:off x="6903246" y="2144519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000" dirty="0" err="1">
                <a:solidFill>
                  <a:schemeClr val="accent2"/>
                </a:solidFill>
              </a:rPr>
              <a:t>Rvalue</a:t>
            </a:r>
            <a:endParaRPr lang="en-BE" sz="2000" dirty="0" err="1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17F642-982F-42CB-AEFD-FB1A2F51FF30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>
            <a:off x="6703218" y="2344574"/>
            <a:ext cx="20002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9CA76D-47E6-4CC0-ABBE-BE289B2D191F}"/>
              </a:ext>
            </a:extLst>
          </p:cNvPr>
          <p:cNvSpPr txBox="1"/>
          <p:nvPr/>
        </p:nvSpPr>
        <p:spPr>
          <a:xfrm>
            <a:off x="4531517" y="212315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000" dirty="0" err="1">
                <a:solidFill>
                  <a:schemeClr val="accent2"/>
                </a:solidFill>
              </a:rPr>
              <a:t>Lvalue</a:t>
            </a:r>
            <a:endParaRPr lang="en-BE" sz="2000" dirty="0" err="1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439DF4-63E5-473A-9E1D-F21FDBF9212D}"/>
              </a:ext>
            </a:extLst>
          </p:cNvPr>
          <p:cNvCxnSpPr>
            <a:cxnSpLocks/>
          </p:cNvCxnSpPr>
          <p:nvPr/>
        </p:nvCxnSpPr>
        <p:spPr>
          <a:xfrm>
            <a:off x="5538190" y="2323210"/>
            <a:ext cx="27175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9637CD-FCF7-449D-B854-EB850AF54DF3}"/>
              </a:ext>
            </a:extLst>
          </p:cNvPr>
          <p:cNvCxnSpPr>
            <a:cxnSpLocks/>
          </p:cNvCxnSpPr>
          <p:nvPr/>
        </p:nvCxnSpPr>
        <p:spPr>
          <a:xfrm flipV="1">
            <a:off x="5812036" y="2144520"/>
            <a:ext cx="817364" cy="35738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C2977E6-C1B0-4F7C-9260-56F0E2D37BAD}"/>
              </a:ext>
            </a:extLst>
          </p:cNvPr>
          <p:cNvSpPr txBox="1">
            <a:spLocks/>
          </p:cNvSpPr>
          <p:nvPr/>
        </p:nvSpPr>
        <p:spPr>
          <a:xfrm>
            <a:off x="5182493" y="2987288"/>
            <a:ext cx="2076449" cy="7359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std::string s{};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+ s = s;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A45262-50B9-4C0E-80D2-3E0E3CAB3CE1}"/>
              </a:ext>
            </a:extLst>
          </p:cNvPr>
          <p:cNvSpPr txBox="1"/>
          <p:nvPr/>
        </p:nvSpPr>
        <p:spPr>
          <a:xfrm>
            <a:off x="6134100" y="4084822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000" dirty="0" err="1">
                <a:solidFill>
                  <a:schemeClr val="accent2"/>
                </a:solidFill>
              </a:rPr>
              <a:t>Lvalue</a:t>
            </a:r>
            <a:endParaRPr lang="en-BE" sz="2000" dirty="0" err="1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74398C-B6B3-4392-B3D6-E890FDEDBEFE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6220718" y="3723214"/>
            <a:ext cx="408682" cy="3616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5267B2-7A07-47B8-8FBA-36EBB96ED76F}"/>
              </a:ext>
            </a:extLst>
          </p:cNvPr>
          <p:cNvSpPr txBox="1"/>
          <p:nvPr/>
        </p:nvSpPr>
        <p:spPr>
          <a:xfrm>
            <a:off x="4711006" y="4084822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2000" dirty="0" err="1">
                <a:solidFill>
                  <a:schemeClr val="accent2"/>
                </a:solidFill>
              </a:rPr>
              <a:t>Rvalue</a:t>
            </a:r>
            <a:endParaRPr lang="en-BE" sz="2000" dirty="0" err="1">
              <a:solidFill>
                <a:schemeClr val="accent2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A0B246-4590-4698-A990-D18878FF5F0B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206306" y="3723214"/>
            <a:ext cx="315812" cy="3616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38" grpId="1"/>
      <p:bldP spid="40" grpId="0"/>
      <p:bldP spid="41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3999"/>
            <a:ext cx="5545137" cy="2402213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/>
              <a:t>Basics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4AE5F85-F7B6-4C31-8A60-249894AB370C}"/>
              </a:ext>
            </a:extLst>
          </p:cNvPr>
          <p:cNvSpPr txBox="1">
            <a:spLocks/>
          </p:cNvSpPr>
          <p:nvPr/>
        </p:nvSpPr>
        <p:spPr>
          <a:xfrm>
            <a:off x="6313923" y="1583999"/>
            <a:ext cx="5545137" cy="24022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 = a1;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a1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 =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std::move(a1);</a:t>
            </a:r>
            <a:endParaRPr lang="en-GB" sz="16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D6CB32-2606-46DD-A508-96FB96DACDE5}"/>
              </a:ext>
            </a:extLst>
          </p:cNvPr>
          <p:cNvCxnSpPr>
            <a:cxnSpLocks/>
          </p:cNvCxnSpPr>
          <p:nvPr/>
        </p:nvCxnSpPr>
        <p:spPr>
          <a:xfrm flipH="1">
            <a:off x="3949701" y="2362200"/>
            <a:ext cx="2228849" cy="63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30C212-0D92-43E3-94F4-B339B3B44F6F}"/>
              </a:ext>
            </a:extLst>
          </p:cNvPr>
          <p:cNvCxnSpPr>
            <a:cxnSpLocks/>
          </p:cNvCxnSpPr>
          <p:nvPr/>
        </p:nvCxnSpPr>
        <p:spPr>
          <a:xfrm flipH="1">
            <a:off x="6029324" y="1305123"/>
            <a:ext cx="1" cy="4247753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C27B54-EA86-4148-A839-14689975E5EB}"/>
              </a:ext>
            </a:extLst>
          </p:cNvPr>
          <p:cNvCxnSpPr>
            <a:cxnSpLocks/>
          </p:cNvCxnSpPr>
          <p:nvPr/>
        </p:nvCxnSpPr>
        <p:spPr>
          <a:xfrm flipH="1">
            <a:off x="3949702" y="2704576"/>
            <a:ext cx="2281671" cy="216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C00E77-7F55-43C3-B864-CA7EC4B9258C}"/>
              </a:ext>
            </a:extLst>
          </p:cNvPr>
          <p:cNvCxnSpPr>
            <a:cxnSpLocks/>
          </p:cNvCxnSpPr>
          <p:nvPr/>
        </p:nvCxnSpPr>
        <p:spPr>
          <a:xfrm flipH="1">
            <a:off x="3949701" y="3069764"/>
            <a:ext cx="228167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std::move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B2F-BF82-4A6C-905D-A25594A85B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std::move unconditionally casts input to an </a:t>
            </a:r>
            <a:r>
              <a:rPr lang="en-US" dirty="0" err="1"/>
              <a:t>rvalue</a:t>
            </a:r>
            <a:r>
              <a:rPr lang="en-US" dirty="0"/>
              <a:t> reference</a:t>
            </a:r>
          </a:p>
          <a:p>
            <a:r>
              <a:rPr lang="en-US" dirty="0"/>
              <a:t>std::move does not actually do the move (only casts)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20280D-2EA3-426F-968D-9B7D54BD3CDE}"/>
              </a:ext>
            </a:extLst>
          </p:cNvPr>
          <p:cNvSpPr txBox="1">
            <a:spLocks/>
          </p:cNvSpPr>
          <p:nvPr/>
        </p:nvSpPr>
        <p:spPr>
          <a:xfrm>
            <a:off x="550862" y="3535565"/>
            <a:ext cx="11090275" cy="24022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remove_reference_t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&gt;&amp;&amp;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move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fr-FR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r-FR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noexcept</a:t>
            </a:r>
            <a:br>
              <a:rPr lang="fr-FR" sz="1800" b="0" dirty="0">
                <a:solidFill>
                  <a:srgbClr val="8000FF"/>
                </a:solidFill>
                <a:highlight>
                  <a:srgbClr val="FFFFFF"/>
                </a:highlight>
              </a:rPr>
            </a:br>
            <a:r>
              <a:rPr lang="en-B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static_cast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remove_reference_t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&gt;&amp;&amp;&gt;(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b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n-BE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3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member functions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B2F-BF82-4A6C-905D-A25594A85B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Move constructor</a:t>
            </a:r>
          </a:p>
          <a:p>
            <a:endParaRPr lang="en-US" dirty="0"/>
          </a:p>
          <a:p>
            <a:r>
              <a:rPr lang="en-US" dirty="0"/>
              <a:t>Move assignment operator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20280D-2EA3-426F-968D-9B7D54BD3CDE}"/>
              </a:ext>
            </a:extLst>
          </p:cNvPr>
          <p:cNvSpPr txBox="1">
            <a:spLocks/>
          </p:cNvSpPr>
          <p:nvPr/>
        </p:nvSpPr>
        <p:spPr>
          <a:xfrm>
            <a:off x="1050395" y="2356698"/>
            <a:ext cx="11090275" cy="3675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C460E-1C6A-4C73-BA0E-9A0E136147E0}"/>
              </a:ext>
            </a:extLst>
          </p:cNvPr>
          <p:cNvSpPr txBox="1">
            <a:spLocks/>
          </p:cNvSpPr>
          <p:nvPr/>
        </p:nvSpPr>
        <p:spPr>
          <a:xfrm>
            <a:off x="1050395" y="3755565"/>
            <a:ext cx="11090275" cy="3675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A&amp; operator==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132853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US" dirty="0"/>
              <a:t>Special member functions</a:t>
            </a: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15</a:t>
            </a:fld>
            <a:endParaRPr lang="en-GB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2A01309-B526-4D00-A798-36B4F3D89061}"/>
              </a:ext>
            </a:extLst>
          </p:cNvPr>
          <p:cNvSpPr txBox="1">
            <a:spLocks/>
          </p:cNvSpPr>
          <p:nvPr/>
        </p:nvSpPr>
        <p:spPr>
          <a:xfrm>
            <a:off x="550862" y="3700985"/>
            <a:ext cx="11090275" cy="13285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132853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US" dirty="0"/>
              <a:t>Special member functions</a:t>
            </a: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2A01309-B526-4D00-A798-36B4F3D89061}"/>
              </a:ext>
            </a:extLst>
          </p:cNvPr>
          <p:cNvSpPr txBox="1">
            <a:spLocks/>
          </p:cNvSpPr>
          <p:nvPr/>
        </p:nvSpPr>
        <p:spPr>
          <a:xfrm>
            <a:off x="550862" y="3700985"/>
            <a:ext cx="11090275" cy="13285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delete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*this;</a:t>
            </a:r>
            <a:b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member functions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B2F-BF82-4A6C-905D-A25594A85B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default move operations are generated</a:t>
            </a:r>
            <a:br>
              <a:rPr lang="en-US" dirty="0"/>
            </a:br>
            <a:r>
              <a:rPr lang="en-US" dirty="0"/>
              <a:t>if no copy or destruction operator is user defined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default copy operation are generated</a:t>
            </a:r>
            <a:br>
              <a:rPr lang="en-US" dirty="0"/>
            </a:br>
            <a:r>
              <a:rPr lang="en-US" dirty="0"/>
              <a:t>if no move operation is user defined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Note: </a:t>
            </a:r>
            <a:r>
              <a:rPr lang="en-US" sz="1800" dirty="0">
                <a:solidFill>
                  <a:schemeClr val="accent1"/>
                </a:solidFill>
              </a:rPr>
              <a:t>=default</a:t>
            </a:r>
            <a:r>
              <a:rPr lang="en-US" sz="1800" dirty="0"/>
              <a:t> and </a:t>
            </a:r>
            <a:r>
              <a:rPr lang="en-US" sz="1800" dirty="0">
                <a:solidFill>
                  <a:schemeClr val="accent1"/>
                </a:solidFill>
              </a:rPr>
              <a:t>=delete </a:t>
            </a:r>
            <a:r>
              <a:rPr lang="en-US" sz="1800" dirty="0"/>
              <a:t>count as user defined</a:t>
            </a:r>
            <a:endParaRPr lang="en-BE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62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 convention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59E747-74D7-4359-9B9D-14725A9000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29D7DD-8BB1-4594-8631-F7660AA5A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90" y="1116762"/>
            <a:ext cx="9378877" cy="53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C++ training</a:t>
            </a:r>
            <a:br>
              <a:rPr lang="en-GB" dirty="0"/>
            </a:br>
            <a:r>
              <a:rPr lang="en-GB" b="0" dirty="0"/>
              <a:t>Forwarding references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6010" y="6595180"/>
            <a:ext cx="1501496" cy="152349"/>
          </a:xfrm>
        </p:spPr>
        <p:txBody>
          <a:bodyPr/>
          <a:lstStyle/>
          <a:p>
            <a:r>
              <a:rPr lang="nl-NL" dirty="0"/>
              <a:t>Author: Lode Mertens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74B40F-1134-4123-B711-84745892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5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C++ training</a:t>
            </a:r>
            <a:br>
              <a:rPr lang="en-GB" dirty="0"/>
            </a:br>
            <a:r>
              <a:rPr lang="en-GB" b="0"/>
              <a:t>Move semantics</a:t>
            </a:r>
            <a:endParaRPr lang="en-GB" b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6010" y="6595180"/>
            <a:ext cx="1501496" cy="152349"/>
          </a:xfrm>
        </p:spPr>
        <p:txBody>
          <a:bodyPr/>
          <a:lstStyle/>
          <a:p>
            <a:r>
              <a:rPr lang="nl-NL" dirty="0"/>
              <a:t>Author: Lode Mertens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74B40F-1134-4123-B711-84745892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Forwarding references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"foo(T &amp;&amp;)"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BE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"foo(T &amp;&amp;)"</a:t>
            </a:r>
            <a:b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8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Forwarding references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21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"foo(T &amp;&amp;)"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BE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"foo(T &amp;&amp;)"</a:t>
            </a:r>
            <a:b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4B812-7063-4F22-98BC-CC1F2C40F3F8}"/>
              </a:ext>
            </a:extLst>
          </p:cNvPr>
          <p:cNvSpPr txBox="1"/>
          <p:nvPr/>
        </p:nvSpPr>
        <p:spPr>
          <a:xfrm>
            <a:off x="1329267" y="46524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dirty="0" err="1">
                <a:solidFill>
                  <a:srgbClr val="FF0000"/>
                </a:solidFill>
              </a:rPr>
              <a:t>lvalue</a:t>
            </a:r>
            <a:endParaRPr lang="en-BE" dirty="0" err="1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F8CB0E-35E4-40DC-85FC-02AFEBBA1669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278467" y="4275667"/>
            <a:ext cx="444498" cy="376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3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Forwarding references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"foo(T &amp;&amp;)"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BE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"foo(T &amp;&amp;)"</a:t>
            </a:r>
            <a:b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8B2B81B-F473-49F4-B7E7-06AFB69D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47991"/>
              </p:ext>
            </p:extLst>
          </p:nvPr>
        </p:nvGraphicFramePr>
        <p:xfrm>
          <a:off x="3920068" y="1712663"/>
          <a:ext cx="18626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2065">
                  <a:extLst>
                    <a:ext uri="{9D8B030D-6E8A-4147-A177-3AD203B41FA5}">
                      <a16:colId xmlns:a16="http://schemas.microsoft.com/office/drawing/2014/main" val="14222363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3475617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121781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  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2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&amp;&amp; 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4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  &amp;&amp;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&amp;&amp; &amp;&amp;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9539"/>
                  </a:ext>
                </a:extLst>
              </a:tr>
            </a:tbl>
          </a:graphicData>
        </a:graphic>
      </p:graphicFrame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F63F752-1164-4453-8EFD-3627B86A13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32567" y="1972733"/>
            <a:ext cx="1587501" cy="4816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4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Forwarding references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"foo(T &amp;&amp;)"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BE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"foo(T &amp;&amp;)"</a:t>
            </a:r>
            <a:b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8B2B81B-F473-49F4-B7E7-06AFB69D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52620"/>
              </p:ext>
            </p:extLst>
          </p:nvPr>
        </p:nvGraphicFramePr>
        <p:xfrm>
          <a:off x="3920068" y="1712663"/>
          <a:ext cx="18626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2065">
                  <a:extLst>
                    <a:ext uri="{9D8B030D-6E8A-4147-A177-3AD203B41FA5}">
                      <a16:colId xmlns:a16="http://schemas.microsoft.com/office/drawing/2014/main" val="14222363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3475617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121781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  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2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&amp;&amp; 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4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&amp;  &amp;&amp;</a:t>
                      </a:r>
                      <a:endParaRPr lang="en-B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endParaRPr lang="en-B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&amp;&amp; &amp;&amp;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9539"/>
                  </a:ext>
                </a:extLst>
              </a:tr>
            </a:tbl>
          </a:graphicData>
        </a:graphic>
      </p:graphicFrame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F63F752-1164-4453-8EFD-3627B86A13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32567" y="1972733"/>
            <a:ext cx="1587501" cy="4816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Forwarding references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"foo(T &amp;&amp;)"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BE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A{}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8B2B81B-F473-49F4-B7E7-06AFB69D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35803"/>
              </p:ext>
            </p:extLst>
          </p:nvPr>
        </p:nvGraphicFramePr>
        <p:xfrm>
          <a:off x="3920068" y="1712663"/>
          <a:ext cx="186266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2065">
                  <a:extLst>
                    <a:ext uri="{9D8B030D-6E8A-4147-A177-3AD203B41FA5}">
                      <a16:colId xmlns:a16="http://schemas.microsoft.com/office/drawing/2014/main" val="14222363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3475617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121781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  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2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&amp;&amp; 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&amp;</a:t>
                      </a:r>
                      <a:endParaRPr lang="en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4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&amp;  &amp;&amp;</a:t>
                      </a:r>
                      <a:endParaRPr lang="en-B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endParaRPr lang="en-B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&amp;&amp; &amp;&amp;</a:t>
                      </a:r>
                      <a:endParaRPr lang="en-B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=&gt;</a:t>
                      </a:r>
                      <a:endParaRPr lang="en-B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&amp;&amp;</a:t>
                      </a:r>
                      <a:endParaRPr lang="en-B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9539"/>
                  </a:ext>
                </a:extLst>
              </a:tr>
            </a:tbl>
          </a:graphicData>
        </a:graphic>
      </p:graphicFrame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F63F752-1164-4453-8EFD-3627B86A13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32567" y="1972733"/>
            <a:ext cx="1587501" cy="4816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Perfect forwarding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???&gt;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(???)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(???));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9B9765-CE4B-4883-AEAE-D02654E129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5562600"/>
            <a:ext cx="11090275" cy="521399"/>
          </a:xfrm>
        </p:spPr>
        <p:txBody>
          <a:bodyPr>
            <a:normAutofit/>
          </a:bodyPr>
          <a:lstStyle/>
          <a:p>
            <a:r>
              <a:rPr lang="en-US" sz="1800" dirty="0"/>
              <a:t>What should we replace the ??? with?</a:t>
            </a: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2180854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Perfect forwarding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26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 &amp;&amp; arg)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580B1-91B2-4951-8B83-B714D8E54D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87134" y="2840879"/>
            <a:ext cx="3568699" cy="38492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One problem, this is an </a:t>
            </a:r>
            <a:r>
              <a:rPr lang="en-US" sz="1800" dirty="0" err="1">
                <a:solidFill>
                  <a:srgbClr val="FF0000"/>
                </a:solidFill>
              </a:rPr>
              <a:t>lvalue</a:t>
            </a:r>
            <a:r>
              <a:rPr lang="en-US" sz="1800" dirty="0">
                <a:solidFill>
                  <a:srgbClr val="FF0000"/>
                </a:solidFill>
              </a:rPr>
              <a:t> now</a:t>
            </a:r>
            <a:endParaRPr lang="en-BE" sz="1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53412A-B378-49F0-A969-670440D2D18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013200" y="2578105"/>
            <a:ext cx="658284" cy="26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6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Perfect forwarding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 &amp;&amp; arg)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&lt;Arg&gt;(arg)));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580B1-91B2-4951-8B83-B714D8E54D6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37667" y="3257550"/>
            <a:ext cx="2671233" cy="3429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Repeat the template type</a:t>
            </a:r>
            <a:endParaRPr lang="en-BE" sz="1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53412A-B378-49F0-A969-670440D2D18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35600" y="2578100"/>
            <a:ext cx="937684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6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Perfect forwarding: std::forward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28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1845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remove_reference_t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remove_reference_t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Perfect forwarding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FF2BE4-7EE2-4806-9E64-3F4219527CAA}"/>
              </a:ext>
            </a:extLst>
          </p:cNvPr>
          <p:cNvSpPr txBox="1">
            <a:spLocks/>
          </p:cNvSpPr>
          <p:nvPr/>
        </p:nvSpPr>
        <p:spPr>
          <a:xfrm>
            <a:off x="550862" y="2968985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9584D3-8A6A-4C54-B3E5-E0C015A5D143}"/>
              </a:ext>
            </a:extLst>
          </p:cNvPr>
          <p:cNvSpPr txBox="1">
            <a:spLocks/>
          </p:cNvSpPr>
          <p:nvPr/>
        </p:nvSpPr>
        <p:spPr>
          <a:xfrm>
            <a:off x="550861" y="4604246"/>
            <a:ext cx="11090275" cy="10604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9C0D234-04B9-4D1D-BCD2-6261A62F4176}"/>
              </a:ext>
            </a:extLst>
          </p:cNvPr>
          <p:cNvSpPr/>
          <p:nvPr/>
        </p:nvSpPr>
        <p:spPr>
          <a:xfrm>
            <a:off x="2214033" y="2514600"/>
            <a:ext cx="211667" cy="385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2B21AD-45CF-4A7C-A228-22A5C4E9142A}"/>
              </a:ext>
            </a:extLst>
          </p:cNvPr>
          <p:cNvSpPr/>
          <p:nvPr/>
        </p:nvSpPr>
        <p:spPr>
          <a:xfrm>
            <a:off x="2214032" y="4040249"/>
            <a:ext cx="211667" cy="385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106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3999"/>
            <a:ext cx="11090275" cy="2402213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"constructor\n"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"assignment\n"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a1{1,2,3,4,5}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381E0-7204-457F-8EE7-F4BFEBFB4D67}"/>
              </a:ext>
            </a:extLst>
          </p:cNvPr>
          <p:cNvSpPr/>
          <p:nvPr/>
        </p:nvSpPr>
        <p:spPr>
          <a:xfrm>
            <a:off x="1625114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A9AE8-8B5B-4032-AB75-0E5A7320E927}"/>
              </a:ext>
            </a:extLst>
          </p:cNvPr>
          <p:cNvSpPr/>
          <p:nvPr/>
        </p:nvSpPr>
        <p:spPr>
          <a:xfrm>
            <a:off x="740023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15C95-6B37-4AC1-BBE8-8D991F0E4B6A}"/>
              </a:ext>
            </a:extLst>
          </p:cNvPr>
          <p:cNvSpPr/>
          <p:nvPr/>
        </p:nvSpPr>
        <p:spPr>
          <a:xfrm>
            <a:off x="1502028" y="58896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6A55B-76D6-45BD-8DC2-B09215DAF236}"/>
              </a:ext>
            </a:extLst>
          </p:cNvPr>
          <p:cNvSpPr/>
          <p:nvPr/>
        </p:nvSpPr>
        <p:spPr>
          <a:xfrm>
            <a:off x="1806814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63E1E2-DB4F-45BB-9209-2CE1C54ED090}"/>
              </a:ext>
            </a:extLst>
          </p:cNvPr>
          <p:cNvSpPr/>
          <p:nvPr/>
        </p:nvSpPr>
        <p:spPr>
          <a:xfrm>
            <a:off x="2111616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F861B-1994-4406-9AFC-5CA3503DDEF5}"/>
              </a:ext>
            </a:extLst>
          </p:cNvPr>
          <p:cNvSpPr/>
          <p:nvPr/>
        </p:nvSpPr>
        <p:spPr>
          <a:xfrm>
            <a:off x="241640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0CE80B-7734-49DB-BCC9-E3CB090AE400}"/>
              </a:ext>
            </a:extLst>
          </p:cNvPr>
          <p:cNvSpPr/>
          <p:nvPr/>
        </p:nvSpPr>
        <p:spPr>
          <a:xfrm>
            <a:off x="2721200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238DFA-4A5F-4809-B869-DCF585E40B4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82569" y="5062171"/>
            <a:ext cx="319459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C14E7F-8F90-4600-81DF-095DFFA2DC42}"/>
              </a:ext>
            </a:extLst>
          </p:cNvPr>
          <p:cNvSpPr txBox="1"/>
          <p:nvPr/>
        </p:nvSpPr>
        <p:spPr>
          <a:xfrm>
            <a:off x="740022" y="4326834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a1</a:t>
            </a:r>
            <a:endParaRPr lang="en-BE" sz="1400" dirty="0" err="1"/>
          </a:p>
        </p:txBody>
      </p:sp>
    </p:spTree>
    <p:extLst>
      <p:ext uri="{BB962C8B-B14F-4D97-AF65-F5344CB8AC3E}">
        <p14:creationId xmlns:p14="http://schemas.microsoft.com/office/powerpoint/2010/main" val="2195861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Perfect forwarding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30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4000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A()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FF2BE4-7EE2-4806-9E64-3F4219527CAA}"/>
              </a:ext>
            </a:extLst>
          </p:cNvPr>
          <p:cNvSpPr txBox="1">
            <a:spLocks/>
          </p:cNvSpPr>
          <p:nvPr/>
        </p:nvSpPr>
        <p:spPr>
          <a:xfrm>
            <a:off x="550862" y="2968985"/>
            <a:ext cx="11090275" cy="892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9584D3-8A6A-4C54-B3E5-E0C015A5D143}"/>
              </a:ext>
            </a:extLst>
          </p:cNvPr>
          <p:cNvSpPr txBox="1">
            <a:spLocks/>
          </p:cNvSpPr>
          <p:nvPr/>
        </p:nvSpPr>
        <p:spPr>
          <a:xfrm>
            <a:off x="550861" y="4604246"/>
            <a:ext cx="11090275" cy="10604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&amp;&amp;&gt;(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9C0D234-04B9-4D1D-BCD2-6261A62F4176}"/>
              </a:ext>
            </a:extLst>
          </p:cNvPr>
          <p:cNvSpPr/>
          <p:nvPr/>
        </p:nvSpPr>
        <p:spPr>
          <a:xfrm>
            <a:off x="2214033" y="2514600"/>
            <a:ext cx="211667" cy="385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2B21AD-45CF-4A7C-A228-22A5C4E9142A}"/>
              </a:ext>
            </a:extLst>
          </p:cNvPr>
          <p:cNvSpPr/>
          <p:nvPr/>
        </p:nvSpPr>
        <p:spPr>
          <a:xfrm>
            <a:off x="2214032" y="4040249"/>
            <a:ext cx="211667" cy="385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0114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Perfect forwarding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31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&lt;iostream&gt;</a:t>
            </a:r>
            <a:b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)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"l-value\n"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r-value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0601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calls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// argument type is char[4]</a:t>
            </a:r>
          </a:p>
        </p:txBody>
      </p:sp>
    </p:spTree>
    <p:extLst>
      <p:ext uri="{BB962C8B-B14F-4D97-AF65-F5344CB8AC3E}">
        <p14:creationId xmlns:p14="http://schemas.microsoft.com/office/powerpoint/2010/main" val="3773750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4108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   // calls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// because the argument is NOT const</a:t>
            </a:r>
          </a:p>
        </p:txBody>
      </p:sp>
    </p:spTree>
    <p:extLst>
      <p:ext uri="{BB962C8B-B14F-4D97-AF65-F5344CB8AC3E}">
        <p14:creationId xmlns:p14="http://schemas.microsoft.com/office/powerpoint/2010/main" val="1066400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36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EDFB5-2897-450E-BF3F-3AC1EBAD8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6" y="2320332"/>
            <a:ext cx="6922993" cy="40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5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37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F16A3-0420-453D-9F5D-AEF45E16316E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// 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// 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// calls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(2)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// because the argument is NOT const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// and the default generated copy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accepts a “const A&amp;”</a:t>
            </a:r>
          </a:p>
        </p:txBody>
      </p:sp>
    </p:spTree>
    <p:extLst>
      <p:ext uri="{BB962C8B-B14F-4D97-AF65-F5344CB8AC3E}">
        <p14:creationId xmlns:p14="http://schemas.microsoft.com/office/powerpoint/2010/main" val="2968758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38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00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b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b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fr-F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br>
              <a:rPr lang="fr-F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8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3999"/>
            <a:ext cx="11090275" cy="2402213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"constructor\n"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… }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"assignment\n"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a1{1,2,3,4,5}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/>
              <a:t>Basics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381E0-7204-457F-8EE7-F4BFEBFB4D67}"/>
              </a:ext>
            </a:extLst>
          </p:cNvPr>
          <p:cNvSpPr/>
          <p:nvPr/>
        </p:nvSpPr>
        <p:spPr>
          <a:xfrm>
            <a:off x="1625114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A9AE8-8B5B-4032-AB75-0E5A7320E927}"/>
              </a:ext>
            </a:extLst>
          </p:cNvPr>
          <p:cNvSpPr/>
          <p:nvPr/>
        </p:nvSpPr>
        <p:spPr>
          <a:xfrm>
            <a:off x="740023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15C95-6B37-4AC1-BBE8-8D991F0E4B6A}"/>
              </a:ext>
            </a:extLst>
          </p:cNvPr>
          <p:cNvSpPr/>
          <p:nvPr/>
        </p:nvSpPr>
        <p:spPr>
          <a:xfrm>
            <a:off x="1502028" y="58896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6A55B-76D6-45BD-8DC2-B09215DAF236}"/>
              </a:ext>
            </a:extLst>
          </p:cNvPr>
          <p:cNvSpPr/>
          <p:nvPr/>
        </p:nvSpPr>
        <p:spPr>
          <a:xfrm>
            <a:off x="1806814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63E1E2-DB4F-45BB-9209-2CE1C54ED090}"/>
              </a:ext>
            </a:extLst>
          </p:cNvPr>
          <p:cNvSpPr/>
          <p:nvPr/>
        </p:nvSpPr>
        <p:spPr>
          <a:xfrm>
            <a:off x="2111616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F861B-1994-4406-9AFC-5CA3503DDEF5}"/>
              </a:ext>
            </a:extLst>
          </p:cNvPr>
          <p:cNvSpPr/>
          <p:nvPr/>
        </p:nvSpPr>
        <p:spPr>
          <a:xfrm>
            <a:off x="241640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0CE80B-7734-49DB-BCC9-E3CB090AE400}"/>
              </a:ext>
            </a:extLst>
          </p:cNvPr>
          <p:cNvSpPr/>
          <p:nvPr/>
        </p:nvSpPr>
        <p:spPr>
          <a:xfrm>
            <a:off x="2721200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238DFA-4A5F-4809-B869-DCF585E40B4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82569" y="5062171"/>
            <a:ext cx="319459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C14E7F-8F90-4600-81DF-095DFFA2DC42}"/>
              </a:ext>
            </a:extLst>
          </p:cNvPr>
          <p:cNvSpPr txBox="1"/>
          <p:nvPr/>
        </p:nvSpPr>
        <p:spPr>
          <a:xfrm>
            <a:off x="740022" y="4326834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a1</a:t>
            </a:r>
            <a:endParaRPr lang="en-BE" sz="1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E764A-FB53-46F5-B6FF-505CFB60602E}"/>
              </a:ext>
            </a:extLst>
          </p:cNvPr>
          <p:cNvSpPr/>
          <p:nvPr/>
        </p:nvSpPr>
        <p:spPr>
          <a:xfrm>
            <a:off x="7530614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7E05A8-B96D-4337-888B-D4DF8E0F5942}"/>
              </a:ext>
            </a:extLst>
          </p:cNvPr>
          <p:cNvSpPr/>
          <p:nvPr/>
        </p:nvSpPr>
        <p:spPr>
          <a:xfrm>
            <a:off x="6645523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DBA2D1-93B6-4CF2-93BF-3351363C1ECA}"/>
              </a:ext>
            </a:extLst>
          </p:cNvPr>
          <p:cNvSpPr/>
          <p:nvPr/>
        </p:nvSpPr>
        <p:spPr>
          <a:xfrm>
            <a:off x="7407528" y="5884116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8CC54B-92C7-4DCB-A4C9-E9A9E6B21CD0}"/>
              </a:ext>
            </a:extLst>
          </p:cNvPr>
          <p:cNvSpPr/>
          <p:nvPr/>
        </p:nvSpPr>
        <p:spPr>
          <a:xfrm>
            <a:off x="7712314" y="588248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3B4D6E-70A4-4488-A650-BE5D8D7B97FC}"/>
              </a:ext>
            </a:extLst>
          </p:cNvPr>
          <p:cNvSpPr/>
          <p:nvPr/>
        </p:nvSpPr>
        <p:spPr>
          <a:xfrm>
            <a:off x="8017116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39EB49-2153-441B-8ED6-377260BF6B68}"/>
              </a:ext>
            </a:extLst>
          </p:cNvPr>
          <p:cNvSpPr/>
          <p:nvPr/>
        </p:nvSpPr>
        <p:spPr>
          <a:xfrm>
            <a:off x="8321908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EF39AF-8E35-448B-931E-4FE69B12BCCA}"/>
              </a:ext>
            </a:extLst>
          </p:cNvPr>
          <p:cNvSpPr/>
          <p:nvPr/>
        </p:nvSpPr>
        <p:spPr>
          <a:xfrm>
            <a:off x="8626700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608176-32FF-4807-9FE5-065FB4A7FD8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088069" y="5056672"/>
            <a:ext cx="319459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ADF14-8747-4FD7-8F9E-EE14B1076146}"/>
              </a:ext>
            </a:extLst>
          </p:cNvPr>
          <p:cNvSpPr txBox="1"/>
          <p:nvPr/>
        </p:nvSpPr>
        <p:spPr>
          <a:xfrm>
            <a:off x="6645522" y="4321335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a2</a:t>
            </a:r>
            <a:endParaRPr lang="en-BE" sz="14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089F2-E041-4D82-9787-AF79E56554D0}"/>
              </a:ext>
            </a:extLst>
          </p:cNvPr>
          <p:cNvSpPr txBox="1"/>
          <p:nvPr/>
        </p:nvSpPr>
        <p:spPr>
          <a:xfrm>
            <a:off x="8779098" y="1513097"/>
            <a:ext cx="305730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200" dirty="0">
                <a:solidFill>
                  <a:schemeClr val="bg1"/>
                </a:solidFill>
              </a:rPr>
              <a:t>$&gt; constructor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</a:t>
            </a:r>
            <a:r>
              <a:rPr lang="en-US" sz="1200" dirty="0" err="1">
                <a:solidFill>
                  <a:schemeClr val="bg1"/>
                </a:solidFill>
              </a:rPr>
              <a:t>constructor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r>
              <a:rPr lang="en-US" sz="1200" dirty="0">
                <a:solidFill>
                  <a:schemeClr val="bg1"/>
                </a:solidFill>
              </a:rPr>
              <a:t>     assignment</a:t>
            </a: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40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40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57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41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97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81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1609F-E0CD-4F54-9221-EDC0CA6CC468}"/>
              </a:ext>
            </a:extLst>
          </p:cNvPr>
          <p:cNvSpPr txBox="1">
            <a:spLocks/>
          </p:cNvSpPr>
          <p:nvPr/>
        </p:nvSpPr>
        <p:spPr>
          <a:xfrm>
            <a:off x="550863" y="1583999"/>
            <a:ext cx="11090275" cy="45162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(1)\n"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(2)\n"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(3)\n"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(4)\n"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(5)\n"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"fun (6)\n"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19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Effective Modern C++, Item26</a:t>
            </a:r>
            <a:r>
              <a:rPr lang="en-US" dirty="0"/>
              <a:t>:</a:t>
            </a:r>
            <a:br>
              <a:rPr lang="en-US" dirty="0"/>
            </a:br>
            <a:r>
              <a:rPr lang="en-US"/>
              <a:t>Avoid overloading </a:t>
            </a:r>
            <a:r>
              <a:rPr lang="en-US" dirty="0"/>
              <a:t>on </a:t>
            </a:r>
            <a:r>
              <a:rPr lang="en-US"/>
              <a:t>universal 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62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(Q1)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90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(Q1)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46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90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(Q2)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47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60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(Q2)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48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E5AD1-9AE6-4614-9F87-8A17AE1D9824}"/>
              </a:ext>
            </a:extLst>
          </p:cNvPr>
          <p:cNvSpPr txBox="1"/>
          <p:nvPr/>
        </p:nvSpPr>
        <p:spPr>
          <a:xfrm>
            <a:off x="2786108" y="1894899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dirty="0" err="1">
                <a:solidFill>
                  <a:srgbClr val="FF0000"/>
                </a:solidFill>
              </a:rPr>
              <a:t>Rvalue</a:t>
            </a:r>
            <a:r>
              <a:rPr lang="en-US" dirty="0">
                <a:solidFill>
                  <a:srgbClr val="FF0000"/>
                </a:solidFill>
              </a:rPr>
              <a:t> reference not a forwarding reference</a:t>
            </a:r>
            <a:endParaRPr lang="en-BE" dirty="0" err="1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E456A-7EA3-4A1B-87DF-ADFAFD1F2C70}"/>
              </a:ext>
            </a:extLst>
          </p:cNvPr>
          <p:cNvCxnSpPr>
            <a:cxnSpLocks/>
          </p:cNvCxnSpPr>
          <p:nvPr/>
        </p:nvCxnSpPr>
        <p:spPr>
          <a:xfrm flipH="1">
            <a:off x="1542081" y="2053525"/>
            <a:ext cx="1244027" cy="251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200F0-AAEE-4B54-B218-21E381DB28E6}"/>
              </a:ext>
            </a:extLst>
          </p:cNvPr>
          <p:cNvSpPr txBox="1"/>
          <p:nvPr/>
        </p:nvSpPr>
        <p:spPr>
          <a:xfrm>
            <a:off x="2620792" y="110109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 template</a:t>
            </a:r>
            <a:endParaRPr lang="en-BE" dirty="0" err="1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04816F-6323-4FAF-8523-17F51A66890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895960" y="1285762"/>
            <a:ext cx="724832" cy="320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31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(Q3)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49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3999"/>
            <a:ext cx="7602537" cy="2402213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a1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get_A</a:t>
            </a:r>
            <a:r>
              <a:rPr lang="en-US" sz="1200" b="1" dirty="0">
                <a:solidFill>
                  <a:schemeClr val="accent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/>
              <a:t>Basics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381E0-7204-457F-8EE7-F4BFEBFB4D67}"/>
              </a:ext>
            </a:extLst>
          </p:cNvPr>
          <p:cNvSpPr/>
          <p:nvPr/>
        </p:nvSpPr>
        <p:spPr>
          <a:xfrm>
            <a:off x="1625114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A9AE8-8B5B-4032-AB75-0E5A7320E927}"/>
              </a:ext>
            </a:extLst>
          </p:cNvPr>
          <p:cNvSpPr/>
          <p:nvPr/>
        </p:nvSpPr>
        <p:spPr>
          <a:xfrm>
            <a:off x="740023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15C95-6B37-4AC1-BBE8-8D991F0E4B6A}"/>
              </a:ext>
            </a:extLst>
          </p:cNvPr>
          <p:cNvSpPr/>
          <p:nvPr/>
        </p:nvSpPr>
        <p:spPr>
          <a:xfrm>
            <a:off x="1502028" y="58896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6A55B-76D6-45BD-8DC2-B09215DAF236}"/>
              </a:ext>
            </a:extLst>
          </p:cNvPr>
          <p:cNvSpPr/>
          <p:nvPr/>
        </p:nvSpPr>
        <p:spPr>
          <a:xfrm>
            <a:off x="1806814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63E1E2-DB4F-45BB-9209-2CE1C54ED090}"/>
              </a:ext>
            </a:extLst>
          </p:cNvPr>
          <p:cNvSpPr/>
          <p:nvPr/>
        </p:nvSpPr>
        <p:spPr>
          <a:xfrm>
            <a:off x="2111616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F861B-1994-4406-9AFC-5CA3503DDEF5}"/>
              </a:ext>
            </a:extLst>
          </p:cNvPr>
          <p:cNvSpPr/>
          <p:nvPr/>
        </p:nvSpPr>
        <p:spPr>
          <a:xfrm>
            <a:off x="241640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0CE80B-7734-49DB-BCC9-E3CB090AE400}"/>
              </a:ext>
            </a:extLst>
          </p:cNvPr>
          <p:cNvSpPr/>
          <p:nvPr/>
        </p:nvSpPr>
        <p:spPr>
          <a:xfrm>
            <a:off x="2721200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238DFA-4A5F-4809-B869-DCF585E40B4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82569" y="5062171"/>
            <a:ext cx="319459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CF276D-6693-43D4-AE94-C2F3AF6AEB61}"/>
              </a:ext>
            </a:extLst>
          </p:cNvPr>
          <p:cNvSpPr/>
          <p:nvPr/>
        </p:nvSpPr>
        <p:spPr>
          <a:xfrm>
            <a:off x="302598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C14E7F-8F90-4600-81DF-095DFFA2DC42}"/>
              </a:ext>
            </a:extLst>
          </p:cNvPr>
          <p:cNvSpPr txBox="1"/>
          <p:nvPr/>
        </p:nvSpPr>
        <p:spPr>
          <a:xfrm>
            <a:off x="740022" y="4326834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b="1" dirty="0">
                <a:solidFill>
                  <a:schemeClr val="accent3"/>
                </a:solidFill>
              </a:rPr>
              <a:t>_</a:t>
            </a:r>
            <a:r>
              <a:rPr lang="en-US" sz="1400" b="1" dirty="0" err="1">
                <a:solidFill>
                  <a:schemeClr val="accent3"/>
                </a:solidFill>
              </a:rPr>
              <a:t>tmp</a:t>
            </a:r>
            <a:r>
              <a:rPr lang="en-US" sz="1400" b="1" dirty="0">
                <a:solidFill>
                  <a:schemeClr val="accent3"/>
                </a:solidFill>
              </a:rPr>
              <a:t>_</a:t>
            </a:r>
            <a:endParaRPr lang="en-BE" sz="1400" b="1" dirty="0" err="1">
              <a:solidFill>
                <a:schemeClr val="accent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E764A-FB53-46F5-B6FF-505CFB60602E}"/>
              </a:ext>
            </a:extLst>
          </p:cNvPr>
          <p:cNvSpPr/>
          <p:nvPr/>
        </p:nvSpPr>
        <p:spPr>
          <a:xfrm>
            <a:off x="7530614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7E05A8-B96D-4337-888B-D4DF8E0F5942}"/>
              </a:ext>
            </a:extLst>
          </p:cNvPr>
          <p:cNvSpPr/>
          <p:nvPr/>
        </p:nvSpPr>
        <p:spPr>
          <a:xfrm>
            <a:off x="6645523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DBA2D1-93B6-4CF2-93BF-3351363C1ECA}"/>
              </a:ext>
            </a:extLst>
          </p:cNvPr>
          <p:cNvSpPr/>
          <p:nvPr/>
        </p:nvSpPr>
        <p:spPr>
          <a:xfrm>
            <a:off x="7407528" y="5884116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8CC54B-92C7-4DCB-A4C9-E9A9E6B21CD0}"/>
              </a:ext>
            </a:extLst>
          </p:cNvPr>
          <p:cNvSpPr/>
          <p:nvPr/>
        </p:nvSpPr>
        <p:spPr>
          <a:xfrm>
            <a:off x="7712314" y="588248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3B4D6E-70A4-4488-A650-BE5D8D7B97FC}"/>
              </a:ext>
            </a:extLst>
          </p:cNvPr>
          <p:cNvSpPr/>
          <p:nvPr/>
        </p:nvSpPr>
        <p:spPr>
          <a:xfrm>
            <a:off x="8017116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39EB49-2153-441B-8ED6-377260BF6B68}"/>
              </a:ext>
            </a:extLst>
          </p:cNvPr>
          <p:cNvSpPr/>
          <p:nvPr/>
        </p:nvSpPr>
        <p:spPr>
          <a:xfrm>
            <a:off x="8321908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EF39AF-8E35-448B-931E-4FE69B12BCCA}"/>
              </a:ext>
            </a:extLst>
          </p:cNvPr>
          <p:cNvSpPr/>
          <p:nvPr/>
        </p:nvSpPr>
        <p:spPr>
          <a:xfrm>
            <a:off x="8626700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608176-32FF-4807-9FE5-065FB4A7FD8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088069" y="5056672"/>
            <a:ext cx="319459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E5382-6407-4E62-9B0A-103D0EDFAEA1}"/>
              </a:ext>
            </a:extLst>
          </p:cNvPr>
          <p:cNvSpPr/>
          <p:nvPr/>
        </p:nvSpPr>
        <p:spPr>
          <a:xfrm>
            <a:off x="8931488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ADF14-8747-4FD7-8F9E-EE14B1076146}"/>
              </a:ext>
            </a:extLst>
          </p:cNvPr>
          <p:cNvSpPr txBox="1"/>
          <p:nvPr/>
        </p:nvSpPr>
        <p:spPr>
          <a:xfrm>
            <a:off x="6645522" y="4321335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a1</a:t>
            </a:r>
            <a:endParaRPr lang="en-BE" sz="14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089F2-E041-4D82-9787-AF79E56554D0}"/>
              </a:ext>
            </a:extLst>
          </p:cNvPr>
          <p:cNvSpPr txBox="1"/>
          <p:nvPr/>
        </p:nvSpPr>
        <p:spPr>
          <a:xfrm>
            <a:off x="8779098" y="1513097"/>
            <a:ext cx="305730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200" dirty="0">
                <a:solidFill>
                  <a:schemeClr val="bg1"/>
                </a:solidFill>
              </a:rPr>
              <a:t>$&gt; constructor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</a:t>
            </a:r>
            <a:r>
              <a:rPr lang="en-US" sz="1200" dirty="0" err="1">
                <a:solidFill>
                  <a:schemeClr val="bg1"/>
                </a:solidFill>
              </a:rPr>
              <a:t>constructor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r>
              <a:rPr lang="en-US" sz="1200" dirty="0">
                <a:solidFill>
                  <a:schemeClr val="bg1"/>
                </a:solidFill>
              </a:rPr>
              <a:t>     assignment</a:t>
            </a: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2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46DC-609D-451A-94C6-636544D3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(Q3)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8B3D-6BF1-4444-A825-DB327AB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50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A61-DE5E-4399-9430-4847512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41CA5D-42A1-4E37-A27A-F2B192779F0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1559C5-B23A-4AED-8C91-700352C3D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0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forward&lt;T&gt;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39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3999"/>
            <a:ext cx="7602537" cy="2402213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a1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get_A</a:t>
            </a:r>
            <a:r>
              <a:rPr lang="en-US" sz="1200" b="1" dirty="0">
                <a:solidFill>
                  <a:schemeClr val="accent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/>
              <a:t>Basics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381E0-7204-457F-8EE7-F4BFEBFB4D67}"/>
              </a:ext>
            </a:extLst>
          </p:cNvPr>
          <p:cNvSpPr/>
          <p:nvPr/>
        </p:nvSpPr>
        <p:spPr>
          <a:xfrm>
            <a:off x="1625114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A9AE8-8B5B-4032-AB75-0E5A7320E927}"/>
              </a:ext>
            </a:extLst>
          </p:cNvPr>
          <p:cNvSpPr/>
          <p:nvPr/>
        </p:nvSpPr>
        <p:spPr>
          <a:xfrm>
            <a:off x="740023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15C95-6B37-4AC1-BBE8-8D991F0E4B6A}"/>
              </a:ext>
            </a:extLst>
          </p:cNvPr>
          <p:cNvSpPr/>
          <p:nvPr/>
        </p:nvSpPr>
        <p:spPr>
          <a:xfrm>
            <a:off x="1502028" y="58896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6A55B-76D6-45BD-8DC2-B09215DAF236}"/>
              </a:ext>
            </a:extLst>
          </p:cNvPr>
          <p:cNvSpPr/>
          <p:nvPr/>
        </p:nvSpPr>
        <p:spPr>
          <a:xfrm>
            <a:off x="1806814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63E1E2-DB4F-45BB-9209-2CE1C54ED090}"/>
              </a:ext>
            </a:extLst>
          </p:cNvPr>
          <p:cNvSpPr/>
          <p:nvPr/>
        </p:nvSpPr>
        <p:spPr>
          <a:xfrm>
            <a:off x="2111616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F861B-1994-4406-9AFC-5CA3503DDEF5}"/>
              </a:ext>
            </a:extLst>
          </p:cNvPr>
          <p:cNvSpPr/>
          <p:nvPr/>
        </p:nvSpPr>
        <p:spPr>
          <a:xfrm>
            <a:off x="241640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0CE80B-7734-49DB-BCC9-E3CB090AE400}"/>
              </a:ext>
            </a:extLst>
          </p:cNvPr>
          <p:cNvSpPr/>
          <p:nvPr/>
        </p:nvSpPr>
        <p:spPr>
          <a:xfrm>
            <a:off x="2721200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CF276D-6693-43D4-AE94-C2F3AF6AEB61}"/>
              </a:ext>
            </a:extLst>
          </p:cNvPr>
          <p:cNvSpPr/>
          <p:nvPr/>
        </p:nvSpPr>
        <p:spPr>
          <a:xfrm>
            <a:off x="302598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C14E7F-8F90-4600-81DF-095DFFA2DC42}"/>
              </a:ext>
            </a:extLst>
          </p:cNvPr>
          <p:cNvSpPr txBox="1"/>
          <p:nvPr/>
        </p:nvSpPr>
        <p:spPr>
          <a:xfrm>
            <a:off x="740022" y="4326834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b="1" dirty="0">
                <a:solidFill>
                  <a:schemeClr val="accent3"/>
                </a:solidFill>
              </a:rPr>
              <a:t>_</a:t>
            </a:r>
            <a:r>
              <a:rPr lang="en-US" sz="1400" b="1" dirty="0" err="1">
                <a:solidFill>
                  <a:schemeClr val="accent3"/>
                </a:solidFill>
              </a:rPr>
              <a:t>tmp</a:t>
            </a:r>
            <a:r>
              <a:rPr lang="en-US" sz="1400" b="1" dirty="0">
                <a:solidFill>
                  <a:schemeClr val="accent3"/>
                </a:solidFill>
              </a:rPr>
              <a:t>_</a:t>
            </a:r>
            <a:endParaRPr lang="en-BE" sz="1400" b="1" dirty="0" err="1">
              <a:solidFill>
                <a:schemeClr val="accent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E764A-FB53-46F5-B6FF-505CFB60602E}"/>
              </a:ext>
            </a:extLst>
          </p:cNvPr>
          <p:cNvSpPr/>
          <p:nvPr/>
        </p:nvSpPr>
        <p:spPr>
          <a:xfrm>
            <a:off x="7530614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7E05A8-B96D-4337-888B-D4DF8E0F5942}"/>
              </a:ext>
            </a:extLst>
          </p:cNvPr>
          <p:cNvSpPr/>
          <p:nvPr/>
        </p:nvSpPr>
        <p:spPr>
          <a:xfrm>
            <a:off x="6645523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608176-32FF-4807-9FE5-065FB4A7FD8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502028" y="5056672"/>
            <a:ext cx="5586041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ADF14-8747-4FD7-8F9E-EE14B1076146}"/>
              </a:ext>
            </a:extLst>
          </p:cNvPr>
          <p:cNvSpPr txBox="1"/>
          <p:nvPr/>
        </p:nvSpPr>
        <p:spPr>
          <a:xfrm>
            <a:off x="6645522" y="4321335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a1</a:t>
            </a:r>
            <a:endParaRPr lang="en-BE" sz="1400" dirty="0" err="1"/>
          </a:p>
        </p:txBody>
      </p:sp>
    </p:spTree>
    <p:extLst>
      <p:ext uri="{BB962C8B-B14F-4D97-AF65-F5344CB8AC3E}">
        <p14:creationId xmlns:p14="http://schemas.microsoft.com/office/powerpoint/2010/main" val="179560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3999"/>
            <a:ext cx="7602537" cy="2402213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a1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get_A</a:t>
            </a:r>
            <a:r>
              <a:rPr lang="en-US" sz="1200" b="1" dirty="0">
                <a:solidFill>
                  <a:schemeClr val="accent3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/>
              <a:t>Basics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381E0-7204-457F-8EE7-F4BFEBFB4D67}"/>
              </a:ext>
            </a:extLst>
          </p:cNvPr>
          <p:cNvSpPr/>
          <p:nvPr/>
        </p:nvSpPr>
        <p:spPr>
          <a:xfrm>
            <a:off x="1625114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A9AE8-8B5B-4032-AB75-0E5A7320E927}"/>
              </a:ext>
            </a:extLst>
          </p:cNvPr>
          <p:cNvSpPr/>
          <p:nvPr/>
        </p:nvSpPr>
        <p:spPr>
          <a:xfrm>
            <a:off x="740023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15C95-6B37-4AC1-BBE8-8D991F0E4B6A}"/>
              </a:ext>
            </a:extLst>
          </p:cNvPr>
          <p:cNvSpPr/>
          <p:nvPr/>
        </p:nvSpPr>
        <p:spPr>
          <a:xfrm>
            <a:off x="1502028" y="58896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6A55B-76D6-45BD-8DC2-B09215DAF236}"/>
              </a:ext>
            </a:extLst>
          </p:cNvPr>
          <p:cNvSpPr/>
          <p:nvPr/>
        </p:nvSpPr>
        <p:spPr>
          <a:xfrm>
            <a:off x="1806814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63E1E2-DB4F-45BB-9209-2CE1C54ED090}"/>
              </a:ext>
            </a:extLst>
          </p:cNvPr>
          <p:cNvSpPr/>
          <p:nvPr/>
        </p:nvSpPr>
        <p:spPr>
          <a:xfrm>
            <a:off x="2111616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F861B-1994-4406-9AFC-5CA3503DDEF5}"/>
              </a:ext>
            </a:extLst>
          </p:cNvPr>
          <p:cNvSpPr/>
          <p:nvPr/>
        </p:nvSpPr>
        <p:spPr>
          <a:xfrm>
            <a:off x="241640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0CE80B-7734-49DB-BCC9-E3CB090AE400}"/>
              </a:ext>
            </a:extLst>
          </p:cNvPr>
          <p:cNvSpPr/>
          <p:nvPr/>
        </p:nvSpPr>
        <p:spPr>
          <a:xfrm>
            <a:off x="2721200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CF276D-6693-43D4-AE94-C2F3AF6AEB61}"/>
              </a:ext>
            </a:extLst>
          </p:cNvPr>
          <p:cNvSpPr/>
          <p:nvPr/>
        </p:nvSpPr>
        <p:spPr>
          <a:xfrm>
            <a:off x="302598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C14E7F-8F90-4600-81DF-095DFFA2DC42}"/>
              </a:ext>
            </a:extLst>
          </p:cNvPr>
          <p:cNvSpPr txBox="1"/>
          <p:nvPr/>
        </p:nvSpPr>
        <p:spPr>
          <a:xfrm>
            <a:off x="740022" y="4326834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b="1" dirty="0">
                <a:solidFill>
                  <a:schemeClr val="accent3"/>
                </a:solidFill>
              </a:rPr>
              <a:t>_</a:t>
            </a:r>
            <a:r>
              <a:rPr lang="en-US" sz="1400" b="1" dirty="0" err="1">
                <a:solidFill>
                  <a:schemeClr val="accent3"/>
                </a:solidFill>
              </a:rPr>
              <a:t>tmp</a:t>
            </a:r>
            <a:r>
              <a:rPr lang="en-US" sz="1400" b="1" dirty="0">
                <a:solidFill>
                  <a:schemeClr val="accent3"/>
                </a:solidFill>
              </a:rPr>
              <a:t>_</a:t>
            </a:r>
            <a:endParaRPr lang="en-BE" sz="1400" b="1" dirty="0" err="1">
              <a:solidFill>
                <a:schemeClr val="accent3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E764A-FB53-46F5-B6FF-505CFB60602E}"/>
              </a:ext>
            </a:extLst>
          </p:cNvPr>
          <p:cNvSpPr/>
          <p:nvPr/>
        </p:nvSpPr>
        <p:spPr>
          <a:xfrm>
            <a:off x="7530614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7E05A8-B96D-4337-888B-D4DF8E0F5942}"/>
              </a:ext>
            </a:extLst>
          </p:cNvPr>
          <p:cNvSpPr/>
          <p:nvPr/>
        </p:nvSpPr>
        <p:spPr>
          <a:xfrm>
            <a:off x="6645523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608176-32FF-4807-9FE5-065FB4A7FD8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502028" y="5056672"/>
            <a:ext cx="5586041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ADF14-8747-4FD7-8F9E-EE14B1076146}"/>
              </a:ext>
            </a:extLst>
          </p:cNvPr>
          <p:cNvSpPr txBox="1"/>
          <p:nvPr/>
        </p:nvSpPr>
        <p:spPr>
          <a:xfrm>
            <a:off x="6645522" y="4321335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a1</a:t>
            </a:r>
            <a:endParaRPr lang="en-BE" sz="14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B9339-CBA6-4E79-9C3A-4E990A060CC3}"/>
              </a:ext>
            </a:extLst>
          </p:cNvPr>
          <p:cNvSpPr txBox="1"/>
          <p:nvPr/>
        </p:nvSpPr>
        <p:spPr>
          <a:xfrm>
            <a:off x="1625113" y="2718796"/>
            <a:ext cx="9080986" cy="492443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2600" dirty="0">
                <a:solidFill>
                  <a:schemeClr val="accent2"/>
                </a:solidFill>
              </a:rPr>
              <a:t>This only works because no one has a reference to _</a:t>
            </a:r>
            <a:r>
              <a:rPr lang="en-US" sz="2600" dirty="0" err="1">
                <a:solidFill>
                  <a:schemeClr val="accent2"/>
                </a:solidFill>
              </a:rPr>
              <a:t>tmp</a:t>
            </a:r>
            <a:r>
              <a:rPr lang="en-US" sz="2600" dirty="0">
                <a:solidFill>
                  <a:schemeClr val="accent2"/>
                </a:solidFill>
              </a:rPr>
              <a:t>_!</a:t>
            </a:r>
            <a:endParaRPr lang="en-BE" sz="2600" dirty="0" err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3999"/>
            <a:ext cx="11090275" cy="2402213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"constructor\n"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… }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"assignment\n"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a1{1,2,3,4,5}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/>
              <a:t>Basics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381E0-7204-457F-8EE7-F4BFEBFB4D67}"/>
              </a:ext>
            </a:extLst>
          </p:cNvPr>
          <p:cNvSpPr/>
          <p:nvPr/>
        </p:nvSpPr>
        <p:spPr>
          <a:xfrm>
            <a:off x="1625114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A9AE8-8B5B-4032-AB75-0E5A7320E927}"/>
              </a:ext>
            </a:extLst>
          </p:cNvPr>
          <p:cNvSpPr/>
          <p:nvPr/>
        </p:nvSpPr>
        <p:spPr>
          <a:xfrm>
            <a:off x="740023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15C95-6B37-4AC1-BBE8-8D991F0E4B6A}"/>
              </a:ext>
            </a:extLst>
          </p:cNvPr>
          <p:cNvSpPr/>
          <p:nvPr/>
        </p:nvSpPr>
        <p:spPr>
          <a:xfrm>
            <a:off x="1502028" y="58896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6A55B-76D6-45BD-8DC2-B09215DAF236}"/>
              </a:ext>
            </a:extLst>
          </p:cNvPr>
          <p:cNvSpPr/>
          <p:nvPr/>
        </p:nvSpPr>
        <p:spPr>
          <a:xfrm>
            <a:off x="1806814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63E1E2-DB4F-45BB-9209-2CE1C54ED090}"/>
              </a:ext>
            </a:extLst>
          </p:cNvPr>
          <p:cNvSpPr/>
          <p:nvPr/>
        </p:nvSpPr>
        <p:spPr>
          <a:xfrm>
            <a:off x="2111616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F861B-1994-4406-9AFC-5CA3503DDEF5}"/>
              </a:ext>
            </a:extLst>
          </p:cNvPr>
          <p:cNvSpPr/>
          <p:nvPr/>
        </p:nvSpPr>
        <p:spPr>
          <a:xfrm>
            <a:off x="241640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0CE80B-7734-49DB-BCC9-E3CB090AE400}"/>
              </a:ext>
            </a:extLst>
          </p:cNvPr>
          <p:cNvSpPr/>
          <p:nvPr/>
        </p:nvSpPr>
        <p:spPr>
          <a:xfrm>
            <a:off x="2721200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238DFA-4A5F-4809-B869-DCF585E40B4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82569" y="5062171"/>
            <a:ext cx="319459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C14E7F-8F90-4600-81DF-095DFFA2DC42}"/>
              </a:ext>
            </a:extLst>
          </p:cNvPr>
          <p:cNvSpPr txBox="1"/>
          <p:nvPr/>
        </p:nvSpPr>
        <p:spPr>
          <a:xfrm>
            <a:off x="740022" y="4326834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a1</a:t>
            </a:r>
            <a:endParaRPr lang="en-BE" sz="1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E764A-FB53-46F5-B6FF-505CFB60602E}"/>
              </a:ext>
            </a:extLst>
          </p:cNvPr>
          <p:cNvSpPr/>
          <p:nvPr/>
        </p:nvSpPr>
        <p:spPr>
          <a:xfrm>
            <a:off x="7530614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7E05A8-B96D-4337-888B-D4DF8E0F5942}"/>
              </a:ext>
            </a:extLst>
          </p:cNvPr>
          <p:cNvSpPr/>
          <p:nvPr/>
        </p:nvSpPr>
        <p:spPr>
          <a:xfrm>
            <a:off x="6645523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DBA2D1-93B6-4CF2-93BF-3351363C1ECA}"/>
              </a:ext>
            </a:extLst>
          </p:cNvPr>
          <p:cNvSpPr/>
          <p:nvPr/>
        </p:nvSpPr>
        <p:spPr>
          <a:xfrm>
            <a:off x="7407528" y="5884116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8CC54B-92C7-4DCB-A4C9-E9A9E6B21CD0}"/>
              </a:ext>
            </a:extLst>
          </p:cNvPr>
          <p:cNvSpPr/>
          <p:nvPr/>
        </p:nvSpPr>
        <p:spPr>
          <a:xfrm>
            <a:off x="7712314" y="588248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3B4D6E-70A4-4488-A650-BE5D8D7B97FC}"/>
              </a:ext>
            </a:extLst>
          </p:cNvPr>
          <p:cNvSpPr/>
          <p:nvPr/>
        </p:nvSpPr>
        <p:spPr>
          <a:xfrm>
            <a:off x="8017116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39EB49-2153-441B-8ED6-377260BF6B68}"/>
              </a:ext>
            </a:extLst>
          </p:cNvPr>
          <p:cNvSpPr/>
          <p:nvPr/>
        </p:nvSpPr>
        <p:spPr>
          <a:xfrm>
            <a:off x="8321908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EF39AF-8E35-448B-931E-4FE69B12BCCA}"/>
              </a:ext>
            </a:extLst>
          </p:cNvPr>
          <p:cNvSpPr/>
          <p:nvPr/>
        </p:nvSpPr>
        <p:spPr>
          <a:xfrm>
            <a:off x="8626700" y="58841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608176-32FF-4807-9FE5-065FB4A7FD8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088069" y="5056672"/>
            <a:ext cx="319459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ADF14-8747-4FD7-8F9E-EE14B1076146}"/>
              </a:ext>
            </a:extLst>
          </p:cNvPr>
          <p:cNvSpPr txBox="1"/>
          <p:nvPr/>
        </p:nvSpPr>
        <p:spPr>
          <a:xfrm>
            <a:off x="6645522" y="4321335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a2</a:t>
            </a:r>
            <a:endParaRPr lang="en-BE" sz="14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089F2-E041-4D82-9787-AF79E56554D0}"/>
              </a:ext>
            </a:extLst>
          </p:cNvPr>
          <p:cNvSpPr txBox="1"/>
          <p:nvPr/>
        </p:nvSpPr>
        <p:spPr>
          <a:xfrm>
            <a:off x="8779098" y="1513097"/>
            <a:ext cx="305730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200" dirty="0">
                <a:solidFill>
                  <a:schemeClr val="bg1"/>
                </a:solidFill>
              </a:rPr>
              <a:t>$&gt; constructor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</a:t>
            </a:r>
            <a:r>
              <a:rPr lang="en-US" sz="1200" dirty="0" err="1">
                <a:solidFill>
                  <a:schemeClr val="bg1"/>
                </a:solidFill>
              </a:rPr>
              <a:t>constructor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r>
              <a:rPr lang="en-US" sz="1200" dirty="0">
                <a:solidFill>
                  <a:schemeClr val="bg1"/>
                </a:solidFill>
              </a:rPr>
              <a:t>     assignment</a:t>
            </a: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3" y="1583999"/>
            <a:ext cx="7551737" cy="2402213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"constructor\n"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… }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"assignment\n"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LargeResource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A&amp; operator=(A &amp;&amp;a) { </a:t>
            </a:r>
            <a:r>
              <a:rPr lang="en-U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“move\n"; … }</a:t>
            </a:r>
            <a:b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BE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a1{1,2,3,4,5}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a2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a2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std::move(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a1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0"/>
            <a:ext cx="11090275" cy="679597"/>
          </a:xfrm>
        </p:spPr>
        <p:txBody>
          <a:bodyPr/>
          <a:lstStyle/>
          <a:p>
            <a:r>
              <a:rPr lang="en-GB" dirty="0"/>
              <a:t>Basics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381E0-7204-457F-8EE7-F4BFEBFB4D67}"/>
              </a:ext>
            </a:extLst>
          </p:cNvPr>
          <p:cNvSpPr/>
          <p:nvPr/>
        </p:nvSpPr>
        <p:spPr>
          <a:xfrm>
            <a:off x="1625114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A9AE8-8B5B-4032-AB75-0E5A7320E927}"/>
              </a:ext>
            </a:extLst>
          </p:cNvPr>
          <p:cNvSpPr/>
          <p:nvPr/>
        </p:nvSpPr>
        <p:spPr>
          <a:xfrm>
            <a:off x="740023" y="4657725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15C95-6B37-4AC1-BBE8-8D991F0E4B6A}"/>
              </a:ext>
            </a:extLst>
          </p:cNvPr>
          <p:cNvSpPr/>
          <p:nvPr/>
        </p:nvSpPr>
        <p:spPr>
          <a:xfrm>
            <a:off x="1502028" y="5889615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6A55B-76D6-45BD-8DC2-B09215DAF236}"/>
              </a:ext>
            </a:extLst>
          </p:cNvPr>
          <p:cNvSpPr/>
          <p:nvPr/>
        </p:nvSpPr>
        <p:spPr>
          <a:xfrm>
            <a:off x="1806814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63E1E2-DB4F-45BB-9209-2CE1C54ED090}"/>
              </a:ext>
            </a:extLst>
          </p:cNvPr>
          <p:cNvSpPr/>
          <p:nvPr/>
        </p:nvSpPr>
        <p:spPr>
          <a:xfrm>
            <a:off x="2111616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F861B-1994-4406-9AFC-5CA3503DDEF5}"/>
              </a:ext>
            </a:extLst>
          </p:cNvPr>
          <p:cNvSpPr/>
          <p:nvPr/>
        </p:nvSpPr>
        <p:spPr>
          <a:xfrm>
            <a:off x="2416408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0CE80B-7734-49DB-BCC9-E3CB090AE400}"/>
              </a:ext>
            </a:extLst>
          </p:cNvPr>
          <p:cNvSpPr/>
          <p:nvPr/>
        </p:nvSpPr>
        <p:spPr>
          <a:xfrm>
            <a:off x="2721200" y="5889614"/>
            <a:ext cx="304796" cy="30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C14E7F-8F90-4600-81DF-095DFFA2DC42}"/>
              </a:ext>
            </a:extLst>
          </p:cNvPr>
          <p:cNvSpPr txBox="1"/>
          <p:nvPr/>
        </p:nvSpPr>
        <p:spPr>
          <a:xfrm>
            <a:off x="740022" y="4326834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a1</a:t>
            </a:r>
            <a:endParaRPr lang="en-BE" sz="1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E764A-FB53-46F5-B6FF-505CFB60602E}"/>
              </a:ext>
            </a:extLst>
          </p:cNvPr>
          <p:cNvSpPr/>
          <p:nvPr/>
        </p:nvSpPr>
        <p:spPr>
          <a:xfrm>
            <a:off x="7530614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7E05A8-B96D-4337-888B-D4DF8E0F5942}"/>
              </a:ext>
            </a:extLst>
          </p:cNvPr>
          <p:cNvSpPr/>
          <p:nvPr/>
        </p:nvSpPr>
        <p:spPr>
          <a:xfrm>
            <a:off x="6645523" y="4652226"/>
            <a:ext cx="885091" cy="40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608176-32FF-4807-9FE5-065FB4A7FD8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502028" y="5056672"/>
            <a:ext cx="5586041" cy="8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ADF14-8747-4FD7-8F9E-EE14B1076146}"/>
              </a:ext>
            </a:extLst>
          </p:cNvPr>
          <p:cNvSpPr txBox="1"/>
          <p:nvPr/>
        </p:nvSpPr>
        <p:spPr>
          <a:xfrm>
            <a:off x="6645522" y="4321335"/>
            <a:ext cx="177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15D03"/>
              </a:buClr>
            </a:pPr>
            <a:r>
              <a:rPr lang="en-US" sz="1400" dirty="0"/>
              <a:t>a2</a:t>
            </a:r>
            <a:endParaRPr lang="en-BE" sz="14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089F2-E041-4D82-9787-AF79E56554D0}"/>
              </a:ext>
            </a:extLst>
          </p:cNvPr>
          <p:cNvSpPr txBox="1"/>
          <p:nvPr/>
        </p:nvSpPr>
        <p:spPr>
          <a:xfrm>
            <a:off x="8779098" y="1513097"/>
            <a:ext cx="305730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200" dirty="0">
                <a:solidFill>
                  <a:schemeClr val="bg1"/>
                </a:solidFill>
              </a:rPr>
              <a:t>$&gt; constructor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</a:t>
            </a:r>
            <a:r>
              <a:rPr lang="en-US" sz="1200" dirty="0" err="1">
                <a:solidFill>
                  <a:schemeClr val="bg1"/>
                </a:solidFill>
              </a:rPr>
              <a:t>constructor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r>
              <a:rPr lang="en-US" sz="1200" dirty="0">
                <a:solidFill>
                  <a:schemeClr val="bg1"/>
                </a:solidFill>
              </a:rPr>
              <a:t>     move</a:t>
            </a: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Clr>
                <a:srgbClr val="F15D03"/>
              </a:buClr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0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3735</Words>
  <Application>Microsoft Office PowerPoint</Application>
  <PresentationFormat>Widescreen</PresentationFormat>
  <Paragraphs>439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Office Theme</vt:lpstr>
      <vt:lpstr>Custom Design</vt:lpstr>
      <vt:lpstr>PowerPoint Presentation</vt:lpstr>
      <vt:lpstr>Advanced C++ training Move semantics</vt:lpstr>
      <vt:lpstr>Basics</vt:lpstr>
      <vt:lpstr>Basics</vt:lpstr>
      <vt:lpstr>Basics</vt:lpstr>
      <vt:lpstr>Basics</vt:lpstr>
      <vt:lpstr>Basics</vt:lpstr>
      <vt:lpstr>Basics</vt:lpstr>
      <vt:lpstr>Basics</vt:lpstr>
      <vt:lpstr>L/R-values</vt:lpstr>
      <vt:lpstr>L/R-values</vt:lpstr>
      <vt:lpstr>Basics</vt:lpstr>
      <vt:lpstr>std::move</vt:lpstr>
      <vt:lpstr>Special member functions</vt:lpstr>
      <vt:lpstr>Special member functions</vt:lpstr>
      <vt:lpstr>Special member functions</vt:lpstr>
      <vt:lpstr>Special member functions</vt:lpstr>
      <vt:lpstr>Parameter convention</vt:lpstr>
      <vt:lpstr>Advanced C++ training Forwarding references</vt:lpstr>
      <vt:lpstr>Forwarding references</vt:lpstr>
      <vt:lpstr>Forwarding references</vt:lpstr>
      <vt:lpstr>Forwarding references</vt:lpstr>
      <vt:lpstr>Forwarding references</vt:lpstr>
      <vt:lpstr>Forwarding references</vt:lpstr>
      <vt:lpstr>Perfect forwarding</vt:lpstr>
      <vt:lpstr>Perfect forwarding</vt:lpstr>
      <vt:lpstr>Perfect forwarding</vt:lpstr>
      <vt:lpstr>Perfect forwarding: std::forward</vt:lpstr>
      <vt:lpstr>Perfect forwarding</vt:lpstr>
      <vt:lpstr>Perfect forwarding</vt:lpstr>
      <vt:lpstr>Perfect forwarding</vt:lpstr>
      <vt:lpstr>When things go wrong</vt:lpstr>
      <vt:lpstr>When things go wrong</vt:lpstr>
      <vt:lpstr>When things go wrong</vt:lpstr>
      <vt:lpstr>When things go wrong</vt:lpstr>
      <vt:lpstr>When things go wrong</vt:lpstr>
      <vt:lpstr>When things go wrong</vt:lpstr>
      <vt:lpstr>Overloading</vt:lpstr>
      <vt:lpstr>Overloading</vt:lpstr>
      <vt:lpstr>Overloading</vt:lpstr>
      <vt:lpstr>Overloading</vt:lpstr>
      <vt:lpstr>Overloading</vt:lpstr>
      <vt:lpstr>Overloading</vt:lpstr>
      <vt:lpstr>Overloading</vt:lpstr>
      <vt:lpstr>Exam (Q1)</vt:lpstr>
      <vt:lpstr>Exam (Q1)</vt:lpstr>
      <vt:lpstr>Exam (Q2)</vt:lpstr>
      <vt:lpstr>Exam (Q2)</vt:lpstr>
      <vt:lpstr>Exam (Q3)</vt:lpstr>
      <vt:lpstr>Exam (Q3)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Lode Mertens</cp:lastModifiedBy>
  <cp:revision>83</cp:revision>
  <cp:lastPrinted>2019-05-28T07:15:45Z</cp:lastPrinted>
  <dcterms:created xsi:type="dcterms:W3CDTF">2020-11-01T15:37:42Z</dcterms:created>
  <dcterms:modified xsi:type="dcterms:W3CDTF">2021-05-09T17:52:12Z</dcterms:modified>
</cp:coreProperties>
</file>