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4"/>
  </p:notesMasterIdLst>
  <p:handoutMasterIdLst>
    <p:handoutMasterId r:id="rId25"/>
  </p:handoutMasterIdLst>
  <p:sldIdLst>
    <p:sldId id="265" r:id="rId3"/>
    <p:sldId id="266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4" r:id="rId2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23-12-2020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36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96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11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updates ::x to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initializes y to 25.</a:t>
            </a:r>
            <a:endParaRPr lang="en-US" dirty="0">
              <a:effectLst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37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Returns 3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176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16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196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3028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101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of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attributes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on </a:t>
            </a:r>
            <a:r>
              <a:rPr lang="nl-NL" dirty="0" err="1"/>
              <a:t>lambdas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00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51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47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642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29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349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046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76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https://en.cppreference.com/w/cpp/language/lambda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65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Captures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07111"/>
              </p:ext>
            </p:extLst>
          </p:nvPr>
        </p:nvGraphicFramePr>
        <p:xfrm>
          <a:off x="838199" y="1345223"/>
          <a:ext cx="10444496" cy="944880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94077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captures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tparams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spec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 requires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+mj-lt"/>
                        </a:rPr>
                        <a:t>comma-separated list of zero or more captures, optionally beginning with the capture-default ( &amp;, =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4A35391-D912-443C-A79D-A15F06102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02614"/>
              </p:ext>
            </p:extLst>
          </p:nvPr>
        </p:nvGraphicFramePr>
        <p:xfrm>
          <a:off x="1047794" y="2441449"/>
          <a:ext cx="98810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1014">
                  <a:extLst>
                    <a:ext uri="{9D8B030D-6E8A-4147-A177-3AD203B41FA5}">
                      <a16:colId xmlns:a16="http://schemas.microsoft.com/office/drawing/2014/main" val="1999798475"/>
                    </a:ext>
                  </a:extLst>
                </a:gridCol>
                <a:gridCol w="7280030">
                  <a:extLst>
                    <a:ext uri="{9D8B030D-6E8A-4147-A177-3AD203B41FA5}">
                      <a16:colId xmlns:a16="http://schemas.microsoft.com/office/drawing/2014/main" val="185302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identifier</a:t>
                      </a:r>
                      <a:endParaRPr lang="en-BE" b="0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by-copy capture</a:t>
                      </a:r>
                      <a:endParaRPr lang="en-BE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4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identifier ...</a:t>
                      </a:r>
                      <a:endParaRPr lang="en-BE" b="0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by-copy capture of a pack expansion</a:t>
                      </a:r>
                      <a:endParaRPr lang="en-BE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5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identifier initializer</a:t>
                      </a:r>
                      <a:endParaRPr lang="en-BE" b="0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by-copy capture with initializer</a:t>
                      </a:r>
                      <a:endParaRPr lang="en-BE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&amp; identifier</a:t>
                      </a:r>
                      <a:endParaRPr lang="en-BE" b="0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by-reference capture</a:t>
                      </a:r>
                      <a:endParaRPr lang="en-BE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8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&amp; identifier ...</a:t>
                      </a:r>
                      <a:endParaRPr lang="en-BE" b="0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by-reference capture of a pack expansion</a:t>
                      </a:r>
                      <a:endParaRPr lang="en-BE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1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&amp; identifier initializer</a:t>
                      </a:r>
                      <a:endParaRPr lang="en-BE" b="0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by-reference capture with initializer</a:t>
                      </a:r>
                      <a:endParaRPr lang="en-BE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this</a:t>
                      </a:r>
                      <a:endParaRPr lang="en-BE" b="0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by-reference capture of the current object</a:t>
                      </a:r>
                      <a:endParaRPr lang="en-BE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 this</a:t>
                      </a:r>
                      <a:endParaRPr lang="en-BE" b="0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by-copy capture of the current object</a:t>
                      </a:r>
                      <a:endParaRPr lang="en-BE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7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... identifier initializer </a:t>
                      </a:r>
                      <a:endParaRPr lang="en-US" b="0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by-copy capture with initializer of a pack expansion (C++20)</a:t>
                      </a:r>
                      <a:endParaRPr lang="en-BE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5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&amp; ... identifier initializer </a:t>
                      </a:r>
                      <a:endParaRPr lang="en-US" b="0" u="non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by-reference capture with initializer of a pack expansion (C++20)</a:t>
                      </a:r>
                      <a:endParaRPr lang="en-BE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2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41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Captures (Ex 1)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38568"/>
              </p:ext>
            </p:extLst>
          </p:nvPr>
        </p:nvGraphicFramePr>
        <p:xfrm>
          <a:off x="838199" y="1345222"/>
          <a:ext cx="10444496" cy="4825633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482563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S2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[&amp;]{};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OK: by-reference capture default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[&amp;,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]{};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OK: by-reference capture, except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is captured by copy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[&amp;,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]{};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Error: by-reference capture when by-reference is the default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[&amp;,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]{};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OK, equivalent to [&amp;]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[&amp;,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]{};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OK, equivalent to [&amp;,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63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Captures (Ex 2)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23059"/>
              </p:ext>
            </p:extLst>
          </p:nvPr>
        </p:nvGraphicFramePr>
        <p:xfrm>
          <a:off x="838199" y="1345222"/>
          <a:ext cx="10444496" cy="4825633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482563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S2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[=]{};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OK: by-copy capture default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[=,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]{};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OK: by-copy capture, except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is captured by reference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[=,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]{};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OK: captures the enclosing S2 by copy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[=,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{};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// since C++20: OK, same as [=]</a:t>
                      </a:r>
                      <a:b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29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Captures (Ex 3)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0188"/>
              </p:ext>
            </p:extLst>
          </p:nvPr>
        </p:nvGraphicFramePr>
        <p:xfrm>
          <a:off x="838199" y="1345222"/>
          <a:ext cx="10444496" cy="4825633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482563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]() -&gt;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r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}();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00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Captures (Ex 4)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58801"/>
              </p:ext>
            </p:extLst>
          </p:nvPr>
        </p:nvGraphicFramePr>
        <p:xfrm>
          <a:off x="838199" y="1345222"/>
          <a:ext cx="10444496" cy="4825633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482563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sum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...);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delay_invoke_sum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[...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forward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&gt;(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)]()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sum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forward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decltype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)&gt;(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)...);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delay_invoke_sum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7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 params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15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41761"/>
              </p:ext>
            </p:extLst>
          </p:nvPr>
        </p:nvGraphicFramePr>
        <p:xfrm>
          <a:off x="838199" y="1345223"/>
          <a:ext cx="10444496" cy="1524000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captures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tparams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spec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 requires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b="1">
                          <a:latin typeface="Consolas" panose="020B0609020204030204" pitchFamily="49" charset="0"/>
                        </a:rPr>
                      </a:br>
                      <a:br>
                        <a:rPr lang="en-US" b="1">
                          <a:latin typeface="Consolas" panose="020B0609020204030204" pitchFamily="49" charset="0"/>
                        </a:rPr>
                      </a:br>
                      <a:br>
                        <a:rPr lang="en-US" b="1">
                          <a:latin typeface="Consolas" panose="020B0609020204030204" pitchFamily="49" charset="0"/>
                        </a:rPr>
                      </a:b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An optional template </a:t>
                      </a:r>
                      <a:r>
                        <a:rPr lang="en-US" sz="2000" b="0">
                          <a:latin typeface="+mj-lt"/>
                        </a:rPr>
                        <a:t>parameter list (C++20), used to provide names to the template parameters of a generic lambda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659C2F-D598-4098-930A-020E65002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3569"/>
              </p:ext>
            </p:extLst>
          </p:nvPr>
        </p:nvGraphicFramePr>
        <p:xfrm>
          <a:off x="838199" y="3150023"/>
          <a:ext cx="10444496" cy="3020832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30208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foo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[]&lt;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typename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&lt;&lt;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size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&lt;&lt;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'\n’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&lt;&lt;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capacity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&lt;&lt;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'\n’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};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66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 params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35077"/>
              </p:ext>
            </p:extLst>
          </p:nvPr>
        </p:nvGraphicFramePr>
        <p:xfrm>
          <a:off x="838199" y="1345223"/>
          <a:ext cx="10444496" cy="1524000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captures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tparams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spec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 requires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latin typeface="+mj-lt"/>
                        </a:rPr>
                        <a:t>The list of parameters, as in named functions. If auto is used as a type of a parameter, the lambda is a generic lambda.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659C2F-D598-4098-930A-020E65002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12873"/>
              </p:ext>
            </p:extLst>
          </p:nvPr>
        </p:nvGraphicFramePr>
        <p:xfrm>
          <a:off x="838199" y="3150023"/>
          <a:ext cx="10444496" cy="3020832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30208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main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size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[](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){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cont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size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();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list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std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::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v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size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size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39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Specifiers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75742"/>
              </p:ext>
            </p:extLst>
          </p:nvPr>
        </p:nvGraphicFramePr>
        <p:xfrm>
          <a:off x="838199" y="1345223"/>
          <a:ext cx="10444496" cy="3352800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captures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tparams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spec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 requires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latin typeface="+mj-lt"/>
                        </a:rPr>
                        <a:t>Optional sequence of specifiers: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mutable</a:t>
                      </a:r>
                      <a:br>
                        <a:rPr lang="en-US" sz="2000" b="0" dirty="0">
                          <a:latin typeface="+mj-lt"/>
                        </a:rPr>
                      </a:br>
                      <a:r>
                        <a:rPr lang="en-US" sz="2000" b="0" dirty="0">
                          <a:latin typeface="+mj-lt"/>
                        </a:rPr>
                        <a:t>allows body to modify the objects captured by copy, and to call their non-const member functions.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constexpr</a:t>
                      </a:r>
                      <a:br>
                        <a:rPr lang="en-US" sz="2000" b="0" dirty="0">
                          <a:latin typeface="+mj-lt"/>
                        </a:rPr>
                      </a:br>
                      <a:r>
                        <a:rPr lang="en-US" sz="2000" b="0" dirty="0">
                          <a:latin typeface="+mj-lt"/>
                        </a:rPr>
                        <a:t>explicitly specifies that the function call operator is a </a:t>
                      </a:r>
                      <a:r>
                        <a:rPr lang="en-US" sz="2000" b="0" dirty="0" err="1">
                          <a:latin typeface="+mj-lt"/>
                        </a:rPr>
                        <a:t>constexpr</a:t>
                      </a:r>
                      <a:r>
                        <a:rPr lang="en-US" sz="2000" b="0" dirty="0">
                          <a:latin typeface="+mj-lt"/>
                        </a:rPr>
                        <a:t> function.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consteval</a:t>
                      </a:r>
                      <a:br>
                        <a:rPr lang="en-US" sz="2000" b="0" dirty="0">
                          <a:latin typeface="+mj-lt"/>
                        </a:rPr>
                      </a:br>
                      <a:r>
                        <a:rPr lang="en-US" sz="2000" b="0" dirty="0">
                          <a:latin typeface="+mj-lt"/>
                        </a:rPr>
                        <a:t>specifies that the function call operator is an immediate function. (C++20)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47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Exception specification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18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63532"/>
              </p:ext>
            </p:extLst>
          </p:nvPr>
        </p:nvGraphicFramePr>
        <p:xfrm>
          <a:off x="838199" y="1345223"/>
          <a:ext cx="10444496" cy="1524000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captures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tparams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spec 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 requires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latin typeface="+mj-lt"/>
                        </a:rPr>
                        <a:t>Provides the dynamic exception specification or the </a:t>
                      </a:r>
                      <a:r>
                        <a:rPr lang="en-US" sz="2000" b="0" dirty="0" err="1">
                          <a:latin typeface="+mj-lt"/>
                        </a:rPr>
                        <a:t>noexcept</a:t>
                      </a:r>
                      <a:r>
                        <a:rPr lang="en-US" sz="2000" b="0" dirty="0">
                          <a:latin typeface="+mj-lt"/>
                        </a:rPr>
                        <a:t> specifier for operator() of the closure type.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D9F9E9-264E-4E71-8A54-49A87AD8A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75781"/>
              </p:ext>
            </p:extLst>
          </p:nvPr>
        </p:nvGraphicFramePr>
        <p:xfrm>
          <a:off x="838199" y="3150023"/>
          <a:ext cx="10444496" cy="3020832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30208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foo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[](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8000FF"/>
                          </a:solidFill>
                          <a:effectLst/>
                          <a:latin typeface="Courier New" panose="02070309020205020404" pitchFamily="49" charset="0"/>
                        </a:rPr>
                        <a:t>noexcept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throw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25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Attribute specification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19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87415"/>
              </p:ext>
            </p:extLst>
          </p:nvPr>
        </p:nvGraphicFramePr>
        <p:xfrm>
          <a:off x="838199" y="1345223"/>
          <a:ext cx="10444496" cy="2133600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captures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tparams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spec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 requires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latin typeface="+mj-lt"/>
                        </a:rPr>
                        <a:t>Provides the attribute specification for the type of the function call operator of the closure type.</a:t>
                      </a:r>
                    </a:p>
                    <a:p>
                      <a:r>
                        <a:rPr lang="en-US" sz="2000" b="0" dirty="0">
                          <a:latin typeface="+mj-lt"/>
                        </a:rPr>
                        <a:t>Any attribute so specified appertains to the type of the function call operator, not the function call operator itself. (For example, the [[</a:t>
                      </a:r>
                      <a:r>
                        <a:rPr lang="en-US" sz="2000" b="0" dirty="0" err="1">
                          <a:latin typeface="+mj-lt"/>
                        </a:rPr>
                        <a:t>noreturn</a:t>
                      </a:r>
                      <a:r>
                        <a:rPr lang="en-US" sz="2000" b="0" dirty="0">
                          <a:latin typeface="+mj-lt"/>
                        </a:rPr>
                        <a:t>]] attribute cannot be used).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31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C++ training</a:t>
            </a:r>
            <a:br>
              <a:rPr lang="en-GB" dirty="0"/>
            </a:br>
            <a:r>
              <a:rPr lang="en-GB" b="0" dirty="0"/>
              <a:t>Lambdas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6010" y="6595180"/>
            <a:ext cx="1501496" cy="152349"/>
          </a:xfrm>
        </p:spPr>
        <p:txBody>
          <a:bodyPr/>
          <a:lstStyle/>
          <a:p>
            <a:r>
              <a:rPr lang="nl-NL" dirty="0"/>
              <a:t>Author: Lode Mertens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74B40F-1134-4123-B711-84745892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0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Return type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65192"/>
              </p:ext>
            </p:extLst>
          </p:nvPr>
        </p:nvGraphicFramePr>
        <p:xfrm>
          <a:off x="838199" y="1345223"/>
          <a:ext cx="10444496" cy="1524000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125044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captures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tparams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spec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requires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br>
                        <a:rPr lang="en-US" b="1" dirty="0"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latin typeface="+mj-lt"/>
                        </a:rPr>
                        <a:t>Return type. If not present it's implied by the function return statements (or void if it doesn't return any value).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968498C-9F30-4268-BC18-29E16AC15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7742"/>
              </p:ext>
            </p:extLst>
          </p:nvPr>
        </p:nvGraphicFramePr>
        <p:xfrm>
          <a:off x="838199" y="3335215"/>
          <a:ext cx="10444496" cy="2043120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20431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[&amp;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]() -&gt; </a:t>
                      </a:r>
                      <a:r>
                        <a:rPr lang="en-US" sz="1800" dirty="0">
                          <a:solidFill>
                            <a:srgbClr val="8000FF"/>
                          </a:solidFill>
                          <a:effectLst/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r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</a:rPr>
                        <a:t>}();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14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 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954992"/>
          </a:xfrm>
        </p:spPr>
        <p:txBody>
          <a:bodyPr wrap="square">
            <a:normAutofit/>
          </a:bodyPr>
          <a:lstStyle/>
          <a:p>
            <a:r>
              <a:rPr lang="en-GB" dirty="0"/>
              <a:t>C-style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2700000"/>
            <a:ext cx="10514562" cy="289468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AddTwo</a:t>
            </a:r>
            <a:r>
              <a:rPr lang="en-US" sz="1800" dirty="0">
                <a:latin typeface="Consolas" panose="020B0609020204030204" pitchFamily="49" charset="0"/>
              </a:rPr>
              <a:t>(int a)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return a + 2;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int six = </a:t>
            </a:r>
            <a:r>
              <a:rPr lang="en-US" sz="1800" dirty="0" err="1">
                <a:latin typeface="Consolas" panose="020B0609020204030204" pitchFamily="49" charset="0"/>
              </a:rPr>
              <a:t>AddTwo</a:t>
            </a:r>
            <a:r>
              <a:rPr lang="en-US" sz="1800" dirty="0">
                <a:latin typeface="Consolas" panose="020B0609020204030204" pitchFamily="49" charset="0"/>
              </a:rPr>
              <a:t>(4);</a:t>
            </a: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4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954992"/>
          </a:xfrm>
        </p:spPr>
        <p:txBody>
          <a:bodyPr wrap="square">
            <a:normAutofit/>
          </a:bodyPr>
          <a:lstStyle/>
          <a:p>
            <a:r>
              <a:rPr lang="en-GB" dirty="0"/>
              <a:t>Member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2700000"/>
            <a:ext cx="10514562" cy="2894684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Adder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AddTwo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{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}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Adder a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six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AddTwo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0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954992"/>
          </a:xfrm>
        </p:spPr>
        <p:txBody>
          <a:bodyPr wrap="square">
            <a:normAutofit/>
          </a:bodyPr>
          <a:lstStyle/>
          <a:p>
            <a:r>
              <a:rPr lang="en-GB" dirty="0"/>
              <a:t>Callable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2700000"/>
            <a:ext cx="10514562" cy="289468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AddTwo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()(</a:t>
            </a:r>
            <a:r>
              <a:rPr lang="en-U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{</a:t>
            </a:r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}</a:t>
            </a:r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AddTwo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six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954992"/>
          </a:xfrm>
        </p:spPr>
        <p:txBody>
          <a:bodyPr wrap="square">
            <a:normAutofit/>
          </a:bodyPr>
          <a:lstStyle/>
          <a:p>
            <a:r>
              <a:rPr lang="en-GB" dirty="0"/>
              <a:t>Callable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2410691"/>
            <a:ext cx="10514562" cy="389460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AddX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{}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()(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{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}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};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six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3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954992"/>
          </a:xfrm>
        </p:spPr>
        <p:txBody>
          <a:bodyPr wrap="square">
            <a:normAutofit/>
          </a:bodyPr>
          <a:lstStyle/>
          <a:p>
            <a:r>
              <a:rPr lang="en-GB" dirty="0"/>
              <a:t>Lambdas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2410691"/>
            <a:ext cx="3574473" cy="389460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struct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AddX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m_x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AddX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x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m_x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{}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b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int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operator()(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a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{</a:t>
            </a:r>
            <a:b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m_x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}</a:t>
            </a:r>
            <a:b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six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841814-1D54-4769-AF57-0DBFFFEC8B35}"/>
              </a:ext>
            </a:extLst>
          </p:cNvPr>
          <p:cNvSpPr txBox="1">
            <a:spLocks/>
          </p:cNvSpPr>
          <p:nvPr/>
        </p:nvSpPr>
        <p:spPr>
          <a:xfrm>
            <a:off x="7190509" y="2410691"/>
            <a:ext cx="3879275" cy="389460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](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};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six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2C0FABD-7CF5-4FC9-843F-ABD506BF01A8}"/>
              </a:ext>
            </a:extLst>
          </p:cNvPr>
          <p:cNvSpPr/>
          <p:nvPr/>
        </p:nvSpPr>
        <p:spPr>
          <a:xfrm>
            <a:off x="5195455" y="3751118"/>
            <a:ext cx="1404851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044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Lambdas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__lambda_2_12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constexpr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()(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__lambda_2_12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{}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};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__lambda_2_12 a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__lambda_2_12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};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six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()(</a:t>
            </a:r>
            <a:r>
              <a:rPr lang="en-US" sz="1800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6D053-81C5-47AD-B389-19A04A4A3178}"/>
              </a:ext>
            </a:extLst>
          </p:cNvPr>
          <p:cNvSpPr txBox="1">
            <a:spLocks/>
          </p:cNvSpPr>
          <p:nvPr/>
        </p:nvSpPr>
        <p:spPr>
          <a:xfrm>
            <a:off x="1122218" y="1479665"/>
            <a:ext cx="10444496" cy="48256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0F6BB-0C81-4CC5-9DE1-E6455FC2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12714"/>
              </p:ext>
            </p:extLst>
          </p:nvPr>
        </p:nvGraphicFramePr>
        <p:xfrm>
          <a:off x="838199" y="1668702"/>
          <a:ext cx="10444496" cy="617298"/>
        </p:xfrm>
        <a:graphic>
          <a:graphicData uri="http://schemas.openxmlformats.org/drawingml/2006/table">
            <a:tbl>
              <a:tblPr/>
              <a:tblGrid>
                <a:gridCol w="10444496">
                  <a:extLst>
                    <a:ext uri="{9D8B030D-6E8A-4147-A177-3AD203B41FA5}">
                      <a16:colId xmlns:a16="http://schemas.microsoft.com/office/drawing/2014/main" val="3479922053"/>
                    </a:ext>
                  </a:extLst>
                </a:gridCol>
              </a:tblGrid>
              <a:tr h="61729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captures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tparams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spec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 requires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}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1EED03-DBF5-45FB-9DB5-429B4440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51594"/>
              </p:ext>
            </p:extLst>
          </p:nvPr>
        </p:nvGraphicFramePr>
        <p:xfrm>
          <a:off x="838199" y="2402526"/>
          <a:ext cx="8943942" cy="3693915"/>
        </p:xfrm>
        <a:graphic>
          <a:graphicData uri="http://schemas.openxmlformats.org/drawingml/2006/table">
            <a:tbl>
              <a:tblPr/>
              <a:tblGrid>
                <a:gridCol w="1685193">
                  <a:extLst>
                    <a:ext uri="{9D8B030D-6E8A-4147-A177-3AD203B41FA5}">
                      <a16:colId xmlns:a16="http://schemas.microsoft.com/office/drawing/2014/main" val="3489734278"/>
                    </a:ext>
                  </a:extLst>
                </a:gridCol>
                <a:gridCol w="7258749">
                  <a:extLst>
                    <a:ext uri="{9D8B030D-6E8A-4147-A177-3AD203B41FA5}">
                      <a16:colId xmlns:a16="http://schemas.microsoft.com/office/drawing/2014/main" val="2843402593"/>
                    </a:ext>
                  </a:extLst>
                </a:gridCol>
              </a:tblGrid>
              <a:tr h="3817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captures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 comma-separated list of zero or more captures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20300"/>
                  </a:ext>
                </a:extLst>
              </a:tr>
              <a:tr h="38173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tparams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 template parameter list (Optional) (C++20)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165403"/>
                  </a:ext>
                </a:extLst>
              </a:tr>
              <a:tr h="38172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The list of parameters, as in named functions.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929208"/>
                  </a:ext>
                </a:extLst>
              </a:tr>
              <a:tr h="38173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spec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Optional sequence of specifiers.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92555"/>
                  </a:ext>
                </a:extLst>
              </a:tr>
              <a:tr h="381729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Dynamic exception specification for operator() of the closure type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775495"/>
                  </a:ext>
                </a:extLst>
              </a:tr>
              <a:tr h="38173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Attribute specification for the type of the function call operator of the closure type.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106670"/>
                  </a:ext>
                </a:extLst>
              </a:tr>
              <a:tr h="38172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Return type. (Optional)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350"/>
                  </a:ext>
                </a:extLst>
              </a:tr>
              <a:tr h="38173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requires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adds a constraint to operator() of the closure type (Optional) (C++20)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869614"/>
                  </a:ext>
                </a:extLst>
              </a:tr>
              <a:tr h="38172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body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Function body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74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97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1633</Words>
  <Application>Microsoft Office PowerPoint</Application>
  <PresentationFormat>Widescreen</PresentationFormat>
  <Paragraphs>163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Wingdings</vt:lpstr>
      <vt:lpstr>Office Theme</vt:lpstr>
      <vt:lpstr>Custom Design</vt:lpstr>
      <vt:lpstr>PowerPoint Presentation</vt:lpstr>
      <vt:lpstr>Advanced C++ training Lambdas</vt:lpstr>
      <vt:lpstr>Functions</vt:lpstr>
      <vt:lpstr>Functions</vt:lpstr>
      <vt:lpstr>Functions</vt:lpstr>
      <vt:lpstr>Functions</vt:lpstr>
      <vt:lpstr>Functions</vt:lpstr>
      <vt:lpstr>Lambdas</vt:lpstr>
      <vt:lpstr>Syntax</vt:lpstr>
      <vt:lpstr>Captures</vt:lpstr>
      <vt:lpstr>Captures (Ex 1)</vt:lpstr>
      <vt:lpstr>Captures (Ex 2)</vt:lpstr>
      <vt:lpstr>Captures (Ex 3)</vt:lpstr>
      <vt:lpstr>Captures (Ex 4)</vt:lpstr>
      <vt:lpstr>Template params</vt:lpstr>
      <vt:lpstr>Template params</vt:lpstr>
      <vt:lpstr>Specifiers</vt:lpstr>
      <vt:lpstr>Exception specification</vt:lpstr>
      <vt:lpstr>Attribute specification</vt:lpstr>
      <vt:lpstr>Return type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Lode Mertens</cp:lastModifiedBy>
  <cp:revision>26</cp:revision>
  <cp:lastPrinted>2019-05-28T07:15:45Z</cp:lastPrinted>
  <dcterms:created xsi:type="dcterms:W3CDTF">2020-12-23T15:12:18Z</dcterms:created>
  <dcterms:modified xsi:type="dcterms:W3CDTF">2020-12-28T20:43:54Z</dcterms:modified>
</cp:coreProperties>
</file>