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265" r:id="rId3"/>
    <p:sldId id="256" r:id="rId4"/>
    <p:sldId id="257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64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33" autoAdjust="0"/>
  </p:normalViewPr>
  <p:slideViewPr>
    <p:cSldViewPr snapToGrid="0" showGuides="1">
      <p:cViewPr varScale="1">
        <p:scale>
          <a:sx n="94" d="100"/>
          <a:sy n="94" d="100"/>
        </p:scale>
        <p:origin x="117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307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21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last is a </a:t>
            </a:r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expansion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48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39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47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97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37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72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Handy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return type: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arguments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is </a:t>
            </a:r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56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82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“</a:t>
            </a:r>
            <a:r>
              <a:rPr lang="nl-NL" dirty="0" err="1"/>
              <a:t>const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&lt;…&gt;”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members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 </a:t>
            </a:r>
            <a:r>
              <a:rPr lang="nl-NL" dirty="0" err="1"/>
              <a:t>const</a:t>
            </a:r>
            <a:br>
              <a:rPr lang="nl-NL" dirty="0"/>
            </a:b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is </a:t>
            </a:r>
            <a:r>
              <a:rPr lang="nl-NL" dirty="0" err="1"/>
              <a:t>const</a:t>
            </a:r>
            <a:r>
              <a:rPr lang="nl-NL" dirty="0"/>
              <a:t>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have </a:t>
            </a:r>
            <a:r>
              <a:rPr lang="nl-NL" dirty="0" err="1"/>
              <a:t>created</a:t>
            </a:r>
            <a:r>
              <a:rPr lang="nl-NL" dirty="0"/>
              <a:t> a </a:t>
            </a:r>
            <a:r>
              <a:rPr lang="nl-NL" dirty="0" err="1"/>
              <a:t>tuple</a:t>
            </a:r>
            <a:r>
              <a:rPr lang="nl-NL" dirty="0"/>
              <a:t>&lt;</a:t>
            </a:r>
            <a:r>
              <a:rPr lang="nl-NL" dirty="0" err="1"/>
              <a:t>const</a:t>
            </a:r>
            <a:r>
              <a:rPr lang="nl-NL" dirty="0"/>
              <a:t> int&gt;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const</a:t>
            </a:r>
            <a:r>
              <a:rPr lang="nl-NL" dirty="0"/>
              <a:t> auto &amp;” </a:t>
            </a:r>
            <a:r>
              <a:rPr lang="nl-NL" dirty="0" err="1"/>
              <a:t>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struct</a:t>
            </a:r>
            <a:r>
              <a:rPr lang="nl-NL" dirty="0"/>
              <a:t>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variables </a:t>
            </a:r>
            <a:r>
              <a:rPr lang="nl-NL" dirty="0" err="1"/>
              <a:t>a,b,c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42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10692" y="7188487"/>
            <a:ext cx="1430446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noProof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GB" dirty="0"/>
              <a:t>Map the members of a struct/class  onto multiple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Structured bindings (data members)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52195"/>
              </p:ext>
            </p:extLst>
          </p:nvPr>
        </p:nvGraphicFramePr>
        <p:xfrm>
          <a:off x="543464" y="2437108"/>
          <a:ext cx="11090275" cy="3702751"/>
        </p:xfrm>
        <a:graphic>
          <a:graphicData uri="http://schemas.openxmlformats.org/drawingml/2006/table">
            <a:tbl>
              <a:tblPr/>
              <a:tblGrid>
                <a:gridCol w="11090275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7027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 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x is an int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y is a double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8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A parameter pack accepts zero or more template arguments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2021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Variadic templates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74812"/>
              </p:ext>
            </p:extLst>
          </p:nvPr>
        </p:nvGraphicFramePr>
        <p:xfrm>
          <a:off x="543465" y="2437108"/>
          <a:ext cx="11105070" cy="3702751"/>
        </p:xfrm>
        <a:graphic>
          <a:graphicData uri="http://schemas.openxmlformats.org/drawingml/2006/table">
            <a:tbl>
              <a:tblPr/>
              <a:tblGrid>
                <a:gridCol w="1110507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7027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 add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 add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add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add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2u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3u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f(&amp;args...)          =&gt;   f(&amp;E1, &amp;E2, &amp;E3)</a:t>
            </a:r>
          </a:p>
          <a:p>
            <a:pPr>
              <a:lnSpc>
                <a:spcPct val="110000"/>
              </a:lnSpc>
            </a:pPr>
            <a:r>
              <a:rPr lang="pt-BR" dirty="0"/>
              <a:t>f(n, ++args...)    =&gt;   f(n, ++E1, ++E2, ++E3)</a:t>
            </a:r>
          </a:p>
          <a:p>
            <a:pPr>
              <a:lnSpc>
                <a:spcPct val="110000"/>
              </a:lnSpc>
            </a:pPr>
            <a:r>
              <a:rPr lang="pt-BR" dirty="0"/>
              <a:t>f(++args..., n)    =&gt;   f(++E1, ++E2, ++E3, n)</a:t>
            </a:r>
          </a:p>
          <a:p>
            <a:pPr>
              <a:lnSpc>
                <a:spcPct val="110000"/>
              </a:lnSpc>
            </a:pPr>
            <a:r>
              <a:rPr lang="pt-BR" dirty="0"/>
              <a:t>f(const_cast&lt;const Args*&gt;(&amp;args)...)</a:t>
            </a:r>
            <a:br>
              <a:rPr lang="pt-BR" dirty="0"/>
            </a:br>
            <a:r>
              <a:rPr lang="pt-BR" dirty="0"/>
              <a:t>   =&gt;    f(const_cast&lt;const E1*&gt;(&amp;X1), const_cast&lt;const E2*&gt;(&amp;X2))</a:t>
            </a:r>
          </a:p>
          <a:p>
            <a:pPr>
              <a:lnSpc>
                <a:spcPct val="110000"/>
              </a:lnSpc>
            </a:pPr>
            <a:r>
              <a:rPr lang="pt-BR" dirty="0"/>
              <a:t>f(h(args...) + args...)</a:t>
            </a:r>
            <a:br>
              <a:rPr lang="pt-BR" dirty="0"/>
            </a:br>
            <a:r>
              <a:rPr lang="pt-BR" dirty="0"/>
              <a:t>   =&gt; f(h(E1,E2,E3) + E1, h(E1,E2,E3) + E2, h(E1,E2,E3) + E3)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2021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Variadic templates (expansion)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0630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( E op ... )              =&gt;   (E</a:t>
            </a:r>
            <a:r>
              <a:rPr lang="en-US" sz="1400" dirty="0"/>
              <a:t>1</a:t>
            </a:r>
            <a:r>
              <a:rPr lang="en-US" dirty="0"/>
              <a:t> op (E</a:t>
            </a:r>
            <a:r>
              <a:rPr lang="en-US" sz="1400" dirty="0"/>
              <a:t>2</a:t>
            </a:r>
            <a:r>
              <a:rPr lang="en-US" dirty="0"/>
              <a:t> op E</a:t>
            </a:r>
            <a:r>
              <a:rPr lang="en-US" sz="1400" dirty="0"/>
              <a:t>3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</a:pPr>
            <a:r>
              <a:rPr lang="en-US" dirty="0"/>
              <a:t>( ... op E )              =&gt;   (E</a:t>
            </a:r>
            <a:r>
              <a:rPr lang="en-US" sz="1400" dirty="0"/>
              <a:t>1</a:t>
            </a:r>
            <a:r>
              <a:rPr lang="en-US" dirty="0"/>
              <a:t> op E</a:t>
            </a:r>
            <a:r>
              <a:rPr lang="en-US" sz="1400" dirty="0"/>
              <a:t>2</a:t>
            </a:r>
            <a:r>
              <a:rPr lang="en-US" dirty="0"/>
              <a:t>) op E</a:t>
            </a:r>
            <a:r>
              <a:rPr lang="en-US" sz="1400" dirty="0"/>
              <a:t>3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</a:pPr>
            <a:r>
              <a:rPr lang="en-US" dirty="0"/>
              <a:t>( E op ... op </a:t>
            </a:r>
            <a:r>
              <a:rPr lang="en-US" dirty="0" err="1"/>
              <a:t>init</a:t>
            </a:r>
            <a:r>
              <a:rPr lang="en-US" dirty="0"/>
              <a:t> )   =&gt;    (E</a:t>
            </a:r>
            <a:r>
              <a:rPr lang="en-US" sz="1400" dirty="0"/>
              <a:t>1</a:t>
            </a:r>
            <a:r>
              <a:rPr lang="en-US" dirty="0"/>
              <a:t> op (E</a:t>
            </a:r>
            <a:r>
              <a:rPr lang="en-US" sz="1400" dirty="0"/>
              <a:t>2</a:t>
            </a:r>
            <a:r>
              <a:rPr lang="en-US" dirty="0"/>
              <a:t> op (E</a:t>
            </a:r>
            <a:r>
              <a:rPr lang="en-US" sz="1400" dirty="0"/>
              <a:t>3 </a:t>
            </a:r>
            <a:r>
              <a:rPr lang="en-US" dirty="0"/>
              <a:t>op </a:t>
            </a:r>
            <a:r>
              <a:rPr lang="en-US" dirty="0" err="1"/>
              <a:t>init</a:t>
            </a:r>
            <a:r>
              <a:rPr lang="en-US" dirty="0"/>
              <a:t>)))</a:t>
            </a:r>
          </a:p>
          <a:p>
            <a:pPr>
              <a:lnSpc>
                <a:spcPct val="100000"/>
              </a:lnSpc>
            </a:pPr>
            <a:r>
              <a:rPr lang="en-US" dirty="0"/>
              <a:t>( </a:t>
            </a:r>
            <a:r>
              <a:rPr lang="en-US" dirty="0" err="1"/>
              <a:t>init</a:t>
            </a:r>
            <a:r>
              <a:rPr lang="en-US" dirty="0"/>
              <a:t> op ... op E )   =&gt;    (((</a:t>
            </a:r>
            <a:r>
              <a:rPr lang="en-US" dirty="0" err="1"/>
              <a:t>init</a:t>
            </a:r>
            <a:r>
              <a:rPr lang="en-US" dirty="0"/>
              <a:t> op E</a:t>
            </a:r>
            <a:r>
              <a:rPr lang="en-US" sz="1400" dirty="0"/>
              <a:t>1</a:t>
            </a:r>
            <a:r>
              <a:rPr lang="en-US" dirty="0"/>
              <a:t>) op E</a:t>
            </a:r>
            <a:r>
              <a:rPr lang="en-US" sz="1400" dirty="0"/>
              <a:t>2</a:t>
            </a:r>
            <a:r>
              <a:rPr lang="en-US" dirty="0"/>
              <a:t>) op E</a:t>
            </a:r>
            <a:r>
              <a:rPr lang="en-US" sz="1400" dirty="0"/>
              <a:t>3</a:t>
            </a:r>
            <a:r>
              <a:rPr lang="en-US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2021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Variadic templates (fold expression)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90746"/>
              </p:ext>
            </p:extLst>
          </p:nvPr>
        </p:nvGraphicFramePr>
        <p:xfrm>
          <a:off x="543465" y="4145280"/>
          <a:ext cx="11105070" cy="1994579"/>
        </p:xfrm>
        <a:graphic>
          <a:graphicData uri="http://schemas.openxmlformats.org/drawingml/2006/table">
            <a:tbl>
              <a:tblPr/>
              <a:tblGrid>
                <a:gridCol w="1110507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994579">
                <a:tc>
                  <a:txBody>
                    <a:bodyPr/>
                    <a:lstStyle/>
                    <a:p>
                      <a:r>
                        <a:rPr lang="en-US" dirty="0"/>
                        <a:t>any of the following 32 </a:t>
                      </a:r>
                      <a:r>
                        <a:rPr lang="en-US" i="1" dirty="0"/>
                        <a:t>binary</a:t>
                      </a:r>
                      <a:r>
                        <a:rPr lang="en-US" dirty="0"/>
                        <a:t> operators: + - * / % ^ &amp; | = &lt; &gt; &lt;&lt; &gt;&gt; += -= *= /= %= ^= &amp;= |= &lt;&lt;= &gt;&gt;= == != &lt;= &gt;= &amp;&amp; || , .* -&gt;*. In a binary fold, both ops must be the same. 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6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3252" y="7022196"/>
            <a:ext cx="1430446" cy="169277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© Sioux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“small” features</a:t>
            </a:r>
            <a:br>
              <a:rPr lang="en-GB" dirty="0"/>
            </a:br>
            <a:endParaRPr lang="en-GB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956749" cy="152349"/>
          </a:xfrm>
        </p:spPr>
        <p:txBody>
          <a:bodyPr/>
          <a:lstStyle/>
          <a:p>
            <a:r>
              <a:rPr lang="nl-NL" dirty="0"/>
              <a:t>Author: Sioux Technologies 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GB" dirty="0"/>
              <a:t>Placeholder type specifier</a:t>
            </a:r>
          </a:p>
          <a:p>
            <a:r>
              <a:rPr lang="en-GB" dirty="0"/>
              <a:t>Deduced in template argument deduction context.</a:t>
            </a:r>
          </a:p>
          <a:p>
            <a:pPr lvl="1"/>
            <a:r>
              <a:rPr lang="en-GB" dirty="0"/>
              <a:t>Does not deduce to a reference</a:t>
            </a:r>
          </a:p>
          <a:p>
            <a:pPr lvl="1"/>
            <a:r>
              <a:rPr lang="en-GB" dirty="0"/>
              <a:t>Does not deduce to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US" dirty="0"/>
              <a:t>May be accompanied by modifiers, such as const or &amp;</a:t>
            </a:r>
          </a:p>
          <a:p>
            <a:r>
              <a:rPr lang="en-US" dirty="0"/>
              <a:t>Can be used as function return type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36267" y="6589047"/>
            <a:ext cx="1430447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56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6E61A9-6F4F-48D9-A30E-BC37C93E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80299"/>
              </p:ext>
            </p:extLst>
          </p:nvPr>
        </p:nvGraphicFramePr>
        <p:xfrm>
          <a:off x="550862" y="1325849"/>
          <a:ext cx="11105070" cy="4825633"/>
        </p:xfrm>
        <a:graphic>
          <a:graphicData uri="http://schemas.openxmlformats.org/drawingml/2006/table">
            <a:tbl>
              <a:tblPr/>
              <a:tblGrid>
                <a:gridCol w="1110507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48256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ff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 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&amp;&gt;);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();   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j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();    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&gt;);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43466" y="1572377"/>
            <a:ext cx="11090275" cy="4500000"/>
          </a:xfrm>
        </p:spPr>
        <p:txBody>
          <a:bodyPr wrap="square">
            <a:normAutofit/>
          </a:bodyPr>
          <a:lstStyle/>
          <a:p>
            <a:r>
              <a:rPr lang="en-GB" dirty="0"/>
              <a:t>Placeholder type specifier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argument is an </a:t>
            </a:r>
            <a:r>
              <a:rPr lang="en-US" dirty="0" err="1"/>
              <a:t>unparenthesized</a:t>
            </a:r>
            <a:r>
              <a:rPr lang="en-US" dirty="0"/>
              <a:t> id-expression or an </a:t>
            </a:r>
            <a:r>
              <a:rPr lang="en-US" dirty="0" err="1"/>
              <a:t>unparenthesized</a:t>
            </a:r>
            <a:r>
              <a:rPr lang="en-US" dirty="0"/>
              <a:t> class member access expression, then </a:t>
            </a:r>
            <a:r>
              <a:rPr lang="en-US" dirty="0" err="1"/>
              <a:t>decltype</a:t>
            </a:r>
            <a:r>
              <a:rPr lang="en-US" dirty="0"/>
              <a:t> yields the type of the entity named by this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28871" y="6577424"/>
            <a:ext cx="1430446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466" y="541078"/>
            <a:ext cx="11090275" cy="1116000"/>
          </a:xfrm>
        </p:spPr>
        <p:txBody>
          <a:bodyPr/>
          <a:lstStyle/>
          <a:p>
            <a:r>
              <a:rPr lang="en-GB" dirty="0" err="1"/>
              <a:t>decltype</a:t>
            </a:r>
            <a:r>
              <a:rPr lang="en-GB" dirty="0"/>
              <a:t>( entity 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0535" y="7027501"/>
            <a:ext cx="828000" cy="1523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0866" y="6572063"/>
            <a:ext cx="281594" cy="180000"/>
          </a:xfr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BE9F43-B24E-4A30-A2DC-76A84335C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68424"/>
              </p:ext>
            </p:extLst>
          </p:nvPr>
        </p:nvGraphicFramePr>
        <p:xfrm>
          <a:off x="543465" y="3692472"/>
          <a:ext cx="11105070" cy="2447387"/>
        </p:xfrm>
        <a:graphic>
          <a:graphicData uri="http://schemas.openxmlformats.org/drawingml/2006/table">
            <a:tbl>
              <a:tblPr/>
              <a:tblGrid>
                <a:gridCol w="1110507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24473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B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B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b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&gt;);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&amp;&gt;);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5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GB" dirty="0"/>
              <a:t>Placeholder type specifier</a:t>
            </a:r>
          </a:p>
          <a:p>
            <a:r>
              <a:rPr lang="en-US" dirty="0"/>
              <a:t>If the argument is any other expression of type T, 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value category of expression is </a:t>
            </a:r>
            <a:r>
              <a:rPr lang="en-US" dirty="0" err="1"/>
              <a:t>xvalue</a:t>
            </a:r>
            <a:r>
              <a:rPr lang="en-US" dirty="0"/>
              <a:t>, then </a:t>
            </a:r>
            <a:r>
              <a:rPr lang="en-US" dirty="0" err="1"/>
              <a:t>decltype</a:t>
            </a:r>
            <a:r>
              <a:rPr lang="en-US" dirty="0"/>
              <a:t> yields T&amp;&amp;;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value category of expression is </a:t>
            </a:r>
            <a:r>
              <a:rPr lang="en-US" dirty="0" err="1"/>
              <a:t>lvalue</a:t>
            </a:r>
            <a:r>
              <a:rPr lang="en-US" dirty="0"/>
              <a:t>, then </a:t>
            </a:r>
            <a:r>
              <a:rPr lang="en-US" dirty="0" err="1"/>
              <a:t>decltype</a:t>
            </a:r>
            <a:r>
              <a:rPr lang="en-US" dirty="0"/>
              <a:t> yields T&amp;;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value category of expression is </a:t>
            </a:r>
            <a:r>
              <a:rPr lang="en-US" dirty="0" err="1"/>
              <a:t>prvalue</a:t>
            </a:r>
            <a:r>
              <a:rPr lang="en-US" dirty="0"/>
              <a:t>, then </a:t>
            </a:r>
            <a:r>
              <a:rPr lang="en-US" dirty="0" err="1"/>
              <a:t>decltype</a:t>
            </a:r>
            <a:r>
              <a:rPr lang="en-US" dirty="0"/>
              <a:t> yields T.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decltype</a:t>
            </a:r>
            <a:r>
              <a:rPr lang="en-GB" dirty="0"/>
              <a:t>( expression 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09301"/>
              </p:ext>
            </p:extLst>
          </p:nvPr>
        </p:nvGraphicFramePr>
        <p:xfrm>
          <a:off x="543465" y="4122549"/>
          <a:ext cx="11105070" cy="2017310"/>
        </p:xfrm>
        <a:graphic>
          <a:graphicData uri="http://schemas.openxmlformats.org/drawingml/2006/table">
            <a:tbl>
              <a:tblPr/>
              <a:tblGrid>
                <a:gridCol w="1110507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201731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static_assert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is_same_v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&amp;&gt;);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9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GB" dirty="0"/>
              <a:t>Can only be used in combination with the auto return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2021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Trailing return type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01657"/>
              </p:ext>
            </p:extLst>
          </p:nvPr>
        </p:nvGraphicFramePr>
        <p:xfrm>
          <a:off x="543465" y="2437108"/>
          <a:ext cx="11105070" cy="3702751"/>
        </p:xfrm>
        <a:graphic>
          <a:graphicData uri="http://schemas.openxmlformats.org/drawingml/2006/table">
            <a:tbl>
              <a:tblPr/>
              <a:tblGrid>
                <a:gridCol w="1110507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7027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U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add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U u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u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get_fun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(*)(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80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GB" dirty="0"/>
              <a:t>Unpack an array into multiple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Structured bindings (array)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83405"/>
              </p:ext>
            </p:extLst>
          </p:nvPr>
        </p:nvGraphicFramePr>
        <p:xfrm>
          <a:off x="543465" y="2437108"/>
          <a:ext cx="6081910" cy="3702751"/>
        </p:xfrm>
        <a:graphic>
          <a:graphicData uri="http://schemas.openxmlformats.org/drawingml/2006/table">
            <a:tbl>
              <a:tblPr/>
              <a:tblGrid>
                <a:gridCol w="6081910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7027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creates e[2], copies a into e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then x refers to e[0], y refers to e[1]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xr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refers to a[0],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yr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refers to a[1]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EA1918-B663-49BD-9E08-2CB3D7FE2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67656"/>
              </p:ext>
            </p:extLst>
          </p:nvPr>
        </p:nvGraphicFramePr>
        <p:xfrm>
          <a:off x="6785171" y="2437108"/>
          <a:ext cx="5015763" cy="3702751"/>
        </p:xfrm>
        <a:graphic>
          <a:graphicData uri="http://schemas.openxmlformats.org/drawingml/2006/table">
            <a:tbl>
              <a:tblPr/>
              <a:tblGrid>
                <a:gridCol w="5015763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7027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__a14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__a14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__a14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__a15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__a15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__a15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1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wrap="square">
            <a:normAutofit/>
          </a:bodyPr>
          <a:lstStyle/>
          <a:p>
            <a:r>
              <a:rPr lang="en-GB" dirty="0"/>
              <a:t>Unpack a tuple like structure into multiple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36268" y="6589047"/>
            <a:ext cx="1430446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Structured bindings (tuple-like type)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A88E19-C69B-4F49-8D00-3C00B227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92198"/>
              </p:ext>
            </p:extLst>
          </p:nvPr>
        </p:nvGraphicFramePr>
        <p:xfrm>
          <a:off x="543464" y="2437108"/>
          <a:ext cx="11090275" cy="3702751"/>
        </p:xfrm>
        <a:graphic>
          <a:graphicData uri="http://schemas.openxmlformats.org/drawingml/2006/table">
            <a:tbl>
              <a:tblPr/>
              <a:tblGrid>
                <a:gridCol w="11090275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7027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z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&amp;,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&amp;&amp;,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tpl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tpl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a names a structured binding that refers to x;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(a) is float&amp;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b names a structured binding that refers to y;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(b) is char&amp;&amp;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c names a structured binding that refers to z;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(c) is const int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32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1322</Words>
  <Application>Microsoft Office PowerPoint</Application>
  <PresentationFormat>Widescreen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Office Theme</vt:lpstr>
      <vt:lpstr>Custom Design</vt:lpstr>
      <vt:lpstr>PowerPoint Presentation</vt:lpstr>
      <vt:lpstr>“small” features </vt:lpstr>
      <vt:lpstr>auto</vt:lpstr>
      <vt:lpstr>auto</vt:lpstr>
      <vt:lpstr>decltype( entity )</vt:lpstr>
      <vt:lpstr>decltype( expression )</vt:lpstr>
      <vt:lpstr>Trailing return type</vt:lpstr>
      <vt:lpstr>Structured bindings (array)</vt:lpstr>
      <vt:lpstr>Structured bindings (tuple-like type)</vt:lpstr>
      <vt:lpstr>Structured bindings (data members)</vt:lpstr>
      <vt:lpstr>Variadic templates</vt:lpstr>
      <vt:lpstr>Variadic templates (expansion)</vt:lpstr>
      <vt:lpstr>Variadic templates (fold expression)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Lode Mertens</cp:lastModifiedBy>
  <cp:revision>27</cp:revision>
  <cp:lastPrinted>2019-05-28T07:15:45Z</cp:lastPrinted>
  <dcterms:created xsi:type="dcterms:W3CDTF">2021-01-17T12:16:19Z</dcterms:created>
  <dcterms:modified xsi:type="dcterms:W3CDTF">2021-09-15T19:57:59Z</dcterms:modified>
</cp:coreProperties>
</file>