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3"/>
  </p:sldMasterIdLst>
  <p:notesMasterIdLst>
    <p:notesMasterId r:id="rId16"/>
  </p:notesMasterIdLst>
  <p:sldIdLst>
    <p:sldId id="371" r:id="rId4"/>
    <p:sldId id="411" r:id="rId5"/>
    <p:sldId id="412" r:id="rId6"/>
    <p:sldId id="427" r:id="rId7"/>
    <p:sldId id="428" r:id="rId8"/>
    <p:sldId id="429" r:id="rId9"/>
    <p:sldId id="430" r:id="rId10"/>
    <p:sldId id="423" r:id="rId11"/>
    <p:sldId id="431" r:id="rId12"/>
    <p:sldId id="432" r:id="rId13"/>
    <p:sldId id="434" r:id="rId14"/>
    <p:sldId id="435" r:id="rId15"/>
  </p:sldIdLst>
  <p:sldSz cx="9144000" cy="6858000" type="screen4x3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DE5D56-E6AD-4922-A30E-B5BBFFCFAA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8F0E0-843F-4BD2-911E-460C5B724E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921BDD-64B7-46F3-971D-7854D76ED7BA}" type="datetimeFigureOut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20E771-28B5-4CAD-AC58-44BC295019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E5C0B56-7FF6-4694-963E-DF6EE0AFC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CB71-6118-4819-BB46-D41947FB1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D8F38-21F7-43F2-986C-91EFA3751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1D0D34-97A4-4D9B-BDB6-D0140BED38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C456523-BB9D-4BEE-B445-125F781EC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fld id="{585AB4D0-633E-4CCF-9C36-560A3731959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B542F4CB-89A2-429A-BE58-8412616E73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fld id="{4A88AD09-DB2F-4261-B5D2-A1BAC41CB1F7}" type="slidenum">
              <a:rPr lang="en-US" altLang="en-US" sz="1300"/>
              <a:pPr algn="r" eaLnBrk="1">
                <a:lnSpc>
                  <a:spcPct val="104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 sz="1300"/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358156ED-3271-44EA-9A82-ABC9F20647F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fld id="{7C0300C7-EC0B-49B7-B600-A9D707947878}" type="slidenum">
              <a:rPr lang="en-US" altLang="en-US" sz="1300"/>
              <a:pPr algn="r" eaLnBrk="1">
                <a:lnSpc>
                  <a:spcPct val="104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 sz="13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E3056976-6B26-42DD-ADDF-29445A23A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3AB74263-F7E1-458D-B959-12B4F25CD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A57E-D12C-4A70-94DF-2BB2CCAA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4940-D6AA-4B7B-ACE1-D69773B280AC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F654-BDCD-4C69-BE3D-6556A1AA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2E82-E0D3-49B4-9173-9A7B94E1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0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51E39FBC-21CB-4783-8AD9-F7F3D752E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23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E255B-48AE-43C1-A331-3D27A5E0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C0FE8-253D-40C0-A819-7F897BB8D4CE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0F6E-EA31-496A-8C66-09DA608F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3C34-D9AF-4F95-8EDA-1676B841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B2BF4-6AE9-4EFA-95D8-4F39423ED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19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68964-0D8F-4803-8A77-87CF09AA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8F10-1304-48A4-9BF7-76E8200F7507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C910-30A4-4F84-BB3A-287DD571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1E7D-7D6B-4654-9EF7-D41AE510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D5025-7A5C-49E5-824E-6935D5CDD1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68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5"/>
            <a:ext cx="7886700" cy="3879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F9B89-ACBC-43F5-A8D6-F57DBDE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0567E-B818-4858-92FA-8049A13BCBF4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2CF8-94DB-4F41-A519-7C869141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B3A4-E6F4-4449-95B1-CC3754B4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5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109ACA71-D02E-41F9-9572-1E5E69C14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1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A2BF-A712-4BCD-8652-ED3BBF2D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F9BDC-4A63-4DE3-9C4C-A37453B49D35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7BD72-8E6D-4207-BD57-36BEE0BB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9EAB-C97F-402E-AD45-BA0C2422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44050-69BE-4128-9E82-176B123110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27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8C8DFA-340A-4680-B04F-C98FC00C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89F2C-6D0B-4F5E-BAB2-08F6F364C12B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78AFCA-3913-4C67-BEA1-38425E58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802583-8648-4DE6-8CCB-B9D4CB33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55C6E-3E66-459A-9084-D52F11A49E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3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5890FA-A191-4441-85BC-C7994698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B4DEA-40FE-447D-B0AB-1D1D69B586CB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37385AF-9371-47F3-B5C2-521BFB25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F42622-750B-4963-9189-980C7C94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87D17-3E63-45D7-B7EC-215E7779ED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15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1A163C-5F80-42ED-AD20-892AF503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BD1F9-CC17-4782-A737-E5AE360D9642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E6A145B-D613-4037-ADDE-B1D28F81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37C578-B0C2-4AFB-8274-328B2412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A01B9-E922-45CE-ADD4-75F69B76E0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F6CB26-B3C1-45D7-BB13-0212256D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FA562-6E1A-4866-8E45-3CE62A54DA5A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6402D7-FA89-4870-BA5B-EB2107AD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B31E9-EC71-468E-BCB4-A798FCCB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D2873-389D-48D5-B9AF-D4AA8B2FCB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24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76273B-3E7F-4B6F-84E5-8B6374CD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ADD17-93CC-4E95-ADE8-8E44369B72B7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661F26-A030-4B2D-BBA7-2FFDD409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2AAE13-901B-43BC-A080-021C4F1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9DFD6-25D1-4506-8EAC-E72A8FA996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FB4154-AFD6-47B0-A86C-C67C121A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9DE40-847E-48C6-960B-E27CD47DE2EC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F7CD7B-A8DB-498F-BB8C-8329E373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8F26C2-00F0-40CF-9EC5-4AA3E268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1EFCF-4DE3-4F7B-9E3E-2ED025CFF1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8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36F4D63-96EA-412F-BD2E-21990A60D74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311EA55-2FD2-4E57-B85E-5C2F20C34A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9FB9-5AB2-430E-85E8-67239282C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9F4A3F-514F-4853-9BF5-D371239CD3E0}" type="datetime1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7AA8-6B88-4A30-AD99-5E2AED103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C0C7-3589-4FDF-910C-376DE74BF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15C7309-9862-4D30-9B98-3B06A29860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4DBDB0E-C2FB-407B-AEFB-B3DD0FF96B9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76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C98F09B2-6435-4BDB-9E89-D1AB0431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8713"/>
            <a:ext cx="86868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algn="ctr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US" altLang="en-US" sz="5987"/>
          </a:p>
        </p:txBody>
      </p:sp>
      <p:pic>
        <p:nvPicPr>
          <p:cNvPr id="5123" name="Picture 6">
            <a:extLst>
              <a:ext uri="{FF2B5EF4-FFF2-40B4-BE49-F238E27FC236}">
                <a16:creationId xmlns:a16="http://schemas.microsoft.com/office/drawing/2014/main" id="{E8A61F3A-EB2F-483C-BC35-E0FEA47F6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1700213"/>
            <a:ext cx="2625725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1">
            <a:extLst>
              <a:ext uri="{FF2B5EF4-FFF2-40B4-BE49-F238E27FC236}">
                <a16:creationId xmlns:a16="http://schemas.microsoft.com/office/drawing/2014/main" id="{F9AE6166-12AE-4658-96FD-AA340726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164013"/>
            <a:ext cx="88487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altLang="en-US" sz="3628" dirty="0">
                <a:latin typeface="Arial Black" panose="020B0A04020102020204" pitchFamily="34" charset="0"/>
              </a:rPr>
              <a:t>Arrays</a:t>
            </a:r>
          </a:p>
          <a:p>
            <a:pPr algn="ctr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altLang="en-US" sz="3628" dirty="0">
                <a:latin typeface="Arial Black" panose="020B0A04020102020204" pitchFamily="34" charset="0"/>
              </a:rPr>
              <a:t>MODULE-2 </a:t>
            </a:r>
          </a:p>
        </p:txBody>
      </p:sp>
      <p:sp>
        <p:nvSpPr>
          <p:cNvPr id="11269" name="TextBox 8">
            <a:extLst>
              <a:ext uri="{FF2B5EF4-FFF2-40B4-BE49-F238E27FC236}">
                <a16:creationId xmlns:a16="http://schemas.microsoft.com/office/drawing/2014/main" id="{E59A3295-6359-4E89-BD8B-38E116FD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2300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altLang="en-US" sz="3628">
                <a:latin typeface="Arial Black" panose="020B0A04020102020204" pitchFamily="34" charset="0"/>
              </a:rPr>
              <a:t>PRESIDENCY UNIVERSITY</a:t>
            </a:r>
          </a:p>
          <a:p>
            <a:pPr algn="ctr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altLang="en-US" sz="1451">
                <a:latin typeface="Arial Black" panose="020B0A04020102020204" pitchFamily="34" charset="0"/>
              </a:rPr>
              <a:t>Itagalpura, Bengaluru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44F58BA-3FB5-4C1E-AD9F-37DC258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8575"/>
            <a:ext cx="82296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2-D Array Initialization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8D87D5B-001F-4C0F-A130-54A2F5DE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4608513"/>
          </a:xfrm>
        </p:spPr>
        <p:txBody>
          <a:bodyPr/>
          <a:lstStyle/>
          <a:p>
            <a:pPr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data_type array_name[row_size] [col_size];={variables};</a:t>
            </a:r>
          </a:p>
          <a:p>
            <a:pPr algn="just">
              <a:buFont typeface="Wingdings 2" panose="05020102010507070707" pitchFamily="18" charset="2"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 x[2][2]={1,50,2,75};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Or  int x[2][2]={ {1,50},{2,75}};</a:t>
            </a:r>
          </a:p>
          <a:p>
            <a:pPr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 2" panose="05020102010507070707" pitchFamily="18" charset="2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C63686E-EA40-4C07-8061-DB81381F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8575"/>
            <a:ext cx="8229600" cy="757238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Initialization 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04E74D1-521D-45ED-BA87-0BBB6C41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785813"/>
            <a:ext cx="8569325" cy="4730750"/>
          </a:xfrm>
        </p:spPr>
        <p:txBody>
          <a:bodyPr/>
          <a:lstStyle/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 i,j;</a:t>
            </a: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 x[2][2]={{1,50},{2,75}};</a:t>
            </a: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for(i=0;i&lt;2;i++)</a:t>
            </a: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for(j=0;j&lt;2;j++)</a:t>
            </a: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printf("\nThe value in x[%d][%d] is %d",i,j,x[i][j]);</a:t>
            </a: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CC27FB3-5186-4E73-948E-16FB4C71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8575"/>
            <a:ext cx="82296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D6C85F7-B5B2-44A8-A69A-B9E677B8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46085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x[0][0] is 1</a:t>
            </a:r>
          </a:p>
          <a:p>
            <a:pPr algn="just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x[0][1] is 50</a:t>
            </a:r>
          </a:p>
          <a:p>
            <a:pPr algn="just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x[1][0] is 2</a:t>
            </a:r>
          </a:p>
          <a:p>
            <a:pPr algn="just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x[1][1] is 75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4CFBA6B-5A4D-45D1-AEFE-391F47A4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IN" altLang="en-US"/>
              <a:t>Definition Of Arrays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23675312-1E6D-4409-A824-A0E81625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0925"/>
            <a:ext cx="7886700" cy="4427538"/>
          </a:xfrm>
        </p:spPr>
        <p:txBody>
          <a:bodyPr/>
          <a:lstStyle/>
          <a:p>
            <a:pPr>
              <a:defRPr/>
            </a:pPr>
            <a:r>
              <a:rPr lang="en-IN" sz="2000" dirty="0"/>
              <a:t>Array is an homogeneous collection of data items.</a:t>
            </a:r>
          </a:p>
          <a:p>
            <a:pPr>
              <a:defRPr/>
            </a:pPr>
            <a:r>
              <a:rPr lang="en-IN" sz="2000" dirty="0"/>
              <a:t>The elements of an array are of same data type and each item can be accessed using the same name.</a:t>
            </a:r>
          </a:p>
          <a:p>
            <a:pPr>
              <a:defRPr/>
            </a:pPr>
            <a:r>
              <a:rPr lang="en-IN" sz="2000" dirty="0"/>
              <a:t>All the data items of an array are stored in consecutive memory locations . </a:t>
            </a:r>
          </a:p>
          <a:p>
            <a:pPr algn="just">
              <a:defRPr/>
            </a:pPr>
            <a:r>
              <a:rPr lang="en-US" sz="2000" dirty="0"/>
              <a:t>For example, to store marks of a student in 6 subjects , you can create an array 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marks[6];</a:t>
            </a:r>
            <a:endParaRPr lang="en-IN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dirty="0"/>
              <a:t>    To store marks of 60 students in Maths, you can create an array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dirty="0"/>
              <a:t>               </a:t>
            </a:r>
            <a:r>
              <a:rPr lang="en-IN" sz="2000" dirty="0" err="1"/>
              <a:t>int</a:t>
            </a:r>
            <a:r>
              <a:rPr lang="en-IN" sz="2000" dirty="0"/>
              <a:t> maths[60]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sz="2000" dirty="0"/>
          </a:p>
          <a:p>
            <a:pPr>
              <a:defRPr/>
            </a:pPr>
            <a:endParaRPr lang="en-IN" dirty="0"/>
          </a:p>
        </p:txBody>
      </p:sp>
      <p:sp>
        <p:nvSpPr>
          <p:cNvPr id="7172" name="Slide Number Placeholder 4">
            <a:extLst>
              <a:ext uri="{FF2B5EF4-FFF2-40B4-BE49-F238E27FC236}">
                <a16:creationId xmlns:a16="http://schemas.microsoft.com/office/drawing/2014/main" id="{2D243754-D7E0-4B5C-AB81-9FCFB68D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D7A94F5-744C-4761-9691-6C2792E706A3}" type="slidenum"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5A97D0A-ACAC-4651-9524-8666F7A9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2738"/>
            <a:ext cx="7886700" cy="993775"/>
          </a:xfrm>
        </p:spPr>
        <p:txBody>
          <a:bodyPr/>
          <a:lstStyle/>
          <a:p>
            <a:r>
              <a:rPr lang="en-IN" altLang="en-US" sz="3200" b="1"/>
              <a:t>Single Dimension Array (1D - Array)</a:t>
            </a:r>
            <a:br>
              <a:rPr lang="en-IN" altLang="en-US" sz="3200"/>
            </a:br>
            <a:endParaRPr lang="en-IN" altLang="en-US" sz="320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65B5577-BB19-4E0B-9BDC-09BF3DCF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338"/>
            <a:ext cx="7886700" cy="4264025"/>
          </a:xfrm>
        </p:spPr>
        <p:txBody>
          <a:bodyPr/>
          <a:lstStyle/>
          <a:p>
            <a:pPr algn="just"/>
            <a:r>
              <a:rPr lang="en-IN" altLang="en-US" sz="2400"/>
              <a:t>A single-dimensional array is a linear list containing the data items of the same type.</a:t>
            </a:r>
          </a:p>
          <a:p>
            <a:endParaRPr lang="en-IN" altLang="en-US"/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74E7D770-C74E-417C-9740-CF3368D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987AC4C-B13A-46A1-8D9E-8875759BA51F}" type="slidenum"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6202B6EE-1BC2-47FF-B2B6-C486BDD2E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24075"/>
            <a:ext cx="79438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61221E3-0E90-417D-B0BA-DA4B7C9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3" y="90488"/>
            <a:ext cx="8229600" cy="773112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Array declaration</a:t>
            </a:r>
            <a:endParaRPr lang="en-I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A91D786-CEB2-462A-B12D-E35D74DF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4608513"/>
          </a:xfrm>
        </p:spPr>
        <p:txBody>
          <a:bodyPr/>
          <a:lstStyle/>
          <a:p>
            <a:pPr lvl="1" algn="l">
              <a:lnSpc>
                <a:spcPct val="15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algn="l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data_type array_name[size];</a:t>
            </a:r>
          </a:p>
          <a:p>
            <a:pPr algn="l">
              <a:lnSpc>
                <a:spcPct val="15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x[3];</a:t>
            </a:r>
          </a:p>
          <a:p>
            <a:pPr algn="l">
              <a:lnSpc>
                <a:spcPct val="150000"/>
              </a:lnSpc>
            </a:pPr>
            <a:endParaRPr lang="en-IN" altLang="en-US"/>
          </a:p>
        </p:txBody>
      </p:sp>
      <p:grpSp>
        <p:nvGrpSpPr>
          <p:cNvPr id="9220" name="Group 3">
            <a:extLst>
              <a:ext uri="{FF2B5EF4-FFF2-40B4-BE49-F238E27FC236}">
                <a16:creationId xmlns:a16="http://schemas.microsoft.com/office/drawing/2014/main" id="{FA9CA946-373F-48B7-8A21-02F1AC2BE22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437063"/>
            <a:ext cx="5029200" cy="647700"/>
            <a:chOff x="2438400" y="4057981"/>
            <a:chExt cx="5029200" cy="646667"/>
          </a:xfrm>
        </p:grpSpPr>
        <p:sp>
          <p:nvSpPr>
            <p:cNvPr id="9232" name="Text Box 15">
              <a:extLst>
                <a:ext uri="{FF2B5EF4-FFF2-40B4-BE49-F238E27FC236}">
                  <a16:creationId xmlns:a16="http://schemas.microsoft.com/office/drawing/2014/main" id="{330CE17A-2246-4D8B-B34B-4EACE111C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058317"/>
              <a:ext cx="1066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X[0]</a:t>
              </a:r>
            </a:p>
          </p:txBody>
        </p:sp>
        <p:sp>
          <p:nvSpPr>
            <p:cNvPr id="9233" name="Text Box 15">
              <a:extLst>
                <a:ext uri="{FF2B5EF4-FFF2-40B4-BE49-F238E27FC236}">
                  <a16:creationId xmlns:a16="http://schemas.microsoft.com/office/drawing/2014/main" id="{12399B50-FE82-4E4C-8D83-F77D4EEDF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4058317"/>
              <a:ext cx="1066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X[1]</a:t>
              </a:r>
            </a:p>
          </p:txBody>
        </p:sp>
        <p:sp>
          <p:nvSpPr>
            <p:cNvPr id="9234" name="Text Box 15">
              <a:extLst>
                <a:ext uri="{FF2B5EF4-FFF2-40B4-BE49-F238E27FC236}">
                  <a16:creationId xmlns:a16="http://schemas.microsoft.com/office/drawing/2014/main" id="{B75ED510-FE3C-4C68-BE1C-0EC5F4DC2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4057981"/>
              <a:ext cx="1066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X[2]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3EFE80-2BC6-4117-93D8-6AF4C25AE58D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521335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1" name="Text Box 15">
            <a:extLst>
              <a:ext uri="{FF2B5EF4-FFF2-40B4-BE49-F238E27FC236}">
                <a16:creationId xmlns:a16="http://schemas.microsoft.com/office/drawing/2014/main" id="{220431D4-F634-4D3F-9799-26766E799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084763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AA2492C-54CA-4019-93B8-6900E747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8575"/>
            <a:ext cx="8229600" cy="1143000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Array Initialization</a:t>
            </a:r>
            <a:endParaRPr lang="en-I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106BE06-5BD2-4EEC-8759-1A6CDBC0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4608513"/>
          </a:xfrm>
        </p:spPr>
        <p:txBody>
          <a:bodyPr/>
          <a:lstStyle/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data_type  array_name[size]={variables};</a:t>
            </a:r>
          </a:p>
          <a:p>
            <a:pPr algn="l">
              <a:buFont typeface="Wingdings 2" panose="05020102010507070707" pitchFamily="18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x[3]={5,3,7};</a:t>
            </a:r>
          </a:p>
          <a:p>
            <a:pPr algn="l"/>
            <a:endParaRPr lang="en-IN" altLang="en-US"/>
          </a:p>
        </p:txBody>
      </p:sp>
      <p:grpSp>
        <p:nvGrpSpPr>
          <p:cNvPr id="10244" name="Group 6">
            <a:extLst>
              <a:ext uri="{FF2B5EF4-FFF2-40B4-BE49-F238E27FC236}">
                <a16:creationId xmlns:a16="http://schemas.microsoft.com/office/drawing/2014/main" id="{4AD2EFA4-611E-4643-B06C-3587ACD447C2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3849688"/>
            <a:ext cx="5029200" cy="646112"/>
            <a:chOff x="2438400" y="4057981"/>
            <a:chExt cx="5029200" cy="646667"/>
          </a:xfrm>
        </p:grpSpPr>
        <p:sp>
          <p:nvSpPr>
            <p:cNvPr id="10256" name="Text Box 15">
              <a:extLst>
                <a:ext uri="{FF2B5EF4-FFF2-40B4-BE49-F238E27FC236}">
                  <a16:creationId xmlns:a16="http://schemas.microsoft.com/office/drawing/2014/main" id="{19A93CB1-9144-48BE-9C93-2146DE87D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058317"/>
              <a:ext cx="1066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X[0]</a:t>
              </a:r>
            </a:p>
          </p:txBody>
        </p:sp>
        <p:sp>
          <p:nvSpPr>
            <p:cNvPr id="10257" name="Text Box 15">
              <a:extLst>
                <a:ext uri="{FF2B5EF4-FFF2-40B4-BE49-F238E27FC236}">
                  <a16:creationId xmlns:a16="http://schemas.microsoft.com/office/drawing/2014/main" id="{95DEF7C1-49BD-46EA-A9F3-4A391A9C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4058317"/>
              <a:ext cx="1066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X[1]</a:t>
              </a:r>
            </a:p>
          </p:txBody>
        </p:sp>
        <p:sp>
          <p:nvSpPr>
            <p:cNvPr id="10258" name="Text Box 15">
              <a:extLst>
                <a:ext uri="{FF2B5EF4-FFF2-40B4-BE49-F238E27FC236}">
                  <a16:creationId xmlns:a16="http://schemas.microsoft.com/office/drawing/2014/main" id="{399AF5BD-59D7-4815-A9E6-CF22F62E9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4057981"/>
              <a:ext cx="1066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X[2]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629403-E4BE-4916-BFF9-1ECEBD5F9B83}"/>
              </a:ext>
            </a:extLst>
          </p:cNvPr>
          <p:cNvGraphicFramePr>
            <a:graphicFrameLocks noGrp="1"/>
          </p:cNvGraphicFramePr>
          <p:nvPr/>
        </p:nvGraphicFramePr>
        <p:xfrm>
          <a:off x="1811338" y="4657725"/>
          <a:ext cx="6096000" cy="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70" marB="4577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45770" marB="4577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45770" marB="457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5" name="Text Box 15">
            <a:extLst>
              <a:ext uri="{FF2B5EF4-FFF2-40B4-BE49-F238E27FC236}">
                <a16:creationId xmlns:a16="http://schemas.microsoft.com/office/drawing/2014/main" id="{1C0EC9B5-FBD9-499A-B9FA-44805C6AB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4495800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EF3EA81-4C4A-4003-A9E3-53B3B536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8575"/>
            <a:ext cx="8229600" cy="731838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7B40-A711-46D7-B6B8-5BCE6992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4608513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l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algn="l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x[2],i;</a:t>
            </a:r>
          </a:p>
          <a:p>
            <a:pPr algn="l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the inputs:");</a:t>
            </a:r>
          </a:p>
          <a:p>
            <a:pPr algn="l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for(i=0;i&lt;2;i++)</a:t>
            </a:r>
          </a:p>
          <a:p>
            <a:pPr algn="l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d",&amp;x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[i]);</a:t>
            </a:r>
          </a:p>
          <a:p>
            <a:pPr algn="l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for(i=0;i&lt;2;i++)</a:t>
            </a:r>
          </a:p>
          <a:p>
            <a:pPr algn="l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("The value in x[%d] is %d\n",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i,x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[i]);</a:t>
            </a:r>
          </a:p>
          <a:p>
            <a:pPr algn="l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3DD2432-D3F0-42D7-A7FD-FD8BA231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8575"/>
            <a:ext cx="8229600" cy="1143000"/>
          </a:xfrm>
        </p:spPr>
        <p:txBody>
          <a:bodyPr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4437A4D-133F-4CD3-BAF4-C1CF69F8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4608513"/>
          </a:xfrm>
        </p:spPr>
        <p:txBody>
          <a:bodyPr/>
          <a:lstStyle/>
          <a:p>
            <a:pPr algn="l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Enter the inputs:3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x[0] is 3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x[1] is 6</a:t>
            </a:r>
          </a:p>
          <a:p>
            <a:pPr algn="l"/>
            <a:endParaRPr lang="en-I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C465C7A-2EE3-4DA4-AD78-01BBA8C2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IN" altLang="en-US" sz="3200"/>
              <a:t>2-D Arrays in C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AB23995-4CDB-40B3-83BC-A63AE8C7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pPr algn="just"/>
            <a:r>
              <a:rPr lang="en-US" altLang="en-US" sz="2000"/>
              <a:t>A two-dimensional array is similar to a one-dimensional array, but </a:t>
            </a:r>
            <a:r>
              <a:rPr lang="en-US" altLang="en-US" sz="2000" b="1"/>
              <a:t>it can be visualized as a grid (or table) with rows and columns</a:t>
            </a:r>
            <a:r>
              <a:rPr lang="en-US" altLang="en-US" sz="2000"/>
              <a:t>.</a:t>
            </a:r>
          </a:p>
          <a:p>
            <a:pPr algn="just"/>
            <a:r>
              <a:rPr lang="en-US" altLang="en-US" sz="2000"/>
              <a:t>Positions in a two dimensional array are referenced like a map using horizontal and vertical reference numbers.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19109-B015-44BC-A760-29C68CE6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CSE-307-Data Mining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A0B33D31-224A-4509-BE66-FA627BE9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D933925-6413-414F-AAA9-586B60B8047C}" type="slidenum"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8410194-0F95-4BD4-A9FC-2D638624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8575"/>
            <a:ext cx="8229600" cy="70485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array 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38BCF5F-2B7E-4DFC-9EA9-C561D918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8" y="933450"/>
            <a:ext cx="8772525" cy="5110163"/>
          </a:xfrm>
        </p:spPr>
        <p:txBody>
          <a:bodyPr/>
          <a:lstStyle/>
          <a:p>
            <a:pPr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 declaration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data_type array_name[row_size] [col_size];</a:t>
            </a:r>
          </a:p>
          <a:p>
            <a:pPr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 x[3][2];</a:t>
            </a:r>
          </a:p>
          <a:p>
            <a:endParaRPr lang="en-IN" altLang="en-US" sz="200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90A13DC0-3301-4E4B-940A-A3E2983314FE}"/>
              </a:ext>
            </a:extLst>
          </p:cNvPr>
          <p:cNvGraphicFramePr>
            <a:graphicFrameLocks noGrp="1"/>
          </p:cNvGraphicFramePr>
          <p:nvPr/>
        </p:nvGraphicFramePr>
        <p:xfrm>
          <a:off x="2419350" y="3390900"/>
          <a:ext cx="3962400" cy="2032001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19">
            <a:extLst>
              <a:ext uri="{FF2B5EF4-FFF2-40B4-BE49-F238E27FC236}">
                <a16:creationId xmlns:a16="http://schemas.microsoft.com/office/drawing/2014/main" id="{D436727D-9FA7-469C-B084-9797BDCE1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75" y="2808288"/>
            <a:ext cx="3048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Col 0	 	   Col 1</a:t>
            </a: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425BCF55-B0FE-45AA-9A11-25BAC9BFA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3643313"/>
            <a:ext cx="1371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row 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row 1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row 2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B9E290D1-7DAE-415F-A635-3416E721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3643313"/>
            <a:ext cx="12954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X[0][0]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X[1][0]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X[2][0]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A64597B9-96BC-47DC-8655-2BC5DAB95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3643313"/>
            <a:ext cx="12954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X[0][1]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X[1][1]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X[2][1]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C4E59DDF92F34DA7EE76AFA8AB7447" ma:contentTypeVersion="14" ma:contentTypeDescription="Create a new document." ma:contentTypeScope="" ma:versionID="cfb5ae7358a6e5b061d4a6744c9e01f3">
  <xsd:schema xmlns:xsd="http://www.w3.org/2001/XMLSchema" xmlns:xs="http://www.w3.org/2001/XMLSchema" xmlns:p="http://schemas.microsoft.com/office/2006/metadata/properties" xmlns:ns2="dae2f68b-bfca-4271-b5cd-0df815089f71" xmlns:ns3="b5891139-916f-4391-95b1-de638dfb90d6" targetNamespace="http://schemas.microsoft.com/office/2006/metadata/properties" ma:root="true" ma:fieldsID="62545ab5519b1cf2c005a7c12240c5c9" ns2:_="" ns3:_="">
    <xsd:import namespace="dae2f68b-bfca-4271-b5cd-0df815089f71"/>
    <xsd:import namespace="b5891139-916f-4391-95b1-de638dfb90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2f68b-bfca-4271-b5cd-0df815089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91139-916f-4391-95b1-de638dfb90d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dccde1f-8dea-4b63-a230-03949058b598}" ma:internalName="TaxCatchAll" ma:showField="CatchAllData" ma:web="b5891139-916f-4391-95b1-de638dfb90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891139-916f-4391-95b1-de638dfb90d6" xsi:nil="true"/>
    <lcf76f155ced4ddcb4097134ff3c332f xmlns="dae2f68b-bfca-4271-b5cd-0df815089f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633AEA8-538D-41A1-8D13-D1A3BD087252}"/>
</file>

<file path=customXml/itemProps2.xml><?xml version="1.0" encoding="utf-8"?>
<ds:datastoreItem xmlns:ds="http://schemas.openxmlformats.org/officeDocument/2006/customXml" ds:itemID="{E02ECCD6-18AA-47BB-92E7-610ADBBF5C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52C0AD-0DAA-4911-BDB1-2C1E84204C4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4235</TotalTime>
  <Words>308</Words>
  <Application>Microsoft Office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Definition Of Arrays</vt:lpstr>
      <vt:lpstr>Single Dimension Array (1D - Array) </vt:lpstr>
      <vt:lpstr>Array declaration</vt:lpstr>
      <vt:lpstr>Array Initialization</vt:lpstr>
      <vt:lpstr>Example</vt:lpstr>
      <vt:lpstr>Output</vt:lpstr>
      <vt:lpstr>2-D Arrays in C </vt:lpstr>
      <vt:lpstr>Two-Dimensional array </vt:lpstr>
      <vt:lpstr>2-D Array Initialization</vt:lpstr>
      <vt:lpstr>Example – Initialization 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Windows User</cp:lastModifiedBy>
  <cp:revision>746</cp:revision>
  <cp:lastPrinted>2018-07-24T06:37:20Z</cp:lastPrinted>
  <dcterms:created xsi:type="dcterms:W3CDTF">2018-06-07T04:06:17Z</dcterms:created>
  <dcterms:modified xsi:type="dcterms:W3CDTF">2021-11-02T06:03:01Z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0x0101000AC4E59DDF92F34DA7EE76AFA8AB7447</vt:lpwstr>
  </property>
  <property fmtid="{D5CDD505-2E9C-101B-9397-08002B2CF9AE}" pid="3" name="MediaServiceImageTags">
    <vt:lpwstr/>
  </property>
</Properties>
</file>