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89" r:id="rId2"/>
    <p:sldId id="69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3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D090"/>
    <a:srgbClr val="DDEDD3"/>
    <a:srgbClr val="808080"/>
    <a:srgbClr val="00D090"/>
    <a:srgbClr val="4ABBD5"/>
    <a:srgbClr val="C3E1EE"/>
    <a:srgbClr val="00A0B0"/>
    <a:srgbClr val="039FB3"/>
    <a:srgbClr val="38AECD"/>
    <a:srgbClr val="F48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01" autoAdjust="0"/>
    <p:restoredTop sz="86433" autoAdjust="0"/>
  </p:normalViewPr>
  <p:slideViewPr>
    <p:cSldViewPr>
      <p:cViewPr varScale="1">
        <p:scale>
          <a:sx n="118" d="100"/>
          <a:sy n="118" d="100"/>
        </p:scale>
        <p:origin x="2890" y="86"/>
      </p:cViewPr>
      <p:guideLst>
        <p:guide pos="234"/>
        <p:guide orient="horz" pos="2160"/>
      </p:guideLst>
    </p:cSldViewPr>
  </p:slideViewPr>
  <p:outlineViewPr>
    <p:cViewPr>
      <p:scale>
        <a:sx n="33" d="100"/>
        <a:sy n="33" d="100"/>
      </p:scale>
      <p:origin x="0" y="-218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3906"/>
    </p:cViewPr>
  </p:sorterViewPr>
  <p:notesViewPr>
    <p:cSldViewPr showGuides="1">
      <p:cViewPr varScale="1">
        <p:scale>
          <a:sx n="87" d="100"/>
          <a:sy n="87" d="100"/>
        </p:scale>
        <p:origin x="2832" y="54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FC3BD-8DD5-48A3-AAE0-0C47983189E5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FE7AAB-0E34-40F3-83CD-5A62C6E39B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65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 preserve="1" userDrawn="1">
  <p:cSld name="6_제목 슬라이드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B9144FF-7D5A-3981-B22E-707D40A6CBED}"/>
              </a:ext>
            </a:extLst>
          </p:cNvPr>
          <p:cNvSpPr/>
          <p:nvPr userDrawn="1"/>
        </p:nvSpPr>
        <p:spPr>
          <a:xfrm>
            <a:off x="90008" y="819008"/>
            <a:ext cx="9195141" cy="5929702"/>
          </a:xfrm>
          <a:prstGeom prst="rect">
            <a:avLst/>
          </a:prstGeom>
          <a:solidFill>
            <a:srgbClr val="DDE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18;p69">
            <a:extLst>
              <a:ext uri="{FF2B5EF4-FFF2-40B4-BE49-F238E27FC236}">
                <a16:creationId xmlns:a16="http://schemas.microsoft.com/office/drawing/2014/main" id="{EFCD1561-98B7-D8CB-7D9A-F86A08FECD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14356"/>
          </a:xfrm>
          <a:prstGeom prst="rect">
            <a:avLst/>
          </a:prstGeom>
          <a:solidFill>
            <a:srgbClr val="90D090"/>
          </a:solidFill>
          <a:ln w="9525" cap="flat" cmpd="sng">
            <a:solidFill>
              <a:srgbClr val="00D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100" b="1" i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" name="Google Shape;17;p69">
            <a:extLst>
              <a:ext uri="{FF2B5EF4-FFF2-40B4-BE49-F238E27FC236}">
                <a16:creationId xmlns:a16="http://schemas.microsoft.com/office/drawing/2014/main" id="{7F4EBBF3-7897-B5FA-2280-C43ABE1869D7}"/>
              </a:ext>
            </a:extLst>
          </p:cNvPr>
          <p:cNvSpPr/>
          <p:nvPr userDrawn="1"/>
        </p:nvSpPr>
        <p:spPr>
          <a:xfrm>
            <a:off x="0" y="714356"/>
            <a:ext cx="12192000" cy="6143644"/>
          </a:xfrm>
          <a:prstGeom prst="rect">
            <a:avLst/>
          </a:prstGeom>
          <a:noFill/>
          <a:ln w="9525" cap="flat" cmpd="sng">
            <a:solidFill>
              <a:srgbClr val="00D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2F0C477-4219-E319-DF15-92EE601A115E}"/>
              </a:ext>
            </a:extLst>
          </p:cNvPr>
          <p:cNvGrpSpPr/>
          <p:nvPr userDrawn="1"/>
        </p:nvGrpSpPr>
        <p:grpSpPr>
          <a:xfrm>
            <a:off x="9374797" y="6325254"/>
            <a:ext cx="2726352" cy="423456"/>
            <a:chOff x="9375640" y="6101544"/>
            <a:chExt cx="2726352" cy="423456"/>
          </a:xfrm>
        </p:grpSpPr>
        <p:sp>
          <p:nvSpPr>
            <p:cNvPr id="20" name="Google Shape;36;p73">
              <a:extLst>
                <a:ext uri="{FF2B5EF4-FFF2-40B4-BE49-F238E27FC236}">
                  <a16:creationId xmlns:a16="http://schemas.microsoft.com/office/drawing/2014/main" id="{391A7FC5-C185-571E-03E3-533F4A8433CB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38135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117193-BA75-73EB-F6EF-24C2ECB5D921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57684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Process ID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788507-CF05-15B3-2900-2868402EC652}"/>
              </a:ext>
            </a:extLst>
          </p:cNvPr>
          <p:cNvGrpSpPr/>
          <p:nvPr userDrawn="1"/>
        </p:nvGrpSpPr>
        <p:grpSpPr>
          <a:xfrm>
            <a:off x="9374797" y="5445000"/>
            <a:ext cx="2726352" cy="810805"/>
            <a:chOff x="9375640" y="6101543"/>
            <a:chExt cx="2726352" cy="810805"/>
          </a:xfrm>
        </p:grpSpPr>
        <p:sp>
          <p:nvSpPr>
            <p:cNvPr id="10" name="Google Shape;36;p73">
              <a:extLst>
                <a:ext uri="{FF2B5EF4-FFF2-40B4-BE49-F238E27FC236}">
                  <a16:creationId xmlns:a16="http://schemas.microsoft.com/office/drawing/2014/main" id="{E3C67CE1-8F79-EA3F-7CD7-A0BA6DBD66D1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768704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873C936-3C43-114B-F8C5-F8617EBB3F14}"/>
                </a:ext>
              </a:extLst>
            </p:cNvPr>
            <p:cNvSpPr txBox="1"/>
            <p:nvPr userDrawn="1"/>
          </p:nvSpPr>
          <p:spPr>
            <a:xfrm>
              <a:off x="9410222" y="6101543"/>
              <a:ext cx="57684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Check</a:t>
              </a:r>
              <a:r>
                <a:rPr lang="ko-KR" altLang="en-US" sz="800" dirty="0"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latin typeface="+mn-ea"/>
                  <a:ea typeface="+mn-ea"/>
                </a:rPr>
                <a:t>List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A07A7F-AD0D-E330-5EA7-88EF485FD4EB}"/>
              </a:ext>
            </a:extLst>
          </p:cNvPr>
          <p:cNvGrpSpPr/>
          <p:nvPr userDrawn="1"/>
        </p:nvGrpSpPr>
        <p:grpSpPr>
          <a:xfrm>
            <a:off x="9374797" y="787693"/>
            <a:ext cx="2726352" cy="423456"/>
            <a:chOff x="9375640" y="6101544"/>
            <a:chExt cx="2726352" cy="423456"/>
          </a:xfrm>
        </p:grpSpPr>
        <p:sp>
          <p:nvSpPr>
            <p:cNvPr id="14" name="Google Shape;36;p73">
              <a:extLst>
                <a:ext uri="{FF2B5EF4-FFF2-40B4-BE49-F238E27FC236}">
                  <a16:creationId xmlns:a16="http://schemas.microsoft.com/office/drawing/2014/main" id="{4AAA8CBB-881D-4263-4EBC-2666B457B607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38135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B7A838-89C2-4EB9-BD85-A6A75D6599BE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371651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UI ID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4041435-9972-9936-BAF1-805BD4595BC5}"/>
              </a:ext>
            </a:extLst>
          </p:cNvPr>
          <p:cNvGrpSpPr/>
          <p:nvPr userDrawn="1"/>
        </p:nvGrpSpPr>
        <p:grpSpPr>
          <a:xfrm>
            <a:off x="9375515" y="1280599"/>
            <a:ext cx="2726352" cy="4085662"/>
            <a:chOff x="9375640" y="6101544"/>
            <a:chExt cx="2726352" cy="4085662"/>
          </a:xfrm>
        </p:grpSpPr>
        <p:sp>
          <p:nvSpPr>
            <p:cNvPr id="17" name="Google Shape;36;p73">
              <a:extLst>
                <a:ext uri="{FF2B5EF4-FFF2-40B4-BE49-F238E27FC236}">
                  <a16:creationId xmlns:a16="http://schemas.microsoft.com/office/drawing/2014/main" id="{A77265D2-7872-0AD0-344A-DC537C36646B}"/>
                </a:ext>
              </a:extLst>
            </p:cNvPr>
            <p:cNvSpPr/>
            <p:nvPr userDrawn="1"/>
          </p:nvSpPr>
          <p:spPr>
            <a:xfrm>
              <a:off x="9375640" y="6143643"/>
              <a:ext cx="2726352" cy="4043563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92A9E6-9A2F-7149-FF9D-506E6F89AFC6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78990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UI Description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38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슬라이드" preserve="1">
  <p:cSld name="6_제목 슬라이드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4089FA8-68D3-12D3-29F0-BF5CA3308F82}"/>
              </a:ext>
            </a:extLst>
          </p:cNvPr>
          <p:cNvSpPr/>
          <p:nvPr userDrawn="1"/>
        </p:nvSpPr>
        <p:spPr>
          <a:xfrm>
            <a:off x="90008" y="819008"/>
            <a:ext cx="9195141" cy="4012702"/>
          </a:xfrm>
          <a:prstGeom prst="rect">
            <a:avLst/>
          </a:prstGeom>
          <a:solidFill>
            <a:srgbClr val="DDED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17;p69"/>
          <p:cNvSpPr/>
          <p:nvPr/>
        </p:nvSpPr>
        <p:spPr>
          <a:xfrm>
            <a:off x="0" y="714356"/>
            <a:ext cx="12192000" cy="6143644"/>
          </a:xfrm>
          <a:prstGeom prst="rect">
            <a:avLst/>
          </a:prstGeom>
          <a:noFill/>
          <a:ln w="9525" cap="flat" cmpd="sng">
            <a:solidFill>
              <a:srgbClr val="00D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714356"/>
          </a:xfrm>
          <a:prstGeom prst="rect">
            <a:avLst/>
          </a:prstGeom>
          <a:solidFill>
            <a:srgbClr val="90D090"/>
          </a:solidFill>
          <a:ln w="9525" cap="flat" cmpd="sng">
            <a:solidFill>
              <a:srgbClr val="00D0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720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AA83E0-56C8-AFAD-31BB-99B45DE1DA6D}"/>
              </a:ext>
            </a:extLst>
          </p:cNvPr>
          <p:cNvGrpSpPr/>
          <p:nvPr userDrawn="1"/>
        </p:nvGrpSpPr>
        <p:grpSpPr>
          <a:xfrm>
            <a:off x="9374797" y="787692"/>
            <a:ext cx="2726352" cy="714355"/>
            <a:chOff x="9375640" y="6101544"/>
            <a:chExt cx="2726352" cy="423456"/>
          </a:xfrm>
        </p:grpSpPr>
        <p:sp>
          <p:nvSpPr>
            <p:cNvPr id="4" name="Google Shape;36;p73">
              <a:extLst>
                <a:ext uri="{FF2B5EF4-FFF2-40B4-BE49-F238E27FC236}">
                  <a16:creationId xmlns:a16="http://schemas.microsoft.com/office/drawing/2014/main" id="{4B805256-CC88-A041-A252-4195E41D8D6F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38135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7271B8-958F-33F2-9F0B-E1D442E4B266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790621" cy="729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Component ID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D883975-FADC-E3D3-8502-90A5CCFBDAC5}"/>
              </a:ext>
            </a:extLst>
          </p:cNvPr>
          <p:cNvGrpSpPr/>
          <p:nvPr userDrawn="1"/>
        </p:nvGrpSpPr>
        <p:grpSpPr>
          <a:xfrm>
            <a:off x="9374797" y="1546641"/>
            <a:ext cx="2726352" cy="3828912"/>
            <a:chOff x="9375640" y="6101544"/>
            <a:chExt cx="2726352" cy="2269706"/>
          </a:xfrm>
        </p:grpSpPr>
        <p:sp>
          <p:nvSpPr>
            <p:cNvPr id="8" name="Google Shape;36;p73">
              <a:extLst>
                <a:ext uri="{FF2B5EF4-FFF2-40B4-BE49-F238E27FC236}">
                  <a16:creationId xmlns:a16="http://schemas.microsoft.com/office/drawing/2014/main" id="{AFF45405-3BBD-5621-4F50-E7D8E336E46B}"/>
                </a:ext>
              </a:extLst>
            </p:cNvPr>
            <p:cNvSpPr/>
            <p:nvPr userDrawn="1"/>
          </p:nvSpPr>
          <p:spPr>
            <a:xfrm>
              <a:off x="9375640" y="6143643"/>
              <a:ext cx="2726352" cy="2227607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8AD54B-596D-A7ED-7CA1-35694900E734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1222621" cy="729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Component Description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52DABBA-69E3-AF46-4FCD-37DDBB5EB519}"/>
              </a:ext>
            </a:extLst>
          </p:cNvPr>
          <p:cNvGrpSpPr/>
          <p:nvPr userDrawn="1"/>
        </p:nvGrpSpPr>
        <p:grpSpPr>
          <a:xfrm>
            <a:off x="9374797" y="6325254"/>
            <a:ext cx="2726352" cy="423456"/>
            <a:chOff x="9375640" y="6101544"/>
            <a:chExt cx="2726352" cy="423456"/>
          </a:xfrm>
        </p:grpSpPr>
        <p:sp>
          <p:nvSpPr>
            <p:cNvPr id="11" name="Google Shape;36;p73">
              <a:extLst>
                <a:ext uri="{FF2B5EF4-FFF2-40B4-BE49-F238E27FC236}">
                  <a16:creationId xmlns:a16="http://schemas.microsoft.com/office/drawing/2014/main" id="{C6C22C05-BE70-E203-56F8-97610A30E71B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381356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7354D4-7AA4-1969-BA9A-79D1945650A2}"/>
                </a:ext>
              </a:extLst>
            </p:cNvPr>
            <p:cNvSpPr txBox="1"/>
            <p:nvPr userDrawn="1"/>
          </p:nvSpPr>
          <p:spPr>
            <a:xfrm>
              <a:off x="9410222" y="6101544"/>
              <a:ext cx="576844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Process ID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DDE82A-8841-6B0A-8B04-DF0A45044FBA}"/>
              </a:ext>
            </a:extLst>
          </p:cNvPr>
          <p:cNvGrpSpPr/>
          <p:nvPr userDrawn="1"/>
        </p:nvGrpSpPr>
        <p:grpSpPr>
          <a:xfrm>
            <a:off x="9374797" y="5445000"/>
            <a:ext cx="2726352" cy="810805"/>
            <a:chOff x="9375640" y="6101543"/>
            <a:chExt cx="2726352" cy="810805"/>
          </a:xfrm>
        </p:grpSpPr>
        <p:sp>
          <p:nvSpPr>
            <p:cNvPr id="14" name="Google Shape;36;p73">
              <a:extLst>
                <a:ext uri="{FF2B5EF4-FFF2-40B4-BE49-F238E27FC236}">
                  <a16:creationId xmlns:a16="http://schemas.microsoft.com/office/drawing/2014/main" id="{25D18EF4-081D-8DB1-3791-73F28465A553}"/>
                </a:ext>
              </a:extLst>
            </p:cNvPr>
            <p:cNvSpPr/>
            <p:nvPr userDrawn="1"/>
          </p:nvSpPr>
          <p:spPr>
            <a:xfrm>
              <a:off x="9375640" y="6143644"/>
              <a:ext cx="2726352" cy="768704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3D6825-2AA5-29C5-6496-61B500A8ADCC}"/>
                </a:ext>
              </a:extLst>
            </p:cNvPr>
            <p:cNvSpPr txBox="1"/>
            <p:nvPr userDrawn="1"/>
          </p:nvSpPr>
          <p:spPr>
            <a:xfrm>
              <a:off x="9410222" y="6101543"/>
              <a:ext cx="576843" cy="12311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Check</a:t>
              </a:r>
              <a:r>
                <a:rPr lang="ko-KR" altLang="en-US" sz="800" dirty="0">
                  <a:latin typeface="+mn-ea"/>
                  <a:ea typeface="+mn-ea"/>
                </a:rPr>
                <a:t> </a:t>
              </a:r>
              <a:r>
                <a:rPr lang="en-US" altLang="ko-KR" sz="800" dirty="0">
                  <a:latin typeface="+mn-ea"/>
                  <a:ea typeface="+mn-ea"/>
                </a:rPr>
                <a:t>List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658AB6D-5FE5-169C-62CE-5A1B0F57171A}"/>
              </a:ext>
            </a:extLst>
          </p:cNvPr>
          <p:cNvGrpSpPr/>
          <p:nvPr userDrawn="1"/>
        </p:nvGrpSpPr>
        <p:grpSpPr>
          <a:xfrm>
            <a:off x="90007" y="4874806"/>
            <a:ext cx="9195141" cy="1873904"/>
            <a:chOff x="8336445" y="6111783"/>
            <a:chExt cx="9195141" cy="1110815"/>
          </a:xfrm>
        </p:grpSpPr>
        <p:sp>
          <p:nvSpPr>
            <p:cNvPr id="24" name="Google Shape;36;p73">
              <a:extLst>
                <a:ext uri="{FF2B5EF4-FFF2-40B4-BE49-F238E27FC236}">
                  <a16:creationId xmlns:a16="http://schemas.microsoft.com/office/drawing/2014/main" id="{97DCF532-0F07-AED9-9854-32DB53B2A756}"/>
                </a:ext>
              </a:extLst>
            </p:cNvPr>
            <p:cNvSpPr/>
            <p:nvPr userDrawn="1"/>
          </p:nvSpPr>
          <p:spPr>
            <a:xfrm>
              <a:off x="8336445" y="6134018"/>
              <a:ext cx="9195141" cy="1088580"/>
            </a:xfrm>
            <a:prstGeom prst="rect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2000" tIns="7200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 u="sng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0ACCF3-F3B7-5B01-44D6-E48EC4A3506C}"/>
                </a:ext>
              </a:extLst>
            </p:cNvPr>
            <p:cNvSpPr txBox="1"/>
            <p:nvPr userDrawn="1"/>
          </p:nvSpPr>
          <p:spPr>
            <a:xfrm>
              <a:off x="8387760" y="6111783"/>
              <a:ext cx="1346678" cy="729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800" dirty="0">
                  <a:latin typeface="+mn-ea"/>
                  <a:ea typeface="+mn-ea"/>
                </a:rPr>
                <a:t>Component Usage Sample</a:t>
              </a:r>
              <a:endParaRPr lang="ko-KR" altLang="en-US" sz="800" dirty="0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616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950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BCC705-8656-42CB-AE36-BA648ECB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CA96E0-D6AC-48A3-9CEE-1CCF42CA5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DFEAF-5EEC-4E92-96C9-A38F7E3DC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E7AEA-65F3-40F8-8DB1-2D01AE13EADB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91CB0A-3F63-4230-BC64-29A657AEF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348BE-9A90-4701-BDF0-68C3AD06E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16EE0-6535-4415-A576-73DD61EBA6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56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5" r:id="rId2"/>
    <p:sldLayoutId id="214748368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636B-A12C-41D0-D164-F0283F23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관리대상 상세보기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EFDA4-3C09-AC5E-5F25-DF245A6F46C1}"/>
              </a:ext>
            </a:extLst>
          </p:cNvPr>
          <p:cNvSpPr txBox="1"/>
          <p:nvPr/>
        </p:nvSpPr>
        <p:spPr>
          <a:xfrm>
            <a:off x="9384178" y="1701000"/>
            <a:ext cx="2759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+mj-ea"/>
                <a:ea typeface="+mj-ea"/>
              </a:rPr>
              <a:t>관리대상 속성을 </a:t>
            </a:r>
            <a:r>
              <a:rPr lang="en-US" altLang="ko-KR" sz="800" dirty="0">
                <a:latin typeface="+mj-ea"/>
                <a:ea typeface="+mj-ea"/>
              </a:rPr>
              <a:t>8</a:t>
            </a:r>
            <a:r>
              <a:rPr lang="ko-KR" altLang="en-US" sz="800" dirty="0">
                <a:latin typeface="+mj-ea"/>
                <a:ea typeface="+mj-ea"/>
              </a:rPr>
              <a:t>가지 보여준다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  <a:r>
              <a:rPr lang="ko-KR" altLang="en-US" sz="800" dirty="0">
                <a:latin typeface="+mj-ea"/>
                <a:ea typeface="+mj-ea"/>
              </a:rPr>
              <a:t>보여줄 대상은 저장소 또는 </a:t>
            </a:r>
            <a:r>
              <a:rPr lang="ko-KR" altLang="en-US" sz="800" dirty="0" err="1">
                <a:latin typeface="+mj-ea"/>
                <a:ea typeface="+mj-ea"/>
              </a:rPr>
              <a:t>백엔드에서</a:t>
            </a:r>
            <a:r>
              <a:rPr lang="ko-KR" altLang="en-US" sz="800" dirty="0">
                <a:latin typeface="+mj-ea"/>
                <a:ea typeface="+mj-ea"/>
              </a:rPr>
              <a:t> 결정한다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+mj-ea"/>
                <a:ea typeface="+mj-ea"/>
              </a:rPr>
              <a:t>수집데이터를 선택하여 보여준다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+mj-ea"/>
                <a:ea typeface="+mj-ea"/>
              </a:rPr>
              <a:t>원천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시간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일단위로 보여주며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기간을 적색 </a:t>
            </a:r>
            <a:r>
              <a:rPr lang="ko-KR" altLang="en-US" sz="800" dirty="0" err="1">
                <a:latin typeface="+mj-ea"/>
                <a:ea typeface="+mj-ea"/>
              </a:rPr>
              <a:t>활살표를</a:t>
            </a:r>
            <a:r>
              <a:rPr lang="ko-KR" altLang="en-US" sz="800" dirty="0">
                <a:latin typeface="+mj-ea"/>
                <a:ea typeface="+mj-ea"/>
              </a:rPr>
              <a:t> 이용하여 조정한다</a:t>
            </a:r>
            <a:r>
              <a:rPr lang="en-US" altLang="ko-KR" sz="800" dirty="0">
                <a:latin typeface="+mj-ea"/>
                <a:ea typeface="+mj-ea"/>
              </a:rPr>
              <a:t>. </a:t>
            </a:r>
            <a:r>
              <a:rPr lang="ko-KR" altLang="en-US" sz="800" dirty="0">
                <a:latin typeface="+mj-ea"/>
                <a:ea typeface="+mj-ea"/>
              </a:rPr>
              <a:t>원천 </a:t>
            </a:r>
            <a:r>
              <a:rPr lang="en-US" altLang="ko-KR" sz="800" dirty="0">
                <a:latin typeface="+mj-ea"/>
                <a:ea typeface="+mj-ea"/>
              </a:rPr>
              <a:t>1</a:t>
            </a:r>
            <a:r>
              <a:rPr lang="ko-KR" altLang="en-US" sz="800" dirty="0">
                <a:latin typeface="+mj-ea"/>
                <a:ea typeface="+mj-ea"/>
              </a:rPr>
              <a:t>일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시간을 </a:t>
            </a:r>
            <a:r>
              <a:rPr lang="en-US" altLang="ko-KR" sz="800" dirty="0">
                <a:latin typeface="+mj-ea"/>
                <a:ea typeface="+mj-ea"/>
              </a:rPr>
              <a:t>1</a:t>
            </a:r>
            <a:r>
              <a:rPr lang="ko-KR" altLang="en-US" sz="800" dirty="0">
                <a:latin typeface="+mj-ea"/>
                <a:ea typeface="+mj-ea"/>
              </a:rPr>
              <a:t>주일</a:t>
            </a:r>
            <a:r>
              <a:rPr lang="en-US" altLang="ko-KR" sz="800" dirty="0">
                <a:latin typeface="+mj-ea"/>
                <a:ea typeface="+mj-ea"/>
              </a:rPr>
              <a:t>, </a:t>
            </a:r>
            <a:r>
              <a:rPr lang="ko-KR" altLang="en-US" sz="800" dirty="0">
                <a:latin typeface="+mj-ea"/>
                <a:ea typeface="+mj-ea"/>
              </a:rPr>
              <a:t>일단위는 </a:t>
            </a:r>
            <a:r>
              <a:rPr lang="en-US" altLang="ko-KR" sz="800" dirty="0">
                <a:latin typeface="+mj-ea"/>
                <a:ea typeface="+mj-ea"/>
              </a:rPr>
              <a:t>1</a:t>
            </a:r>
            <a:r>
              <a:rPr lang="ko-KR" altLang="en-US" sz="800" dirty="0">
                <a:latin typeface="+mj-ea"/>
                <a:ea typeface="+mj-ea"/>
              </a:rPr>
              <a:t>개월 단위로 기간을 늘려준다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>
                <a:latin typeface="+mj-ea"/>
                <a:ea typeface="+mj-ea"/>
              </a:rPr>
              <a:t>예측데이터가 존재하면 같이 보여준다</a:t>
            </a:r>
            <a:r>
              <a:rPr lang="en-US" altLang="ko-KR" sz="800" dirty="0">
                <a:latin typeface="+mj-ea"/>
                <a:ea typeface="+mj-ea"/>
              </a:rPr>
              <a:t>.( </a:t>
            </a:r>
            <a:r>
              <a:rPr lang="ko-KR" altLang="en-US" sz="800" dirty="0">
                <a:latin typeface="+mj-ea"/>
                <a:ea typeface="+mj-ea"/>
              </a:rPr>
              <a:t>생략가능 </a:t>
            </a:r>
            <a:r>
              <a:rPr lang="en-US" altLang="ko-KR" sz="800" dirty="0">
                <a:latin typeface="+mj-ea"/>
                <a:ea typeface="+mj-ea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en-US" altLang="ko-KR" sz="800" dirty="0">
                <a:latin typeface="+mj-ea"/>
                <a:ea typeface="+mj-ea"/>
              </a:rPr>
              <a:t>ZOOM </a:t>
            </a:r>
            <a:r>
              <a:rPr lang="ko-KR" altLang="en-US" sz="800" dirty="0">
                <a:latin typeface="+mj-ea"/>
                <a:ea typeface="+mj-ea"/>
              </a:rPr>
              <a:t>기능을 이용하여 확인 가능하다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sz="800" dirty="0" err="1">
                <a:latin typeface="+mj-ea"/>
                <a:ea typeface="+mj-ea"/>
              </a:rPr>
              <a:t>상단위</a:t>
            </a:r>
            <a:r>
              <a:rPr lang="ko-KR" altLang="en-US" sz="800" dirty="0">
                <a:latin typeface="+mj-ea"/>
                <a:ea typeface="+mj-ea"/>
              </a:rPr>
              <a:t> 통계 데이터 및 단위 정보를 보여준다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98C5CB-3579-8660-A238-FEE81FEFC20C}"/>
              </a:ext>
            </a:extLst>
          </p:cNvPr>
          <p:cNvSpPr/>
          <p:nvPr/>
        </p:nvSpPr>
        <p:spPr>
          <a:xfrm>
            <a:off x="244495" y="1148969"/>
            <a:ext cx="7075506" cy="3576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44786-40F2-16EF-56FD-C0B2E214A9E3}"/>
              </a:ext>
            </a:extLst>
          </p:cNvPr>
          <p:cNvSpPr txBox="1"/>
          <p:nvPr/>
        </p:nvSpPr>
        <p:spPr>
          <a:xfrm>
            <a:off x="244495" y="1276761"/>
            <a:ext cx="734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명칭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E3D261-96B8-BA6B-9C48-534261336183}"/>
              </a:ext>
            </a:extLst>
          </p:cNvPr>
          <p:cNvSpPr txBox="1"/>
          <p:nvPr/>
        </p:nvSpPr>
        <p:spPr>
          <a:xfrm>
            <a:off x="984000" y="1276761"/>
            <a:ext cx="930960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FX-1101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67A80D-4DBE-03B5-3D70-0F056E160C34}"/>
              </a:ext>
            </a:extLst>
          </p:cNvPr>
          <p:cNvSpPr txBox="1"/>
          <p:nvPr/>
        </p:nvSpPr>
        <p:spPr>
          <a:xfrm>
            <a:off x="2040322" y="1276761"/>
            <a:ext cx="45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분류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A1C791-53EC-2C2C-5A57-7AA23709D8BE}"/>
              </a:ext>
            </a:extLst>
          </p:cNvPr>
          <p:cNvSpPr txBox="1"/>
          <p:nvPr/>
        </p:nvSpPr>
        <p:spPr>
          <a:xfrm>
            <a:off x="2491827" y="1276761"/>
            <a:ext cx="1152002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계측기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84902-84E8-6B4C-3386-1AFFBCDB2BEE}"/>
              </a:ext>
            </a:extLst>
          </p:cNvPr>
          <p:cNvSpPr txBox="1"/>
          <p:nvPr/>
        </p:nvSpPr>
        <p:spPr>
          <a:xfrm>
            <a:off x="3703086" y="1276761"/>
            <a:ext cx="45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유형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02F66-27F0-D867-D019-8693C6D56238}"/>
              </a:ext>
            </a:extLst>
          </p:cNvPr>
          <p:cNvSpPr txBox="1"/>
          <p:nvPr/>
        </p:nvSpPr>
        <p:spPr>
          <a:xfrm>
            <a:off x="4152932" y="1276761"/>
            <a:ext cx="1152002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전력계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0B4F8-3A97-7575-9548-A545C3FEFB67}"/>
              </a:ext>
            </a:extLst>
          </p:cNvPr>
          <p:cNvSpPr txBox="1"/>
          <p:nvPr/>
        </p:nvSpPr>
        <p:spPr>
          <a:xfrm>
            <a:off x="5353112" y="1276761"/>
            <a:ext cx="665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설치위치</a:t>
            </a:r>
            <a:endParaRPr lang="ko-KR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A6808-8371-B7F9-3724-EF3E7DA4E916}"/>
              </a:ext>
            </a:extLst>
          </p:cNvPr>
          <p:cNvSpPr txBox="1"/>
          <p:nvPr/>
        </p:nvSpPr>
        <p:spPr>
          <a:xfrm>
            <a:off x="6024000" y="1276761"/>
            <a:ext cx="1152002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띵스파이어</a:t>
            </a:r>
            <a:endParaRPr lang="ko-KR" alt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41C3C-4CA7-3A8F-37CE-6101AD5C1BA9}"/>
              </a:ext>
            </a:extLst>
          </p:cNvPr>
          <p:cNvSpPr txBox="1"/>
          <p:nvPr/>
        </p:nvSpPr>
        <p:spPr>
          <a:xfrm>
            <a:off x="244495" y="1585584"/>
            <a:ext cx="734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배관</a:t>
            </a:r>
            <a:r>
              <a:rPr lang="en-US" altLang="ko-KR" sz="900" dirty="0"/>
              <a:t>/</a:t>
            </a:r>
            <a:r>
              <a:rPr lang="ko-KR" altLang="en-US" sz="900" dirty="0"/>
              <a:t>설비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8153D4-A1C0-07F3-FC86-A328D28C7129}"/>
              </a:ext>
            </a:extLst>
          </p:cNvPr>
          <p:cNvSpPr txBox="1"/>
          <p:nvPr/>
        </p:nvSpPr>
        <p:spPr>
          <a:xfrm>
            <a:off x="984000" y="1585584"/>
            <a:ext cx="930960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100A-12-21-1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588709-F2AA-6376-8083-C241B310499B}"/>
              </a:ext>
            </a:extLst>
          </p:cNvPr>
          <p:cNvSpPr txBox="1"/>
          <p:nvPr/>
        </p:nvSpPr>
        <p:spPr>
          <a:xfrm>
            <a:off x="1914960" y="1585584"/>
            <a:ext cx="57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설치일</a:t>
            </a:r>
            <a:endParaRPr lang="ko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951DA4-90C3-2028-E96E-A7AC69A8E30B}"/>
              </a:ext>
            </a:extLst>
          </p:cNvPr>
          <p:cNvSpPr txBox="1"/>
          <p:nvPr/>
        </p:nvSpPr>
        <p:spPr>
          <a:xfrm>
            <a:off x="2491827" y="1585584"/>
            <a:ext cx="1152002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2023.04.03</a:t>
            </a:r>
            <a:endParaRPr lang="ko-KR" altLang="en-US" sz="9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8B486C-AE3D-1E3C-07F9-50D202ED15A1}"/>
              </a:ext>
            </a:extLst>
          </p:cNvPr>
          <p:cNvSpPr txBox="1"/>
          <p:nvPr/>
        </p:nvSpPr>
        <p:spPr>
          <a:xfrm>
            <a:off x="3576000" y="1585584"/>
            <a:ext cx="578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점검일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6F4ED9-C6E2-8D0A-FBB1-3B3A0D234397}"/>
              </a:ext>
            </a:extLst>
          </p:cNvPr>
          <p:cNvSpPr txBox="1"/>
          <p:nvPr/>
        </p:nvSpPr>
        <p:spPr>
          <a:xfrm>
            <a:off x="4152932" y="1585584"/>
            <a:ext cx="1152002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2023.04.03</a:t>
            </a:r>
            <a:endParaRPr lang="ko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F4A91B-282E-8694-DF46-0F0B88ECCA3B}"/>
              </a:ext>
            </a:extLst>
          </p:cNvPr>
          <p:cNvSpPr txBox="1"/>
          <p:nvPr/>
        </p:nvSpPr>
        <p:spPr>
          <a:xfrm>
            <a:off x="5353112" y="1585584"/>
            <a:ext cx="665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모델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692E92-82D0-A2DF-12E0-87F9FBB6B3D3}"/>
              </a:ext>
            </a:extLst>
          </p:cNvPr>
          <p:cNvSpPr txBox="1"/>
          <p:nvPr/>
        </p:nvSpPr>
        <p:spPr>
          <a:xfrm>
            <a:off x="6024000" y="1585584"/>
            <a:ext cx="1152002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A-AS2</a:t>
            </a:r>
            <a:endParaRPr lang="ko-KR" altLang="en-US" sz="9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93BF59-FDBB-B961-DDED-0DCB711D13BC}"/>
              </a:ext>
            </a:extLst>
          </p:cNvPr>
          <p:cNvSpPr/>
          <p:nvPr/>
        </p:nvSpPr>
        <p:spPr>
          <a:xfrm>
            <a:off x="371475" y="2251029"/>
            <a:ext cx="6876525" cy="2401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9E84A5-73D1-44E0-46E5-46E0C59EE0AE}"/>
              </a:ext>
            </a:extLst>
          </p:cNvPr>
          <p:cNvSpPr txBox="1"/>
          <p:nvPr/>
        </p:nvSpPr>
        <p:spPr>
          <a:xfrm>
            <a:off x="371475" y="2014940"/>
            <a:ext cx="86400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수집데이터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E7C696-763A-BCE1-80C2-ED6ACE82AC05}"/>
              </a:ext>
            </a:extLst>
          </p:cNvPr>
          <p:cNvSpPr txBox="1"/>
          <p:nvPr/>
        </p:nvSpPr>
        <p:spPr>
          <a:xfrm>
            <a:off x="1238998" y="2014940"/>
            <a:ext cx="86400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이벤트</a:t>
            </a:r>
            <a:endParaRPr lang="ko-KR" altLang="en-US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AA30FD-1282-6506-70CD-F36920D67C4D}"/>
              </a:ext>
            </a:extLst>
          </p:cNvPr>
          <p:cNvSpPr txBox="1"/>
          <p:nvPr/>
        </p:nvSpPr>
        <p:spPr>
          <a:xfrm>
            <a:off x="408000" y="2329020"/>
            <a:ext cx="748932" cy="215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원천데이터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8BD869-5DD3-D3CE-29C6-F8DCB47F4D5A}"/>
              </a:ext>
            </a:extLst>
          </p:cNvPr>
          <p:cNvSpPr txBox="1"/>
          <p:nvPr/>
        </p:nvSpPr>
        <p:spPr>
          <a:xfrm>
            <a:off x="1234666" y="2329020"/>
            <a:ext cx="613334" cy="215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시간단위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BCC8E7-B77F-E4E0-6C26-7C03ACA36C85}"/>
              </a:ext>
            </a:extLst>
          </p:cNvPr>
          <p:cNvSpPr txBox="1"/>
          <p:nvPr/>
        </p:nvSpPr>
        <p:spPr>
          <a:xfrm>
            <a:off x="1914960" y="2336571"/>
            <a:ext cx="571905" cy="215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일단위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6F0E015-F5CE-1EB9-688D-7F1BD643D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00" y="2853000"/>
            <a:ext cx="6768002" cy="17280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808DEBE6-277D-92D2-41D9-8508A8011CC7}"/>
              </a:ext>
            </a:extLst>
          </p:cNvPr>
          <p:cNvSpPr txBox="1"/>
          <p:nvPr/>
        </p:nvSpPr>
        <p:spPr>
          <a:xfrm>
            <a:off x="563934" y="2614861"/>
            <a:ext cx="6468066" cy="2446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j-lt"/>
              </a:rPr>
              <a:t>2023.01.01 ~ 2023.01.31</a:t>
            </a:r>
            <a:endParaRPr lang="ko-KR" altLang="en-US" sz="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6" name="Google Shape;978;p22">
            <a:extLst>
              <a:ext uri="{FF2B5EF4-FFF2-40B4-BE49-F238E27FC236}">
                <a16:creationId xmlns:a16="http://schemas.microsoft.com/office/drawing/2014/main" id="{04BE4934-85A2-12F9-9AE8-8E351DC88828}"/>
              </a:ext>
            </a:extLst>
          </p:cNvPr>
          <p:cNvSpPr txBox="1"/>
          <p:nvPr/>
        </p:nvSpPr>
        <p:spPr>
          <a:xfrm>
            <a:off x="2553825" y="2339848"/>
            <a:ext cx="1412165" cy="19581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수집 데이터 종류  ▼</a:t>
            </a:r>
            <a:endParaRPr sz="8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화살표: 오각형 56">
            <a:extLst>
              <a:ext uri="{FF2B5EF4-FFF2-40B4-BE49-F238E27FC236}">
                <a16:creationId xmlns:a16="http://schemas.microsoft.com/office/drawing/2014/main" id="{40B88B79-D677-99A2-60A5-05276633835E}"/>
              </a:ext>
            </a:extLst>
          </p:cNvPr>
          <p:cNvSpPr/>
          <p:nvPr/>
        </p:nvSpPr>
        <p:spPr>
          <a:xfrm>
            <a:off x="7032000" y="2623521"/>
            <a:ext cx="144000" cy="222994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오각형 57">
            <a:extLst>
              <a:ext uri="{FF2B5EF4-FFF2-40B4-BE49-F238E27FC236}">
                <a16:creationId xmlns:a16="http://schemas.microsoft.com/office/drawing/2014/main" id="{F34BA5F5-3BDF-0932-B08F-98B1E26919C6}"/>
              </a:ext>
            </a:extLst>
          </p:cNvPr>
          <p:cNvSpPr/>
          <p:nvPr/>
        </p:nvSpPr>
        <p:spPr>
          <a:xfrm rot="10800000">
            <a:off x="419935" y="2621531"/>
            <a:ext cx="144000" cy="222994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EF45C8-B022-B9FF-07AA-605B6360735C}"/>
              </a:ext>
            </a:extLst>
          </p:cNvPr>
          <p:cNvSpPr txBox="1"/>
          <p:nvPr/>
        </p:nvSpPr>
        <p:spPr>
          <a:xfrm>
            <a:off x="4035545" y="2343042"/>
            <a:ext cx="180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+mj-lt"/>
              </a:rPr>
              <a:t>평균 </a:t>
            </a:r>
            <a:r>
              <a:rPr lang="en-US" altLang="ko-KR" sz="800" b="1" dirty="0">
                <a:latin typeface="+mj-lt"/>
              </a:rPr>
              <a:t>: 00 </a:t>
            </a:r>
            <a:r>
              <a:rPr lang="ko-KR" altLang="en-US" sz="800" b="1" dirty="0">
                <a:latin typeface="+mj-lt"/>
              </a:rPr>
              <a:t>최소 </a:t>
            </a:r>
            <a:r>
              <a:rPr lang="en-US" altLang="ko-KR" sz="800" b="1" dirty="0">
                <a:latin typeface="+mj-lt"/>
              </a:rPr>
              <a:t>: 00 </a:t>
            </a:r>
            <a:r>
              <a:rPr lang="ko-KR" altLang="en-US" sz="800" b="1" dirty="0">
                <a:latin typeface="+mj-lt"/>
              </a:rPr>
              <a:t>최대 </a:t>
            </a:r>
            <a:r>
              <a:rPr lang="en-US" altLang="ko-KR" sz="800" b="1" dirty="0">
                <a:latin typeface="+mj-lt"/>
              </a:rPr>
              <a:t>: 00</a:t>
            </a:r>
            <a:endParaRPr lang="ko-KR" altLang="en-US" sz="800" b="1" dirty="0">
              <a:latin typeface="+mj-lt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F81822-94E0-102F-EC9D-2428A1ECBB2E}"/>
              </a:ext>
            </a:extLst>
          </p:cNvPr>
          <p:cNvSpPr txBox="1"/>
          <p:nvPr/>
        </p:nvSpPr>
        <p:spPr>
          <a:xfrm>
            <a:off x="6427070" y="2318921"/>
            <a:ext cx="748932" cy="215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다시조회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C6B2E-430B-AD1D-906E-D1996C9B2530}"/>
              </a:ext>
            </a:extLst>
          </p:cNvPr>
          <p:cNvSpPr txBox="1"/>
          <p:nvPr/>
        </p:nvSpPr>
        <p:spPr>
          <a:xfrm>
            <a:off x="9336000" y="1041247"/>
            <a:ext cx="275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+mj-ea"/>
                <a:ea typeface="+mj-ea"/>
              </a:rPr>
              <a:t>FxMoDetail</a:t>
            </a:r>
            <a:r>
              <a:rPr lang="en-US" altLang="ko-KR" sz="800" dirty="0">
                <a:latin typeface="+mj-ea"/>
                <a:ea typeface="+mj-ea"/>
              </a:rPr>
              <a:t> : </a:t>
            </a:r>
            <a:r>
              <a:rPr lang="ko-KR" altLang="en-US" sz="800" dirty="0">
                <a:latin typeface="+mj-ea"/>
                <a:ea typeface="+mj-ea"/>
              </a:rPr>
              <a:t>전체 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en-US" altLang="ko-KR" sz="800" dirty="0" err="1">
                <a:latin typeface="+mj-ea"/>
                <a:ea typeface="+mj-ea"/>
              </a:rPr>
              <a:t>moNo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+mj-ea"/>
                <a:ea typeface="+mj-ea"/>
              </a:rPr>
              <a:t>FxValueDetail</a:t>
            </a:r>
            <a:r>
              <a:rPr lang="en-US" altLang="ko-KR" sz="800" dirty="0">
                <a:latin typeface="+mj-ea"/>
                <a:ea typeface="+mj-ea"/>
              </a:rPr>
              <a:t> : </a:t>
            </a:r>
            <a:r>
              <a:rPr lang="ko-KR" altLang="en-US" sz="800" dirty="0">
                <a:latin typeface="+mj-ea"/>
                <a:ea typeface="+mj-ea"/>
              </a:rPr>
              <a:t>수집데이터 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en-US" altLang="ko-KR" sz="800" dirty="0" err="1">
                <a:latin typeface="+mj-ea"/>
                <a:ea typeface="+mj-ea"/>
              </a:rPr>
              <a:t>moNo</a:t>
            </a:r>
            <a:r>
              <a:rPr lang="en-US" altLang="ko-KR" sz="800" dirty="0">
                <a:latin typeface="+mj-ea"/>
                <a:ea typeface="+mj-ea"/>
              </a:rPr>
              <a:t> + </a:t>
            </a:r>
            <a:r>
              <a:rPr lang="en-US" altLang="ko-KR" sz="800" dirty="0" err="1">
                <a:latin typeface="+mj-ea"/>
                <a:ea typeface="+mj-ea"/>
              </a:rPr>
              <a:t>psId</a:t>
            </a:r>
            <a:endParaRPr lang="en-US" altLang="ko-KR" sz="800" dirty="0">
              <a:latin typeface="+mj-ea"/>
              <a:ea typeface="+mj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+mj-ea"/>
                <a:ea typeface="+mj-ea"/>
              </a:rPr>
              <a:t>FxAlarmDetail</a:t>
            </a:r>
            <a:r>
              <a:rPr lang="en-US" altLang="ko-KR" sz="800" dirty="0">
                <a:latin typeface="+mj-ea"/>
                <a:ea typeface="+mj-ea"/>
              </a:rPr>
              <a:t> : </a:t>
            </a:r>
            <a:r>
              <a:rPr lang="ko-KR" altLang="en-US" sz="800" dirty="0">
                <a:latin typeface="+mj-ea"/>
                <a:ea typeface="+mj-ea"/>
              </a:rPr>
              <a:t>이벤트 </a:t>
            </a:r>
            <a:r>
              <a:rPr lang="en-US" altLang="ko-KR" sz="800" dirty="0">
                <a:latin typeface="+mj-ea"/>
                <a:ea typeface="+mj-ea"/>
              </a:rPr>
              <a:t>: </a:t>
            </a:r>
            <a:r>
              <a:rPr lang="en-US" altLang="ko-KR" sz="800" dirty="0" err="1">
                <a:latin typeface="+mj-ea"/>
                <a:ea typeface="+mj-ea"/>
              </a:rPr>
              <a:t>moNo</a:t>
            </a:r>
            <a:endParaRPr lang="en-US" altLang="ko-KR" sz="800" dirty="0"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0AA83-90BE-7EB8-FD64-E4C751E10F7C}"/>
              </a:ext>
            </a:extLst>
          </p:cNvPr>
          <p:cNvSpPr txBox="1"/>
          <p:nvPr/>
        </p:nvSpPr>
        <p:spPr>
          <a:xfrm>
            <a:off x="48000" y="308782"/>
            <a:ext cx="12096000" cy="405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900" dirty="0">
                <a:latin typeface="+mn-ea"/>
              </a:rPr>
              <a:t>화면 설명을 기입하세요</a:t>
            </a:r>
            <a:r>
              <a:rPr lang="en-US" altLang="ko-KR" sz="900" dirty="0">
                <a:latin typeface="+mn-ea"/>
              </a:rPr>
              <a:t>~</a:t>
            </a:r>
            <a:endParaRPr lang="ko-KR" altLang="en-US" sz="900" dirty="0">
              <a:latin typeface="+mn-ea"/>
            </a:endParaRPr>
          </a:p>
        </p:txBody>
      </p: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A93870C0-8FDC-7F8A-E235-435979D9699E}"/>
              </a:ext>
            </a:extLst>
          </p:cNvPr>
          <p:cNvSpPr/>
          <p:nvPr/>
        </p:nvSpPr>
        <p:spPr>
          <a:xfrm>
            <a:off x="156289" y="1069057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1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4F235309-3759-7A9C-ABA0-F44092B51C25}"/>
              </a:ext>
            </a:extLst>
          </p:cNvPr>
          <p:cNvSpPr/>
          <p:nvPr/>
        </p:nvSpPr>
        <p:spPr>
          <a:xfrm>
            <a:off x="288112" y="1918561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2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76C31AC0-7FF1-6CB3-81FB-2458B3B8EE3A}"/>
              </a:ext>
            </a:extLst>
          </p:cNvPr>
          <p:cNvSpPr/>
          <p:nvPr/>
        </p:nvSpPr>
        <p:spPr>
          <a:xfrm>
            <a:off x="221382" y="2562958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3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06926243-C462-46EA-02E7-4E8A2FE1807D}"/>
              </a:ext>
            </a:extLst>
          </p:cNvPr>
          <p:cNvSpPr/>
          <p:nvPr/>
        </p:nvSpPr>
        <p:spPr>
          <a:xfrm>
            <a:off x="6897141" y="4434511"/>
            <a:ext cx="263646" cy="166724"/>
          </a:xfrm>
          <a:prstGeom prst="flowChartTerminator">
            <a:avLst/>
          </a:prstGeom>
          <a:solidFill>
            <a:srgbClr val="FFFF00">
              <a:alpha val="9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5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10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636B-A12C-41D0-D164-F0283F23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관리대상 상세보기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FEFDA4-3C09-AC5E-5F25-DF245A6F46C1}"/>
              </a:ext>
            </a:extLst>
          </p:cNvPr>
          <p:cNvSpPr txBox="1"/>
          <p:nvPr/>
        </p:nvSpPr>
        <p:spPr>
          <a:xfrm>
            <a:off x="9384178" y="1701000"/>
            <a:ext cx="2759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+mj-ea"/>
                <a:ea typeface="+mj-ea"/>
              </a:rPr>
              <a:t>관리대상에서 발생된 알람을 보여준다</a:t>
            </a:r>
            <a:r>
              <a:rPr lang="en-US" altLang="ko-KR" sz="800" dirty="0">
                <a:latin typeface="+mj-ea"/>
                <a:ea typeface="+mj-ea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898C5CB-3579-8660-A238-FEE81FEFC20C}"/>
              </a:ext>
            </a:extLst>
          </p:cNvPr>
          <p:cNvSpPr/>
          <p:nvPr/>
        </p:nvSpPr>
        <p:spPr>
          <a:xfrm>
            <a:off x="244495" y="1148969"/>
            <a:ext cx="7075506" cy="35760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993BF59-FDBB-B961-DDED-0DCB711D13BC}"/>
              </a:ext>
            </a:extLst>
          </p:cNvPr>
          <p:cNvSpPr/>
          <p:nvPr/>
        </p:nvSpPr>
        <p:spPr>
          <a:xfrm>
            <a:off x="371475" y="2251029"/>
            <a:ext cx="6876525" cy="24019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9E84A5-73D1-44E0-46E5-46E0C59EE0AE}"/>
              </a:ext>
            </a:extLst>
          </p:cNvPr>
          <p:cNvSpPr txBox="1"/>
          <p:nvPr/>
        </p:nvSpPr>
        <p:spPr>
          <a:xfrm>
            <a:off x="371475" y="2014940"/>
            <a:ext cx="864000" cy="2308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수집데이터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E7C696-763A-BCE1-80C2-ED6ACE82AC05}"/>
              </a:ext>
            </a:extLst>
          </p:cNvPr>
          <p:cNvSpPr txBox="1"/>
          <p:nvPr/>
        </p:nvSpPr>
        <p:spPr>
          <a:xfrm>
            <a:off x="1238998" y="2014940"/>
            <a:ext cx="864000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/>
              <a:t>이벤트</a:t>
            </a:r>
            <a:endParaRPr lang="ko-KR" altLang="en-US" sz="9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AA30FD-1282-6506-70CD-F36920D67C4D}"/>
              </a:ext>
            </a:extLst>
          </p:cNvPr>
          <p:cNvSpPr txBox="1"/>
          <p:nvPr/>
        </p:nvSpPr>
        <p:spPr>
          <a:xfrm>
            <a:off x="408000" y="2329020"/>
            <a:ext cx="432000" cy="215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오늘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8BD869-5DD3-D3CE-29C6-F8DCB47F4D5A}"/>
              </a:ext>
            </a:extLst>
          </p:cNvPr>
          <p:cNvSpPr txBox="1"/>
          <p:nvPr/>
        </p:nvSpPr>
        <p:spPr>
          <a:xfrm>
            <a:off x="876525" y="2329020"/>
            <a:ext cx="415032" cy="215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어제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DBCC8E7-B77F-E4E0-6C26-7C03ACA36C85}"/>
              </a:ext>
            </a:extLst>
          </p:cNvPr>
          <p:cNvSpPr txBox="1"/>
          <p:nvPr/>
        </p:nvSpPr>
        <p:spPr>
          <a:xfrm>
            <a:off x="1325395" y="2323763"/>
            <a:ext cx="589565" cy="215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지난 </a:t>
            </a:r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r>
              <a:rPr lang="ko-KR" altLang="en-US" sz="800" b="1" dirty="0">
                <a:solidFill>
                  <a:schemeClr val="bg1"/>
                </a:solidFill>
              </a:rPr>
              <a:t>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8A80AE-C7AD-9986-8FF2-84B6D42E6079}"/>
              </a:ext>
            </a:extLst>
          </p:cNvPr>
          <p:cNvSpPr txBox="1"/>
          <p:nvPr/>
        </p:nvSpPr>
        <p:spPr>
          <a:xfrm>
            <a:off x="1945487" y="2319301"/>
            <a:ext cx="748932" cy="215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지난 </a:t>
            </a:r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r>
              <a:rPr lang="ko-KR" altLang="en-US" sz="800" b="1" dirty="0">
                <a:solidFill>
                  <a:schemeClr val="bg1"/>
                </a:solidFill>
              </a:rPr>
              <a:t>개월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825F4-6699-00B2-D1AE-F2B5EAACBCDC}"/>
              </a:ext>
            </a:extLst>
          </p:cNvPr>
          <p:cNvSpPr txBox="1"/>
          <p:nvPr/>
        </p:nvSpPr>
        <p:spPr>
          <a:xfrm>
            <a:off x="2742324" y="2321232"/>
            <a:ext cx="748932" cy="2154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지난 </a:t>
            </a:r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r>
              <a:rPr lang="ko-KR" altLang="en-US" sz="800" b="1" dirty="0">
                <a:solidFill>
                  <a:schemeClr val="bg1"/>
                </a:solidFill>
              </a:rPr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80C81-C733-DD07-894F-829C7DD8132F}"/>
              </a:ext>
            </a:extLst>
          </p:cNvPr>
          <p:cNvSpPr txBox="1"/>
          <p:nvPr/>
        </p:nvSpPr>
        <p:spPr>
          <a:xfrm>
            <a:off x="3545657" y="2336571"/>
            <a:ext cx="180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+mj-lt"/>
              </a:rPr>
              <a:t>발생건수 </a:t>
            </a:r>
            <a:r>
              <a:rPr lang="en-US" altLang="ko-KR" sz="800" b="1" dirty="0">
                <a:latin typeface="+mj-lt"/>
              </a:rPr>
              <a:t>: 5</a:t>
            </a:r>
            <a:endParaRPr lang="ko-KR" altLang="en-US" sz="800" b="1" dirty="0">
              <a:latin typeface="+mj-lt"/>
            </a:endParaRPr>
          </a:p>
        </p:txBody>
      </p:sp>
      <p:graphicFrame>
        <p:nvGraphicFramePr>
          <p:cNvPr id="13" name="Google Shape;1461;p34">
            <a:extLst>
              <a:ext uri="{FF2B5EF4-FFF2-40B4-BE49-F238E27FC236}">
                <a16:creationId xmlns:a16="http://schemas.microsoft.com/office/drawing/2014/main" id="{349CF7BA-3D8C-66B3-9040-E6F901058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0592471"/>
              </p:ext>
            </p:extLst>
          </p:nvPr>
        </p:nvGraphicFramePr>
        <p:xfrm>
          <a:off x="410860" y="2644708"/>
          <a:ext cx="6765142" cy="1444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29140">
                  <a:extLst>
                    <a:ext uri="{9D8B030D-6E8A-4147-A177-3AD203B41FA5}">
                      <a16:colId xmlns:a16="http://schemas.microsoft.com/office/drawing/2014/main" val="87542384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35979403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02">
                  <a:extLst>
                    <a:ext uri="{9D8B030D-6E8A-4147-A177-3AD203B41FA5}">
                      <a16:colId xmlns:a16="http://schemas.microsoft.com/office/drawing/2014/main" val="866717060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800" dirty="0"/>
                        <a:t>등급</a:t>
                      </a:r>
                      <a:endParaRPr sz="8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발생일시</a:t>
                      </a:r>
                      <a:endParaRPr sz="800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800" dirty="0"/>
                        <a:t>해제일시</a:t>
                      </a:r>
                      <a:endParaRPr sz="8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알람명</a:t>
                      </a:r>
                      <a:endParaRPr sz="800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8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알람</a:t>
                      </a:r>
                      <a:r>
                        <a:rPr lang="ko-KR" sz="8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</a:t>
                      </a:r>
                      <a:endParaRPr sz="8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800" dirty="0"/>
                        <a:t>지속시간</a:t>
                      </a:r>
                      <a:endParaRPr sz="8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025636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14923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03DA351-EAAB-6559-45CA-2C1E554F9F7B}"/>
              </a:ext>
            </a:extLst>
          </p:cNvPr>
          <p:cNvSpPr txBox="1"/>
          <p:nvPr/>
        </p:nvSpPr>
        <p:spPr>
          <a:xfrm>
            <a:off x="244495" y="1276761"/>
            <a:ext cx="734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명칭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E6F5D9-0B2C-813E-2829-739AC6BDFA64}"/>
              </a:ext>
            </a:extLst>
          </p:cNvPr>
          <p:cNvSpPr txBox="1"/>
          <p:nvPr/>
        </p:nvSpPr>
        <p:spPr>
          <a:xfrm>
            <a:off x="984000" y="1276761"/>
            <a:ext cx="930960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FX-1101</a:t>
            </a:r>
            <a:endParaRPr lang="ko-KR" altLang="en-US" sz="9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CD94D4-3458-7D75-8AD3-B23D7D9989A9}"/>
              </a:ext>
            </a:extLst>
          </p:cNvPr>
          <p:cNvSpPr txBox="1"/>
          <p:nvPr/>
        </p:nvSpPr>
        <p:spPr>
          <a:xfrm>
            <a:off x="2040322" y="1276761"/>
            <a:ext cx="45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분류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9033F3-4EF4-91A7-66CB-012A159D5E36}"/>
              </a:ext>
            </a:extLst>
          </p:cNvPr>
          <p:cNvSpPr txBox="1"/>
          <p:nvPr/>
        </p:nvSpPr>
        <p:spPr>
          <a:xfrm>
            <a:off x="2491827" y="1276761"/>
            <a:ext cx="1152002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계측기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C923A1-53FC-32CC-8160-39490524E523}"/>
              </a:ext>
            </a:extLst>
          </p:cNvPr>
          <p:cNvSpPr txBox="1"/>
          <p:nvPr/>
        </p:nvSpPr>
        <p:spPr>
          <a:xfrm>
            <a:off x="3703086" y="1276761"/>
            <a:ext cx="451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유형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E9AAE7-82D3-1BFD-8491-067E9D6E7D62}"/>
              </a:ext>
            </a:extLst>
          </p:cNvPr>
          <p:cNvSpPr txBox="1"/>
          <p:nvPr/>
        </p:nvSpPr>
        <p:spPr>
          <a:xfrm>
            <a:off x="4152932" y="1276761"/>
            <a:ext cx="1152002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전력계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846DC-D239-1E7A-ABE1-DADFBF762E14}"/>
              </a:ext>
            </a:extLst>
          </p:cNvPr>
          <p:cNvSpPr txBox="1"/>
          <p:nvPr/>
        </p:nvSpPr>
        <p:spPr>
          <a:xfrm>
            <a:off x="5353112" y="1276761"/>
            <a:ext cx="665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설치위치</a:t>
            </a:r>
            <a:endParaRPr lang="ko-KR" alt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33666-FFF8-03E9-DA78-04875FE7A00C}"/>
              </a:ext>
            </a:extLst>
          </p:cNvPr>
          <p:cNvSpPr txBox="1"/>
          <p:nvPr/>
        </p:nvSpPr>
        <p:spPr>
          <a:xfrm>
            <a:off x="6024000" y="1276761"/>
            <a:ext cx="1152002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띵스파이어</a:t>
            </a:r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92479C-987E-9C49-1FEC-17338413A0E4}"/>
              </a:ext>
            </a:extLst>
          </p:cNvPr>
          <p:cNvSpPr txBox="1"/>
          <p:nvPr/>
        </p:nvSpPr>
        <p:spPr>
          <a:xfrm>
            <a:off x="244495" y="1585584"/>
            <a:ext cx="7344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배관</a:t>
            </a:r>
            <a:r>
              <a:rPr lang="en-US" altLang="ko-KR" sz="900" dirty="0"/>
              <a:t>/</a:t>
            </a:r>
            <a:r>
              <a:rPr lang="ko-KR" altLang="en-US" sz="900" dirty="0"/>
              <a:t>설비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84FF8C-29C6-6F5E-3F66-D573D5E91540}"/>
              </a:ext>
            </a:extLst>
          </p:cNvPr>
          <p:cNvSpPr txBox="1"/>
          <p:nvPr/>
        </p:nvSpPr>
        <p:spPr>
          <a:xfrm>
            <a:off x="984000" y="1585584"/>
            <a:ext cx="930960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100A-12-21-1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70C71C-D79B-86A5-A209-5F92424D0F5B}"/>
              </a:ext>
            </a:extLst>
          </p:cNvPr>
          <p:cNvSpPr txBox="1"/>
          <p:nvPr/>
        </p:nvSpPr>
        <p:spPr>
          <a:xfrm>
            <a:off x="1914960" y="1585584"/>
            <a:ext cx="5768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설치일</a:t>
            </a:r>
            <a:endParaRPr lang="ko-KR" altLang="en-US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750009-8E06-D235-1CBF-E2AC8FB63CCD}"/>
              </a:ext>
            </a:extLst>
          </p:cNvPr>
          <p:cNvSpPr txBox="1"/>
          <p:nvPr/>
        </p:nvSpPr>
        <p:spPr>
          <a:xfrm>
            <a:off x="2491827" y="1585584"/>
            <a:ext cx="1152002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2023.04.03</a:t>
            </a:r>
            <a:endParaRPr lang="ko-KR" altLang="en-US" sz="9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311005-FEBA-3919-7708-9AF72C9BBC95}"/>
              </a:ext>
            </a:extLst>
          </p:cNvPr>
          <p:cNvSpPr txBox="1"/>
          <p:nvPr/>
        </p:nvSpPr>
        <p:spPr>
          <a:xfrm>
            <a:off x="3576000" y="1585584"/>
            <a:ext cx="578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900" dirty="0"/>
              <a:t>점검일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C32EB5-1261-661B-5E3E-EA6C3D8AB469}"/>
              </a:ext>
            </a:extLst>
          </p:cNvPr>
          <p:cNvSpPr txBox="1"/>
          <p:nvPr/>
        </p:nvSpPr>
        <p:spPr>
          <a:xfrm>
            <a:off x="4152932" y="1585584"/>
            <a:ext cx="1152002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2023.04.03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E41C45-D55E-02C4-B60E-8D73EA8916D4}"/>
              </a:ext>
            </a:extLst>
          </p:cNvPr>
          <p:cNvSpPr txBox="1"/>
          <p:nvPr/>
        </p:nvSpPr>
        <p:spPr>
          <a:xfrm>
            <a:off x="5353112" y="1585584"/>
            <a:ext cx="665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모델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A0DF0F-B246-AF8F-B0FF-C0CD7158AAF9}"/>
              </a:ext>
            </a:extLst>
          </p:cNvPr>
          <p:cNvSpPr txBox="1"/>
          <p:nvPr/>
        </p:nvSpPr>
        <p:spPr>
          <a:xfrm>
            <a:off x="6024000" y="1585584"/>
            <a:ext cx="1152002" cy="2308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A-AS2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4892C-6B08-4DAF-0D9E-05852F65E62E}"/>
              </a:ext>
            </a:extLst>
          </p:cNvPr>
          <p:cNvSpPr txBox="1"/>
          <p:nvPr/>
        </p:nvSpPr>
        <p:spPr>
          <a:xfrm>
            <a:off x="48000" y="308782"/>
            <a:ext cx="12096000" cy="4055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noAutofit/>
          </a:bodyPr>
          <a:lstStyle/>
          <a:p>
            <a:r>
              <a:rPr lang="ko-KR" altLang="en-US" sz="900" dirty="0">
                <a:latin typeface="+mn-ea"/>
              </a:rPr>
              <a:t>화면 설명을 기입하세요</a:t>
            </a:r>
            <a:r>
              <a:rPr lang="en-US" altLang="ko-KR" sz="900" dirty="0">
                <a:latin typeface="+mn-ea"/>
              </a:rPr>
              <a:t>~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02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7877</TotalTime>
  <Words>184</Words>
  <Application>Microsoft Office PowerPoint</Application>
  <PresentationFormat>와이드스크린</PresentationFormat>
  <Paragraphs>73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Malgun Gothic</vt:lpstr>
      <vt:lpstr>Malgun Gothic</vt:lpstr>
      <vt:lpstr>Arial</vt:lpstr>
      <vt:lpstr>Office 테마</vt:lpstr>
      <vt:lpstr>관리대상 상세보기</vt:lpstr>
      <vt:lpstr>관리대상 상세보기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VUP프로젝트</dc:title>
  <dc:creator>KAYDA_LAPTOP</dc:creator>
  <cp:lastModifiedBy>김 종훈</cp:lastModifiedBy>
  <cp:revision>1033</cp:revision>
  <dcterms:created xsi:type="dcterms:W3CDTF">2022-03-14T06:57:19Z</dcterms:created>
  <dcterms:modified xsi:type="dcterms:W3CDTF">2023-06-12T08:08:21Z</dcterms:modified>
</cp:coreProperties>
</file>