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090"/>
    <a:srgbClr val="DDEDD3"/>
    <a:srgbClr val="808080"/>
    <a:srgbClr val="00D090"/>
    <a:srgbClr val="4ABBD5"/>
    <a:srgbClr val="C3E1EE"/>
    <a:srgbClr val="00A0B0"/>
    <a:srgbClr val="039FB3"/>
    <a:srgbClr val="38AECD"/>
    <a:srgbClr val="F4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1" autoAdjust="0"/>
    <p:restoredTop sz="86433" autoAdjust="0"/>
  </p:normalViewPr>
  <p:slideViewPr>
    <p:cSldViewPr>
      <p:cViewPr varScale="1">
        <p:scale>
          <a:sx n="99" d="100"/>
          <a:sy n="99" d="100"/>
        </p:scale>
        <p:origin x="1291" y="120"/>
      </p:cViewPr>
      <p:guideLst>
        <p:guide pos="234"/>
        <p:guide orient="horz" pos="2160"/>
      </p:guideLst>
    </p:cSldViewPr>
  </p:slideViewPr>
  <p:outlineViewPr>
    <p:cViewPr>
      <p:scale>
        <a:sx n="33" d="100"/>
        <a:sy n="33" d="100"/>
      </p:scale>
      <p:origin x="0" y="-21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906"/>
    </p:cViewPr>
  </p:sorterViewPr>
  <p:notesViewPr>
    <p:cSldViewPr showGuides="1">
      <p:cViewPr varScale="1">
        <p:scale>
          <a:sx n="87" d="100"/>
          <a:sy n="87" d="100"/>
        </p:scale>
        <p:origin x="2832" y="54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FC3BD-8DD5-48A3-AAE0-0C47983189E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AAB-0E34-40F3-83CD-5A62C6E3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5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preserve="1" userDrawn="1">
  <p:cSld name="6_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144FF-7D5A-3981-B22E-707D40A6CBED}"/>
              </a:ext>
            </a:extLst>
          </p:cNvPr>
          <p:cNvSpPr/>
          <p:nvPr userDrawn="1"/>
        </p:nvSpPr>
        <p:spPr>
          <a:xfrm>
            <a:off x="90008" y="819008"/>
            <a:ext cx="9195141" cy="5929702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8;p69">
            <a:extLst>
              <a:ext uri="{FF2B5EF4-FFF2-40B4-BE49-F238E27FC236}">
                <a16:creationId xmlns:a16="http://schemas.microsoft.com/office/drawing/2014/main" id="{EFCD1561-98B7-D8CB-7D9A-F86A08FEC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14356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100"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" name="Google Shape;17;p69">
            <a:extLst>
              <a:ext uri="{FF2B5EF4-FFF2-40B4-BE49-F238E27FC236}">
                <a16:creationId xmlns:a16="http://schemas.microsoft.com/office/drawing/2014/main" id="{7F4EBBF3-7897-B5FA-2280-C43ABE1869D7}"/>
              </a:ext>
            </a:extLst>
          </p:cNvPr>
          <p:cNvSpPr/>
          <p:nvPr userDrawn="1"/>
        </p:nvSpPr>
        <p:spPr>
          <a:xfrm>
            <a:off x="0" y="714356"/>
            <a:ext cx="12192000" cy="6143644"/>
          </a:xfrm>
          <a:prstGeom prst="rect">
            <a:avLst/>
          </a:prstGeom>
          <a:noFill/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F0C477-4219-E319-DF15-92EE601A115E}"/>
              </a:ext>
            </a:extLst>
          </p:cNvPr>
          <p:cNvGrpSpPr/>
          <p:nvPr userDrawn="1"/>
        </p:nvGrpSpPr>
        <p:grpSpPr>
          <a:xfrm>
            <a:off x="9374797" y="6325254"/>
            <a:ext cx="2726352" cy="423456"/>
            <a:chOff x="9375640" y="6101544"/>
            <a:chExt cx="2726352" cy="423456"/>
          </a:xfrm>
        </p:grpSpPr>
        <p:sp>
          <p:nvSpPr>
            <p:cNvPr id="20" name="Google Shape;36;p73">
              <a:extLst>
                <a:ext uri="{FF2B5EF4-FFF2-40B4-BE49-F238E27FC236}">
                  <a16:creationId xmlns:a16="http://schemas.microsoft.com/office/drawing/2014/main" id="{391A7FC5-C185-571E-03E3-533F4A8433CB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17193-BA75-73EB-F6EF-24C2ECB5D921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57684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Process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788507-CF05-15B3-2900-2868402EC652}"/>
              </a:ext>
            </a:extLst>
          </p:cNvPr>
          <p:cNvGrpSpPr/>
          <p:nvPr userDrawn="1"/>
        </p:nvGrpSpPr>
        <p:grpSpPr>
          <a:xfrm>
            <a:off x="9374797" y="5445000"/>
            <a:ext cx="2726352" cy="810805"/>
            <a:chOff x="9375640" y="6101543"/>
            <a:chExt cx="2726352" cy="810805"/>
          </a:xfrm>
        </p:grpSpPr>
        <p:sp>
          <p:nvSpPr>
            <p:cNvPr id="10" name="Google Shape;36;p73">
              <a:extLst>
                <a:ext uri="{FF2B5EF4-FFF2-40B4-BE49-F238E27FC236}">
                  <a16:creationId xmlns:a16="http://schemas.microsoft.com/office/drawing/2014/main" id="{E3C67CE1-8F79-EA3F-7CD7-A0BA6DBD66D1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76870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73C936-3C43-114B-F8C5-F8617EBB3F14}"/>
                </a:ext>
              </a:extLst>
            </p:cNvPr>
            <p:cNvSpPr txBox="1"/>
            <p:nvPr userDrawn="1"/>
          </p:nvSpPr>
          <p:spPr>
            <a:xfrm>
              <a:off x="9410222" y="6101543"/>
              <a:ext cx="57684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Check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latin typeface="+mn-ea"/>
                  <a:ea typeface="+mn-ea"/>
                </a:rPr>
                <a:t>List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A07A7F-AD0D-E330-5EA7-88EF485FD4EB}"/>
              </a:ext>
            </a:extLst>
          </p:cNvPr>
          <p:cNvGrpSpPr/>
          <p:nvPr userDrawn="1"/>
        </p:nvGrpSpPr>
        <p:grpSpPr>
          <a:xfrm>
            <a:off x="9374797" y="787693"/>
            <a:ext cx="2726352" cy="423456"/>
            <a:chOff x="9375640" y="6101544"/>
            <a:chExt cx="2726352" cy="423456"/>
          </a:xfrm>
        </p:grpSpPr>
        <p:sp>
          <p:nvSpPr>
            <p:cNvPr id="14" name="Google Shape;36;p73">
              <a:extLst>
                <a:ext uri="{FF2B5EF4-FFF2-40B4-BE49-F238E27FC236}">
                  <a16:creationId xmlns:a16="http://schemas.microsoft.com/office/drawing/2014/main" id="{4AAA8CBB-881D-4263-4EBC-2666B457B607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7A838-89C2-4EB9-BD85-A6A75D6599BE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37165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UI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41435-9972-9936-BAF1-805BD4595BC5}"/>
              </a:ext>
            </a:extLst>
          </p:cNvPr>
          <p:cNvGrpSpPr/>
          <p:nvPr userDrawn="1"/>
        </p:nvGrpSpPr>
        <p:grpSpPr>
          <a:xfrm>
            <a:off x="9375515" y="1280599"/>
            <a:ext cx="2726352" cy="4085662"/>
            <a:chOff x="9375640" y="6101544"/>
            <a:chExt cx="2726352" cy="4085662"/>
          </a:xfrm>
        </p:grpSpPr>
        <p:sp>
          <p:nvSpPr>
            <p:cNvPr id="17" name="Google Shape;36;p73">
              <a:extLst>
                <a:ext uri="{FF2B5EF4-FFF2-40B4-BE49-F238E27FC236}">
                  <a16:creationId xmlns:a16="http://schemas.microsoft.com/office/drawing/2014/main" id="{A77265D2-7872-0AD0-344A-DC537C36646B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4043563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92A9E6-9A2F-7149-FF9D-506E6F89AFC6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78990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UI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38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preserve="1">
  <p:cSld name="6_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89FA8-68D3-12D3-29F0-BF5CA3308F82}"/>
              </a:ext>
            </a:extLst>
          </p:cNvPr>
          <p:cNvSpPr/>
          <p:nvPr userDrawn="1"/>
        </p:nvSpPr>
        <p:spPr>
          <a:xfrm>
            <a:off x="90008" y="819008"/>
            <a:ext cx="9195141" cy="4012702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;p69"/>
          <p:cNvSpPr/>
          <p:nvPr/>
        </p:nvSpPr>
        <p:spPr>
          <a:xfrm>
            <a:off x="0" y="714356"/>
            <a:ext cx="12192000" cy="6143644"/>
          </a:xfrm>
          <a:prstGeom prst="rect">
            <a:avLst/>
          </a:prstGeom>
          <a:noFill/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14356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A83E0-56C8-AFAD-31BB-99B45DE1DA6D}"/>
              </a:ext>
            </a:extLst>
          </p:cNvPr>
          <p:cNvGrpSpPr/>
          <p:nvPr userDrawn="1"/>
        </p:nvGrpSpPr>
        <p:grpSpPr>
          <a:xfrm>
            <a:off x="9374797" y="787691"/>
            <a:ext cx="2726352" cy="913307"/>
            <a:chOff x="9375640" y="6101544"/>
            <a:chExt cx="2726352" cy="541391"/>
          </a:xfrm>
        </p:grpSpPr>
        <p:sp>
          <p:nvSpPr>
            <p:cNvPr id="4" name="Google Shape;36;p73">
              <a:extLst>
                <a:ext uri="{FF2B5EF4-FFF2-40B4-BE49-F238E27FC236}">
                  <a16:creationId xmlns:a16="http://schemas.microsoft.com/office/drawing/2014/main" id="{4B805256-CC88-A041-A252-4195E41D8D6F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499292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7271B8-958F-33F2-9F0B-E1D442E4B266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790621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883975-FADC-E3D3-8502-90A5CCFBDAC5}"/>
              </a:ext>
            </a:extLst>
          </p:cNvPr>
          <p:cNvGrpSpPr/>
          <p:nvPr userDrawn="1"/>
        </p:nvGrpSpPr>
        <p:grpSpPr>
          <a:xfrm>
            <a:off x="9374797" y="1775809"/>
            <a:ext cx="2726352" cy="4083289"/>
            <a:chOff x="9375640" y="6101544"/>
            <a:chExt cx="2726352" cy="2420496"/>
          </a:xfrm>
        </p:grpSpPr>
        <p:sp>
          <p:nvSpPr>
            <p:cNvPr id="8" name="Google Shape;36;p73">
              <a:extLst>
                <a:ext uri="{FF2B5EF4-FFF2-40B4-BE49-F238E27FC236}">
                  <a16:creationId xmlns:a16="http://schemas.microsoft.com/office/drawing/2014/main" id="{AFF45405-3BBD-5621-4F50-E7D8E336E46B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2378397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AD54B-596D-A7ED-7CA1-35694900E734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1222621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DDE82A-8841-6B0A-8B04-DF0A45044FBA}"/>
              </a:ext>
            </a:extLst>
          </p:cNvPr>
          <p:cNvGrpSpPr/>
          <p:nvPr userDrawn="1"/>
        </p:nvGrpSpPr>
        <p:grpSpPr>
          <a:xfrm>
            <a:off x="9374797" y="5930117"/>
            <a:ext cx="2726352" cy="810805"/>
            <a:chOff x="9375640" y="6101543"/>
            <a:chExt cx="2726352" cy="810805"/>
          </a:xfrm>
        </p:grpSpPr>
        <p:sp>
          <p:nvSpPr>
            <p:cNvPr id="14" name="Google Shape;36;p73">
              <a:extLst>
                <a:ext uri="{FF2B5EF4-FFF2-40B4-BE49-F238E27FC236}">
                  <a16:creationId xmlns:a16="http://schemas.microsoft.com/office/drawing/2014/main" id="{25D18EF4-081D-8DB1-3791-73F28465A553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76870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D6825-2AA5-29C5-6496-61B500A8ADCC}"/>
                </a:ext>
              </a:extLst>
            </p:cNvPr>
            <p:cNvSpPr txBox="1"/>
            <p:nvPr userDrawn="1"/>
          </p:nvSpPr>
          <p:spPr>
            <a:xfrm>
              <a:off x="9410222" y="6101543"/>
              <a:ext cx="57684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Check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latin typeface="+mn-ea"/>
                  <a:ea typeface="+mn-ea"/>
                </a:rPr>
                <a:t>List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AB6D-5FE5-169C-62CE-5A1B0F57171A}"/>
              </a:ext>
            </a:extLst>
          </p:cNvPr>
          <p:cNvGrpSpPr/>
          <p:nvPr userDrawn="1"/>
        </p:nvGrpSpPr>
        <p:grpSpPr>
          <a:xfrm>
            <a:off x="90007" y="4874806"/>
            <a:ext cx="9195141" cy="1873904"/>
            <a:chOff x="8336445" y="6111783"/>
            <a:chExt cx="9195141" cy="1110815"/>
          </a:xfrm>
        </p:grpSpPr>
        <p:sp>
          <p:nvSpPr>
            <p:cNvPr id="24" name="Google Shape;36;p73">
              <a:extLst>
                <a:ext uri="{FF2B5EF4-FFF2-40B4-BE49-F238E27FC236}">
                  <a16:creationId xmlns:a16="http://schemas.microsoft.com/office/drawing/2014/main" id="{97DCF532-0F07-AED9-9854-32DB53B2A756}"/>
                </a:ext>
              </a:extLst>
            </p:cNvPr>
            <p:cNvSpPr/>
            <p:nvPr userDrawn="1"/>
          </p:nvSpPr>
          <p:spPr>
            <a:xfrm>
              <a:off x="8336445" y="6134018"/>
              <a:ext cx="9195141" cy="108858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0ACCF3-F3B7-5B01-44D6-E48EC4A3506C}"/>
                </a:ext>
              </a:extLst>
            </p:cNvPr>
            <p:cNvSpPr txBox="1"/>
            <p:nvPr userDrawn="1"/>
          </p:nvSpPr>
          <p:spPr>
            <a:xfrm>
              <a:off x="8387760" y="6111783"/>
              <a:ext cx="1706678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Backend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6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95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CC705-8656-42CB-AE36-BA648EC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A96E0-D6AC-48A3-9CEE-1CCF42CA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DFEAF-5EEC-4E92-96C9-A38F7E3DC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7AEA-65F3-40F8-8DB1-2D01AE13EAD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1CB0A-3F63-4230-BC64-29A657AE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348BE-9A90-4701-BDF0-68C3AD06E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6EE0-6535-4415-A576-73DD61EB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36B-A12C-41D0-D164-F0283F23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AppBar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FDA4-3C09-AC5E-5F25-DF245A6F46C1}"/>
              </a:ext>
            </a:extLst>
          </p:cNvPr>
          <p:cNvSpPr txBox="1"/>
          <p:nvPr/>
        </p:nvSpPr>
        <p:spPr>
          <a:xfrm>
            <a:off x="9384178" y="1917000"/>
            <a:ext cx="2687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사이트에 사용할 </a:t>
            </a:r>
            <a:r>
              <a:rPr lang="en-US" altLang="ko-KR" sz="800" dirty="0">
                <a:latin typeface="+mj-ea"/>
                <a:ea typeface="+mj-ea"/>
              </a:rPr>
              <a:t>ICON</a:t>
            </a:r>
            <a:r>
              <a:rPr lang="ko-KR" altLang="en-US" sz="800" dirty="0">
                <a:latin typeface="+mj-ea"/>
                <a:ea typeface="+mj-ea"/>
              </a:rPr>
              <a:t>을 보이는 영역</a:t>
            </a:r>
            <a:endParaRPr lang="en-US" altLang="ko-KR" sz="8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사이트명을 보여주는 영역</a:t>
            </a:r>
            <a:endParaRPr lang="en-US" altLang="ko-KR" sz="8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메뉴목록을 보여주는 영역</a:t>
            </a:r>
            <a:endParaRPr lang="en-US" altLang="ko-KR" sz="8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바로가기를 보여주는 영역 </a:t>
            </a:r>
            <a:r>
              <a:rPr lang="en-US" altLang="ko-KR" sz="800" dirty="0">
                <a:latin typeface="+mj-ea"/>
                <a:ea typeface="+mj-ea"/>
              </a:rPr>
              <a:t>( </a:t>
            </a:r>
            <a:r>
              <a:rPr lang="ko-KR" altLang="en-US" sz="800" dirty="0">
                <a:latin typeface="+mj-ea"/>
                <a:ea typeface="+mj-ea"/>
              </a:rPr>
              <a:t>생략가능 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로그인 정보를 보여주는 영역</a:t>
            </a:r>
            <a:endParaRPr lang="en-US" altLang="ko-KR" sz="800" dirty="0">
              <a:latin typeface="+mj-ea"/>
              <a:ea typeface="+mj-ea"/>
            </a:endParaRPr>
          </a:p>
          <a:p>
            <a:pPr marL="357188" lvl="1" indent="-176213"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j-ea"/>
                <a:ea typeface="+mj-ea"/>
              </a:rPr>
              <a:t>서브 메뉴</a:t>
            </a:r>
            <a:endParaRPr lang="en-US" altLang="ko-KR" sz="800" dirty="0">
              <a:latin typeface="+mj-ea"/>
              <a:ea typeface="+mj-ea"/>
            </a:endParaRPr>
          </a:p>
          <a:p>
            <a:pPr marL="538163" lvl="2" indent="-138113">
              <a:buFont typeface="Arial" panose="020B0604020202020204" pitchFamily="34" charset="0"/>
              <a:buChar char="•"/>
            </a:pPr>
            <a:r>
              <a:rPr lang="ko-KR" altLang="en-US" sz="800" i="1" dirty="0">
                <a:latin typeface="+mj-ea"/>
                <a:ea typeface="+mj-ea"/>
              </a:rPr>
              <a:t>정의된 메뉴</a:t>
            </a:r>
            <a:endParaRPr lang="en-US" altLang="ko-KR" sz="800" i="1" dirty="0">
              <a:latin typeface="+mj-ea"/>
              <a:ea typeface="+mj-ea"/>
            </a:endParaRPr>
          </a:p>
          <a:p>
            <a:pPr marL="538163" lvl="2" indent="-138113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로그아웃 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C6B2E-430B-AD1D-906E-D1996C9B2530}"/>
              </a:ext>
            </a:extLst>
          </p:cNvPr>
          <p:cNvSpPr txBox="1"/>
          <p:nvPr/>
        </p:nvSpPr>
        <p:spPr>
          <a:xfrm>
            <a:off x="9384178" y="939123"/>
            <a:ext cx="268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ea"/>
                <a:ea typeface="+mj-ea"/>
              </a:rPr>
              <a:t>OP_ID : </a:t>
            </a:r>
            <a:r>
              <a:rPr lang="en-US" altLang="ko-KR" sz="800" b="1" dirty="0">
                <a:latin typeface="+mj-ea"/>
                <a:ea typeface="+mj-ea"/>
              </a:rPr>
              <a:t>comp-app-bar</a:t>
            </a:r>
          </a:p>
          <a:p>
            <a:r>
              <a:rPr lang="en-US" altLang="ko-KR" sz="800" dirty="0">
                <a:latin typeface="+mj-ea"/>
                <a:ea typeface="+mj-ea"/>
              </a:rPr>
              <a:t>URL : </a:t>
            </a:r>
            <a:r>
              <a:rPr lang="en-US" altLang="ko-KR" sz="800" b="1" dirty="0">
                <a:latin typeface="+mj-ea"/>
                <a:ea typeface="+mj-ea"/>
              </a:rPr>
              <a:t>component/comp-app-bar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0AA83-90BE-7EB8-FD64-E4C751E10F7C}"/>
              </a:ext>
            </a:extLst>
          </p:cNvPr>
          <p:cNvSpPr txBox="1"/>
          <p:nvPr/>
        </p:nvSpPr>
        <p:spPr>
          <a:xfrm>
            <a:off x="48000" y="308782"/>
            <a:ext cx="12096000" cy="405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900" dirty="0">
                <a:latin typeface="+mn-ea"/>
              </a:rPr>
              <a:t>화면 상단에 넣을 컴포넌트로 사이트명과 메뉴 등을 가지고 있다</a:t>
            </a:r>
            <a:r>
              <a:rPr lang="en-US" altLang="ko-KR" sz="90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F87DB6-5A14-7149-4B1C-AE2E4905CEF6}"/>
              </a:ext>
            </a:extLst>
          </p:cNvPr>
          <p:cNvSpPr/>
          <p:nvPr/>
        </p:nvSpPr>
        <p:spPr>
          <a:xfrm>
            <a:off x="216356" y="953956"/>
            <a:ext cx="8975644" cy="4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DFD31-D535-7B42-B60E-B05BBEE3D681}"/>
              </a:ext>
            </a:extLst>
          </p:cNvPr>
          <p:cNvSpPr txBox="1"/>
          <p:nvPr/>
        </p:nvSpPr>
        <p:spPr>
          <a:xfrm>
            <a:off x="240178" y="1001592"/>
            <a:ext cx="432000" cy="3123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700" dirty="0"/>
              <a:t>사이트</a:t>
            </a:r>
            <a:endParaRPr lang="en-US" altLang="ko-KR" sz="700" dirty="0"/>
          </a:p>
          <a:p>
            <a:pPr algn="ctr"/>
            <a:r>
              <a:rPr lang="ko-KR" altLang="en-US" sz="700" dirty="0"/>
              <a:t>아이콘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5C56-35D0-893F-0E8A-054262B5A6A6}"/>
              </a:ext>
            </a:extLst>
          </p:cNvPr>
          <p:cNvSpPr txBox="1"/>
          <p:nvPr/>
        </p:nvSpPr>
        <p:spPr>
          <a:xfrm>
            <a:off x="693062" y="1001592"/>
            <a:ext cx="1491116" cy="3123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1000"/>
              <a:t>사이트명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EDFF8-1687-4DC6-2E12-FECFCA6B6B20}"/>
              </a:ext>
            </a:extLst>
          </p:cNvPr>
          <p:cNvSpPr txBox="1"/>
          <p:nvPr/>
        </p:nvSpPr>
        <p:spPr>
          <a:xfrm>
            <a:off x="2217777" y="1001591"/>
            <a:ext cx="4862402" cy="3123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1000" dirty="0"/>
              <a:t>메뉴영역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8374A-CAF8-EE97-82D5-3AEC3284A521}"/>
              </a:ext>
            </a:extLst>
          </p:cNvPr>
          <p:cNvSpPr txBox="1"/>
          <p:nvPr/>
        </p:nvSpPr>
        <p:spPr>
          <a:xfrm>
            <a:off x="7113778" y="1001590"/>
            <a:ext cx="1008000" cy="3123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1000" dirty="0" err="1"/>
              <a:t>바로가기영역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392F80-93E5-8850-A6FC-4E69849B14DC}"/>
              </a:ext>
            </a:extLst>
          </p:cNvPr>
          <p:cNvSpPr txBox="1"/>
          <p:nvPr/>
        </p:nvSpPr>
        <p:spPr>
          <a:xfrm>
            <a:off x="8158493" y="1001590"/>
            <a:ext cx="923107" cy="3123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sz="1000" dirty="0"/>
              <a:t>로그인 정보</a:t>
            </a: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A264F9B8-8C56-F6D4-F754-31E270C55280}"/>
              </a:ext>
            </a:extLst>
          </p:cNvPr>
          <p:cNvSpPr/>
          <p:nvPr/>
        </p:nvSpPr>
        <p:spPr>
          <a:xfrm>
            <a:off x="289716" y="1542194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F2D94A12-0C5D-A335-4B3C-A03208ACB62C}"/>
              </a:ext>
            </a:extLst>
          </p:cNvPr>
          <p:cNvSpPr/>
          <p:nvPr/>
        </p:nvSpPr>
        <p:spPr>
          <a:xfrm>
            <a:off x="1185671" y="1534276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>
            <a:extLst>
              <a:ext uri="{FF2B5EF4-FFF2-40B4-BE49-F238E27FC236}">
                <a16:creationId xmlns:a16="http://schemas.microsoft.com/office/drawing/2014/main" id="{7FF8F94F-45FF-B424-3A28-7788B66DC58C}"/>
              </a:ext>
            </a:extLst>
          </p:cNvPr>
          <p:cNvSpPr/>
          <p:nvPr/>
        </p:nvSpPr>
        <p:spPr>
          <a:xfrm>
            <a:off x="4517154" y="1531126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C1DD62E5-E3EF-1D5C-DD5D-04F273AB70AF}"/>
              </a:ext>
            </a:extLst>
          </p:cNvPr>
          <p:cNvSpPr/>
          <p:nvPr/>
        </p:nvSpPr>
        <p:spPr>
          <a:xfrm>
            <a:off x="7428435" y="1532559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3DF00ADB-D44F-EBBB-D973-4D82FD3F07B7}"/>
              </a:ext>
            </a:extLst>
          </p:cNvPr>
          <p:cNvSpPr/>
          <p:nvPr/>
        </p:nvSpPr>
        <p:spPr>
          <a:xfrm>
            <a:off x="8488223" y="1531126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60EEEA-8A13-10C2-DBB6-C79E75CE2840}"/>
              </a:ext>
            </a:extLst>
          </p:cNvPr>
          <p:cNvSpPr txBox="1"/>
          <p:nvPr/>
        </p:nvSpPr>
        <p:spPr>
          <a:xfrm>
            <a:off x="94708" y="5013000"/>
            <a:ext cx="9169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사이트 아이콘은 환경변수</a:t>
            </a:r>
            <a:r>
              <a:rPr lang="en-US" altLang="ko-KR" sz="800" dirty="0">
                <a:latin typeface="+mj-ea"/>
                <a:ea typeface="+mj-ea"/>
              </a:rPr>
              <a:t>(FX_CF_VAR)</a:t>
            </a:r>
            <a:r>
              <a:rPr lang="ko-KR" altLang="en-US" sz="800" dirty="0">
                <a:latin typeface="+mj-ea"/>
                <a:ea typeface="+mj-ea"/>
              </a:rPr>
              <a:t>의 </a:t>
            </a:r>
            <a:r>
              <a:rPr lang="en-US" altLang="ko-KR" sz="800" dirty="0">
                <a:latin typeface="+mj-ea"/>
                <a:ea typeface="+mj-ea"/>
              </a:rPr>
              <a:t>VAR_GRP_NAME = </a:t>
            </a:r>
            <a:r>
              <a:rPr lang="en-US" altLang="ko-KR" sz="800" b="1" i="1" dirty="0">
                <a:latin typeface="+mj-ea"/>
                <a:ea typeface="+mj-ea"/>
              </a:rPr>
              <a:t>project</a:t>
            </a:r>
            <a:r>
              <a:rPr lang="en-US" altLang="ko-KR" sz="800" dirty="0">
                <a:latin typeface="+mj-ea"/>
                <a:ea typeface="+mj-ea"/>
              </a:rPr>
              <a:t> and VAR_NAME = </a:t>
            </a:r>
            <a:r>
              <a:rPr lang="en-US" altLang="ko-KR" sz="800" b="1" i="1" dirty="0">
                <a:latin typeface="+mj-ea"/>
                <a:ea typeface="+mj-ea"/>
              </a:rPr>
              <a:t>title-icon</a:t>
            </a:r>
            <a:r>
              <a:rPr lang="ko-KR" altLang="en-US" sz="800" dirty="0">
                <a:latin typeface="+mj-ea"/>
                <a:ea typeface="+mj-ea"/>
              </a:rPr>
              <a:t>의  </a:t>
            </a:r>
            <a:r>
              <a:rPr lang="en-US" altLang="ko-KR" sz="800" dirty="0">
                <a:latin typeface="+mj-ea"/>
                <a:ea typeface="+mj-ea"/>
              </a:rPr>
              <a:t>VAR_VAL</a:t>
            </a:r>
            <a:r>
              <a:rPr lang="ko-KR" altLang="en-US" sz="800" dirty="0">
                <a:latin typeface="+mj-ea"/>
                <a:ea typeface="+mj-ea"/>
              </a:rPr>
              <a:t>을 사용한다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사이트 명칭은 환경변수</a:t>
            </a:r>
            <a:r>
              <a:rPr lang="en-US" altLang="ko-KR" sz="800" dirty="0">
                <a:latin typeface="+mj-ea"/>
                <a:ea typeface="+mj-ea"/>
              </a:rPr>
              <a:t>(FX_CF_VAR)</a:t>
            </a:r>
            <a:r>
              <a:rPr lang="ko-KR" altLang="en-US" sz="800" dirty="0">
                <a:latin typeface="+mj-ea"/>
                <a:ea typeface="+mj-ea"/>
              </a:rPr>
              <a:t>의 </a:t>
            </a:r>
            <a:r>
              <a:rPr lang="en-US" altLang="ko-KR" sz="800" dirty="0">
                <a:latin typeface="+mj-ea"/>
                <a:ea typeface="+mj-ea"/>
              </a:rPr>
              <a:t>VAR_GRP_NAME = </a:t>
            </a:r>
            <a:r>
              <a:rPr lang="en-US" altLang="ko-KR" sz="800" b="1" i="1" dirty="0">
                <a:latin typeface="+mj-ea"/>
                <a:ea typeface="+mj-ea"/>
              </a:rPr>
              <a:t>project</a:t>
            </a:r>
            <a:r>
              <a:rPr lang="en-US" altLang="ko-KR" sz="800" dirty="0">
                <a:latin typeface="+mj-ea"/>
                <a:ea typeface="+mj-ea"/>
              </a:rPr>
              <a:t> and VAR_NAME = </a:t>
            </a:r>
            <a:r>
              <a:rPr lang="en-US" altLang="ko-KR" sz="800" b="1" i="1" dirty="0" err="1">
                <a:latin typeface="+mj-ea"/>
                <a:ea typeface="+mj-ea"/>
              </a:rPr>
              <a:t>ui</a:t>
            </a:r>
            <a:r>
              <a:rPr lang="en-US" altLang="ko-KR" sz="800" b="1" i="1" dirty="0">
                <a:latin typeface="+mj-ea"/>
                <a:ea typeface="+mj-ea"/>
              </a:rPr>
              <a:t>-title</a:t>
            </a:r>
            <a:r>
              <a:rPr lang="ko-KR" altLang="en-US" sz="800" dirty="0">
                <a:latin typeface="+mj-ea"/>
                <a:ea typeface="+mj-ea"/>
              </a:rPr>
              <a:t>의  </a:t>
            </a:r>
            <a:r>
              <a:rPr lang="en-US" altLang="ko-KR" sz="800" dirty="0">
                <a:latin typeface="+mj-ea"/>
                <a:ea typeface="+mj-ea"/>
              </a:rPr>
              <a:t>VAR_VAL</a:t>
            </a:r>
            <a:r>
              <a:rPr lang="ko-KR" altLang="en-US" sz="800" dirty="0">
                <a:latin typeface="+mj-ea"/>
                <a:ea typeface="+mj-ea"/>
              </a:rPr>
              <a:t>을 사용한다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메뉴목록은 </a:t>
            </a:r>
            <a:r>
              <a:rPr lang="ko-KR" altLang="en-US" sz="800" dirty="0" err="1">
                <a:latin typeface="+mj-ea"/>
                <a:ea typeface="+mj-ea"/>
              </a:rPr>
              <a:t>기능메뉴테이블</a:t>
            </a:r>
            <a:r>
              <a:rPr lang="en-US" altLang="ko-KR" sz="800" dirty="0">
                <a:latin typeface="+mj-ea"/>
                <a:ea typeface="+mj-ea"/>
              </a:rPr>
              <a:t>(FX_CO_OP_MENU)  </a:t>
            </a:r>
            <a:r>
              <a:rPr lang="ko-KR" altLang="en-US" sz="800" dirty="0">
                <a:latin typeface="+mj-ea"/>
                <a:ea typeface="+mj-ea"/>
              </a:rPr>
              <a:t>테이블에서 자신에게 권한이 있는 </a:t>
            </a:r>
            <a:r>
              <a:rPr lang="ko-KR" altLang="en-US" sz="800" dirty="0" err="1">
                <a:latin typeface="+mj-ea"/>
                <a:ea typeface="+mj-ea"/>
              </a:rPr>
              <a:t>메뉴을</a:t>
            </a:r>
            <a:r>
              <a:rPr lang="ko-KR" altLang="en-US" sz="800" dirty="0">
                <a:latin typeface="+mj-ea"/>
                <a:ea typeface="+mj-ea"/>
              </a:rPr>
              <a:t> 조회한다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>
                <a:latin typeface="+mj-ea"/>
                <a:ea typeface="+mj-ea"/>
              </a:rPr>
              <a:t>조회할 때 권한을 확인해야 한다</a:t>
            </a:r>
            <a:r>
              <a:rPr lang="en-US" altLang="ko-KR" sz="800" dirty="0">
                <a:latin typeface="+mj-ea"/>
                <a:ea typeface="+mj-ea"/>
              </a:rPr>
              <a:t>.  </a:t>
            </a:r>
            <a:r>
              <a:rPr lang="ko-KR" altLang="en-US" sz="800" dirty="0">
                <a:latin typeface="+mj-ea"/>
                <a:ea typeface="+mj-ea"/>
              </a:rPr>
              <a:t>권한 확인 방법은 아래와 같다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447675" lvl="1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사용자기본테이블</a:t>
            </a:r>
            <a:r>
              <a:rPr lang="en-US" altLang="ko-KR" sz="800" dirty="0">
                <a:latin typeface="+mj-ea"/>
                <a:ea typeface="+mj-ea"/>
              </a:rPr>
              <a:t>(FX_UR_USER)</a:t>
            </a:r>
            <a:r>
              <a:rPr lang="ko-KR" altLang="en-US" sz="800" dirty="0">
                <a:latin typeface="+mj-ea"/>
                <a:ea typeface="+mj-ea"/>
              </a:rPr>
              <a:t>에서 사용자그룹번호</a:t>
            </a:r>
            <a:r>
              <a:rPr lang="en-US" altLang="ko-KR" sz="800" dirty="0">
                <a:latin typeface="+mj-ea"/>
                <a:ea typeface="+mj-ea"/>
              </a:rPr>
              <a:t>(UGRP_NO)</a:t>
            </a:r>
            <a:r>
              <a:rPr lang="ko-KR" altLang="en-US" sz="800" dirty="0">
                <a:latin typeface="+mj-ea"/>
                <a:ea typeface="+mj-ea"/>
              </a:rPr>
              <a:t> 확인</a:t>
            </a:r>
            <a:endParaRPr lang="en-US" altLang="ko-KR" sz="800" dirty="0">
              <a:latin typeface="+mj-ea"/>
              <a:ea typeface="+mj-ea"/>
            </a:endParaRPr>
          </a:p>
          <a:p>
            <a:pPr marL="447675" lvl="1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사용자그룹기능테이블</a:t>
            </a:r>
            <a:r>
              <a:rPr lang="en-US" altLang="ko-KR" sz="800" dirty="0">
                <a:latin typeface="+mj-ea"/>
                <a:ea typeface="+mj-ea"/>
              </a:rPr>
              <a:t>(FX_UR_UGRP_OP)</a:t>
            </a:r>
            <a:r>
              <a:rPr lang="ko-KR" altLang="en-US" sz="800" dirty="0">
                <a:latin typeface="+mj-ea"/>
                <a:ea typeface="+mj-ea"/>
              </a:rPr>
              <a:t>에서 기능</a:t>
            </a:r>
            <a:r>
              <a:rPr lang="en-US" altLang="ko-KR" sz="800" dirty="0">
                <a:latin typeface="+mj-ea"/>
                <a:ea typeface="+mj-ea"/>
              </a:rPr>
              <a:t>ID(OP_ID)</a:t>
            </a:r>
            <a:r>
              <a:rPr lang="ko-KR" altLang="en-US" sz="800" dirty="0">
                <a:latin typeface="+mj-ea"/>
                <a:ea typeface="+mj-ea"/>
              </a:rPr>
              <a:t>가 있는 메뉴만 사용한다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바로가기는 대시보드 바로가기와 타 시스템 오픈으로 구분한다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  <a:r>
              <a:rPr lang="ko-KR" altLang="en-US" sz="800" dirty="0">
                <a:latin typeface="+mj-ea"/>
                <a:ea typeface="+mj-ea"/>
              </a:rPr>
              <a:t> </a:t>
            </a:r>
            <a:endParaRPr lang="en-US" altLang="ko-KR" sz="800" dirty="0">
              <a:latin typeface="+mj-ea"/>
              <a:ea typeface="+mj-ea"/>
            </a:endParaRPr>
          </a:p>
          <a:p>
            <a:pPr marL="447675" lvl="1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대시보드 바로가기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기능속성테이블</a:t>
            </a:r>
            <a:r>
              <a:rPr lang="en-US" altLang="ko-KR" sz="800" dirty="0">
                <a:latin typeface="+mj-ea"/>
                <a:ea typeface="+mj-ea"/>
              </a:rPr>
              <a:t>(FX_CO_OP_ATTR)</a:t>
            </a:r>
            <a:r>
              <a:rPr lang="ko-KR" altLang="en-US" sz="800" dirty="0">
                <a:latin typeface="+mj-ea"/>
                <a:ea typeface="+mj-ea"/>
              </a:rPr>
              <a:t>에서 </a:t>
            </a:r>
            <a:r>
              <a:rPr lang="en-US" altLang="ko-KR" sz="800" dirty="0">
                <a:latin typeface="+mj-ea"/>
                <a:ea typeface="+mj-ea"/>
              </a:rPr>
              <a:t>OP_ID</a:t>
            </a:r>
            <a:r>
              <a:rPr lang="ko-KR" altLang="en-US" sz="800" dirty="0">
                <a:latin typeface="+mj-ea"/>
                <a:ea typeface="+mj-ea"/>
              </a:rPr>
              <a:t>가 </a:t>
            </a:r>
            <a:r>
              <a:rPr lang="en-US" altLang="ko-KR" sz="800" b="1" dirty="0">
                <a:latin typeface="+mj-ea"/>
                <a:ea typeface="+mj-ea"/>
              </a:rPr>
              <a:t>comp-app-bar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인 속성 중에서 </a:t>
            </a:r>
            <a:r>
              <a:rPr lang="en-US" altLang="ko-KR" sz="800" dirty="0">
                <a:latin typeface="+mj-ea"/>
                <a:ea typeface="+mj-ea"/>
              </a:rPr>
              <a:t>ATTR_TYPE_CD = </a:t>
            </a:r>
            <a:r>
              <a:rPr lang="en-US" altLang="ko-KR" sz="800" b="1" i="1" dirty="0">
                <a:latin typeface="+mj-ea"/>
                <a:ea typeface="+mj-ea"/>
              </a:rPr>
              <a:t>DASHBOARD </a:t>
            </a:r>
            <a:r>
              <a:rPr lang="ko-KR" altLang="en-US" sz="800" dirty="0">
                <a:latin typeface="+mj-ea"/>
                <a:ea typeface="+mj-ea"/>
              </a:rPr>
              <a:t>인 경우이고 </a:t>
            </a:r>
            <a:r>
              <a:rPr lang="en-US" altLang="ko-KR" sz="800" dirty="0">
                <a:latin typeface="+mj-ea"/>
                <a:ea typeface="+mj-ea"/>
              </a:rPr>
              <a:t>LINK_OP_ID</a:t>
            </a:r>
            <a:r>
              <a:rPr lang="ko-KR" altLang="en-US" sz="800" dirty="0">
                <a:latin typeface="+mj-ea"/>
                <a:ea typeface="+mj-ea"/>
              </a:rPr>
              <a:t>를 오픈한다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447675" lvl="1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타시스템 오픈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기능속성테이블</a:t>
            </a:r>
            <a:r>
              <a:rPr lang="en-US" altLang="ko-KR" sz="800" dirty="0">
                <a:latin typeface="+mj-ea"/>
                <a:ea typeface="+mj-ea"/>
              </a:rPr>
              <a:t>(FX_CO_OP_ATTR)</a:t>
            </a:r>
            <a:r>
              <a:rPr lang="ko-KR" altLang="en-US" sz="800" dirty="0">
                <a:latin typeface="+mj-ea"/>
                <a:ea typeface="+mj-ea"/>
              </a:rPr>
              <a:t>에서 </a:t>
            </a:r>
            <a:r>
              <a:rPr lang="en-US" altLang="ko-KR" sz="800" dirty="0">
                <a:latin typeface="+mj-ea"/>
                <a:ea typeface="+mj-ea"/>
              </a:rPr>
              <a:t>OP_ID</a:t>
            </a:r>
            <a:r>
              <a:rPr lang="ko-KR" altLang="en-US" sz="800" dirty="0">
                <a:latin typeface="+mj-ea"/>
                <a:ea typeface="+mj-ea"/>
              </a:rPr>
              <a:t>가 </a:t>
            </a:r>
            <a:r>
              <a:rPr lang="en-US" altLang="ko-KR" sz="800" b="1" dirty="0">
                <a:latin typeface="+mj-ea"/>
                <a:ea typeface="+mj-ea"/>
              </a:rPr>
              <a:t>comp-app-bar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인 속성 중에서 </a:t>
            </a:r>
            <a:r>
              <a:rPr lang="en-US" altLang="ko-KR" sz="800" dirty="0">
                <a:latin typeface="+mj-ea"/>
                <a:ea typeface="+mj-ea"/>
              </a:rPr>
              <a:t>ATTR_TYPE_CD = </a:t>
            </a:r>
            <a:r>
              <a:rPr lang="en-US" altLang="ko-KR" sz="800" b="1" i="1" dirty="0" err="1">
                <a:latin typeface="+mj-ea"/>
                <a:ea typeface="+mj-ea"/>
              </a:rPr>
              <a:t>href</a:t>
            </a:r>
            <a:r>
              <a:rPr lang="en-US" altLang="ko-KR" sz="800" b="1" i="1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이 이고 </a:t>
            </a:r>
            <a:r>
              <a:rPr lang="en-US" altLang="ko-KR" sz="800" dirty="0">
                <a:latin typeface="+mj-ea"/>
                <a:ea typeface="+mj-ea"/>
              </a:rPr>
              <a:t>token</a:t>
            </a:r>
            <a:r>
              <a:rPr lang="ko-KR" altLang="en-US" sz="800" dirty="0">
                <a:latin typeface="+mj-ea"/>
                <a:ea typeface="+mj-ea"/>
              </a:rPr>
              <a:t>정보를 포함해서 해당 사이트를 오픈한다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latin typeface="+mj-ea"/>
                <a:ea typeface="+mj-ea"/>
              </a:rPr>
              <a:t>로그인정보</a:t>
            </a:r>
            <a:endParaRPr lang="en-US" altLang="ko-KR" sz="800" dirty="0">
              <a:latin typeface="+mj-ea"/>
              <a:ea typeface="+mj-ea"/>
            </a:endParaRPr>
          </a:p>
          <a:p>
            <a:pPr marL="357188" lvl="1" indent="-176213"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j-ea"/>
                <a:ea typeface="+mj-ea"/>
              </a:rPr>
              <a:t>서브 메뉴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기능속성테이블</a:t>
            </a:r>
            <a:r>
              <a:rPr lang="en-US" altLang="ko-KR" sz="800" dirty="0">
                <a:latin typeface="+mj-ea"/>
                <a:ea typeface="+mj-ea"/>
              </a:rPr>
              <a:t>(FX_CO_OP_ATTR)</a:t>
            </a:r>
            <a:r>
              <a:rPr lang="ko-KR" altLang="en-US" sz="800" dirty="0">
                <a:latin typeface="+mj-ea"/>
                <a:ea typeface="+mj-ea"/>
              </a:rPr>
              <a:t>에서 </a:t>
            </a:r>
            <a:r>
              <a:rPr lang="en-US" altLang="ko-KR" sz="800" dirty="0">
                <a:latin typeface="+mj-ea"/>
                <a:ea typeface="+mj-ea"/>
              </a:rPr>
              <a:t>OP_ID</a:t>
            </a:r>
            <a:r>
              <a:rPr lang="ko-KR" altLang="en-US" sz="800" dirty="0">
                <a:latin typeface="+mj-ea"/>
                <a:ea typeface="+mj-ea"/>
              </a:rPr>
              <a:t>가 </a:t>
            </a:r>
            <a:r>
              <a:rPr lang="en-US" altLang="ko-KR" sz="800" b="1" dirty="0">
                <a:latin typeface="+mj-ea"/>
                <a:ea typeface="+mj-ea"/>
              </a:rPr>
              <a:t>comp-app-bar</a:t>
            </a:r>
            <a:r>
              <a:rPr lang="en-US" altLang="ko-KR" sz="800" dirty="0">
                <a:latin typeface="+mj-ea"/>
                <a:ea typeface="+mj-ea"/>
              </a:rPr>
              <a:t> </a:t>
            </a:r>
            <a:r>
              <a:rPr lang="ko-KR" altLang="en-US" sz="800" dirty="0">
                <a:latin typeface="+mj-ea"/>
                <a:ea typeface="+mj-ea"/>
              </a:rPr>
              <a:t>인 속성 중에서 </a:t>
            </a:r>
            <a:r>
              <a:rPr lang="en-US" altLang="ko-KR" sz="800" dirty="0">
                <a:latin typeface="+mj-ea"/>
                <a:ea typeface="+mj-ea"/>
              </a:rPr>
              <a:t>ATTR_TYPE_CD = </a:t>
            </a:r>
            <a:r>
              <a:rPr lang="en-US" altLang="ko-KR" sz="800" b="1" i="1" dirty="0">
                <a:latin typeface="+mj-ea"/>
                <a:ea typeface="+mj-ea"/>
              </a:rPr>
              <a:t>UI </a:t>
            </a:r>
            <a:r>
              <a:rPr lang="ko-KR" altLang="en-US" sz="800" dirty="0">
                <a:latin typeface="+mj-ea"/>
                <a:ea typeface="+mj-ea"/>
              </a:rPr>
              <a:t>인 경우 목록을 보이고 </a:t>
            </a:r>
            <a:r>
              <a:rPr lang="en-US" altLang="ko-KR" sz="800" dirty="0">
                <a:latin typeface="+mj-ea"/>
                <a:ea typeface="+mj-ea"/>
              </a:rPr>
              <a:t>LINK_OP_ID</a:t>
            </a:r>
            <a:r>
              <a:rPr lang="ko-KR" altLang="en-US" sz="800" dirty="0">
                <a:latin typeface="+mj-ea"/>
                <a:ea typeface="+mj-ea"/>
              </a:rPr>
              <a:t>를 오픈한다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538163" lvl="2" indent="-138113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로그아웃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ko-KR" altLang="en-US" sz="800" dirty="0">
                <a:latin typeface="+mj-ea"/>
                <a:ea typeface="+mj-ea"/>
              </a:rPr>
              <a:t>고정으로 </a:t>
            </a:r>
            <a:r>
              <a:rPr lang="ko-KR" altLang="en-US" sz="800" dirty="0" err="1">
                <a:latin typeface="+mj-ea"/>
                <a:ea typeface="+mj-ea"/>
              </a:rPr>
              <a:t>들어감</a:t>
            </a:r>
            <a:endParaRPr lang="en-US" altLang="ko-KR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10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7913</TotalTime>
  <Words>322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맑은 고딕</vt:lpstr>
      <vt:lpstr>Arial</vt:lpstr>
      <vt:lpstr>Wingdings</vt:lpstr>
      <vt:lpstr>Office 테마</vt:lpstr>
      <vt:lpstr>AppBar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VUP프로젝트</dc:title>
  <dc:creator>KAYDA_LAPTOP</dc:creator>
  <cp:lastModifiedBy>김 종훈</cp:lastModifiedBy>
  <cp:revision>1042</cp:revision>
  <dcterms:created xsi:type="dcterms:W3CDTF">2022-03-14T06:57:19Z</dcterms:created>
  <dcterms:modified xsi:type="dcterms:W3CDTF">2023-06-13T06:31:57Z</dcterms:modified>
</cp:coreProperties>
</file>