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68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34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D090"/>
    <a:srgbClr val="DDEDD3"/>
    <a:srgbClr val="808080"/>
    <a:srgbClr val="00D090"/>
    <a:srgbClr val="4ABBD5"/>
    <a:srgbClr val="C3E1EE"/>
    <a:srgbClr val="00A0B0"/>
    <a:srgbClr val="039FB3"/>
    <a:srgbClr val="38AECD"/>
    <a:srgbClr val="F48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01" autoAdjust="0"/>
    <p:restoredTop sz="86433" autoAdjust="0"/>
  </p:normalViewPr>
  <p:slideViewPr>
    <p:cSldViewPr>
      <p:cViewPr varScale="1">
        <p:scale>
          <a:sx n="93" d="100"/>
          <a:sy n="93" d="100"/>
        </p:scale>
        <p:origin x="77" y="619"/>
      </p:cViewPr>
      <p:guideLst>
        <p:guide pos="234"/>
        <p:guide orient="horz" pos="2160"/>
      </p:guideLst>
    </p:cSldViewPr>
  </p:slideViewPr>
  <p:outlineViewPr>
    <p:cViewPr>
      <p:scale>
        <a:sx n="33" d="100"/>
        <a:sy n="33" d="100"/>
      </p:scale>
      <p:origin x="0" y="-218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3906"/>
    </p:cViewPr>
  </p:sorterViewPr>
  <p:notesViewPr>
    <p:cSldViewPr showGuides="1">
      <p:cViewPr varScale="1">
        <p:scale>
          <a:sx n="87" d="100"/>
          <a:sy n="87" d="100"/>
        </p:scale>
        <p:origin x="2832" y="54"/>
      </p:cViewPr>
      <p:guideLst>
        <p:guide orient="horz" pos="2880"/>
        <p:guide pos="216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FC3BD-8DD5-48A3-AAE0-0C47983189E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E7AAB-0E34-40F3-83CD-5A62C6E3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65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 preserve="1" userDrawn="1">
  <p:cSld name="6_제목 슬라이드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9144FF-7D5A-3981-B22E-707D40A6CBED}"/>
              </a:ext>
            </a:extLst>
          </p:cNvPr>
          <p:cNvSpPr/>
          <p:nvPr userDrawn="1"/>
        </p:nvSpPr>
        <p:spPr>
          <a:xfrm>
            <a:off x="90008" y="819008"/>
            <a:ext cx="9195141" cy="5929702"/>
          </a:xfrm>
          <a:prstGeom prst="rect">
            <a:avLst/>
          </a:prstGeom>
          <a:solidFill>
            <a:srgbClr val="DDE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18;p69">
            <a:extLst>
              <a:ext uri="{FF2B5EF4-FFF2-40B4-BE49-F238E27FC236}">
                <a16:creationId xmlns:a16="http://schemas.microsoft.com/office/drawing/2014/main" id="{EFCD1561-98B7-D8CB-7D9A-F86A08FECD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14356"/>
          </a:xfrm>
          <a:prstGeom prst="rect">
            <a:avLst/>
          </a:prstGeom>
          <a:solidFill>
            <a:srgbClr val="90D090"/>
          </a:solidFill>
          <a:ln w="9525" cap="flat" cmpd="sng">
            <a:solidFill>
              <a:srgbClr val="00D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100" b="1" i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" name="Google Shape;17;p69">
            <a:extLst>
              <a:ext uri="{FF2B5EF4-FFF2-40B4-BE49-F238E27FC236}">
                <a16:creationId xmlns:a16="http://schemas.microsoft.com/office/drawing/2014/main" id="{7F4EBBF3-7897-B5FA-2280-C43ABE1869D7}"/>
              </a:ext>
            </a:extLst>
          </p:cNvPr>
          <p:cNvSpPr/>
          <p:nvPr userDrawn="1"/>
        </p:nvSpPr>
        <p:spPr>
          <a:xfrm>
            <a:off x="0" y="714356"/>
            <a:ext cx="12192000" cy="6143644"/>
          </a:xfrm>
          <a:prstGeom prst="rect">
            <a:avLst/>
          </a:prstGeom>
          <a:noFill/>
          <a:ln w="9525" cap="flat" cmpd="sng">
            <a:solidFill>
              <a:srgbClr val="00D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2F0C477-4219-E319-DF15-92EE601A115E}"/>
              </a:ext>
            </a:extLst>
          </p:cNvPr>
          <p:cNvGrpSpPr/>
          <p:nvPr userDrawn="1"/>
        </p:nvGrpSpPr>
        <p:grpSpPr>
          <a:xfrm>
            <a:off x="9374797" y="6325254"/>
            <a:ext cx="2726352" cy="423456"/>
            <a:chOff x="9375640" y="6101544"/>
            <a:chExt cx="2726352" cy="423456"/>
          </a:xfrm>
        </p:grpSpPr>
        <p:sp>
          <p:nvSpPr>
            <p:cNvPr id="20" name="Google Shape;36;p73">
              <a:extLst>
                <a:ext uri="{FF2B5EF4-FFF2-40B4-BE49-F238E27FC236}">
                  <a16:creationId xmlns:a16="http://schemas.microsoft.com/office/drawing/2014/main" id="{391A7FC5-C185-571E-03E3-533F4A8433CB}"/>
                </a:ext>
              </a:extLst>
            </p:cNvPr>
            <p:cNvSpPr/>
            <p:nvPr userDrawn="1"/>
          </p:nvSpPr>
          <p:spPr>
            <a:xfrm>
              <a:off x="9375640" y="6143644"/>
              <a:ext cx="2726352" cy="38135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7200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u="sng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117193-BA75-73EB-F6EF-24C2ECB5D921}"/>
                </a:ext>
              </a:extLst>
            </p:cNvPr>
            <p:cNvSpPr txBox="1"/>
            <p:nvPr userDrawn="1"/>
          </p:nvSpPr>
          <p:spPr>
            <a:xfrm>
              <a:off x="9410222" y="6101544"/>
              <a:ext cx="576844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latin typeface="+mn-ea"/>
                  <a:ea typeface="+mn-ea"/>
                </a:rPr>
                <a:t>Process ID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788507-CF05-15B3-2900-2868402EC652}"/>
              </a:ext>
            </a:extLst>
          </p:cNvPr>
          <p:cNvGrpSpPr/>
          <p:nvPr userDrawn="1"/>
        </p:nvGrpSpPr>
        <p:grpSpPr>
          <a:xfrm>
            <a:off x="9374797" y="5445000"/>
            <a:ext cx="2726352" cy="810805"/>
            <a:chOff x="9375640" y="6101543"/>
            <a:chExt cx="2726352" cy="810805"/>
          </a:xfrm>
        </p:grpSpPr>
        <p:sp>
          <p:nvSpPr>
            <p:cNvPr id="10" name="Google Shape;36;p73">
              <a:extLst>
                <a:ext uri="{FF2B5EF4-FFF2-40B4-BE49-F238E27FC236}">
                  <a16:creationId xmlns:a16="http://schemas.microsoft.com/office/drawing/2014/main" id="{E3C67CE1-8F79-EA3F-7CD7-A0BA6DBD66D1}"/>
                </a:ext>
              </a:extLst>
            </p:cNvPr>
            <p:cNvSpPr/>
            <p:nvPr userDrawn="1"/>
          </p:nvSpPr>
          <p:spPr>
            <a:xfrm>
              <a:off x="9375640" y="6143644"/>
              <a:ext cx="2726352" cy="768704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7200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u="sng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73C936-3C43-114B-F8C5-F8617EBB3F14}"/>
                </a:ext>
              </a:extLst>
            </p:cNvPr>
            <p:cNvSpPr txBox="1"/>
            <p:nvPr userDrawn="1"/>
          </p:nvSpPr>
          <p:spPr>
            <a:xfrm>
              <a:off x="9410222" y="6101543"/>
              <a:ext cx="576843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latin typeface="+mn-ea"/>
                  <a:ea typeface="+mn-ea"/>
                </a:rPr>
                <a:t>Check</a:t>
              </a:r>
              <a:r>
                <a:rPr lang="ko-KR" altLang="en-US" sz="800" dirty="0"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latin typeface="+mn-ea"/>
                  <a:ea typeface="+mn-ea"/>
                </a:rPr>
                <a:t>List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FA07A7F-AD0D-E330-5EA7-88EF485FD4EB}"/>
              </a:ext>
            </a:extLst>
          </p:cNvPr>
          <p:cNvGrpSpPr/>
          <p:nvPr userDrawn="1"/>
        </p:nvGrpSpPr>
        <p:grpSpPr>
          <a:xfrm>
            <a:off x="9374797" y="787693"/>
            <a:ext cx="2726352" cy="423456"/>
            <a:chOff x="9375640" y="6101544"/>
            <a:chExt cx="2726352" cy="423456"/>
          </a:xfrm>
        </p:grpSpPr>
        <p:sp>
          <p:nvSpPr>
            <p:cNvPr id="14" name="Google Shape;36;p73">
              <a:extLst>
                <a:ext uri="{FF2B5EF4-FFF2-40B4-BE49-F238E27FC236}">
                  <a16:creationId xmlns:a16="http://schemas.microsoft.com/office/drawing/2014/main" id="{4AAA8CBB-881D-4263-4EBC-2666B457B607}"/>
                </a:ext>
              </a:extLst>
            </p:cNvPr>
            <p:cNvSpPr/>
            <p:nvPr userDrawn="1"/>
          </p:nvSpPr>
          <p:spPr>
            <a:xfrm>
              <a:off x="9375640" y="6143644"/>
              <a:ext cx="2726352" cy="38135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7200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u="sng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B7A838-89C2-4EB9-BD85-A6A75D6599BE}"/>
                </a:ext>
              </a:extLst>
            </p:cNvPr>
            <p:cNvSpPr txBox="1"/>
            <p:nvPr userDrawn="1"/>
          </p:nvSpPr>
          <p:spPr>
            <a:xfrm>
              <a:off x="9410222" y="6101544"/>
              <a:ext cx="371651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latin typeface="+mn-ea"/>
                  <a:ea typeface="+mn-ea"/>
                </a:rPr>
                <a:t>UI ID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4041435-9972-9936-BAF1-805BD4595BC5}"/>
              </a:ext>
            </a:extLst>
          </p:cNvPr>
          <p:cNvGrpSpPr/>
          <p:nvPr userDrawn="1"/>
        </p:nvGrpSpPr>
        <p:grpSpPr>
          <a:xfrm>
            <a:off x="9375515" y="1280599"/>
            <a:ext cx="2726352" cy="4085662"/>
            <a:chOff x="9375640" y="6101544"/>
            <a:chExt cx="2726352" cy="4085662"/>
          </a:xfrm>
        </p:grpSpPr>
        <p:sp>
          <p:nvSpPr>
            <p:cNvPr id="17" name="Google Shape;36;p73">
              <a:extLst>
                <a:ext uri="{FF2B5EF4-FFF2-40B4-BE49-F238E27FC236}">
                  <a16:creationId xmlns:a16="http://schemas.microsoft.com/office/drawing/2014/main" id="{A77265D2-7872-0AD0-344A-DC537C36646B}"/>
                </a:ext>
              </a:extLst>
            </p:cNvPr>
            <p:cNvSpPr/>
            <p:nvPr userDrawn="1"/>
          </p:nvSpPr>
          <p:spPr>
            <a:xfrm>
              <a:off x="9375640" y="6143643"/>
              <a:ext cx="2726352" cy="4043563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7200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u="sng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92A9E6-9A2F-7149-FF9D-506E6F89AFC6}"/>
                </a:ext>
              </a:extLst>
            </p:cNvPr>
            <p:cNvSpPr txBox="1"/>
            <p:nvPr userDrawn="1"/>
          </p:nvSpPr>
          <p:spPr>
            <a:xfrm>
              <a:off x="9410222" y="6101544"/>
              <a:ext cx="789903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latin typeface="+mn-ea"/>
                  <a:ea typeface="+mn-ea"/>
                </a:rPr>
                <a:t>UI Description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38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 preserve="1">
  <p:cSld name="6_제목 슬라이드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4089FA8-68D3-12D3-29F0-BF5CA3308F82}"/>
              </a:ext>
            </a:extLst>
          </p:cNvPr>
          <p:cNvSpPr/>
          <p:nvPr userDrawn="1"/>
        </p:nvSpPr>
        <p:spPr>
          <a:xfrm>
            <a:off x="90008" y="819008"/>
            <a:ext cx="9195141" cy="4012702"/>
          </a:xfrm>
          <a:prstGeom prst="rect">
            <a:avLst/>
          </a:prstGeom>
          <a:solidFill>
            <a:srgbClr val="DDE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17;p69"/>
          <p:cNvSpPr/>
          <p:nvPr/>
        </p:nvSpPr>
        <p:spPr>
          <a:xfrm>
            <a:off x="0" y="714356"/>
            <a:ext cx="12192000" cy="6143644"/>
          </a:xfrm>
          <a:prstGeom prst="rect">
            <a:avLst/>
          </a:prstGeom>
          <a:noFill/>
          <a:ln w="9525" cap="flat" cmpd="sng">
            <a:solidFill>
              <a:srgbClr val="00D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8;p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14356"/>
          </a:xfrm>
          <a:prstGeom prst="rect">
            <a:avLst/>
          </a:prstGeom>
          <a:solidFill>
            <a:srgbClr val="90D090"/>
          </a:solidFill>
          <a:ln w="9525" cap="flat" cmpd="sng">
            <a:solidFill>
              <a:srgbClr val="00D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AA83E0-56C8-AFAD-31BB-99B45DE1DA6D}"/>
              </a:ext>
            </a:extLst>
          </p:cNvPr>
          <p:cNvGrpSpPr/>
          <p:nvPr userDrawn="1"/>
        </p:nvGrpSpPr>
        <p:grpSpPr>
          <a:xfrm>
            <a:off x="9374797" y="787691"/>
            <a:ext cx="2726352" cy="913307"/>
            <a:chOff x="9375640" y="6101544"/>
            <a:chExt cx="2726352" cy="541391"/>
          </a:xfrm>
        </p:grpSpPr>
        <p:sp>
          <p:nvSpPr>
            <p:cNvPr id="4" name="Google Shape;36;p73">
              <a:extLst>
                <a:ext uri="{FF2B5EF4-FFF2-40B4-BE49-F238E27FC236}">
                  <a16:creationId xmlns:a16="http://schemas.microsoft.com/office/drawing/2014/main" id="{4B805256-CC88-A041-A252-4195E41D8D6F}"/>
                </a:ext>
              </a:extLst>
            </p:cNvPr>
            <p:cNvSpPr/>
            <p:nvPr userDrawn="1"/>
          </p:nvSpPr>
          <p:spPr>
            <a:xfrm>
              <a:off x="9375640" y="6143643"/>
              <a:ext cx="2726352" cy="499292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7200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u="sng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7271B8-958F-33F2-9F0B-E1D442E4B266}"/>
                </a:ext>
              </a:extLst>
            </p:cNvPr>
            <p:cNvSpPr txBox="1"/>
            <p:nvPr userDrawn="1"/>
          </p:nvSpPr>
          <p:spPr>
            <a:xfrm>
              <a:off x="9410222" y="6101544"/>
              <a:ext cx="790621" cy="729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latin typeface="+mn-ea"/>
                  <a:ea typeface="+mn-ea"/>
                </a:rPr>
                <a:t>Component ID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D883975-FADC-E3D3-8502-90A5CCFBDAC5}"/>
              </a:ext>
            </a:extLst>
          </p:cNvPr>
          <p:cNvGrpSpPr/>
          <p:nvPr userDrawn="1"/>
        </p:nvGrpSpPr>
        <p:grpSpPr>
          <a:xfrm>
            <a:off x="9374797" y="1775809"/>
            <a:ext cx="2726352" cy="4083289"/>
            <a:chOff x="9375640" y="6101544"/>
            <a:chExt cx="2726352" cy="2420496"/>
          </a:xfrm>
        </p:grpSpPr>
        <p:sp>
          <p:nvSpPr>
            <p:cNvPr id="8" name="Google Shape;36;p73">
              <a:extLst>
                <a:ext uri="{FF2B5EF4-FFF2-40B4-BE49-F238E27FC236}">
                  <a16:creationId xmlns:a16="http://schemas.microsoft.com/office/drawing/2014/main" id="{AFF45405-3BBD-5621-4F50-E7D8E336E46B}"/>
                </a:ext>
              </a:extLst>
            </p:cNvPr>
            <p:cNvSpPr/>
            <p:nvPr userDrawn="1"/>
          </p:nvSpPr>
          <p:spPr>
            <a:xfrm>
              <a:off x="9375640" y="6143643"/>
              <a:ext cx="2726352" cy="2378397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7200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u="sng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8AD54B-596D-A7ED-7CA1-35694900E734}"/>
                </a:ext>
              </a:extLst>
            </p:cNvPr>
            <p:cNvSpPr txBox="1"/>
            <p:nvPr userDrawn="1"/>
          </p:nvSpPr>
          <p:spPr>
            <a:xfrm>
              <a:off x="9410222" y="6101544"/>
              <a:ext cx="1222621" cy="729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latin typeface="+mn-ea"/>
                  <a:ea typeface="+mn-ea"/>
                </a:rPr>
                <a:t>Component Description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6DDE82A-8841-6B0A-8B04-DF0A45044FBA}"/>
              </a:ext>
            </a:extLst>
          </p:cNvPr>
          <p:cNvGrpSpPr/>
          <p:nvPr userDrawn="1"/>
        </p:nvGrpSpPr>
        <p:grpSpPr>
          <a:xfrm>
            <a:off x="9374797" y="5930117"/>
            <a:ext cx="2726352" cy="810805"/>
            <a:chOff x="9375640" y="6101543"/>
            <a:chExt cx="2726352" cy="810805"/>
          </a:xfrm>
        </p:grpSpPr>
        <p:sp>
          <p:nvSpPr>
            <p:cNvPr id="14" name="Google Shape;36;p73">
              <a:extLst>
                <a:ext uri="{FF2B5EF4-FFF2-40B4-BE49-F238E27FC236}">
                  <a16:creationId xmlns:a16="http://schemas.microsoft.com/office/drawing/2014/main" id="{25D18EF4-081D-8DB1-3791-73F28465A553}"/>
                </a:ext>
              </a:extLst>
            </p:cNvPr>
            <p:cNvSpPr/>
            <p:nvPr userDrawn="1"/>
          </p:nvSpPr>
          <p:spPr>
            <a:xfrm>
              <a:off x="9375640" y="6143644"/>
              <a:ext cx="2726352" cy="768704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7200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u="sng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3D6825-2AA5-29C5-6496-61B500A8ADCC}"/>
                </a:ext>
              </a:extLst>
            </p:cNvPr>
            <p:cNvSpPr txBox="1"/>
            <p:nvPr userDrawn="1"/>
          </p:nvSpPr>
          <p:spPr>
            <a:xfrm>
              <a:off x="9410222" y="6101543"/>
              <a:ext cx="576843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latin typeface="+mn-ea"/>
                  <a:ea typeface="+mn-ea"/>
                </a:rPr>
                <a:t>Check</a:t>
              </a:r>
              <a:r>
                <a:rPr lang="ko-KR" altLang="en-US" sz="800" dirty="0"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latin typeface="+mn-ea"/>
                  <a:ea typeface="+mn-ea"/>
                </a:rPr>
                <a:t>List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658AB6D-5FE5-169C-62CE-5A1B0F57171A}"/>
              </a:ext>
            </a:extLst>
          </p:cNvPr>
          <p:cNvGrpSpPr/>
          <p:nvPr userDrawn="1"/>
        </p:nvGrpSpPr>
        <p:grpSpPr>
          <a:xfrm>
            <a:off x="90007" y="4874806"/>
            <a:ext cx="9195141" cy="1873904"/>
            <a:chOff x="8336445" y="6111783"/>
            <a:chExt cx="9195141" cy="1110815"/>
          </a:xfrm>
        </p:grpSpPr>
        <p:sp>
          <p:nvSpPr>
            <p:cNvPr id="24" name="Google Shape;36;p73">
              <a:extLst>
                <a:ext uri="{FF2B5EF4-FFF2-40B4-BE49-F238E27FC236}">
                  <a16:creationId xmlns:a16="http://schemas.microsoft.com/office/drawing/2014/main" id="{97DCF532-0F07-AED9-9854-32DB53B2A756}"/>
                </a:ext>
              </a:extLst>
            </p:cNvPr>
            <p:cNvSpPr/>
            <p:nvPr userDrawn="1"/>
          </p:nvSpPr>
          <p:spPr>
            <a:xfrm>
              <a:off x="8336445" y="6134018"/>
              <a:ext cx="9195141" cy="1088580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7200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u="sng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0ACCF3-F3B7-5B01-44D6-E48EC4A3506C}"/>
                </a:ext>
              </a:extLst>
            </p:cNvPr>
            <p:cNvSpPr txBox="1"/>
            <p:nvPr userDrawn="1"/>
          </p:nvSpPr>
          <p:spPr>
            <a:xfrm>
              <a:off x="8387760" y="6111783"/>
              <a:ext cx="1706678" cy="729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latin typeface="+mn-ea"/>
                  <a:ea typeface="+mn-ea"/>
                </a:rPr>
                <a:t>Component Backend Description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7616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95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BCC705-8656-42CB-AE36-BA648ECB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CA96E0-D6AC-48A3-9CEE-1CCF42CA5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DFEAF-5EEC-4E92-96C9-A38F7E3DC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7AEA-65F3-40F8-8DB1-2D01AE13EAD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91CB0A-3F63-4230-BC64-29A657AEF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348BE-9A90-4701-BDF0-68C3AD06E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16EE0-6535-4415-A576-73DD61EBA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56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5" r:id="rId2"/>
    <p:sldLayoutId id="214748368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4636B-A12C-41D0-D164-F0283F23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FxTree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EFDA4-3C09-AC5E-5F25-DF245A6F46C1}"/>
              </a:ext>
            </a:extLst>
          </p:cNvPr>
          <p:cNvSpPr txBox="1"/>
          <p:nvPr/>
        </p:nvSpPr>
        <p:spPr>
          <a:xfrm>
            <a:off x="9384178" y="1917000"/>
            <a:ext cx="26878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err="1">
                <a:latin typeface="+mj-ea"/>
                <a:ea typeface="+mj-ea"/>
              </a:rPr>
              <a:t>트리노드의</a:t>
            </a:r>
            <a:r>
              <a:rPr lang="ko-KR" altLang="en-US" sz="800" dirty="0">
                <a:latin typeface="+mj-ea"/>
                <a:ea typeface="+mj-ea"/>
              </a:rPr>
              <a:t> 속성에 따라 상세보기 화면으로 이동</a:t>
            </a:r>
            <a:endParaRPr lang="en-US" altLang="ko-KR" sz="800" dirty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err="1">
                <a:latin typeface="+mj-ea"/>
                <a:ea typeface="+mj-ea"/>
              </a:rPr>
              <a:t>트리노드의</a:t>
            </a:r>
            <a:r>
              <a:rPr lang="ko-KR" altLang="en-US" sz="800" dirty="0">
                <a:latin typeface="+mj-ea"/>
                <a:ea typeface="+mj-ea"/>
              </a:rPr>
              <a:t> 속성은 설치위치</a:t>
            </a:r>
            <a:r>
              <a:rPr lang="en-US" altLang="ko-KR" sz="800" dirty="0">
                <a:latin typeface="+mj-ea"/>
                <a:ea typeface="+mj-ea"/>
              </a:rPr>
              <a:t>(INLO), </a:t>
            </a:r>
            <a:r>
              <a:rPr lang="ko-KR" altLang="en-US" sz="800" dirty="0">
                <a:latin typeface="+mj-ea"/>
                <a:ea typeface="+mj-ea"/>
              </a:rPr>
              <a:t>관리대상</a:t>
            </a:r>
            <a:r>
              <a:rPr lang="en-US" altLang="ko-KR" sz="800" dirty="0">
                <a:latin typeface="+mj-ea"/>
                <a:ea typeface="+mj-ea"/>
              </a:rPr>
              <a:t>(MO), </a:t>
            </a:r>
            <a:r>
              <a:rPr lang="ko-KR" altLang="en-US" sz="800" dirty="0" err="1">
                <a:latin typeface="+mj-ea"/>
                <a:ea typeface="+mj-ea"/>
              </a:rPr>
              <a:t>관제점</a:t>
            </a:r>
            <a:r>
              <a:rPr lang="en-US" altLang="ko-KR" sz="800" dirty="0">
                <a:latin typeface="+mj-ea"/>
                <a:ea typeface="+mj-ea"/>
              </a:rPr>
              <a:t>(PSID)</a:t>
            </a:r>
            <a:r>
              <a:rPr lang="ko-KR" altLang="en-US" sz="800" dirty="0">
                <a:latin typeface="+mj-ea"/>
                <a:ea typeface="+mj-ea"/>
              </a:rPr>
              <a:t>가 올 수 있으면 </a:t>
            </a:r>
            <a:r>
              <a:rPr lang="ko-KR" altLang="en-US" sz="800" dirty="0" err="1">
                <a:latin typeface="+mj-ea"/>
                <a:ea typeface="+mj-ea"/>
              </a:rPr>
              <a:t>백엔드에서</a:t>
            </a:r>
            <a:r>
              <a:rPr lang="ko-KR" altLang="en-US" sz="800" dirty="0">
                <a:latin typeface="+mj-ea"/>
                <a:ea typeface="+mj-ea"/>
              </a:rPr>
              <a:t> 제공하는 데이터를 계층적으로 보여줌</a:t>
            </a:r>
            <a:r>
              <a:rPr lang="en-US" altLang="ko-KR" sz="800" dirty="0">
                <a:latin typeface="+mj-ea"/>
                <a:ea typeface="+mj-ea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j-ea"/>
                <a:ea typeface="+mj-ea"/>
              </a:rPr>
              <a:t>현재 </a:t>
            </a:r>
            <a:r>
              <a:rPr lang="ko-KR" altLang="en-US" sz="800" dirty="0" err="1">
                <a:latin typeface="+mj-ea"/>
                <a:ea typeface="+mj-ea"/>
              </a:rPr>
              <a:t>트리노드의</a:t>
            </a:r>
            <a:r>
              <a:rPr lang="ko-KR" altLang="en-US" sz="800" dirty="0">
                <a:latin typeface="+mj-ea"/>
                <a:ea typeface="+mj-ea"/>
              </a:rPr>
              <a:t> 속성이 </a:t>
            </a:r>
            <a:r>
              <a:rPr lang="en-US" altLang="ko-KR" sz="800" dirty="0">
                <a:latin typeface="+mj-ea"/>
                <a:ea typeface="+mj-ea"/>
              </a:rPr>
              <a:t>MO</a:t>
            </a:r>
            <a:r>
              <a:rPr lang="ko-KR" altLang="en-US" sz="800" dirty="0">
                <a:latin typeface="+mj-ea"/>
                <a:ea typeface="+mj-ea"/>
              </a:rPr>
              <a:t>인 경우이면 </a:t>
            </a:r>
            <a:r>
              <a:rPr lang="en-US" altLang="ko-KR" sz="800" dirty="0">
                <a:latin typeface="+mj-ea"/>
                <a:ea typeface="+mj-ea"/>
              </a:rPr>
              <a:t>＂</a:t>
            </a:r>
            <a:r>
              <a:rPr lang="ko-KR" altLang="en-US" sz="800" dirty="0">
                <a:latin typeface="+mj-ea"/>
                <a:ea typeface="+mj-ea"/>
              </a:rPr>
              <a:t>관리대상상세보기</a:t>
            </a:r>
            <a:r>
              <a:rPr lang="en-US" altLang="ko-KR" sz="800" dirty="0">
                <a:latin typeface="+mj-ea"/>
                <a:ea typeface="+mj-ea"/>
              </a:rPr>
              <a:t>“ </a:t>
            </a:r>
            <a:r>
              <a:rPr lang="ko-KR" altLang="en-US" sz="800" dirty="0">
                <a:latin typeface="+mj-ea"/>
                <a:ea typeface="+mj-ea"/>
              </a:rPr>
              <a:t>화면을 보여주고</a:t>
            </a:r>
            <a:r>
              <a:rPr lang="en-US" altLang="ko-KR" sz="800" dirty="0">
                <a:latin typeface="+mj-ea"/>
                <a:ea typeface="+mj-ea"/>
              </a:rPr>
              <a:t>, PSID</a:t>
            </a:r>
            <a:r>
              <a:rPr lang="ko-KR" altLang="en-US" sz="800" dirty="0">
                <a:latin typeface="+mj-ea"/>
                <a:ea typeface="+mj-ea"/>
              </a:rPr>
              <a:t>인 경우 오늘의 수집 데이터를 보여준다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err="1">
                <a:latin typeface="+mj-ea"/>
                <a:ea typeface="+mj-ea"/>
              </a:rPr>
              <a:t>우클릭메뉴에서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＂</a:t>
            </a:r>
            <a:r>
              <a:rPr lang="ko-KR" altLang="en-US" sz="800" dirty="0">
                <a:latin typeface="+mj-ea"/>
                <a:ea typeface="+mj-ea"/>
              </a:rPr>
              <a:t>상세보기</a:t>
            </a:r>
            <a:r>
              <a:rPr lang="en-US" altLang="ko-KR" sz="800" dirty="0">
                <a:latin typeface="+mj-ea"/>
                <a:ea typeface="+mj-ea"/>
              </a:rPr>
              <a:t>＂</a:t>
            </a:r>
            <a:r>
              <a:rPr lang="ko-KR" altLang="en-US" sz="800" dirty="0">
                <a:latin typeface="+mj-ea"/>
                <a:ea typeface="+mj-ea"/>
              </a:rPr>
              <a:t>는 속성이 </a:t>
            </a:r>
            <a:r>
              <a:rPr lang="en-US" altLang="ko-KR" sz="800" dirty="0">
                <a:latin typeface="+mj-ea"/>
                <a:ea typeface="+mj-ea"/>
              </a:rPr>
              <a:t>MO, PSID</a:t>
            </a:r>
            <a:r>
              <a:rPr lang="ko-KR" altLang="en-US" sz="800" dirty="0">
                <a:latin typeface="+mj-ea"/>
                <a:ea typeface="+mj-ea"/>
              </a:rPr>
              <a:t>인 경우 보여준다</a:t>
            </a:r>
            <a:endParaRPr lang="en-US" altLang="ko-KR" sz="800" dirty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 err="1">
                <a:latin typeface="+mj-ea"/>
                <a:ea typeface="+mj-ea"/>
              </a:rPr>
              <a:t>dataClass</a:t>
            </a:r>
            <a:r>
              <a:rPr lang="en-US" altLang="ko-KR" sz="800" dirty="0">
                <a:latin typeface="+mj-ea"/>
                <a:ea typeface="+mj-ea"/>
              </a:rPr>
              <a:t>=‘MO’</a:t>
            </a:r>
            <a:r>
              <a:rPr lang="ko-KR" altLang="en-US" sz="800" dirty="0">
                <a:latin typeface="+mj-ea"/>
                <a:ea typeface="+mj-ea"/>
              </a:rPr>
              <a:t>이면 </a:t>
            </a:r>
            <a:r>
              <a:rPr lang="en-US" altLang="ko-KR" sz="800" dirty="0">
                <a:latin typeface="+mj-ea"/>
                <a:ea typeface="+mj-ea"/>
              </a:rPr>
              <a:t>“</a:t>
            </a:r>
            <a:r>
              <a:rPr lang="ko-KR" altLang="en-US" sz="800" dirty="0">
                <a:latin typeface="+mj-ea"/>
                <a:ea typeface="+mj-ea"/>
              </a:rPr>
              <a:t>상세보기</a:t>
            </a:r>
            <a:r>
              <a:rPr lang="en-US" altLang="ko-KR" sz="800" dirty="0">
                <a:latin typeface="+mj-ea"/>
                <a:ea typeface="+mj-ea"/>
              </a:rPr>
              <a:t>“ </a:t>
            </a:r>
            <a:r>
              <a:rPr lang="ko-KR" altLang="en-US" sz="800" dirty="0">
                <a:latin typeface="+mj-ea"/>
                <a:ea typeface="+mj-ea"/>
              </a:rPr>
              <a:t>가능</a:t>
            </a:r>
            <a:r>
              <a:rPr lang="en-US" altLang="ko-KR" sz="800" dirty="0">
                <a:latin typeface="+mj-ea"/>
                <a:ea typeface="+mj-ea"/>
              </a:rPr>
              <a:t>. </a:t>
            </a:r>
            <a:r>
              <a:rPr lang="en-US" altLang="ko-KR" sz="800" dirty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ko-KR" sz="800" dirty="0" err="1">
                <a:latin typeface="+mj-ea"/>
                <a:ea typeface="+mj-ea"/>
                <a:sym typeface="Wingdings" panose="05000000000000000000" pitchFamily="2" charset="2"/>
              </a:rPr>
              <a:t>FxMoDetail</a:t>
            </a:r>
            <a:endParaRPr lang="en-US" altLang="ko-KR" sz="800" dirty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 err="1">
                <a:latin typeface="+mj-ea"/>
                <a:ea typeface="+mj-ea"/>
              </a:rPr>
              <a:t>dataClass</a:t>
            </a:r>
            <a:r>
              <a:rPr lang="en-US" altLang="ko-KR" sz="800" dirty="0">
                <a:latin typeface="+mj-ea"/>
                <a:ea typeface="+mj-ea"/>
              </a:rPr>
              <a:t>=‘PSID’</a:t>
            </a:r>
            <a:r>
              <a:rPr lang="ko-KR" altLang="en-US" sz="800" dirty="0">
                <a:latin typeface="+mj-ea"/>
                <a:ea typeface="+mj-ea"/>
              </a:rPr>
              <a:t>이면 </a:t>
            </a:r>
            <a:r>
              <a:rPr lang="en-US" altLang="ko-KR" sz="800" dirty="0">
                <a:latin typeface="+mj-ea"/>
                <a:ea typeface="+mj-ea"/>
              </a:rPr>
              <a:t>“</a:t>
            </a:r>
            <a:r>
              <a:rPr lang="ko-KR" altLang="en-US" sz="800" dirty="0">
                <a:latin typeface="+mj-ea"/>
                <a:ea typeface="+mj-ea"/>
              </a:rPr>
              <a:t>상세보기</a:t>
            </a:r>
            <a:r>
              <a:rPr lang="en-US" altLang="ko-KR" sz="800" dirty="0">
                <a:latin typeface="+mj-ea"/>
                <a:ea typeface="+mj-ea"/>
              </a:rPr>
              <a:t>” </a:t>
            </a:r>
            <a:r>
              <a:rPr lang="ko-KR" altLang="en-US" sz="800" dirty="0">
                <a:latin typeface="+mj-ea"/>
                <a:ea typeface="+mj-ea"/>
              </a:rPr>
              <a:t>가능 </a:t>
            </a:r>
            <a:r>
              <a:rPr lang="en-US" altLang="ko-KR" sz="800" dirty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ko-KR" sz="800" dirty="0" err="1">
                <a:latin typeface="+mj-ea"/>
                <a:ea typeface="+mj-ea"/>
                <a:sym typeface="Wingdings" panose="05000000000000000000" pitchFamily="2" charset="2"/>
              </a:rPr>
              <a:t>FxValueDetail</a:t>
            </a:r>
            <a:endParaRPr lang="en-US" altLang="ko-KR" sz="800" dirty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 err="1">
                <a:latin typeface="+mj-ea"/>
                <a:ea typeface="+mj-ea"/>
              </a:rPr>
              <a:t>dataClass</a:t>
            </a:r>
            <a:r>
              <a:rPr lang="en-US" altLang="ko-KR" sz="800" dirty="0">
                <a:latin typeface="+mj-ea"/>
                <a:ea typeface="+mj-ea"/>
              </a:rPr>
              <a:t>=‘INLOPOOL’</a:t>
            </a:r>
            <a:r>
              <a:rPr lang="ko-KR" altLang="en-US" sz="800" dirty="0">
                <a:latin typeface="+mj-ea"/>
                <a:ea typeface="+mj-ea"/>
              </a:rPr>
              <a:t>이면 위치추가</a:t>
            </a:r>
            <a:r>
              <a:rPr lang="en-US" altLang="ko-KR" sz="800" dirty="0">
                <a:latin typeface="+mj-ea"/>
                <a:ea typeface="+mj-ea"/>
              </a:rPr>
              <a:t>＂</a:t>
            </a:r>
            <a:r>
              <a:rPr lang="ko-KR" altLang="en-US" sz="800" dirty="0">
                <a:latin typeface="+mj-ea"/>
                <a:ea typeface="+mj-ea"/>
              </a:rPr>
              <a:t>가능</a:t>
            </a:r>
            <a:endParaRPr lang="en-US" altLang="ko-KR" sz="800" dirty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 err="1">
                <a:latin typeface="+mj-ea"/>
                <a:ea typeface="+mj-ea"/>
              </a:rPr>
              <a:t>dataClass</a:t>
            </a:r>
            <a:r>
              <a:rPr lang="en-US" altLang="ko-KR" sz="800" dirty="0">
                <a:latin typeface="+mj-ea"/>
                <a:ea typeface="+mj-ea"/>
              </a:rPr>
              <a:t>=‘MOPOOL’</a:t>
            </a:r>
            <a:r>
              <a:rPr lang="ko-KR" altLang="en-US" sz="800" dirty="0">
                <a:latin typeface="+mj-ea"/>
                <a:ea typeface="+mj-ea"/>
              </a:rPr>
              <a:t>이면 </a:t>
            </a:r>
            <a:r>
              <a:rPr lang="en-US" altLang="ko-KR" sz="800" dirty="0">
                <a:latin typeface="+mj-ea"/>
                <a:ea typeface="+mj-ea"/>
              </a:rPr>
              <a:t>“</a:t>
            </a:r>
            <a:r>
              <a:rPr lang="ko-KR" altLang="en-US" sz="800" dirty="0">
                <a:latin typeface="+mj-ea"/>
                <a:ea typeface="+mj-ea"/>
              </a:rPr>
              <a:t>관리대상 추가</a:t>
            </a:r>
            <a:r>
              <a:rPr lang="en-US" altLang="ko-KR" sz="800" dirty="0">
                <a:latin typeface="+mj-ea"/>
                <a:ea typeface="+mj-ea"/>
              </a:rPr>
              <a:t>＂</a:t>
            </a:r>
            <a:r>
              <a:rPr lang="ko-KR" altLang="en-US" sz="800" dirty="0">
                <a:latin typeface="+mj-ea"/>
                <a:ea typeface="+mj-ea"/>
              </a:rPr>
              <a:t>가능</a:t>
            </a:r>
            <a:endParaRPr lang="en-US" altLang="ko-KR" sz="800" dirty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j-ea"/>
                <a:ea typeface="+mj-ea"/>
              </a:rPr>
              <a:t>상세보기 또는 추가 화면으로 이동은 </a:t>
            </a:r>
            <a:r>
              <a:rPr lang="en-US" altLang="ko-KR" sz="800" dirty="0">
                <a:latin typeface="+mj-ea"/>
                <a:ea typeface="+mj-ea"/>
              </a:rPr>
              <a:t>OP_ID</a:t>
            </a:r>
            <a:r>
              <a:rPr lang="ko-KR" altLang="en-US" sz="800" dirty="0">
                <a:latin typeface="+mj-ea"/>
                <a:ea typeface="+mj-ea"/>
              </a:rPr>
              <a:t>를 적용하여 호출하는 방식으로 개발되어야 함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4C6B2E-430B-AD1D-906E-D1996C9B2530}"/>
              </a:ext>
            </a:extLst>
          </p:cNvPr>
          <p:cNvSpPr txBox="1"/>
          <p:nvPr/>
        </p:nvSpPr>
        <p:spPr>
          <a:xfrm>
            <a:off x="9384178" y="939123"/>
            <a:ext cx="2687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OP_ID : </a:t>
            </a:r>
            <a:r>
              <a:rPr lang="en-US" altLang="ko-KR" sz="800" b="1" dirty="0">
                <a:latin typeface="+mj-ea"/>
                <a:ea typeface="+mj-ea"/>
              </a:rPr>
              <a:t>comp-tree</a:t>
            </a:r>
          </a:p>
          <a:p>
            <a:r>
              <a:rPr lang="en-US" altLang="ko-KR" sz="800" dirty="0">
                <a:latin typeface="+mj-ea"/>
                <a:ea typeface="+mj-ea"/>
              </a:rPr>
              <a:t>URL : </a:t>
            </a:r>
            <a:r>
              <a:rPr lang="en-US" altLang="ko-KR" sz="800" b="1" dirty="0">
                <a:latin typeface="+mj-ea"/>
                <a:ea typeface="+mj-ea"/>
              </a:rPr>
              <a:t>component/comp-tree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A0AA83-90BE-7EB8-FD64-E4C751E10F7C}"/>
              </a:ext>
            </a:extLst>
          </p:cNvPr>
          <p:cNvSpPr txBox="1"/>
          <p:nvPr/>
        </p:nvSpPr>
        <p:spPr>
          <a:xfrm>
            <a:off x="48000" y="308782"/>
            <a:ext cx="12096000" cy="4055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ko-KR" altLang="en-US" sz="900" dirty="0">
                <a:latin typeface="+mn-ea"/>
              </a:rPr>
              <a:t>설치위치에서 관제대상까지 트리로 구성한다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A264F9B8-8C56-F6D4-F754-31E270C55280}"/>
              </a:ext>
            </a:extLst>
          </p:cNvPr>
          <p:cNvSpPr/>
          <p:nvPr/>
        </p:nvSpPr>
        <p:spPr>
          <a:xfrm>
            <a:off x="201493" y="4376068"/>
            <a:ext cx="263646" cy="166724"/>
          </a:xfrm>
          <a:prstGeom prst="flowChartTerminator">
            <a:avLst/>
          </a:prstGeom>
          <a:solidFill>
            <a:srgbClr val="FFFF00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9" name="순서도: 수행의 시작/종료 28">
            <a:extLst>
              <a:ext uri="{FF2B5EF4-FFF2-40B4-BE49-F238E27FC236}">
                <a16:creationId xmlns:a16="http://schemas.microsoft.com/office/drawing/2014/main" id="{F2D94A12-0C5D-A335-4B3C-A03208ACB62C}"/>
              </a:ext>
            </a:extLst>
          </p:cNvPr>
          <p:cNvSpPr/>
          <p:nvPr/>
        </p:nvSpPr>
        <p:spPr>
          <a:xfrm>
            <a:off x="1097448" y="4368150"/>
            <a:ext cx="263646" cy="166724"/>
          </a:xfrm>
          <a:prstGeom prst="flowChartTerminator">
            <a:avLst/>
          </a:prstGeom>
          <a:solidFill>
            <a:srgbClr val="FFFF00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0" name="순서도: 수행의 시작/종료 29">
            <a:extLst>
              <a:ext uri="{FF2B5EF4-FFF2-40B4-BE49-F238E27FC236}">
                <a16:creationId xmlns:a16="http://schemas.microsoft.com/office/drawing/2014/main" id="{7FF8F94F-45FF-B424-3A28-7788B66DC58C}"/>
              </a:ext>
            </a:extLst>
          </p:cNvPr>
          <p:cNvSpPr/>
          <p:nvPr/>
        </p:nvSpPr>
        <p:spPr>
          <a:xfrm>
            <a:off x="4428931" y="4365000"/>
            <a:ext cx="263646" cy="166724"/>
          </a:xfrm>
          <a:prstGeom prst="flowChartTerminator">
            <a:avLst/>
          </a:prstGeom>
          <a:solidFill>
            <a:srgbClr val="FFFF00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3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1" name="순서도: 수행의 시작/종료 30">
            <a:extLst>
              <a:ext uri="{FF2B5EF4-FFF2-40B4-BE49-F238E27FC236}">
                <a16:creationId xmlns:a16="http://schemas.microsoft.com/office/drawing/2014/main" id="{C1DD62E5-E3EF-1D5C-DD5D-04F273AB70AF}"/>
              </a:ext>
            </a:extLst>
          </p:cNvPr>
          <p:cNvSpPr/>
          <p:nvPr/>
        </p:nvSpPr>
        <p:spPr>
          <a:xfrm>
            <a:off x="7340212" y="4366433"/>
            <a:ext cx="263646" cy="166724"/>
          </a:xfrm>
          <a:prstGeom prst="flowChartTerminator">
            <a:avLst/>
          </a:prstGeom>
          <a:solidFill>
            <a:srgbClr val="FFFF00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4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3DF00ADB-D44F-EBBB-D973-4D82FD3F07B7}"/>
              </a:ext>
            </a:extLst>
          </p:cNvPr>
          <p:cNvSpPr/>
          <p:nvPr/>
        </p:nvSpPr>
        <p:spPr>
          <a:xfrm>
            <a:off x="8400000" y="4365000"/>
            <a:ext cx="263646" cy="166724"/>
          </a:xfrm>
          <a:prstGeom prst="flowChartTerminator">
            <a:avLst/>
          </a:prstGeom>
          <a:solidFill>
            <a:srgbClr val="FFFF00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5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60EEEA-8A13-10C2-DBB6-C79E75CE2840}"/>
              </a:ext>
            </a:extLst>
          </p:cNvPr>
          <p:cNvSpPr txBox="1"/>
          <p:nvPr/>
        </p:nvSpPr>
        <p:spPr>
          <a:xfrm>
            <a:off x="94708" y="5013000"/>
            <a:ext cx="9169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특이 사항 없음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937AF5-1607-5C88-3C71-32AD5AB61DC8}"/>
              </a:ext>
            </a:extLst>
          </p:cNvPr>
          <p:cNvSpPr/>
          <p:nvPr/>
        </p:nvSpPr>
        <p:spPr>
          <a:xfrm>
            <a:off x="201493" y="936073"/>
            <a:ext cx="1800000" cy="24466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FDF57-EE02-831F-E676-8F48B4263318}"/>
              </a:ext>
            </a:extLst>
          </p:cNvPr>
          <p:cNvSpPr txBox="1"/>
          <p:nvPr/>
        </p:nvSpPr>
        <p:spPr>
          <a:xfrm>
            <a:off x="346959" y="1047335"/>
            <a:ext cx="1510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산단</a:t>
            </a:r>
            <a:r>
              <a:rPr lang="en-US" altLang="ko-KR" sz="900" dirty="0"/>
              <a:t>(</a:t>
            </a:r>
            <a:r>
              <a:rPr lang="ko-KR" altLang="en-US" sz="900" dirty="0"/>
              <a:t>설치위치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EEA29-2230-E207-4181-82A8C705031B}"/>
              </a:ext>
            </a:extLst>
          </p:cNvPr>
          <p:cNvSpPr txBox="1"/>
          <p:nvPr/>
        </p:nvSpPr>
        <p:spPr>
          <a:xfrm>
            <a:off x="562959" y="1270929"/>
            <a:ext cx="1294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공장</a:t>
            </a:r>
            <a:r>
              <a:rPr lang="en-US" altLang="ko-KR" sz="900" dirty="0"/>
              <a:t>(</a:t>
            </a:r>
            <a:r>
              <a:rPr lang="ko-KR" altLang="en-US" sz="900" dirty="0"/>
              <a:t>설치위치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9C6C9-0081-FE38-32FC-2FC2E42440A7}"/>
              </a:ext>
            </a:extLst>
          </p:cNvPr>
          <p:cNvSpPr txBox="1"/>
          <p:nvPr/>
        </p:nvSpPr>
        <p:spPr>
          <a:xfrm>
            <a:off x="783861" y="1494523"/>
            <a:ext cx="1073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계측기</a:t>
            </a:r>
            <a:r>
              <a:rPr lang="en-US" altLang="ko-KR" sz="900" dirty="0"/>
              <a:t>(</a:t>
            </a:r>
            <a:r>
              <a:rPr lang="ko-KR" altLang="en-US" sz="900" dirty="0"/>
              <a:t>관리대상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B6C9A7-FEDB-8EF2-FBC1-96A2A7BCD5B1}"/>
              </a:ext>
            </a:extLst>
          </p:cNvPr>
          <p:cNvSpPr txBox="1"/>
          <p:nvPr/>
        </p:nvSpPr>
        <p:spPr>
          <a:xfrm>
            <a:off x="1010329" y="1718117"/>
            <a:ext cx="8471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관제점</a:t>
            </a:r>
            <a:endParaRPr lang="ko-KR" alt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819C7-258D-931B-3B81-42AFE5E6DF2C}"/>
              </a:ext>
            </a:extLst>
          </p:cNvPr>
          <p:cNvSpPr txBox="1"/>
          <p:nvPr/>
        </p:nvSpPr>
        <p:spPr>
          <a:xfrm>
            <a:off x="346959" y="1947093"/>
            <a:ext cx="1510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산단</a:t>
            </a:r>
            <a:r>
              <a:rPr lang="en-US" altLang="ko-KR" sz="900" dirty="0"/>
              <a:t>(</a:t>
            </a:r>
            <a:r>
              <a:rPr lang="ko-KR" altLang="en-US" sz="900" dirty="0"/>
              <a:t>설치위치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DC085C-ED50-1A51-9B40-07B9D46C55D8}"/>
              </a:ext>
            </a:extLst>
          </p:cNvPr>
          <p:cNvSpPr txBox="1"/>
          <p:nvPr/>
        </p:nvSpPr>
        <p:spPr>
          <a:xfrm>
            <a:off x="562959" y="2170687"/>
            <a:ext cx="1294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공장</a:t>
            </a:r>
            <a:r>
              <a:rPr lang="en-US" altLang="ko-KR" sz="900" dirty="0"/>
              <a:t>(</a:t>
            </a:r>
            <a:r>
              <a:rPr lang="ko-KR" altLang="en-US" sz="900" dirty="0"/>
              <a:t>설치위치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412D85-EC68-B87A-B967-961F76952E66}"/>
              </a:ext>
            </a:extLst>
          </p:cNvPr>
          <p:cNvSpPr txBox="1"/>
          <p:nvPr/>
        </p:nvSpPr>
        <p:spPr>
          <a:xfrm>
            <a:off x="783861" y="2394281"/>
            <a:ext cx="1073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계측기</a:t>
            </a:r>
            <a:r>
              <a:rPr lang="en-US" altLang="ko-KR" sz="900" dirty="0"/>
              <a:t>(</a:t>
            </a:r>
            <a:r>
              <a:rPr lang="ko-KR" altLang="en-US" sz="900" dirty="0"/>
              <a:t>관리대상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7C3E65-708C-93C3-D720-1E66648BB3CE}"/>
              </a:ext>
            </a:extLst>
          </p:cNvPr>
          <p:cNvSpPr txBox="1"/>
          <p:nvPr/>
        </p:nvSpPr>
        <p:spPr>
          <a:xfrm>
            <a:off x="1010329" y="2617875"/>
            <a:ext cx="8471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관제점</a:t>
            </a:r>
            <a:endParaRPr lang="ko-KR" alt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995020-7F7C-B5C4-3963-977FAB5A4C07}"/>
              </a:ext>
            </a:extLst>
          </p:cNvPr>
          <p:cNvSpPr txBox="1"/>
          <p:nvPr/>
        </p:nvSpPr>
        <p:spPr>
          <a:xfrm>
            <a:off x="1010329" y="2834231"/>
            <a:ext cx="8471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관제점</a:t>
            </a:r>
            <a:endParaRPr lang="ko-KR" altLang="en-US" sz="900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3C01E2D-6326-10C0-13D0-65A4618C34AE}"/>
              </a:ext>
            </a:extLst>
          </p:cNvPr>
          <p:cNvCxnSpPr>
            <a:endCxn id="5" idx="1"/>
          </p:cNvCxnSpPr>
          <p:nvPr/>
        </p:nvCxnSpPr>
        <p:spPr>
          <a:xfrm rot="16200000" flipH="1">
            <a:off x="343162" y="1166548"/>
            <a:ext cx="223594" cy="2160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F5CEB87-AF80-E070-D1D1-15510C4AF42E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542005" y="1368083"/>
            <a:ext cx="262810" cy="2209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35ED515F-E6B4-30D4-9582-0B6D6E28A45D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776881" y="1600085"/>
            <a:ext cx="240426" cy="2264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69CC4C8-A981-6E85-261E-766B5DDE14F9}"/>
              </a:ext>
            </a:extLst>
          </p:cNvPr>
          <p:cNvCxnSpPr/>
          <p:nvPr/>
        </p:nvCxnSpPr>
        <p:spPr>
          <a:xfrm rot="16200000" flipH="1">
            <a:off x="392795" y="2094267"/>
            <a:ext cx="223594" cy="2160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B6AE100-EE49-AF83-3007-C2888872DC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1638" y="2295802"/>
            <a:ext cx="262810" cy="2209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31BAA1E-EF70-D35F-CEF0-BA89C8AF815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6514" y="2527804"/>
            <a:ext cx="240426" cy="2264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4C4782B-478D-953B-970F-E2DADA98DB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2991" y="2730947"/>
            <a:ext cx="240426" cy="2264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말풍선: 모서리가 둥근 사각형 34">
            <a:extLst>
              <a:ext uri="{FF2B5EF4-FFF2-40B4-BE49-F238E27FC236}">
                <a16:creationId xmlns:a16="http://schemas.microsoft.com/office/drawing/2014/main" id="{082EC3D7-1B02-A2BC-7723-6C5F4EC39380}"/>
              </a:ext>
            </a:extLst>
          </p:cNvPr>
          <p:cNvSpPr/>
          <p:nvPr/>
        </p:nvSpPr>
        <p:spPr>
          <a:xfrm>
            <a:off x="2362959" y="1462982"/>
            <a:ext cx="1294534" cy="715089"/>
          </a:xfrm>
          <a:prstGeom prst="wedgeRoundRectCallout">
            <a:avLst>
              <a:gd name="adj1" fmla="val -71436"/>
              <a:gd name="adj2" fmla="val 167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우클릭</a:t>
            </a:r>
            <a:r>
              <a:rPr lang="ko-KR" altLang="en-US" sz="900" dirty="0">
                <a:solidFill>
                  <a:schemeClr val="tx1"/>
                </a:solidFill>
              </a:rPr>
              <a:t> 메뉴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상세보기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위치 추가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</a:rPr>
              <a:t>관리대상 추가</a:t>
            </a:r>
          </a:p>
        </p:txBody>
      </p:sp>
    </p:spTree>
    <p:extLst>
      <p:ext uri="{BB962C8B-B14F-4D97-AF65-F5344CB8AC3E}">
        <p14:creationId xmlns:p14="http://schemas.microsoft.com/office/powerpoint/2010/main" val="169010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7917</TotalTime>
  <Words>176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맑은 고딕</vt:lpstr>
      <vt:lpstr>Arial</vt:lpstr>
      <vt:lpstr>Office 테마</vt:lpstr>
      <vt:lpstr>FxTree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VUP프로젝트</dc:title>
  <dc:creator>KAYDA_LAPTOP</dc:creator>
  <cp:lastModifiedBy>김 종훈</cp:lastModifiedBy>
  <cp:revision>1042</cp:revision>
  <dcterms:created xsi:type="dcterms:W3CDTF">2022-03-14T06:57:19Z</dcterms:created>
  <dcterms:modified xsi:type="dcterms:W3CDTF">2023-06-13T06:35:39Z</dcterms:modified>
</cp:coreProperties>
</file>