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3" r:id="rId5"/>
    <p:sldId id="281" r:id="rId6"/>
    <p:sldId id="284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90"/>
    <a:srgbClr val="90D0D0"/>
    <a:srgbClr val="90D040"/>
    <a:srgbClr val="909090"/>
    <a:srgbClr val="40D040"/>
    <a:srgbClr val="90E090"/>
    <a:srgbClr val="90FF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91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i="1" dirty="0" err="1">
                <a:latin typeface="+mj-ea"/>
                <a:ea typeface="+mj-ea"/>
              </a:rPr>
              <a:t>깨비쫑</a:t>
            </a:r>
            <a:r>
              <a:rPr lang="ko-KR" altLang="en-US" sz="700" b="0" i="1" dirty="0">
                <a:latin typeface="+mj-ea"/>
                <a:ea typeface="+mj-ea"/>
              </a:rPr>
              <a:t> 작성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4224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에너지에 대한 생산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소비는 계측기에서 수집된 내용을 근거로 처리한다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에너지마다 어떤 수집데이터를 기준으로 에너지 량을 구할지 미리 정의 되어 있어야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3643399" y="1538979"/>
            <a:ext cx="1490620" cy="320173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에너지 량 구하기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4388709" y="1859152"/>
            <a:ext cx="0" cy="35812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1601969" y="2217277"/>
            <a:ext cx="5573480" cy="36000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에너지량은 어떤 수집데이터를 이용하는지 가져온다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BC5EF6-E997-25E4-FD97-62C2A2F01914}"/>
              </a:ext>
            </a:extLst>
          </p:cNvPr>
          <p:cNvSpPr/>
          <p:nvPr/>
        </p:nvSpPr>
        <p:spPr>
          <a:xfrm>
            <a:off x="1601967" y="2888994"/>
            <a:ext cx="5573481" cy="36000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계측기 기준으로 수집한 데이터를 이용하여 소비 또는 생산량을 구한다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C7AED60-69E7-93E6-E4C9-9016CEA08746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 flipH="1">
            <a:off x="4388708" y="2577281"/>
            <a:ext cx="1" cy="31171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7A8284-787E-249F-4F87-54575D092ECF}"/>
              </a:ext>
            </a:extLst>
          </p:cNvPr>
          <p:cNvSpPr/>
          <p:nvPr/>
        </p:nvSpPr>
        <p:spPr>
          <a:xfrm>
            <a:off x="1601967" y="3519001"/>
            <a:ext cx="5580062" cy="36000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계측기가 소비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생산 중 어떤 측정하는지 확인한다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525C3C-C5A9-8E62-8E83-B42BA0DF6B75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4388708" y="3248998"/>
            <a:ext cx="3290" cy="27000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7B3EFC-25BB-C34B-5AFC-BF9B8903ABDC}"/>
              </a:ext>
            </a:extLst>
          </p:cNvPr>
          <p:cNvSpPr/>
          <p:nvPr/>
        </p:nvSpPr>
        <p:spPr>
          <a:xfrm>
            <a:off x="1601967" y="4149008"/>
            <a:ext cx="5580062" cy="36000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측정 데이터를 이용하여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분 단위 소비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생산량을 기록한다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38C2C9C-5F4F-FEF1-86A1-66FFAFEDCCA7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4391998" y="3879005"/>
            <a:ext cx="0" cy="27000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08504F-5A7F-7A24-FF28-BFB6FED2EE83}"/>
              </a:ext>
            </a:extLst>
          </p:cNvPr>
          <p:cNvSpPr/>
          <p:nvPr/>
        </p:nvSpPr>
        <p:spPr>
          <a:xfrm>
            <a:off x="1601967" y="4779015"/>
            <a:ext cx="5580062" cy="36000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5. 15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분 단위 데이터를 이용하여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 단위 소비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생산량을 기록한다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AB5A23-E53B-57DD-DF0F-CCB3ED66BE8E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4391998" y="4509012"/>
            <a:ext cx="0" cy="27000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순서도: 수행의 시작/종료 99">
            <a:extLst>
              <a:ext uri="{FF2B5EF4-FFF2-40B4-BE49-F238E27FC236}">
                <a16:creationId xmlns:a16="http://schemas.microsoft.com/office/drawing/2014/main" id="{972060B0-C81E-18A4-4565-B69ACED8B0DA}"/>
              </a:ext>
            </a:extLst>
          </p:cNvPr>
          <p:cNvSpPr/>
          <p:nvPr/>
        </p:nvSpPr>
        <p:spPr>
          <a:xfrm>
            <a:off x="3761991" y="5463016"/>
            <a:ext cx="1260014" cy="320173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에너지 량 종료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40AC386-49AD-A37D-4D67-19B4B37BEC9B}"/>
              </a:ext>
            </a:extLst>
          </p:cNvPr>
          <p:cNvCxnSpPr>
            <a:cxnSpLocks/>
            <a:stCxn id="65" idx="2"/>
            <a:endCxn id="100" idx="0"/>
          </p:cNvCxnSpPr>
          <p:nvPr/>
        </p:nvCxnSpPr>
        <p:spPr>
          <a:xfrm>
            <a:off x="4391998" y="5139019"/>
            <a:ext cx="0" cy="32399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에너지량은 어떤 수집데이터를 이용하는지 가져온다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5B91749-ED48-C01B-2D3A-EC5E53593D55}"/>
              </a:ext>
            </a:extLst>
          </p:cNvPr>
          <p:cNvSpPr txBox="1">
            <a:spLocks/>
          </p:cNvSpPr>
          <p:nvPr/>
        </p:nvSpPr>
        <p:spPr>
          <a:xfrm>
            <a:off x="161951" y="818971"/>
            <a:ext cx="8820098" cy="42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에너지기본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FE_ENG_BAS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 어떤 관제항목과 연관이 되어 있는지 설정되어 있다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이 데이터가 에너지에 대한 관제항목을 나타내므로 이 관제항목을 수집하는 계측기에 값이 에너지에 대한 소비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생산량이 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41065C1-95DA-6E98-FFC1-215E4781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1" y="1358977"/>
            <a:ext cx="8820098" cy="720008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03EFA2E6-4A61-BD89-D6F2-8F801146B13D}"/>
              </a:ext>
            </a:extLst>
          </p:cNvPr>
          <p:cNvSpPr txBox="1">
            <a:spLocks/>
          </p:cNvSpPr>
          <p:nvPr/>
        </p:nvSpPr>
        <p:spPr>
          <a:xfrm>
            <a:off x="-3806" y="234898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계측기 기준으로 수집한 데이터를 이용하여 소비 또는 생산량을 구한다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A9F7CB9-08A4-AF7B-085F-3DBF9D00AD85}"/>
              </a:ext>
            </a:extLst>
          </p:cNvPr>
          <p:cNvSpPr txBox="1">
            <a:spLocks/>
          </p:cNvSpPr>
          <p:nvPr/>
        </p:nvSpPr>
        <p:spPr>
          <a:xfrm>
            <a:off x="120587" y="2708992"/>
            <a:ext cx="8820098" cy="560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위에서 정의한 관제항목에 대한 수집 데이터를 조회한다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관제항목마다 수집한 데이터의 값이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순시값인지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적산값인지를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나타내고 있다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순시값이면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해당 값을 그래도 사용하고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적산값이면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+mj-ea"/>
                <a:ea typeface="+mj-ea"/>
              </a:rPr>
              <a:t>현재값에서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 이전 값을 뺀 값을 사용한다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구한 데이터는 에너지측정원천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FE_ENG_MEASR_RAW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 기록한다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E67D652-BCC0-2FD3-3C5C-6A06183C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0" y="3338999"/>
            <a:ext cx="8730097" cy="20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계측기가 소비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 생산 중 어떤 측정하는지 확인한다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5B91749-ED48-C01B-2D3A-EC5E53593D55}"/>
              </a:ext>
            </a:extLst>
          </p:cNvPr>
          <p:cNvSpPr txBox="1">
            <a:spLocks/>
          </p:cNvSpPr>
          <p:nvPr/>
        </p:nvSpPr>
        <p:spPr>
          <a:xfrm>
            <a:off x="161951" y="818971"/>
            <a:ext cx="8820098" cy="560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계측기 마다 생산 소비 여부는 프로젝트 마다 성격에 맞게 처리되어야 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기본적으로는 관리대상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FX_MO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MO</a:t>
            </a:r>
            <a:r>
              <a:rPr lang="ko-KR" altLang="en-US" sz="900" i="1" dirty="0">
                <a:solidFill>
                  <a:schemeClr val="tx1"/>
                </a:solidFill>
                <a:latin typeface="+mj-ea"/>
                <a:ea typeface="+mj-ea"/>
              </a:rPr>
              <a:t>용도구분코드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를 이용하여 처리한다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FXMS.EMS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인 경우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MO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용도구분은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IN, OUT, BOTH, NONE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으로 구분하며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IN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인 경우 소비에 해당되고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OUT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인 경우 생산에 해당된다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03EFA2E6-4A61-BD89-D6F2-8F801146B13D}"/>
              </a:ext>
            </a:extLst>
          </p:cNvPr>
          <p:cNvSpPr txBox="1">
            <a:spLocks/>
          </p:cNvSpPr>
          <p:nvPr/>
        </p:nvSpPr>
        <p:spPr>
          <a:xfrm>
            <a:off x="0" y="1628980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측정 데이터를 이용하여 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15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분 단위 소비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생산량을 기록한다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A9F7CB9-08A4-AF7B-085F-3DBF9D00AD85}"/>
              </a:ext>
            </a:extLst>
          </p:cNvPr>
          <p:cNvSpPr txBox="1">
            <a:spLocks/>
          </p:cNvSpPr>
          <p:nvPr/>
        </p:nvSpPr>
        <p:spPr>
          <a:xfrm>
            <a:off x="161951" y="1988984"/>
            <a:ext cx="8820098" cy="560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계측기의 소비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생산 데이터와 에너지측정원천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FE_ENG_MEASR_RAW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를 이용하여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분 단위의 에너지량은 에너지소비량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FE_ENG_CONS_AMT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에너지생산량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FE_ENG_PROD_AMT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 기록한다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일시유형엔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M15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가 기록된다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435BCA-54D6-10AC-A2F4-9AC1654F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1" y="2618991"/>
            <a:ext cx="8820098" cy="1260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02A101-4D5C-CBF9-CACF-899069C5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1" y="3969006"/>
            <a:ext cx="8820098" cy="13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5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5. 15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분 단위 데이터를 이용하여 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1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일 단위 소비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생산량을 기록한다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5B91749-ED48-C01B-2D3A-EC5E53593D55}"/>
              </a:ext>
            </a:extLst>
          </p:cNvPr>
          <p:cNvSpPr txBox="1">
            <a:spLocks/>
          </p:cNvSpPr>
          <p:nvPr/>
        </p:nvSpPr>
        <p:spPr>
          <a:xfrm>
            <a:off x="161951" y="818971"/>
            <a:ext cx="8820098" cy="699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분 단위 데이터를 이용하여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시간 단위 데이터를 생성하고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시간 단위 데이터를 이용하여 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일 단위 데이터를 생성한다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시간 데이터는 에너지소비량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FE_ENG_CONS_AMT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에너지생산량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FE_ENG_PROD_AMT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 일시유형이 </a:t>
            </a:r>
            <a:r>
              <a:rPr lang="en-US" altLang="ko-KR" sz="900" i="1" dirty="0">
                <a:solidFill>
                  <a:schemeClr val="tx1"/>
                </a:solidFill>
                <a:latin typeface="+mj-ea"/>
                <a:ea typeface="+mj-ea"/>
              </a:rPr>
              <a:t>H1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으로 구분되어 기록되고</a:t>
            </a:r>
            <a:endParaRPr lang="en-US" altLang="ko-KR" sz="900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일 데이터는 에너지소비량통계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FE_ENG_CONS_STAT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에너지생산량통계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FE_ENG_PROD_STAT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900" b="0" dirty="0">
                <a:solidFill>
                  <a:schemeClr val="tx1"/>
                </a:solidFill>
                <a:latin typeface="+mj-ea"/>
                <a:ea typeface="+mj-ea"/>
              </a:rPr>
              <a:t>에 기록된다</a:t>
            </a:r>
            <a:r>
              <a:rPr lang="en-US" altLang="ko-KR" sz="9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9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F19AC5-2BB2-320F-7D42-A00BCE25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1" y="1718981"/>
            <a:ext cx="8820098" cy="1191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34F05-866C-48B8-FB27-D0623D08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1" y="3068996"/>
            <a:ext cx="8820098" cy="11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개발 내용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E153CC-6849-5D2B-0E10-90835BCF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2" y="998973"/>
            <a:ext cx="3197404" cy="24300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9DE5FE-5D8A-D9EF-8597-CA097FD290A4}"/>
              </a:ext>
            </a:extLst>
          </p:cNvPr>
          <p:cNvSpPr txBox="1"/>
          <p:nvPr/>
        </p:nvSpPr>
        <p:spPr>
          <a:xfrm>
            <a:off x="3761991" y="1358977"/>
            <a:ext cx="4500050" cy="369332"/>
          </a:xfrm>
          <a:prstGeom prst="rect">
            <a:avLst/>
          </a:prstGeom>
          <a:solidFill>
            <a:srgbClr val="90D090">
              <a:alpha val="50000"/>
            </a:srgbClr>
          </a:solidFill>
          <a:ln w="12700">
            <a:solidFill>
              <a:srgbClr val="90D09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에너지량은 어떤 수집데이터를 이용하는지 가져온다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Dfo Class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: </a:t>
            </a:r>
            <a:r>
              <a:rPr lang="en-US" altLang="ko-KR" sz="900" b="0" i="1" u="none" strike="noStrike" cap="none" dirty="0" err="1">
                <a:solidFill>
                  <a:schemeClr val="dk1"/>
                </a:solidFill>
                <a:latin typeface="+mn-ea"/>
                <a:ea typeface="맑은 고딕"/>
                <a:cs typeface="맑은 고딕"/>
                <a:sym typeface="Arial"/>
              </a:rPr>
              <a:t>fxms.ems.bas.dpo.SelectEnergyPsIdDfo</a:t>
            </a:r>
            <a:endParaRPr lang="ko-KR" altLang="en-US" sz="9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3CE60-B42E-CCDA-0AB6-58BAD70E5FCA}"/>
              </a:ext>
            </a:extLst>
          </p:cNvPr>
          <p:cNvSpPr txBox="1"/>
          <p:nvPr/>
        </p:nvSpPr>
        <p:spPr>
          <a:xfrm>
            <a:off x="3761991" y="1898983"/>
            <a:ext cx="4500050" cy="507831"/>
          </a:xfrm>
          <a:prstGeom prst="rect">
            <a:avLst/>
          </a:prstGeom>
          <a:solidFill>
            <a:srgbClr val="90D090">
              <a:alpha val="50000"/>
            </a:srgbClr>
          </a:solidFill>
          <a:ln w="12700">
            <a:solidFill>
              <a:srgbClr val="90D09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계측기 기준으로 수집한 데이터를 이용하여 소비 또는 생산량을 구한다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Cron Class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  <a:ea typeface="+mn-ea"/>
              </a:rPr>
              <a:t>fxms.ems.bas.cron.</a:t>
            </a:r>
            <a:r>
              <a:rPr lang="en-US" altLang="ko-KR" sz="900" i="1" dirty="0" err="1">
                <a:solidFill>
                  <a:srgbClr val="000000"/>
                </a:solidFill>
                <a:latin typeface="+mn-ea"/>
                <a:ea typeface="+mn-ea"/>
              </a:rPr>
              <a:t>MakeEnergyRawCron</a:t>
            </a:r>
            <a:endParaRPr lang="en-US" altLang="ko-KR" sz="9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Dfo Class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: </a:t>
            </a:r>
            <a:r>
              <a:rPr lang="en-US" altLang="ko-KR" sz="900" b="0" i="1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맑은 고딕"/>
                <a:sym typeface="Arial"/>
              </a:rPr>
              <a:t>fxms.ems.bas.dpo.</a:t>
            </a:r>
            <a:r>
              <a:rPr lang="en-US" altLang="ko-KR" sz="900" i="1" dirty="0" err="1">
                <a:solidFill>
                  <a:srgbClr val="000000"/>
                </a:solidFill>
                <a:latin typeface="+mn-ea"/>
                <a:ea typeface="+mn-ea"/>
              </a:rPr>
              <a:t>MakeEnergyRawDfo</a:t>
            </a:r>
            <a:endParaRPr lang="en-US" altLang="ko-KR" sz="900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3297-12C8-776A-3823-A2340A52C068}"/>
              </a:ext>
            </a:extLst>
          </p:cNvPr>
          <p:cNvSpPr txBox="1"/>
          <p:nvPr/>
        </p:nvSpPr>
        <p:spPr>
          <a:xfrm>
            <a:off x="3761991" y="2528990"/>
            <a:ext cx="4500050" cy="1084912"/>
          </a:xfrm>
          <a:prstGeom prst="rect">
            <a:avLst/>
          </a:prstGeom>
          <a:solidFill>
            <a:srgbClr val="90D090">
              <a:alpha val="50000"/>
            </a:srgbClr>
          </a:solidFill>
          <a:ln w="12700">
            <a:solidFill>
              <a:srgbClr val="90D09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계측기의 소비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생산 구분하여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15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분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, 1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, 1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일 데이터 생성</a:t>
            </a:r>
            <a:endParaRPr lang="en-US" altLang="ko-KR" sz="9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Cron Class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i="1" dirty="0" err="1">
                <a:solidFill>
                  <a:srgbClr val="000000"/>
                </a:solidFill>
                <a:latin typeface="+mn-ea"/>
                <a:ea typeface="+mn-ea"/>
              </a:rPr>
              <a:t>fxms.ems.bas.cron.MakeEnergyConsProdAmtCron</a:t>
            </a:r>
            <a:endParaRPr lang="en-US" altLang="ko-KR" sz="9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Dfo Class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: </a:t>
            </a:r>
            <a:r>
              <a:rPr lang="en-US" altLang="ko-KR" sz="900" b="0" i="1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맑은 고딕"/>
                <a:sym typeface="Arial"/>
              </a:rPr>
              <a:t>fxms.ems.bas.dpo.</a:t>
            </a:r>
            <a:r>
              <a:rPr lang="en-US" altLang="ko-KR" sz="900" i="1" dirty="0" err="1">
                <a:solidFill>
                  <a:srgbClr val="000000"/>
                </a:solidFill>
                <a:latin typeface="+mn-ea"/>
                <a:ea typeface="+mn-ea"/>
              </a:rPr>
              <a:t>MakeEnergyAmtDfo</a:t>
            </a:r>
            <a:endParaRPr lang="en-US" altLang="ko-KR" sz="900" i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latin typeface="+mn-ea"/>
                <a:ea typeface="+mn-ea"/>
              </a:rPr>
              <a:t>Query File</a:t>
            </a:r>
            <a:r>
              <a:rPr lang="en-US" altLang="ko-KR" sz="900" dirty="0">
                <a:latin typeface="+mn-ea"/>
                <a:ea typeface="+mn-ea"/>
              </a:rPr>
              <a:t> :</a:t>
            </a:r>
            <a:r>
              <a:rPr lang="en-US" altLang="ko-KR" sz="900" i="1" dirty="0">
                <a:latin typeface="+mn-ea"/>
                <a:ea typeface="+mn-ea"/>
              </a:rPr>
              <a:t> </a:t>
            </a:r>
            <a:r>
              <a:rPr lang="en-US" altLang="ko-KR" sz="900" i="1" dirty="0">
                <a:effectLst/>
                <a:latin typeface="+mn-ea"/>
                <a:ea typeface="+mn-ea"/>
              </a:rPr>
              <a:t>deploy/conf/</a:t>
            </a:r>
            <a:r>
              <a:rPr lang="en-US" altLang="ko-KR" sz="900" i="1" dirty="0" err="1">
                <a:effectLst/>
                <a:latin typeface="+mn-ea"/>
                <a:ea typeface="+mn-ea"/>
              </a:rPr>
              <a:t>sql</a:t>
            </a:r>
            <a:r>
              <a:rPr lang="en-US" altLang="ko-KR" sz="900" i="1" dirty="0">
                <a:effectLst/>
                <a:latin typeface="+mn-ea"/>
                <a:ea typeface="+mn-ea"/>
              </a:rPr>
              <a:t>/</a:t>
            </a:r>
            <a:r>
              <a:rPr lang="en-US" altLang="ko-KR" sz="900" i="1" dirty="0" err="1">
                <a:effectLst/>
                <a:latin typeface="+mn-ea"/>
                <a:ea typeface="+mn-ea"/>
              </a:rPr>
              <a:t>fxms</a:t>
            </a:r>
            <a:r>
              <a:rPr lang="en-US" altLang="ko-KR" sz="900" i="1" dirty="0">
                <a:effectLst/>
                <a:latin typeface="+mn-ea"/>
                <a:ea typeface="+mn-ea"/>
              </a:rPr>
              <a:t>/</a:t>
            </a:r>
            <a:r>
              <a:rPr lang="en-US" altLang="ko-KR" sz="900" i="1" dirty="0" err="1">
                <a:effectLst/>
                <a:latin typeface="+mn-ea"/>
                <a:ea typeface="+mn-ea"/>
              </a:rPr>
              <a:t>ems</a:t>
            </a:r>
            <a:r>
              <a:rPr lang="en-US" altLang="ko-KR" sz="900" i="1" dirty="0">
                <a:effectLst/>
                <a:latin typeface="+mn-ea"/>
                <a:ea typeface="+mn-ea"/>
              </a:rPr>
              <a:t>/ems.xml</a:t>
            </a:r>
            <a:r>
              <a:rPr lang="en-US" altLang="ko-KR" sz="1050" i="1" dirty="0">
                <a:effectLst/>
              </a:rPr>
              <a:t> </a:t>
            </a:r>
            <a:endParaRPr lang="en-US" altLang="ko-KR" sz="900" i="1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b="1" dirty="0">
                <a:solidFill>
                  <a:srgbClr val="000000"/>
                </a:solidFill>
                <a:latin typeface="+mn-ea"/>
                <a:ea typeface="+mn-ea"/>
              </a:rPr>
              <a:t>Query ID </a:t>
            </a: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900" i="1" dirty="0" err="1">
                <a:solidFill>
                  <a:schemeClr val="tx1"/>
                </a:solidFill>
                <a:latin typeface="+mn-ea"/>
                <a:ea typeface="+mn-ea"/>
              </a:rPr>
              <a:t>make_cons_prod_raw_from_energy_raw</a:t>
            </a:r>
            <a:r>
              <a:rPr lang="en-US" altLang="ko-KR" sz="900" i="1" dirty="0">
                <a:solidFill>
                  <a:schemeClr val="tx1"/>
                </a:solidFill>
                <a:latin typeface="+mn-ea"/>
                <a:ea typeface="+mn-ea"/>
              </a:rPr>
              <a:t>, insert_cons_amt_m15_from_raw,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i="1" dirty="0">
                <a:solidFill>
                  <a:schemeClr val="tx1"/>
                </a:solidFill>
                <a:latin typeface="+mn-ea"/>
                <a:ea typeface="+mn-ea"/>
              </a:rPr>
              <a:t>insert_prod_amt_m15_from_raw, make_cons_h1_from_m15, ake_prod_h1_from_m15,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i="1" dirty="0">
                <a:solidFill>
                  <a:schemeClr val="tx1"/>
                </a:solidFill>
                <a:latin typeface="+mn-ea"/>
                <a:ea typeface="+mn-ea"/>
              </a:rPr>
              <a:t>make_cons_stat_from_h1, make_prod_stat_from_h1</a:t>
            </a:r>
          </a:p>
        </p:txBody>
      </p:sp>
    </p:spTree>
    <p:extLst>
      <p:ext uri="{BB962C8B-B14F-4D97-AF65-F5344CB8AC3E}">
        <p14:creationId xmlns:p14="http://schemas.microsoft.com/office/powerpoint/2010/main" val="291684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E722-4470-F901-F1F6-55AB05E3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</a:t>
            </a:r>
            <a:r>
              <a:rPr lang="en-US" altLang="ko-KR" dirty="0"/>
              <a:t> / </a:t>
            </a:r>
            <a:r>
              <a:rPr lang="ko-KR" altLang="en-US" dirty="0"/>
              <a:t>생산량 계산하기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C8707E4-095A-CAD3-AE2F-A878698B49EA}"/>
              </a:ext>
            </a:extLst>
          </p:cNvPr>
          <p:cNvSpPr/>
          <p:nvPr/>
        </p:nvSpPr>
        <p:spPr>
          <a:xfrm>
            <a:off x="3421481" y="1088974"/>
            <a:ext cx="1320036" cy="353359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적산데이터 수집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CC9D6AA-C296-6068-AE3B-DFBEA804886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081499" y="1442333"/>
            <a:ext cx="0" cy="3246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CF0F59-A5B9-8143-6211-19ED83A8637D}"/>
              </a:ext>
            </a:extLst>
          </p:cNvPr>
          <p:cNvSpPr/>
          <p:nvPr/>
        </p:nvSpPr>
        <p:spPr>
          <a:xfrm>
            <a:off x="3208922" y="1766939"/>
            <a:ext cx="1745153" cy="34179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FX_V_RAW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0F7DE7-7511-1C26-03B1-340E6C6D07DB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4081499" y="2756950"/>
            <a:ext cx="0" cy="31204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10E47-F08C-3411-E984-CDE62A808AC2}"/>
              </a:ext>
            </a:extLst>
          </p:cNvPr>
          <p:cNvSpPr/>
          <p:nvPr/>
        </p:nvSpPr>
        <p:spPr>
          <a:xfrm>
            <a:off x="3208922" y="3068996"/>
            <a:ext cx="1745153" cy="36000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FE_ENG_MEASR_RAW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3FBDD-6C4D-E3EE-C072-84C40950020D}"/>
              </a:ext>
            </a:extLst>
          </p:cNvPr>
          <p:cNvSpPr/>
          <p:nvPr/>
        </p:nvSpPr>
        <p:spPr>
          <a:xfrm>
            <a:off x="2023140" y="3872308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FE_ENG_CONS_RAW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10">
            <a:extLst>
              <a:ext uri="{FF2B5EF4-FFF2-40B4-BE49-F238E27FC236}">
                <a16:creationId xmlns:a16="http://schemas.microsoft.com/office/drawing/2014/main" id="{4EC42217-D8AA-F1D2-DE63-224AB5D1284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266954" y="3057762"/>
            <a:ext cx="443309" cy="1185782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6443-B43D-FE9B-E208-78104DBF432D}"/>
              </a:ext>
            </a:extLst>
          </p:cNvPr>
          <p:cNvSpPr/>
          <p:nvPr/>
        </p:nvSpPr>
        <p:spPr>
          <a:xfrm>
            <a:off x="2023140" y="4530180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FE_ENG_CONS_AMT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789031-2307-229E-7EB6-F711CE238CF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895717" y="4221791"/>
            <a:ext cx="0" cy="3083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6D35FC35-8F5B-8557-18CC-DE2DE8FF898A}"/>
              </a:ext>
            </a:extLst>
          </p:cNvPr>
          <p:cNvSpPr/>
          <p:nvPr/>
        </p:nvSpPr>
        <p:spPr>
          <a:xfrm>
            <a:off x="3761991" y="6117073"/>
            <a:ext cx="694394" cy="281960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종료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151D35-A090-B569-ED6E-B043DC70F64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895717" y="4879663"/>
            <a:ext cx="0" cy="3493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7905D8-3CA1-430A-51A0-8FF2AA6B9219}"/>
              </a:ext>
            </a:extLst>
          </p:cNvPr>
          <p:cNvSpPr/>
          <p:nvPr/>
        </p:nvSpPr>
        <p:spPr>
          <a:xfrm>
            <a:off x="2023140" y="5229020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FE_ENG_CONS_STAT</a:t>
            </a: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27248168-7AA5-968A-A699-CFD1C57926C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3233167" y="5241052"/>
            <a:ext cx="538570" cy="121347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482747-DDFA-19E0-B5C1-0277AD092E59}"/>
              </a:ext>
            </a:extLst>
          </p:cNvPr>
          <p:cNvSpPr/>
          <p:nvPr/>
        </p:nvSpPr>
        <p:spPr>
          <a:xfrm>
            <a:off x="4384767" y="3872308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FE_ENG_PROD_RAW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21C6-E4D7-2EF1-7595-D840323ED43C}"/>
              </a:ext>
            </a:extLst>
          </p:cNvPr>
          <p:cNvSpPr/>
          <p:nvPr/>
        </p:nvSpPr>
        <p:spPr>
          <a:xfrm>
            <a:off x="4384767" y="4530180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FE_ENG_PROD_AMT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717BF3-8BAC-01C9-1CE9-FD32836464A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257344" y="4221791"/>
            <a:ext cx="0" cy="3083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0F998B-C630-8461-C9B1-954BBA10541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5257344" y="4879663"/>
            <a:ext cx="0" cy="3493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CFE8A-4E4C-4704-088C-6E16223E6A9D}"/>
              </a:ext>
            </a:extLst>
          </p:cNvPr>
          <p:cNvSpPr/>
          <p:nvPr/>
        </p:nvSpPr>
        <p:spPr>
          <a:xfrm>
            <a:off x="4384767" y="5229020"/>
            <a:ext cx="1745153" cy="34948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FE_ENG_PROD_STAT</a:t>
            </a:r>
          </a:p>
        </p:txBody>
      </p:sp>
      <p:cxnSp>
        <p:nvCxnSpPr>
          <p:cNvPr id="21" name="직선 화살표 연결선 47">
            <a:extLst>
              <a:ext uri="{FF2B5EF4-FFF2-40B4-BE49-F238E27FC236}">
                <a16:creationId xmlns:a16="http://schemas.microsoft.com/office/drawing/2014/main" id="{F5A0573F-8597-020F-A7D1-3C17D3323E27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4447767" y="3062730"/>
            <a:ext cx="443309" cy="1175845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47">
            <a:extLst>
              <a:ext uri="{FF2B5EF4-FFF2-40B4-BE49-F238E27FC236}">
                <a16:creationId xmlns:a16="http://schemas.microsoft.com/office/drawing/2014/main" id="{762455E2-5A27-FF1B-19BC-02C907DC6500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>
            <a:off x="4413981" y="5273710"/>
            <a:ext cx="538570" cy="114815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Google Shape;439;p11">
            <a:extLst>
              <a:ext uri="{FF2B5EF4-FFF2-40B4-BE49-F238E27FC236}">
                <a16:creationId xmlns:a16="http://schemas.microsoft.com/office/drawing/2014/main" id="{B18A7F24-F5DF-0326-A3AC-83726368C84B}"/>
              </a:ext>
            </a:extLst>
          </p:cNvPr>
          <p:cNvSpPr txBox="1"/>
          <p:nvPr/>
        </p:nvSpPr>
        <p:spPr>
          <a:xfrm>
            <a:off x="4932004" y="3158997"/>
            <a:ext cx="1312027" cy="21540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현재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과거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사용량</a:t>
            </a:r>
            <a:endParaRPr sz="800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12FA8F7F-AE01-8A9E-649D-D50DEA496D48}"/>
              </a:ext>
            </a:extLst>
          </p:cNvPr>
          <p:cNvSpPr/>
          <p:nvPr/>
        </p:nvSpPr>
        <p:spPr>
          <a:xfrm>
            <a:off x="6389744" y="5338734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일단위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2808F618-403A-2E60-94EE-8F66250E370E}"/>
              </a:ext>
            </a:extLst>
          </p:cNvPr>
          <p:cNvSpPr/>
          <p:nvPr/>
        </p:nvSpPr>
        <p:spPr>
          <a:xfrm>
            <a:off x="6389744" y="4639894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시간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1CDD8F4E-66FD-5F72-883A-1153DC400CC7}"/>
              </a:ext>
            </a:extLst>
          </p:cNvPr>
          <p:cNvSpPr/>
          <p:nvPr/>
        </p:nvSpPr>
        <p:spPr>
          <a:xfrm>
            <a:off x="6385446" y="3943242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원천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5B2A40B-F3DC-9E03-2728-6FE02CD72223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데이터 흐름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A7FB5E-FFBB-40C8-9775-0E8E8A1AB3F7}"/>
              </a:ext>
            </a:extLst>
          </p:cNvPr>
          <p:cNvSpPr/>
          <p:nvPr/>
        </p:nvSpPr>
        <p:spPr>
          <a:xfrm>
            <a:off x="3208922" y="2438989"/>
            <a:ext cx="1745153" cy="31796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FX_V_15M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1F9AFEE-4A41-6320-9118-D0B161D4AF81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4081499" y="2108736"/>
            <a:ext cx="0" cy="3302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701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소비 / 생산량 계산하기</vt:lpstr>
      <vt:lpstr>소비 / 생산량 계산하기</vt:lpstr>
      <vt:lpstr>소비 / 생산량 계산하기</vt:lpstr>
      <vt:lpstr>소비 / 생산량 계산하기</vt:lpstr>
      <vt:lpstr>소비 / 생산량 계산하기</vt:lpstr>
      <vt:lpstr>소비 / 생산량 계산하기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138</cp:revision>
  <dcterms:created xsi:type="dcterms:W3CDTF">2006-10-05T04:04:58Z</dcterms:created>
  <dcterms:modified xsi:type="dcterms:W3CDTF">2023-06-14T06:55:45Z</dcterms:modified>
</cp:coreProperties>
</file>