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94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/MGRXZZK6+TGexFVqB7G/NeX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90"/>
    <a:srgbClr val="90D0D0"/>
    <a:srgbClr val="90D040"/>
    <a:srgbClr val="909090"/>
    <a:srgbClr val="40D040"/>
    <a:srgbClr val="90E090"/>
    <a:srgbClr val="90FF90"/>
    <a:srgbClr val="4ABBD5"/>
    <a:srgbClr val="00A0B0"/>
    <a:srgbClr val="38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BBEEF-AE41-4812-A443-96151C537231}">
  <a:tblStyle styleId="{DC7BBEEF-AE41-4812-A443-96151C53723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677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schemas.openxmlformats.org/officeDocument/2006/relationships/presProps" Target="presProps.xml"/><Relationship Id="rId31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6759" y="2852936"/>
            <a:ext cx="5110481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/>
          <p:nvPr/>
        </p:nvSpPr>
        <p:spPr>
          <a:xfrm>
            <a:off x="0" y="457168"/>
            <a:ext cx="9144000" cy="6400832"/>
          </a:xfrm>
          <a:prstGeom prst="rect">
            <a:avLst/>
          </a:prstGeom>
          <a:solidFill>
            <a:srgbClr val="F2F2F2">
              <a:alpha val="95686"/>
            </a:srgbClr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0" y="-9760"/>
            <a:ext cx="9144000" cy="466928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0" y="164274"/>
            <a:ext cx="8915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6" name="Google Shape;16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5077" y="6646277"/>
            <a:ext cx="614952" cy="1747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54A6A5-E911-3166-F7A6-DD922C808ACB}"/>
              </a:ext>
            </a:extLst>
          </p:cNvPr>
          <p:cNvSpPr txBox="1"/>
          <p:nvPr userDrawn="1"/>
        </p:nvSpPr>
        <p:spPr>
          <a:xfrm>
            <a:off x="0" y="6642556"/>
            <a:ext cx="7328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0" i="1" dirty="0" err="1">
                <a:latin typeface="+mj-ea"/>
                <a:ea typeface="+mj-ea"/>
              </a:rPr>
              <a:t>깨비쫑</a:t>
            </a:r>
            <a:r>
              <a:rPr lang="ko-KR" altLang="en-US" sz="700" b="0" i="1" dirty="0">
                <a:latin typeface="+mj-ea"/>
                <a:ea typeface="+mj-ea"/>
              </a:rPr>
              <a:t> 작성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IQR </a:t>
            </a:r>
            <a:r>
              <a:rPr lang="ko-KR" altLang="en-US" dirty="0"/>
              <a:t>이상탐지 적용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422405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IQR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이란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Interquartile range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의 약자로써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Q3 - Q1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를 의미한다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 (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Q3 - Q1: </a:t>
            </a:r>
            <a:r>
              <a:rPr lang="ko-KR" altLang="en-US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사분위수의 상위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75% </a:t>
            </a:r>
            <a:r>
              <a:rPr lang="ko-KR" altLang="en-US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지점의 값과 하위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25% </a:t>
            </a:r>
            <a:r>
              <a:rPr lang="ko-KR" altLang="en-US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지점의 값 차이 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  <a:endParaRPr lang="en-US" altLang="ko-KR" sz="900" b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</a:rPr>
              <a:t>Q3 + 1.5 * IQR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</a:rPr>
              <a:t>을 넘으면 알람을 발생한다</a:t>
            </a: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</a:rPr>
              <a:t>이때 </a:t>
            </a: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</a:rPr>
              <a:t>1.5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</a:rPr>
              <a:t> 값은 변경할 수 있도록 한다</a:t>
            </a: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900" b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FCB975-48F8-797D-723F-84493AFA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2" y="1167138"/>
            <a:ext cx="2775252" cy="1371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21A652-05ED-D07E-BB59-E99289CA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1" y="2687264"/>
            <a:ext cx="3158710" cy="23915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E8567A-3DB3-DDD0-439F-7B10A0C24085}"/>
              </a:ext>
            </a:extLst>
          </p:cNvPr>
          <p:cNvSpPr/>
          <p:nvPr/>
        </p:nvSpPr>
        <p:spPr>
          <a:xfrm>
            <a:off x="167052" y="5227924"/>
            <a:ext cx="3918252" cy="5609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경보코드의 비교코드가 </a:t>
            </a:r>
            <a:r>
              <a:rPr lang="en-US" altLang="ko-KR" sz="900" dirty="0">
                <a:solidFill>
                  <a:schemeClr val="tx1"/>
                </a:solidFill>
              </a:rPr>
              <a:t>“IQR”</a:t>
            </a:r>
            <a:r>
              <a:rPr lang="ko-KR" altLang="en-US" sz="900" dirty="0">
                <a:solidFill>
                  <a:schemeClr val="tx1"/>
                </a:solidFill>
              </a:rPr>
              <a:t>인 경우 적용하며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경보임계테이블의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알람비교값으로</a:t>
            </a:r>
            <a:r>
              <a:rPr lang="ko-KR" altLang="en-US" sz="900" dirty="0">
                <a:solidFill>
                  <a:schemeClr val="tx1"/>
                </a:solidFill>
              </a:rPr>
              <a:t> 최대값을 계산한다</a:t>
            </a:r>
            <a:r>
              <a:rPr lang="en-US" altLang="ko-KR" sz="900" dirty="0">
                <a:solidFill>
                  <a:schemeClr val="tx1"/>
                </a:solidFill>
              </a:rPr>
              <a:t>. Q3 + </a:t>
            </a:r>
            <a:r>
              <a:rPr lang="ko-KR" altLang="en-US" sz="900" dirty="0" err="1">
                <a:solidFill>
                  <a:schemeClr val="tx1"/>
                </a:solidFill>
              </a:rPr>
              <a:t>비교값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* IQR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3F2F9-D581-BBE8-E03E-575F84444FB8}"/>
              </a:ext>
            </a:extLst>
          </p:cNvPr>
          <p:cNvSpPr/>
          <p:nvPr/>
        </p:nvSpPr>
        <p:spPr>
          <a:xfrm>
            <a:off x="4827445" y="2960209"/>
            <a:ext cx="1981596" cy="283908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최종 처리 시간을 가져온다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5A69CE-6807-2BB4-D32D-FCEC7E3CDDFB}"/>
              </a:ext>
            </a:extLst>
          </p:cNvPr>
          <p:cNvSpPr/>
          <p:nvPr/>
        </p:nvSpPr>
        <p:spPr>
          <a:xfrm>
            <a:off x="4827444" y="4010546"/>
            <a:ext cx="1981595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IQR</a:t>
            </a:r>
            <a:r>
              <a:rPr lang="ko-KR" altLang="en-US" sz="900" dirty="0">
                <a:solidFill>
                  <a:schemeClr val="tx1"/>
                </a:solidFill>
              </a:rPr>
              <a:t>을 확인한다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018346-C5F4-E633-7217-4494F0201F7B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818243" y="3244117"/>
            <a:ext cx="0" cy="25149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AA2DC3-464F-CCE3-0195-8EFCF2BEDBBF}"/>
              </a:ext>
            </a:extLst>
          </p:cNvPr>
          <p:cNvSpPr/>
          <p:nvPr/>
        </p:nvSpPr>
        <p:spPr>
          <a:xfrm>
            <a:off x="4827445" y="3495608"/>
            <a:ext cx="1981596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처리할 대상을 조회한다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1DE7EA-E12A-CACA-4DD8-94B419B089A3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5818242" y="3750142"/>
            <a:ext cx="1" cy="26040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1497C508-98D7-89D0-5E81-5677437B1126}"/>
              </a:ext>
            </a:extLst>
          </p:cNvPr>
          <p:cNvSpPr/>
          <p:nvPr/>
        </p:nvSpPr>
        <p:spPr>
          <a:xfrm>
            <a:off x="5334061" y="5064111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96638CEC-B363-21A0-D579-DB26882B702F}"/>
              </a:ext>
            </a:extLst>
          </p:cNvPr>
          <p:cNvSpPr/>
          <p:nvPr/>
        </p:nvSpPr>
        <p:spPr>
          <a:xfrm>
            <a:off x="5334061" y="1781520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IQR</a:t>
            </a:r>
            <a:r>
              <a:rPr lang="ko-KR" altLang="en-US" sz="900" dirty="0">
                <a:solidFill>
                  <a:schemeClr val="tx1"/>
                </a:solidFill>
              </a:rPr>
              <a:t> 체크 시작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1E3A99-0BBE-237D-DD6B-D1FE4089ED7B}"/>
              </a:ext>
            </a:extLst>
          </p:cNvPr>
          <p:cNvSpPr/>
          <p:nvPr/>
        </p:nvSpPr>
        <p:spPr>
          <a:xfrm>
            <a:off x="4827445" y="2349332"/>
            <a:ext cx="1981596" cy="28390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IQR </a:t>
            </a:r>
            <a:r>
              <a:rPr lang="ko-KR" altLang="en-US" sz="900" dirty="0">
                <a:solidFill>
                  <a:schemeClr val="tx1"/>
                </a:solidFill>
              </a:rPr>
              <a:t>적용 대상 성능항목을 가져온다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4710775-6685-0DEA-E3A7-BC804C60D11F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5818243" y="2633239"/>
            <a:ext cx="0" cy="32697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A1429A-48F7-D98C-F6B5-1BFD956F1C6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813605" y="2065426"/>
            <a:ext cx="4638" cy="2839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C40176-2235-3717-F600-358C194224ED}"/>
              </a:ext>
            </a:extLst>
          </p:cNvPr>
          <p:cNvSpPr/>
          <p:nvPr/>
        </p:nvSpPr>
        <p:spPr>
          <a:xfrm>
            <a:off x="4827444" y="4508094"/>
            <a:ext cx="1981594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최종 처리 시간을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60CBC2E-E909-3B87-7BC9-2ADDDFA83B78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flipH="1">
            <a:off x="5813605" y="4762628"/>
            <a:ext cx="4636" cy="30148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58B27DB-5080-196B-5F4C-38EC2C608312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flipH="1">
            <a:off x="5818241" y="4265080"/>
            <a:ext cx="1" cy="24301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BFA9ABEE-D84C-C015-0BD9-EF1155C2F31F}"/>
              </a:ext>
            </a:extLst>
          </p:cNvPr>
          <p:cNvSpPr/>
          <p:nvPr/>
        </p:nvSpPr>
        <p:spPr>
          <a:xfrm>
            <a:off x="6930849" y="3495608"/>
            <a:ext cx="2046098" cy="324224"/>
          </a:xfrm>
          <a:prstGeom prst="wedgeRoundRectCallout">
            <a:avLst>
              <a:gd name="adj1" fmla="val -55531"/>
              <a:gd name="adj2" fmla="val -6640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FX_PS_STAT_CRE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에서 통계가 생성된 내용을 대상으로 한다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BCE7FE-0043-5659-A985-ED11F40F3EF9}"/>
              </a:ext>
            </a:extLst>
          </p:cNvPr>
          <p:cNvSpPr txBox="1"/>
          <p:nvPr/>
        </p:nvSpPr>
        <p:spPr>
          <a:xfrm>
            <a:off x="6208294" y="54195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해당 프로세스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fxms.bas.impl.dpo.ao.iqr.IqrCron</a:t>
            </a:r>
            <a:endParaRPr lang="en-US" altLang="ko-KR" sz="9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해당 서비스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  <a:ea typeface="+mn-ea"/>
              </a:rPr>
              <a:t>AppService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5" name="말풍선: 모서리가 둥근 사각형 54">
            <a:extLst>
              <a:ext uri="{FF2B5EF4-FFF2-40B4-BE49-F238E27FC236}">
                <a16:creationId xmlns:a16="http://schemas.microsoft.com/office/drawing/2014/main" id="{9AD6BF83-5643-1DEC-9572-90DDA61B4B88}"/>
              </a:ext>
            </a:extLst>
          </p:cNvPr>
          <p:cNvSpPr/>
          <p:nvPr/>
        </p:nvSpPr>
        <p:spPr>
          <a:xfrm>
            <a:off x="6930849" y="2349332"/>
            <a:ext cx="2046099" cy="230845"/>
          </a:xfrm>
          <a:prstGeom prst="wedgeRoundRectCallout">
            <a:avLst>
              <a:gd name="adj1" fmla="val -56351"/>
              <a:gd name="adj2" fmla="val 35191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경보코드의 비교코드가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“IQR”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인 성능항목</a:t>
            </a:r>
          </a:p>
        </p:txBody>
      </p:sp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id="{325B5A69-F841-7AA7-980D-F2DB249BB0C6}"/>
              </a:ext>
            </a:extLst>
          </p:cNvPr>
          <p:cNvSpPr/>
          <p:nvPr/>
        </p:nvSpPr>
        <p:spPr>
          <a:xfrm>
            <a:off x="6930849" y="2964334"/>
            <a:ext cx="2046099" cy="230845"/>
          </a:xfrm>
          <a:prstGeom prst="wedgeRoundRectCallout">
            <a:avLst>
              <a:gd name="adj1" fmla="val -56351"/>
              <a:gd name="adj2" fmla="val 35191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변수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en-US" altLang="ko-KR" sz="800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fxms.iqr.check.time</a:t>
            </a:r>
            <a:r>
              <a:rPr lang="en-US" altLang="ko-KR" sz="8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의 값</a:t>
            </a:r>
          </a:p>
        </p:txBody>
      </p:sp>
    </p:spTree>
    <p:extLst>
      <p:ext uri="{BB962C8B-B14F-4D97-AF65-F5344CB8AC3E}">
        <p14:creationId xmlns:p14="http://schemas.microsoft.com/office/powerpoint/2010/main" val="210905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A0B0"/>
          </a:solidFill>
        </a:ln>
      </a:spPr>
      <a:bodyPr lIns="36000" tIns="0" rIns="36000" bIns="0"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A0B0"/>
          </a:solidFill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151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D2Coding</vt:lpstr>
      <vt:lpstr>Malgun Gothic</vt:lpstr>
      <vt:lpstr>Malgun Gothic</vt:lpstr>
      <vt:lpstr>Arial</vt:lpstr>
      <vt:lpstr>Office 테마</vt:lpstr>
      <vt:lpstr>IQR 이상탐지 적용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띵스파이어 솔루션사업부 소개</dc:title>
  <dc:creator>Microsoft Corporation</dc:creator>
  <cp:lastModifiedBy>김 종훈</cp:lastModifiedBy>
  <cp:revision>122</cp:revision>
  <dcterms:created xsi:type="dcterms:W3CDTF">2006-10-05T04:04:58Z</dcterms:created>
  <dcterms:modified xsi:type="dcterms:W3CDTF">2023-06-14T01:15:46Z</dcterms:modified>
</cp:coreProperties>
</file>